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tags/tag35.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0"/>
  </p:notesMasterIdLst>
  <p:sldIdLst>
    <p:sldId id="1751" r:id="rId6"/>
    <p:sldId id="542" r:id="rId7"/>
    <p:sldId id="527" r:id="rId8"/>
    <p:sldId id="1985" r:id="rId9"/>
    <p:sldId id="1932" r:id="rId10"/>
    <p:sldId id="1965" r:id="rId11"/>
    <p:sldId id="1871" r:id="rId12"/>
    <p:sldId id="1967" r:id="rId13"/>
    <p:sldId id="1968" r:id="rId14"/>
    <p:sldId id="1970" r:id="rId15"/>
    <p:sldId id="678" r:id="rId16"/>
    <p:sldId id="528" r:id="rId17"/>
    <p:sldId id="1980" r:id="rId18"/>
    <p:sldId id="1982" r:id="rId19"/>
    <p:sldId id="1984" r:id="rId20"/>
    <p:sldId id="1947" r:id="rId21"/>
    <p:sldId id="1973" r:id="rId22"/>
    <p:sldId id="1974" r:id="rId23"/>
    <p:sldId id="1975" r:id="rId24"/>
    <p:sldId id="1976" r:id="rId25"/>
    <p:sldId id="1977" r:id="rId26"/>
    <p:sldId id="1978" r:id="rId27"/>
    <p:sldId id="1979" r:id="rId28"/>
    <p:sldId id="258" r:id="rId29"/>
  </p:sldIdLst>
  <p:sldSz cx="12192000" cy="6858000"/>
  <p:notesSz cx="6858000" cy="9144000"/>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76" userDrawn="1">
          <p15:clr>
            <a:srgbClr val="A4A3A4"/>
          </p15:clr>
        </p15:guide>
        <p15:guide id="2" pos="3864"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7"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F3F6"/>
    <a:srgbClr val="74C274"/>
    <a:srgbClr val="8EB3C2"/>
    <a:srgbClr val="CDD6DA"/>
    <a:srgbClr val="2191C9"/>
    <a:srgbClr val="E41CAB"/>
    <a:srgbClr val="0076A3"/>
    <a:srgbClr val="59B4E1"/>
    <a:srgbClr val="578CC3"/>
    <a:srgbClr val="C7E6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62688" autoAdjust="0"/>
  </p:normalViewPr>
  <p:slideViewPr>
    <p:cSldViewPr snapToGrid="0">
      <p:cViewPr varScale="1">
        <p:scale>
          <a:sx n="54" d="100"/>
          <a:sy n="54" d="100"/>
        </p:scale>
        <p:origin x="1670" y="62"/>
      </p:cViewPr>
      <p:guideLst>
        <p:guide orient="horz" pos="2976"/>
        <p:guide pos="38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202" Type="http://schemas.openxmlformats.org/officeDocument/2006/relationships/commentAuthors" Target="commentAuthors.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200" b="1" i="1" u="none" strike="noStrike" cap="none" dirty="0">
                    <a:solidFill>
                      <a:schemeClr val="accent1">
                        <a:lumMod val="50000"/>
                      </a:schemeClr>
                    </a:solidFill>
                    <a:latin typeface="Calibri"/>
                    <a:ea typeface="Calibri"/>
                    <a:cs typeface="Calibri"/>
                    <a:sym typeface="Calibri"/>
                  </a:rPr>
                  <a:t>“By the end of this session, </a:t>
                </a:r>
                <a:r>
                  <a:rPr lang="en-US" sz="1200" b="1" i="1" dirty="0">
                    <a:solidFill>
                      <a:schemeClr val="accent1">
                        <a:lumMod val="50000"/>
                      </a:schemeClr>
                    </a:solidFill>
                    <a:latin typeface="+mj-lt"/>
                  </a:rPr>
                  <a:t>you will be able to multiply two fractions.”</a:t>
                </a:r>
              </a:p>
              <a:p>
                <a:pPr algn="just">
                  <a:lnSpc>
                    <a:spcPct val="150000"/>
                  </a:lnSpc>
                </a:pPr>
                <a:endParaRPr lang="en-US" sz="1200" b="1" dirty="0">
                  <a:solidFill>
                    <a:schemeClr val="accent1">
                      <a:lumMod val="50000"/>
                    </a:schemeClr>
                  </a:solidFill>
                  <a:latin typeface="+mj-lt"/>
                </a:endParaRPr>
              </a:p>
            </p:txBody>
          </p:sp>
        </mc:Choice>
        <mc:Fallback xmlns="">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en-US" b="1" u="sng" dirty="0">
                    <a:solidFill>
                      <a:srgbClr val="595959"/>
                    </a:solidFill>
                    <a:latin typeface="Comic Sans MS"/>
                  </a:rPr>
                  <a:t>VO</a:t>
                </a:r>
              </a:p>
              <a:p>
                <a:pPr algn="just">
                  <a:lnSpc>
                    <a:spcPct val="150000"/>
                  </a:lnSpc>
                </a:pPr>
                <a:r>
                  <a:rPr lang="en-US" sz="1200" b="1" dirty="0">
                    <a:solidFill>
                      <a:schemeClr val="accent1">
                        <a:lumMod val="50000"/>
                      </a:schemeClr>
                    </a:solidFill>
                    <a:latin typeface="+mn-lt"/>
                  </a:rPr>
                  <a:t>At the end of this session, you will be able to write a decimal number according to the powers of 10 and </a:t>
                </a:r>
                <a:r>
                  <a:rPr lang="en-US" sz="1200" b="1" i="0">
                    <a:solidFill>
                      <a:schemeClr val="accent1">
                        <a:lumMod val="50000"/>
                      </a:schemeClr>
                    </a:solidFill>
                    <a:latin typeface="Cambria Math" panose="02040503050406030204" pitchFamily="18" charset="0"/>
                  </a:rPr>
                  <a:t>𝟏/𝟏𝟎</a:t>
                </a:r>
                <a:r>
                  <a:rPr lang="en-US" sz="1200" b="1" dirty="0">
                    <a:solidFill>
                      <a:schemeClr val="accent1">
                        <a:lumMod val="50000"/>
                      </a:schemeClr>
                    </a:solidFill>
                    <a:latin typeface="+mn-lt"/>
                  </a:rPr>
                  <a:t>.</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learned from this activity how to multiply two fractions.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 product of two fractions is a fraction whose numerator is the product of the numerators of the two fractions and whose denominator is the product of the denominators of the two fractions.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But we should keep in mind that the denominators of the two fractions should be different from ZERO, because we can’t have zero in the denominator and we can’t divide by zero.”</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486141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“Use the model to find the product.</a:t>
                </a:r>
                <a:endParaRPr lang="en-US" sz="105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Shade </a:t>
                </a:r>
                <a14:m>
                  <m:oMath xmlns:m="http://schemas.openxmlformats.org/officeDocument/2006/math">
                    <m:f>
                      <m:fPr>
                        <m:ctrlPr>
                          <a:rPr lang="en-US" sz="1400" b="1" i="1" u="none" strike="noStrike" cap="none">
                            <a:solidFill>
                              <a:schemeClr val="dk1"/>
                            </a:solidFill>
                            <a:effectLst/>
                            <a:latin typeface="Cambria Math" panose="02040503050406030204" pitchFamily="18" charset="0"/>
                            <a:ea typeface="Calibri"/>
                            <a:cs typeface="Calibri"/>
                            <a:sym typeface="Calibri"/>
                          </a:rPr>
                        </m:ctrlPr>
                      </m:fPr>
                      <m:num>
                        <m:r>
                          <a:rPr lang="en-US" sz="14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4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400" b="1"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of the model.</a:t>
                </a:r>
                <a:r>
                  <a:rPr lang="en-US" sz="1200" b="1" i="1" u="none" strike="noStrike" cap="none" baseline="0" dirty="0">
                    <a:solidFill>
                      <a:schemeClr val="dk1"/>
                    </a:solidFill>
                    <a:effectLst/>
                    <a:latin typeface="Calibri"/>
                    <a:ea typeface="Calibri"/>
                    <a:cs typeface="Calibri"/>
                    <a:sym typeface="Calibri"/>
                  </a:rPr>
                  <a:t> </a:t>
                </a:r>
                <a:r>
                  <a:rPr lang="en-US" sz="1200" b="1" i="1" u="none" strike="noStrike" cap="none" dirty="0">
                    <a:solidFill>
                      <a:schemeClr val="dk1"/>
                    </a:solidFill>
                    <a:effectLst/>
                    <a:latin typeface="Calibri"/>
                    <a:ea typeface="Calibri"/>
                    <a:cs typeface="Calibri"/>
                    <a:sym typeface="Calibri"/>
                  </a:rPr>
                  <a:t>Put dots on </a:t>
                </a:r>
                <a14:m>
                  <m:oMath xmlns:m="http://schemas.openxmlformats.org/officeDocument/2006/math">
                    <m:f>
                      <m:fPr>
                        <m:ctrlPr>
                          <a:rPr lang="en-US" sz="1400" b="1" i="1" u="none" strike="noStrike" cap="none">
                            <a:solidFill>
                              <a:schemeClr val="dk1"/>
                            </a:solidFill>
                            <a:effectLst/>
                            <a:latin typeface="Cambria Math" panose="02040503050406030204" pitchFamily="18" charset="0"/>
                            <a:ea typeface="Calibri"/>
                            <a:cs typeface="Calibri"/>
                            <a:sym typeface="Calibri"/>
                          </a:rPr>
                        </m:ctrlPr>
                      </m:fPr>
                      <m:num>
                        <m:r>
                          <a:rPr lang="en-US" sz="1400" b="1" i="1" u="none" strike="noStrike" cap="none" smtClean="0">
                            <a:solidFill>
                              <a:schemeClr val="dk1"/>
                            </a:solidFill>
                            <a:effectLst/>
                            <a:latin typeface="Cambria Math" panose="02040503050406030204" pitchFamily="18" charset="0"/>
                            <a:ea typeface="Calibri"/>
                            <a:cs typeface="Calibri"/>
                            <a:sym typeface="Calibri"/>
                          </a:rPr>
                          <m:t>𝟏</m:t>
                        </m:r>
                      </m:num>
                      <m:den>
                        <m:r>
                          <a:rPr lang="en-US" sz="14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400" b="1"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of</a:t>
                </a:r>
                <a:r>
                  <a:rPr lang="en-US" sz="1400" b="1" i="1" u="none" strike="noStrike" cap="none" dirty="0">
                    <a:solidFill>
                      <a:schemeClr val="dk1"/>
                    </a:solidFill>
                    <a:effectLst/>
                    <a:latin typeface="Calibri"/>
                    <a:ea typeface="Calibri"/>
                    <a:cs typeface="Calibri"/>
                    <a:sym typeface="Calibri"/>
                  </a:rPr>
                  <a:t> </a:t>
                </a:r>
                <a:r>
                  <a:rPr lang="en-US" sz="1200" b="1" i="1" u="none" strike="noStrike" cap="none" dirty="0">
                    <a:solidFill>
                      <a:schemeClr val="dk1"/>
                    </a:solidFill>
                    <a:effectLst/>
                    <a:latin typeface="Calibri"/>
                    <a:ea typeface="Calibri"/>
                    <a:cs typeface="Calibri"/>
                    <a:sym typeface="Calibri"/>
                  </a:rPr>
                  <a:t>the shaded parts of the model.</a:t>
                </a:r>
                <a:endParaRPr lang="en-US" sz="105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What fraction of the whole model is shaded with dots?</a:t>
                </a:r>
                <a:endParaRPr lang="en-US" sz="105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Complete with the appropriate fractions.”</a:t>
                </a:r>
                <a:endParaRPr lang="en-US" sz="1050" b="1" i="1" u="none" strike="noStrike" cap="none" dirty="0">
                  <a:solidFill>
                    <a:schemeClr val="dk1"/>
                  </a:solidFill>
                  <a:effectLst/>
                  <a:latin typeface="Calibri"/>
                  <a:ea typeface="Calibri"/>
                  <a:cs typeface="Calibri"/>
                  <a:sym typeface="Calibri"/>
                </a:endParaRPr>
              </a:p>
              <a:p>
                <a:pPr marL="457200" lvl="1">
                  <a:buSzPts val="6000"/>
                </a:pPr>
                <a:endParaRPr lang="en-US" sz="1800" b="0" i="1" dirty="0">
                  <a:effectLst/>
                  <a:latin typeface="Calibri" panose="020F0502020204030204" pitchFamily="34" charset="0"/>
                  <a:cs typeface="Calibri" panose="020F0502020204030204" pitchFamily="34" charset="0"/>
                </a:endParaRPr>
              </a:p>
              <a:p>
                <a:pPr marL="457200" lvl="1">
                  <a:buSzPts val="6000"/>
                </a:pP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“Each column of the model represents a quarter.</a:t>
                </a:r>
              </a:p>
              <a:p>
                <a:r>
                  <a:rPr lang="en-US" sz="1200" b="1" i="1" u="none" strike="noStrike" cap="none" dirty="0">
                    <a:solidFill>
                      <a:schemeClr val="dk1"/>
                    </a:solidFill>
                    <a:effectLst/>
                    <a:latin typeface="Calibri"/>
                    <a:ea typeface="Calibri"/>
                    <a:cs typeface="Calibri"/>
                    <a:sym typeface="Calibri"/>
                  </a:rPr>
                  <a:t>Shading 3 quarters means we need to shade 3 columns.</a:t>
                </a:r>
              </a:p>
              <a:p>
                <a:r>
                  <a:rPr lang="en-US" sz="1200" b="1" i="1" u="none" strike="noStrike" cap="none" dirty="0">
                    <a:solidFill>
                      <a:schemeClr val="dk1"/>
                    </a:solidFill>
                    <a:effectLst/>
                    <a:latin typeface="Calibri"/>
                    <a:ea typeface="Calibri"/>
                    <a:cs typeface="Calibri"/>
                    <a:sym typeface="Calibri"/>
                  </a:rPr>
                  <a:t>The shaded part is made up of 4 rows.</a:t>
                </a:r>
              </a:p>
              <a:p>
                <a:r>
                  <a:rPr lang="en-US" sz="1200" b="1" i="1" u="none" strike="noStrike" cap="none" dirty="0">
                    <a:solidFill>
                      <a:schemeClr val="dk1"/>
                    </a:solidFill>
                    <a:effectLst/>
                    <a:latin typeface="Calibri"/>
                    <a:ea typeface="Calibri"/>
                    <a:cs typeface="Calibri"/>
                    <a:sym typeface="Calibri"/>
                  </a:rPr>
                  <a:t>To put dots on half of the shaded part means putting dots on 2 rows of the shaded part.</a:t>
                </a:r>
              </a:p>
              <a:p>
                <a:r>
                  <a:rPr lang="en-US" sz="1200" b="1" i="1" u="none" strike="noStrike" cap="none" dirty="0">
                    <a:solidFill>
                      <a:schemeClr val="dk1"/>
                    </a:solidFill>
                    <a:effectLst/>
                    <a:latin typeface="Calibri"/>
                    <a:ea typeface="Calibri"/>
                    <a:cs typeface="Calibri"/>
                    <a:sym typeface="Calibri"/>
                  </a:rPr>
                  <a:t>6 boxes from the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𝟏𝟔</m:t>
                        </m:r>
                      </m:den>
                    </m:f>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en-US" sz="18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sz="1200" b="1" i="1"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u="none" strike="noStrike" cap="none" dirty="0">
                    <a:solidFill>
                      <a:schemeClr val="dk1"/>
                    </a:solidFill>
                    <a:effectLst/>
                    <a:latin typeface="Calibri"/>
                    <a:ea typeface="Calibri"/>
                    <a:cs typeface="Calibri"/>
                    <a:sym typeface="Calibri"/>
                  </a:rPr>
                  <a:t>We conclude that </a:t>
                </a:r>
                <a14:m>
                  <m:oMath xmlns:m="http://schemas.openxmlformats.org/officeDocument/2006/math">
                    <m:f>
                      <m:fPr>
                        <m:ctrlPr>
                          <a:rPr lang="en-US" sz="1200" b="1" i="1" u="none" strike="noStrike" cap="none" smtClean="0">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𝒐𝒇</m:t>
                    </m:r>
                    <m:r>
                      <a:rPr lang="en-US" sz="1200" b="1" i="1" u="none" strike="noStrike" cap="none" smtClean="0">
                        <a:solidFill>
                          <a:schemeClr val="dk1"/>
                        </a:solidFill>
                        <a:effectLst/>
                        <a:latin typeface="Cambria Math" panose="02040503050406030204" pitchFamily="18" charset="0"/>
                        <a:ea typeface="Calibri"/>
                        <a:cs typeface="Calibri"/>
                        <a:sym typeface="Calibri"/>
                      </a:rPr>
                      <m:t> </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r>
                          <a:rPr lang="en-US" sz="1200" b="1" i="1" u="none" strike="noStrike" cap="none" smtClean="0">
                            <a:solidFill>
                              <a:schemeClr val="dk1"/>
                            </a:solidFill>
                            <a:effectLst/>
                            <a:latin typeface="Cambria Math" panose="02040503050406030204" pitchFamily="18" charset="0"/>
                            <a:ea typeface="Calibri"/>
                            <a:cs typeface="Calibri"/>
                            <a:sym typeface="Calibri"/>
                          </a:rPr>
                          <m:t> </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 </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r>
                          <a:rPr lang="en-US" sz="1200" b="1" i="1" u="none" strike="noStrike" cap="none" smtClean="0">
                            <a:solidFill>
                              <a:schemeClr val="dk1"/>
                            </a:solidFill>
                            <a:effectLst/>
                            <a:latin typeface="Cambria Math" panose="02040503050406030204" pitchFamily="18" charset="0"/>
                            <a:ea typeface="Calibri"/>
                            <a:cs typeface="Calibri"/>
                            <a:sym typeface="Calibri"/>
                          </a:rPr>
                          <m:t> </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 </m:t>
                        </m:r>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a:p>
                <a:endParaRPr lang="en-US" sz="1200" b="1" i="0" u="none" strike="noStrike" cap="none" dirty="0">
                  <a:solidFill>
                    <a:schemeClr val="dk1"/>
                  </a:solidFill>
                  <a:effectLst/>
                  <a:latin typeface="Calibri"/>
                  <a:ea typeface="Calibri"/>
                  <a:cs typeface="Calibri"/>
                  <a:sym typeface="Calibri"/>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Use the model to find the product.</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Shade </a:t>
                </a:r>
                <a:r>
                  <a:rPr lang="en-US" sz="1400" b="0" i="0" u="none" strike="noStrike" cap="none">
                    <a:solidFill>
                      <a:schemeClr val="dk1"/>
                    </a:solidFill>
                    <a:effectLst/>
                    <a:latin typeface="Cambria Math" panose="02040503050406030204" pitchFamily="18" charset="0"/>
                    <a:ea typeface="Calibri"/>
                    <a:cs typeface="Calibri"/>
                    <a:sym typeface="Calibri"/>
                  </a:rPr>
                  <a:t>3/4   </a:t>
                </a:r>
                <a:r>
                  <a:rPr lang="en-US" sz="1200" b="0" i="0" u="none" strike="noStrike" cap="none" dirty="0">
                    <a:solidFill>
                      <a:schemeClr val="dk1"/>
                    </a:solidFill>
                    <a:effectLst/>
                    <a:latin typeface="Calibri"/>
                    <a:ea typeface="Calibri"/>
                    <a:cs typeface="Calibri"/>
                    <a:sym typeface="Calibri"/>
                  </a:rPr>
                  <a:t>of the model.</a:t>
                </a:r>
              </a:p>
              <a:p>
                <a:r>
                  <a:rPr lang="en-US" sz="1200" b="0" i="0" u="none" strike="noStrike" cap="none" dirty="0">
                    <a:solidFill>
                      <a:schemeClr val="dk1"/>
                    </a:solidFill>
                    <a:effectLst/>
                    <a:latin typeface="Calibri"/>
                    <a:ea typeface="Calibri"/>
                    <a:cs typeface="Calibri"/>
                    <a:sym typeface="Calibri"/>
                  </a:rPr>
                  <a:t>Put dots on </a:t>
                </a:r>
                <a:r>
                  <a:rPr lang="en-US" sz="1400" b="0" i="0" u="none" strike="noStrike" cap="none">
                    <a:solidFill>
                      <a:schemeClr val="dk1"/>
                    </a:solidFill>
                    <a:effectLst/>
                    <a:latin typeface="Cambria Math" panose="02040503050406030204" pitchFamily="18" charset="0"/>
                    <a:ea typeface="Calibri"/>
                    <a:cs typeface="Calibri"/>
                    <a:sym typeface="Calibri"/>
                  </a:rPr>
                  <a:t>1/2   </a:t>
                </a:r>
                <a:r>
                  <a:rPr lang="en-US" sz="1200" b="0" i="0" u="none" strike="noStrike" cap="none" dirty="0">
                    <a:solidFill>
                      <a:schemeClr val="dk1"/>
                    </a:solidFill>
                    <a:effectLst/>
                    <a:latin typeface="Calibri"/>
                    <a:ea typeface="Calibri"/>
                    <a:cs typeface="Calibri"/>
                    <a:sym typeface="Calibri"/>
                  </a:rPr>
                  <a:t>of</a:t>
                </a:r>
                <a:r>
                  <a:rPr lang="en-US" sz="1400" b="0" i="0" u="none" strike="noStrike" cap="none" dirty="0">
                    <a:solidFill>
                      <a:schemeClr val="dk1"/>
                    </a:solidFill>
                    <a:effectLst/>
                    <a:latin typeface="Calibri"/>
                    <a:ea typeface="Calibri"/>
                    <a:cs typeface="Calibri"/>
                    <a:sym typeface="Calibri"/>
                  </a:rPr>
                  <a:t> </a:t>
                </a:r>
                <a:r>
                  <a:rPr lang="en-US" sz="1200" b="0" i="0" u="none" strike="noStrike" cap="none" dirty="0">
                    <a:solidFill>
                      <a:schemeClr val="dk1"/>
                    </a:solidFill>
                    <a:effectLst/>
                    <a:latin typeface="Calibri"/>
                    <a:ea typeface="Calibri"/>
                    <a:cs typeface="Calibri"/>
                    <a:sym typeface="Calibri"/>
                  </a:rPr>
                  <a:t>the shaded parts of the model.</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What fraction of the whole model is shaded with dots?</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Complete with the appropriate fractions: _____ x ____ = _____</a:t>
                </a:r>
                <a:endParaRPr lang="en-US" sz="1050" b="0" i="0" u="none" strike="noStrike" cap="none" dirty="0">
                  <a:solidFill>
                    <a:schemeClr val="dk1"/>
                  </a:solidFill>
                  <a:effectLst/>
                  <a:latin typeface="Calibri"/>
                  <a:ea typeface="Calibri"/>
                  <a:cs typeface="Calibri"/>
                  <a:sym typeface="Calibri"/>
                </a:endParaRPr>
              </a:p>
              <a:p>
                <a:pPr marL="457200" lvl="1">
                  <a:buSzPts val="6000"/>
                </a:pPr>
                <a:endParaRPr lang="en-US" sz="1800" b="0" i="0" dirty="0">
                  <a:effectLst/>
                  <a:latin typeface="Calibri" panose="020F0502020204030204" pitchFamily="34" charset="0"/>
                  <a:cs typeface="Calibri" panose="020F0502020204030204" pitchFamily="34" charset="0"/>
                </a:endParaRPr>
              </a:p>
              <a:p>
                <a:pPr marL="457200" lvl="1">
                  <a:buSzPts val="6000"/>
                </a:pPr>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Each column of the model represents a quarter.</a:t>
                </a:r>
              </a:p>
              <a:p>
                <a:r>
                  <a:rPr lang="en-US" sz="1200" b="0" i="0" u="none" strike="noStrike" cap="none" dirty="0">
                    <a:solidFill>
                      <a:schemeClr val="dk1"/>
                    </a:solidFill>
                    <a:effectLst/>
                    <a:latin typeface="Calibri"/>
                    <a:ea typeface="Calibri"/>
                    <a:cs typeface="Calibri"/>
                    <a:sym typeface="Calibri"/>
                  </a:rPr>
                  <a:t>To shade 3 quarters means we need to shade 3 columns.</a:t>
                </a:r>
              </a:p>
              <a:p>
                <a:r>
                  <a:rPr lang="en-US" sz="1200" b="0" i="0" u="none" strike="noStrike" cap="none" dirty="0">
                    <a:solidFill>
                      <a:schemeClr val="dk1"/>
                    </a:solidFill>
                    <a:effectLst/>
                    <a:latin typeface="Calibri"/>
                    <a:ea typeface="Calibri"/>
                    <a:cs typeface="Calibri"/>
                    <a:sym typeface="Calibri"/>
                  </a:rPr>
                  <a:t>The shaded part is made up of 4 rows.</a:t>
                </a:r>
              </a:p>
              <a:p>
                <a:r>
                  <a:rPr lang="en-US" sz="1200" b="0" i="0" u="none" strike="noStrike" cap="none" dirty="0">
                    <a:solidFill>
                      <a:schemeClr val="dk1"/>
                    </a:solidFill>
                    <a:effectLst/>
                    <a:latin typeface="Calibri"/>
                    <a:ea typeface="Calibri"/>
                    <a:cs typeface="Calibri"/>
                    <a:sym typeface="Calibri"/>
                  </a:rPr>
                  <a:t>To put dots on half of the shaded part means to put dots on 2 rows of the shaded part.</a:t>
                </a:r>
              </a:p>
              <a:p>
                <a:r>
                  <a:rPr lang="en-US" sz="1200" b="0" i="0" u="none" strike="noStrike" cap="none" dirty="0">
                    <a:solidFill>
                      <a:schemeClr val="dk1"/>
                    </a:solidFill>
                    <a:effectLst/>
                    <a:latin typeface="Calibri"/>
                    <a:ea typeface="Calibri"/>
                    <a:cs typeface="Calibri"/>
                    <a:sym typeface="Calibri"/>
                  </a:rPr>
                  <a:t>6 boxes out of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𝟔/𝟏𝟔=𝟑/𝟖</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We conclude that </a:t>
                </a:r>
                <a:r>
                  <a:rPr lang="en-US" sz="1200" b="1" i="0" u="none" strike="noStrike" cap="none">
                    <a:solidFill>
                      <a:schemeClr val="dk1"/>
                    </a:solidFill>
                    <a:effectLst/>
                    <a:latin typeface="Cambria Math" panose="02040503050406030204" pitchFamily="18" charset="0"/>
                    <a:ea typeface="Calibri"/>
                    <a:cs typeface="Calibri"/>
                    <a:sym typeface="Calibri"/>
                  </a:rPr>
                  <a:t>𝟏/𝟐 𝒐𝒇 </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𝟑 )/𝟒=𝟏/𝟐× </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𝟑 )/𝟒=𝟑/( 𝟖)</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458732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“Use the model to find the product.</a:t>
                </a:r>
                <a:endParaRPr lang="en-US" sz="105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Shade </a:t>
                </a:r>
                <a14:m>
                  <m:oMath xmlns:m="http://schemas.openxmlformats.org/officeDocument/2006/math">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of the model.</a:t>
                </a:r>
              </a:p>
              <a:p>
                <a:r>
                  <a:rPr lang="en-US" sz="1200" b="1" i="1" u="none" strike="noStrike" cap="none" dirty="0">
                    <a:solidFill>
                      <a:schemeClr val="dk1"/>
                    </a:solidFill>
                    <a:effectLst/>
                    <a:latin typeface="Calibri"/>
                    <a:ea typeface="Calibri"/>
                    <a:cs typeface="Calibri"/>
                    <a:sym typeface="Calibri"/>
                  </a:rPr>
                  <a:t>Put dots on </a:t>
                </a:r>
                <a14:m>
                  <m:oMath xmlns:m="http://schemas.openxmlformats.org/officeDocument/2006/math">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of the shaded part of the model.</a:t>
                </a:r>
              </a:p>
              <a:p>
                <a:r>
                  <a:rPr lang="en-US" sz="1200" b="1" i="1" u="none" strike="noStrike" cap="none" dirty="0">
                    <a:solidFill>
                      <a:schemeClr val="dk1"/>
                    </a:solidFill>
                    <a:effectLst/>
                    <a:latin typeface="Calibri"/>
                    <a:ea typeface="Calibri"/>
                    <a:cs typeface="Calibri"/>
                    <a:sym typeface="Calibri"/>
                  </a:rPr>
                  <a:t>What fraction of the whole model is shaded with dots?</a:t>
                </a:r>
              </a:p>
              <a:p>
                <a:r>
                  <a:rPr lang="en-US" sz="1200" b="1" i="1" u="none" strike="noStrike" cap="none" dirty="0">
                    <a:solidFill>
                      <a:schemeClr val="dk1"/>
                    </a:solidFill>
                    <a:effectLst/>
                    <a:latin typeface="Calibri"/>
                    <a:ea typeface="Calibri"/>
                    <a:cs typeface="Calibri"/>
                    <a:sym typeface="Calibri"/>
                  </a:rPr>
                  <a:t>Complete with the appropriate fractions.”</a:t>
                </a:r>
                <a:endParaRPr lang="en-US" sz="1800" b="0" i="0" dirty="0">
                  <a:effectLst/>
                  <a:latin typeface="Calibri" panose="020F0502020204030204" pitchFamily="34" charset="0"/>
                  <a:cs typeface="Calibri" panose="020F0502020204030204" pitchFamily="34" charset="0"/>
                </a:endParaRPr>
              </a:p>
              <a:p>
                <a:pPr marL="457200" lvl="1">
                  <a:buSzPts val="6000"/>
                </a:pPr>
                <a:endParaRPr lang="en-US" sz="1200" b="0" i="0" dirty="0">
                  <a:latin typeface="Calibri" panose="020F0502020204030204" pitchFamily="34" charset="0"/>
                  <a:cs typeface="Calibri" panose="020F0502020204030204" pitchFamily="34" charset="0"/>
                </a:endParaRPr>
              </a:p>
              <a:p>
                <a:pPr marL="457200" lvl="1">
                  <a:buSzPts val="6000"/>
                </a:pP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“The model is made up of 4 columns and 4 rows.</a:t>
                </a:r>
              </a:p>
              <a:p>
                <a:r>
                  <a:rPr lang="en-US" sz="1200" b="1" i="1" u="none" strike="noStrike" cap="none" dirty="0">
                    <a:solidFill>
                      <a:schemeClr val="dk1"/>
                    </a:solidFill>
                    <a:effectLst/>
                    <a:latin typeface="Calibri"/>
                    <a:ea typeface="Calibri"/>
                    <a:cs typeface="Calibri"/>
                    <a:sym typeface="Calibri"/>
                  </a:rPr>
                  <a:t>So, to shade half of it, we can shade 2 columns or 2 rows.</a:t>
                </a:r>
              </a:p>
              <a:p>
                <a:r>
                  <a:rPr lang="en-US" sz="1200" b="1" i="1" u="none" strike="noStrike" cap="none" dirty="0">
                    <a:solidFill>
                      <a:schemeClr val="dk1"/>
                    </a:solidFill>
                    <a:effectLst/>
                    <a:latin typeface="Calibri"/>
                    <a:ea typeface="Calibri"/>
                    <a:cs typeface="Calibri"/>
                    <a:sym typeface="Calibri"/>
                  </a:rPr>
                  <a:t>The shaded part is made up of 4 rows.</a:t>
                </a:r>
              </a:p>
              <a:p>
                <a:r>
                  <a:rPr lang="en-US" sz="1200" b="1" i="1" u="none" strike="noStrike" cap="none" dirty="0">
                    <a:solidFill>
                      <a:schemeClr val="dk1"/>
                    </a:solidFill>
                    <a:effectLst/>
                    <a:latin typeface="Calibri"/>
                    <a:ea typeface="Calibri"/>
                    <a:cs typeface="Calibri"/>
                    <a:sym typeface="Calibri"/>
                  </a:rPr>
                  <a:t>To put dots on 3 quarters of the shaded part means to put dots on 3 rows of the shaded part.</a:t>
                </a:r>
              </a:p>
              <a:p>
                <a:r>
                  <a:rPr lang="en-US" sz="1200" b="1" i="1" u="none" strike="noStrike" cap="none" dirty="0">
                    <a:solidFill>
                      <a:schemeClr val="dk1"/>
                    </a:solidFill>
                    <a:effectLst/>
                    <a:latin typeface="Calibri"/>
                    <a:ea typeface="Calibri"/>
                    <a:cs typeface="Calibri"/>
                    <a:sym typeface="Calibri"/>
                  </a:rPr>
                  <a:t>6 boxes from the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𝟏𝟔</m:t>
                        </m:r>
                      </m:den>
                    </m:f>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en-US" sz="18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r>
                  <a:rPr lang="en-US" sz="1800" b="1" i="1" u="none" strike="noStrike" cap="none" dirty="0">
                    <a:solidFill>
                      <a:schemeClr val="dk1"/>
                    </a:solidFill>
                    <a:effectLst/>
                    <a:latin typeface="Calibri" panose="020F0502020204030204" pitchFamily="34" charset="0"/>
                    <a:ea typeface="Calibri" panose="020F0502020204030204" pitchFamily="34" charset="0"/>
                    <a:cs typeface="Arial" panose="020B0604020202020204" pitchFamily="34" charset="0"/>
                    <a:sym typeface="Calibri"/>
                  </a:rPr>
                  <a:t>.</a:t>
                </a:r>
                <a:endParaRPr lang="en-US" sz="1200" b="1" i="1"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u="none" strike="noStrike" cap="none" dirty="0">
                    <a:solidFill>
                      <a:schemeClr val="dk1"/>
                    </a:solidFill>
                    <a:effectLst/>
                    <a:latin typeface="Calibri"/>
                    <a:ea typeface="Calibri"/>
                    <a:cs typeface="Calibri"/>
                    <a:sym typeface="Calibri"/>
                  </a:rPr>
                  <a:t>We conclude that </a:t>
                </a:r>
                <a14:m>
                  <m:oMath xmlns:m="http://schemas.openxmlformats.org/officeDocument/2006/math">
                    <m:f>
                      <m:fPr>
                        <m:ctrlPr>
                          <a:rPr lang="en-US" sz="1200" b="1" i="1" u="none" strike="noStrike" cap="none" smtClean="0">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𝒐𝒇</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m:t>
                        </m:r>
                        <m:r>
                          <a:rPr lang="en-US" sz="1200" b="1" i="1" u="none" strike="noStrike" cap="none" smtClean="0">
                            <a:solidFill>
                              <a:schemeClr val="dk1"/>
                            </a:solidFill>
                            <a:effectLst/>
                            <a:latin typeface="Cambria Math" panose="02040503050406030204" pitchFamily="18" charset="0"/>
                            <a:ea typeface="Calibri"/>
                            <a:cs typeface="Calibri"/>
                            <a:sym typeface="Calibri"/>
                          </a:rPr>
                          <m:t> </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𝟒</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𝟏</m:t>
                        </m:r>
                        <m:r>
                          <a:rPr lang="en-US" sz="1200" b="1" i="1" u="none" strike="noStrike" cap="none" smtClean="0">
                            <a:solidFill>
                              <a:schemeClr val="dk1"/>
                            </a:solidFill>
                            <a:effectLst/>
                            <a:latin typeface="Cambria Math" panose="02040503050406030204" pitchFamily="18" charset="0"/>
                            <a:ea typeface="Calibri"/>
                            <a:cs typeface="Calibri"/>
                            <a:sym typeface="Calibri"/>
                          </a:rPr>
                          <m:t> </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𝟐</m:t>
                        </m:r>
                      </m:den>
                    </m:f>
                    <m:r>
                      <a:rPr lang="en-US" sz="1200" b="1" i="1" u="none" strike="noStrike" cap="none" smtClean="0">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latin typeface="Cambria Math" panose="02040503050406030204" pitchFamily="18" charset="0"/>
                            <a:ea typeface="Calibri"/>
                            <a:cs typeface="Calibri"/>
                            <a:sym typeface="Calibri"/>
                          </a:rPr>
                          <m:t> </m:t>
                        </m:r>
                        <m:r>
                          <a:rPr lang="en-US" sz="1200" b="1" i="1" u="none" strike="noStrike" cap="none" smtClean="0">
                            <a:solidFill>
                              <a:schemeClr val="dk1"/>
                            </a:solidFill>
                            <a:effectLst/>
                            <a:latin typeface="Cambria Math" panose="02040503050406030204" pitchFamily="18" charset="0"/>
                            <a:ea typeface="Calibri"/>
                            <a:cs typeface="Calibri"/>
                            <a:sym typeface="Calibri"/>
                          </a:rPr>
                          <m:t>𝟖</m:t>
                        </m:r>
                      </m:den>
                    </m:f>
                  </m:oMath>
                </a14:m>
                <a:r>
                  <a:rPr lang="en-US" sz="1200" b="1" i="1" u="none" strike="noStrike" cap="none" dirty="0">
                    <a:solidFill>
                      <a:schemeClr val="dk1"/>
                    </a:solidFill>
                    <a:effectLst/>
                    <a:latin typeface="Calibri"/>
                    <a:ea typeface="Calibri"/>
                    <a:cs typeface="Calibri"/>
                    <a:sym typeface="Calibri"/>
                  </a:rPr>
                  <a:t>.”</a:t>
                </a: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Use the model to find the product.</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Shade </a:t>
                </a:r>
                <a:r>
                  <a:rPr lang="en-US" sz="1200" b="0" i="0" u="none" strike="noStrike" cap="none">
                    <a:solidFill>
                      <a:schemeClr val="dk1"/>
                    </a:solidFill>
                    <a:effectLst/>
                    <a:latin typeface="Cambria Math" panose="02040503050406030204" pitchFamily="18" charset="0"/>
                    <a:ea typeface="Calibri"/>
                    <a:cs typeface="Calibri"/>
                    <a:sym typeface="Calibri"/>
                  </a:rPr>
                  <a:t>1/2   </a:t>
                </a:r>
                <a:r>
                  <a:rPr lang="en-US" sz="1200" b="0" i="0" u="none" strike="noStrike" cap="none" dirty="0">
                    <a:solidFill>
                      <a:schemeClr val="dk1"/>
                    </a:solidFill>
                    <a:effectLst/>
                    <a:latin typeface="Calibri"/>
                    <a:ea typeface="Calibri"/>
                    <a:cs typeface="Calibri"/>
                    <a:sym typeface="Calibri"/>
                  </a:rPr>
                  <a:t>of the model.</a:t>
                </a:r>
              </a:p>
              <a:p>
                <a:r>
                  <a:rPr lang="en-US" sz="1200" b="0" i="0" u="none" strike="noStrike" cap="none" dirty="0">
                    <a:solidFill>
                      <a:schemeClr val="dk1"/>
                    </a:solidFill>
                    <a:effectLst/>
                    <a:latin typeface="Calibri"/>
                    <a:ea typeface="Calibri"/>
                    <a:cs typeface="Calibri"/>
                    <a:sym typeface="Calibri"/>
                  </a:rPr>
                  <a:t>Put dots on </a:t>
                </a:r>
                <a:r>
                  <a:rPr lang="en-US" sz="1200" b="0" i="0" u="none" strike="noStrike" cap="none">
                    <a:solidFill>
                      <a:schemeClr val="dk1"/>
                    </a:solidFill>
                    <a:effectLst/>
                    <a:latin typeface="Cambria Math" panose="02040503050406030204" pitchFamily="18" charset="0"/>
                    <a:ea typeface="Calibri"/>
                    <a:cs typeface="Calibri"/>
                    <a:sym typeface="Calibri"/>
                  </a:rPr>
                  <a:t>3/4   </a:t>
                </a:r>
                <a:r>
                  <a:rPr lang="en-US" sz="1200" b="0" i="0" u="none" strike="noStrike" cap="none" dirty="0">
                    <a:solidFill>
                      <a:schemeClr val="dk1"/>
                    </a:solidFill>
                    <a:effectLst/>
                    <a:latin typeface="Calibri"/>
                    <a:ea typeface="Calibri"/>
                    <a:cs typeface="Calibri"/>
                    <a:sym typeface="Calibri"/>
                  </a:rPr>
                  <a:t>of the shaded part of the model.</a:t>
                </a:r>
              </a:p>
              <a:p>
                <a:r>
                  <a:rPr lang="en-US" sz="1200" b="0" i="0" u="none" strike="noStrike" cap="none" dirty="0">
                    <a:solidFill>
                      <a:schemeClr val="dk1"/>
                    </a:solidFill>
                    <a:effectLst/>
                    <a:latin typeface="Calibri"/>
                    <a:ea typeface="Calibri"/>
                    <a:cs typeface="Calibri"/>
                    <a:sym typeface="Calibri"/>
                  </a:rPr>
                  <a:t>What fraction of the whole model is shaded with dots?</a:t>
                </a:r>
              </a:p>
              <a:p>
                <a:r>
                  <a:rPr lang="en-US" sz="1200" b="0" i="0" u="none" strike="noStrike" cap="none" dirty="0">
                    <a:solidFill>
                      <a:schemeClr val="dk1"/>
                    </a:solidFill>
                    <a:effectLst/>
                    <a:latin typeface="Calibri"/>
                    <a:ea typeface="Calibri"/>
                    <a:cs typeface="Calibri"/>
                    <a:sym typeface="Calibri"/>
                  </a:rPr>
                  <a:t>Complete with the appropriate fractions: _____ x ____ = _____</a:t>
                </a:r>
              </a:p>
              <a:p>
                <a:pPr marL="457200" lvl="1">
                  <a:buSzPts val="6000"/>
                </a:pPr>
                <a:endParaRPr lang="en-US" sz="1800" b="0" i="0" dirty="0">
                  <a:effectLst/>
                  <a:latin typeface="Calibri" panose="020F0502020204030204" pitchFamily="34" charset="0"/>
                  <a:cs typeface="Calibri" panose="020F0502020204030204" pitchFamily="34" charset="0"/>
                </a:endParaRPr>
              </a:p>
              <a:p>
                <a:pPr marL="457200" lvl="1">
                  <a:buSzPts val="6000"/>
                </a:pPr>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The model is made up of 4 columns and 4 rows so to shade half of it we can shade 2 columns or 2 rows.</a:t>
                </a:r>
              </a:p>
              <a:p>
                <a:r>
                  <a:rPr lang="en-US" sz="1200" b="0" i="0" u="none" strike="noStrike" cap="none" dirty="0">
                    <a:solidFill>
                      <a:schemeClr val="dk1"/>
                    </a:solidFill>
                    <a:effectLst/>
                    <a:latin typeface="Calibri"/>
                    <a:ea typeface="Calibri"/>
                    <a:cs typeface="Calibri"/>
                    <a:sym typeface="Calibri"/>
                  </a:rPr>
                  <a:t>The shaded part is made up of 4 rows.</a:t>
                </a:r>
              </a:p>
              <a:p>
                <a:r>
                  <a:rPr lang="en-US" sz="1200" b="0" i="0" u="none" strike="noStrike" cap="none" dirty="0">
                    <a:solidFill>
                      <a:schemeClr val="dk1"/>
                    </a:solidFill>
                    <a:effectLst/>
                    <a:latin typeface="Calibri"/>
                    <a:ea typeface="Calibri"/>
                    <a:cs typeface="Calibri"/>
                    <a:sym typeface="Calibri"/>
                  </a:rPr>
                  <a:t>To put dots on 3 quarters of the shaded part means to put dots on 3 rows of the shaded part.</a:t>
                </a:r>
              </a:p>
              <a:p>
                <a:r>
                  <a:rPr lang="en-US" sz="1200" b="0" i="0" u="none" strike="noStrike" cap="none" dirty="0">
                    <a:solidFill>
                      <a:schemeClr val="dk1"/>
                    </a:solidFill>
                    <a:effectLst/>
                    <a:latin typeface="Calibri"/>
                    <a:ea typeface="Calibri"/>
                    <a:cs typeface="Calibri"/>
                    <a:sym typeface="Calibri"/>
                  </a:rPr>
                  <a:t>6 boxes out of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𝟔/𝟏𝟔=𝟑/𝟖</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We conclude that </a:t>
                </a:r>
                <a:r>
                  <a:rPr lang="en-US" sz="1200" b="1" i="0" u="none" strike="noStrike" cap="none">
                    <a:solidFill>
                      <a:schemeClr val="dk1"/>
                    </a:solidFill>
                    <a:effectLst/>
                    <a:latin typeface="Cambria Math" panose="02040503050406030204" pitchFamily="18" charset="0"/>
                    <a:ea typeface="Calibri"/>
                    <a:cs typeface="Calibri"/>
                    <a:sym typeface="Calibri"/>
                  </a:rPr>
                  <a:t>𝟑/𝟒 𝒐𝒇</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𝟏 )/𝟐=𝟑/𝟒×</a:t>
                </a:r>
                <a:r>
                  <a:rPr lang="en-US" sz="1200" b="1" i="0" u="none" strike="noStrike" cap="none">
                    <a:solidFill>
                      <a:schemeClr val="dk1"/>
                    </a:solidFill>
                    <a:effectLst/>
                    <a:latin typeface="Cambria Math" panose="02040503050406030204" pitchFamily="18" charset="0"/>
                    <a:cs typeface="Calibri"/>
                    <a:sym typeface="Calibri"/>
                  </a:rPr>
                  <a:t>(</a:t>
                </a:r>
                <a:r>
                  <a:rPr lang="en-US" sz="1200" b="1" i="0" u="none" strike="noStrike" cap="none">
                    <a:solidFill>
                      <a:schemeClr val="dk1"/>
                    </a:solidFill>
                    <a:effectLst/>
                    <a:latin typeface="Cambria Math" panose="02040503050406030204" pitchFamily="18" charset="0"/>
                    <a:ea typeface="Calibri"/>
                    <a:cs typeface="Calibri"/>
                    <a:sym typeface="Calibri"/>
                  </a:rPr>
                  <a:t>𝟏 )/𝟐=𝟑/( 𝟖)</a:t>
                </a:r>
                <a:endParaRPr lang="en-US" sz="1200" b="0" i="0" u="none" strike="noStrike" cap="none" dirty="0">
                  <a:solidFill>
                    <a:schemeClr val="dk1"/>
                  </a:solidFill>
                  <a:effectLst/>
                  <a:latin typeface="Calibri"/>
                  <a:ea typeface="Calibri"/>
                  <a:cs typeface="Calibri"/>
                  <a:sym typeface="Calibri"/>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414897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800" b="1" i="1" dirty="0">
                    <a:effectLst/>
                    <a:latin typeface="Calibri" panose="020F0502020204030204" pitchFamily="34" charset="0"/>
                    <a:ea typeface="Calibri" panose="020F0502020204030204" pitchFamily="34" charset="0"/>
                    <a:cs typeface="Calibri" panose="020F0502020204030204" pitchFamily="34" charset="0"/>
                  </a:rPr>
                  <a:t>“Compare your results. What do you notice?”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lvl="1">
                  <a:buSzPts val="6000"/>
                </a:pPr>
                <a:endParaRPr lang="en-US" sz="1800" b="0" i="0" dirty="0">
                  <a:effectLst/>
                  <a:latin typeface="Calibri" panose="020F0502020204030204" pitchFamily="34" charset="0"/>
                  <a:cs typeface="Calibri" panose="020F0502020204030204" pitchFamily="34" charset="0"/>
                </a:endParaRPr>
              </a:p>
              <a:p>
                <a:pPr marL="457200" lvl="1">
                  <a:buSzPts val="6000"/>
                </a:pP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0" u="none" dirty="0">
                    <a:latin typeface="Calibri"/>
                    <a:ea typeface="Calibri" panose="020F0502020204030204" pitchFamily="34" charset="0"/>
                    <a:cs typeface="Calibri"/>
                  </a:rPr>
                  <a:t>Teacher says: </a:t>
                </a:r>
                <a:r>
                  <a:rPr lang="en-US" sz="1800" b="1"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“We conclude that </a:t>
                </a:r>
                <a14:m>
                  <m:oMath xmlns:m="http://schemas.openxmlformats.org/officeDocument/2006/math">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en-US" sz="1800" dirty="0">
                    <a:effectLst/>
                    <a:latin typeface="Calibri" panose="020F0502020204030204" pitchFamily="34" charset="0"/>
                    <a:ea typeface="Calibri" panose="020F0502020204030204" pitchFamily="34" charset="0"/>
                    <a:cs typeface="Arial" panose="020B0604020202020204" pitchFamily="34" charset="0"/>
                  </a:rPr>
                  <a:t>.</a:t>
                </a:r>
              </a:p>
              <a:p>
                <a:pPr marL="457200" marR="0">
                  <a:lnSpc>
                    <a:spcPct val="107000"/>
                  </a:lnSpc>
                  <a:spcBef>
                    <a:spcPts val="0"/>
                  </a:spcBef>
                  <a:spcAft>
                    <a:spcPts val="800"/>
                  </a:spcAft>
                </a:pPr>
                <a:r>
                  <a:rPr lang="en-US" sz="1800" b="1" i="1"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Multiplication of fractions is commutative.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b="1" i="1"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If we change the order of the factors the product remains the same.”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457200" marR="0">
                  <a:lnSpc>
                    <a:spcPct val="107000"/>
                  </a:lnSpc>
                  <a:spcBef>
                    <a:spcPts val="0"/>
                  </a:spcBef>
                  <a:spcAft>
                    <a:spcPts val="800"/>
                  </a:spcAft>
                </a:pPr>
                <a:r>
                  <a:rPr lang="en-US" sz="18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We conclude that </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a:t>
                </a:r>
                <a:r>
                  <a:rPr lang="en-US" sz="1800" b="1" i="0">
                    <a:solidFill>
                      <a:srgbClr val="FF0000"/>
                    </a:solidFill>
                    <a:effectLst/>
                    <a:latin typeface="Cambria Math" panose="02040503050406030204" pitchFamily="18" charset="0"/>
                    <a:cs typeface="Calibri" panose="020F0502020204030204" pitchFamily="34" charset="0"/>
                  </a:rPr>
                  <a:t>(</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 )/𝟒=𝟑/𝟒×</a:t>
                </a:r>
                <a:r>
                  <a:rPr lang="en-US" sz="1800" b="1" i="0">
                    <a:solidFill>
                      <a:srgbClr val="FF0000"/>
                    </a:solidFill>
                    <a:effectLst/>
                    <a:latin typeface="Cambria Math" panose="02040503050406030204" pitchFamily="18" charset="0"/>
                    <a:cs typeface="Calibri" panose="020F0502020204030204" pitchFamily="34" charset="0"/>
                  </a:rPr>
                  <a:t>(</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 )/𝟐=𝟑/( 𝟖)</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Multiplication of fractions is commutative.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If we change the order of the factors the product remains the same.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r>
                  <a:rPr lang="en-US" sz="1200" b="1" u="sng" dirty="0"/>
                  <a:t>Teaching suggestions:</a:t>
                </a:r>
              </a:p>
              <a:p>
                <a:r>
                  <a:rPr lang="en-US" sz="1200" b="0" u="none" dirty="0">
                    <a:effectLst/>
                  </a:rPr>
                  <a:t>Teacher corrects the activity interactively</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2736645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missing numerator or denominator.”</a:t>
            </a:r>
            <a:endParaRPr lang="en-GB" sz="1800" i="1" dirty="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indent="0"/>
            <a:endParaRPr lang="en-US" sz="1800" b="1" u="sng" dirty="0"/>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“The product of two fractions is a fraction whose numerator is the product of the numerators of the two fractions and whose denominator is the product of the denominators of the two fractions.”</a:t>
            </a:r>
          </a:p>
          <a:p>
            <a:pPr marL="0" marR="0" indent="457200">
              <a:lnSpc>
                <a:spcPct val="107000"/>
              </a:lnSpc>
              <a:spcBef>
                <a:spcPts val="0"/>
              </a:spcBef>
              <a:spcAft>
                <a:spcPts val="800"/>
              </a:spcAft>
            </a:pP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3909970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missing numerator or denominator.”</a:t>
            </a:r>
            <a:endParaRPr lang="en-GB" sz="1800" i="1" dirty="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indent="0"/>
            <a:endParaRPr lang="en-US" sz="1800" b="1" u="sng" dirty="0"/>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“The product of two fractions is a fraction whose numerator is the product of the numerators of the two fractions and whose denominator is the product of the denominators of the two fractions.”</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2774942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missing numerator or denominator.”</a:t>
            </a:r>
            <a:endParaRPr lang="en-GB" sz="1800" i="1" dirty="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indent="0"/>
            <a:endParaRPr lang="en-US" sz="1800" b="1" u="sng" dirty="0"/>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“The product of two fractions is a fraction whose numerator is the product of the numerators of the two fractions and whose denominator is the product of the denominators of the two fractions.”</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3648606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missing numerator or denominator.”</a:t>
            </a:r>
            <a:endParaRPr lang="en-GB" sz="1800" i="1" dirty="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indent="0"/>
            <a:endParaRPr lang="en-US" sz="1800" b="1" u="sng" dirty="0"/>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“The product of two fractions is a fraction whose numerator is the product of the numerators of the two fractions and whose denominator is the product of the denominators of the two fractions.”</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2705528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“Complete with a fraction in its simplest form.</a:t>
                </a:r>
                <a:endParaRPr lang="en-GB" sz="1800" i="1" dirty="0">
                  <a:sym typeface="Comic Sans MS"/>
                </a:endParaRPr>
              </a:p>
              <a:p>
                <a:pPr marL="228600" marR="0" indent="0">
                  <a:lnSpc>
                    <a:spcPct val="107000"/>
                  </a:lnSpc>
                  <a:spcBef>
                    <a:spcPts val="0"/>
                  </a:spcBef>
                  <a:spcAft>
                    <a:spcPts val="800"/>
                  </a:spcAft>
                </a:pPr>
                <a:r>
                  <a:rPr lang="en-US" sz="1800" b="1" i="1" dirty="0">
                    <a:solidFill>
                      <a:schemeClr val="accent1">
                        <a:lumMod val="50000"/>
                      </a:schemeClr>
                    </a:solidFill>
                    <a:effectLst/>
                    <a:latin typeface="+mn-lt"/>
                    <a:ea typeface="Calibri" panose="020F0502020204030204" pitchFamily="34" charset="0"/>
                    <a:cs typeface="Arial" panose="020B0604020202020204" pitchFamily="34" charset="0"/>
                  </a:rPr>
                  <a:t>In a package of candies, </a:t>
                </a: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4</m:t>
                        </m:r>
                      </m:num>
                      <m:den>
                        <m:r>
                          <m:rPr>
                            <m:nor/>
                          </m:rPr>
                          <a:rPr lang="en-US" sz="1800" b="1" i="1" smtClean="0">
                            <a:solidFill>
                              <a:schemeClr val="accent1">
                                <a:lumMod val="50000"/>
                              </a:schemeClr>
                            </a:solidFill>
                            <a:latin typeface="+mn-lt"/>
                          </a:rPr>
                          <m:t>7</m:t>
                        </m:r>
                      </m:den>
                    </m:f>
                  </m:oMath>
                </a14:m>
                <a:r>
                  <a:rPr lang="en-US" sz="1800" b="1" i="1" dirty="0">
                    <a:solidFill>
                      <a:schemeClr val="accent1">
                        <a:lumMod val="50000"/>
                      </a:schemeClr>
                    </a:solidFill>
                    <a:latin typeface="+mn-lt"/>
                  </a:rPr>
                  <a:t> of the candies are strawberry flavored and the rest are mint flavored.</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3</m:t>
                        </m:r>
                      </m:num>
                      <m:den>
                        <m:r>
                          <m:rPr>
                            <m:nor/>
                          </m:rPr>
                          <a:rPr lang="en-US" sz="1800" b="1" i="1" smtClean="0">
                            <a:solidFill>
                              <a:schemeClr val="accent1">
                                <a:lumMod val="50000"/>
                              </a:schemeClr>
                            </a:solidFill>
                            <a:latin typeface="+mn-lt"/>
                          </a:rPr>
                          <m:t>4</m:t>
                        </m:r>
                      </m:den>
                    </m:f>
                  </m:oMath>
                </a14:m>
                <a:r>
                  <a:rPr lang="en-US" sz="1800" b="1" i="1" dirty="0">
                    <a:solidFill>
                      <a:schemeClr val="accent1">
                        <a:lumMod val="50000"/>
                      </a:schemeClr>
                    </a:solidFill>
                    <a:latin typeface="+mn-lt"/>
                  </a:rPr>
                  <a:t> of the strawberry flavored candies and </a:t>
                </a:r>
                <a14:m>
                  <m:oMath xmlns:m="http://schemas.openxmlformats.org/officeDocument/2006/math">
                    <m:f>
                      <m:fPr>
                        <m:ctrlPr>
                          <a:rPr lang="en-US" sz="1800" b="1" i="1">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2</m:t>
                        </m:r>
                      </m:num>
                      <m:den>
                        <m:r>
                          <m:rPr>
                            <m:nor/>
                          </m:rPr>
                          <a:rPr lang="en-US" sz="1800" b="1" i="1" smtClean="0">
                            <a:solidFill>
                              <a:schemeClr val="accent1">
                                <a:lumMod val="50000"/>
                              </a:schemeClr>
                            </a:solidFill>
                            <a:latin typeface="+mn-lt"/>
                          </a:rPr>
                          <m:t>3</m:t>
                        </m:r>
                      </m:den>
                    </m:f>
                  </m:oMath>
                </a14:m>
                <a:r>
                  <a:rPr lang="en-US" sz="1800" b="1" i="1" dirty="0">
                    <a:solidFill>
                      <a:schemeClr val="accent1">
                        <a:lumMod val="50000"/>
                      </a:schemeClr>
                    </a:solidFill>
                    <a:latin typeface="+mn-lt"/>
                  </a:rPr>
                  <a:t> of the mint flavored candies include milk.</a:t>
                </a:r>
                <a:endParaRPr lang="en-US" sz="1800" b="1" i="1" dirty="0">
                  <a:solidFill>
                    <a:schemeClr val="accent1">
                      <a:lumMod val="50000"/>
                    </a:schemeClr>
                  </a:solidFill>
                  <a:effectLst/>
                  <a:latin typeface="+mn-lt"/>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rPr>
                  <a:t>What fraction of the candies are mint flavored?”</a:t>
                </a:r>
                <a:endParaRPr lang="en-US" sz="1800" b="1" i="1" dirty="0">
                  <a:solidFill>
                    <a:schemeClr val="accent1">
                      <a:lumMod val="50000"/>
                    </a:schemeClr>
                  </a:solidFill>
                  <a:effectLst/>
                  <a:latin typeface="+mn-lt"/>
                  <a:ea typeface="Calibri" panose="020F0502020204030204" pitchFamily="34" charset="0"/>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indent="0"/>
                <a:r>
                  <a:rPr lang="en-US" sz="1800" b="0" u="none" dirty="0">
                    <a:effectLst/>
                  </a:rPr>
                  <a:t>Teacher corrects the activity interactively.</a:t>
                </a:r>
              </a:p>
              <a:p>
                <a:pPr marL="228600" indent="0"/>
                <a:endParaRPr lang="en-US" sz="1800" b="1" u="sng" dirty="0"/>
              </a:p>
              <a:p>
                <a:pPr marL="228600" indent="0"/>
                <a:r>
                  <a:rPr lang="en-US" sz="1200" b="0" u="none" dirty="0">
                    <a:latin typeface="Calibri"/>
                    <a:ea typeface="Calibri" panose="020F0502020204030204" pitchFamily="34" charset="0"/>
                    <a:cs typeface="Calibri"/>
                  </a:rPr>
                  <a:t>Teacher says: </a:t>
                </a:r>
                <a:r>
                  <a:rPr lang="en-US" sz="1800" b="1" i="0" dirty="0">
                    <a:solidFill>
                      <a:srgbClr val="FF0000"/>
                    </a:solidFill>
                    <a:effectLst/>
                    <a:latin typeface="Calibri"/>
                    <a:ea typeface="Calibri" panose="020F0502020204030204" pitchFamily="34" charset="0"/>
                    <a:cs typeface="Calibri" panose="020F0502020204030204" pitchFamily="34" charset="0"/>
                  </a:rPr>
                  <a:t>“</a:t>
                </a: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en-US" sz="1800" dirty="0">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sz="2400" b="1" i="1" smtClean="0">
                            <a:solidFill>
                              <a:schemeClr val="accent5">
                                <a:lumMod val="75000"/>
                              </a:schemeClr>
                            </a:solidFill>
                            <a:latin typeface="Cambria Math" panose="02040503050406030204" pitchFamily="18" charset="0"/>
                          </a:rPr>
                        </m:ctrlPr>
                      </m:fPr>
                      <m:num>
                        <m:r>
                          <m:rPr>
                            <m:nor/>
                          </m:rPr>
                          <a:rPr lang="en-US" sz="2400" b="1" i="1" smtClean="0">
                            <a:solidFill>
                              <a:schemeClr val="accent5">
                                <a:lumMod val="75000"/>
                              </a:schemeClr>
                            </a:solidFill>
                            <a:latin typeface="+mn-lt"/>
                          </a:rPr>
                          <m:t>3</m:t>
                        </m:r>
                      </m:num>
                      <m:den>
                        <m:r>
                          <m:rPr>
                            <m:nor/>
                          </m:rPr>
                          <a:rPr lang="en-US" sz="2400" b="1" i="1" smtClean="0">
                            <a:solidFill>
                              <a:schemeClr val="accent5">
                                <a:lumMod val="75000"/>
                              </a:schemeClr>
                            </a:solidFill>
                            <a:latin typeface="+mn-lt"/>
                          </a:rPr>
                          <m:t>7</m:t>
                        </m:r>
                      </m:den>
                    </m:f>
                  </m:oMath>
                </a14:m>
                <a:r>
                  <a:rPr lang="en-US" sz="2400" b="1" i="1" dirty="0">
                    <a:solidFill>
                      <a:schemeClr val="accent5">
                        <a:lumMod val="75000"/>
                      </a:schemeClr>
                    </a:solidFill>
                    <a:latin typeface="+mn-lt"/>
                    <a:ea typeface="Calibri" panose="020F0502020204030204" pitchFamily="34" charset="0"/>
                    <a:cs typeface="Arial" panose="020B0604020202020204" pitchFamily="34" charset="0"/>
                  </a:rPr>
                  <a:t> </a:t>
                </a:r>
                <a:r>
                  <a:rPr lang="en-US" sz="1800" b="1" i="1" dirty="0">
                    <a:solidFill>
                      <a:schemeClr val="accent1">
                        <a:lumMod val="50000"/>
                      </a:schemeClr>
                    </a:solidFill>
                    <a:latin typeface="+mn-lt"/>
                    <a:ea typeface="Calibri" panose="020F0502020204030204" pitchFamily="34" charset="0"/>
                    <a:cs typeface="Arial" panose="020B0604020202020204" pitchFamily="34" charset="0"/>
                  </a:rPr>
                  <a:t>of the candies are mint flavored.”</a:t>
                </a:r>
                <a:endParaRPr lang="en-US" sz="1800" i="1"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r>
                  <a:rPr lang="en-US" sz="1800" b="1" dirty="0">
                    <a:solidFill>
                      <a:schemeClr val="accent1">
                        <a:lumMod val="50000"/>
                      </a:schemeClr>
                    </a:solidFill>
                    <a:effectLst/>
                    <a:latin typeface="+mn-lt"/>
                    <a:ea typeface="Calibri" panose="020F0502020204030204" pitchFamily="34" charset="0"/>
                    <a:cs typeface="Arial" panose="020B0604020202020204" pitchFamily="34" charset="0"/>
                  </a:rPr>
                  <a:t>In a package of candies, </a:t>
                </a:r>
                <a:r>
                  <a:rPr lang="en-US" sz="1800" b="1" i="0">
                    <a:solidFill>
                      <a:schemeClr val="accent1">
                        <a:lumMod val="50000"/>
                      </a:schemeClr>
                    </a:solidFill>
                    <a:latin typeface="+mn-lt"/>
                  </a:rPr>
                  <a:t>"4</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"7</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candies are strawberry flavored and the rest are mint flavored.</a:t>
                </a:r>
              </a:p>
              <a:p>
                <a:pPr marL="0" marR="0" lvl="0" indent="4572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0">
                    <a:solidFill>
                      <a:schemeClr val="accent1">
                        <a:lumMod val="50000"/>
                      </a:schemeClr>
                    </a:solidFill>
                    <a:latin typeface="+mn-lt"/>
                  </a:rPr>
                  <a:t>"3</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"4</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strawberry flavored candies and </a:t>
                </a:r>
                <a:r>
                  <a:rPr lang="en-US" sz="1800" b="1" i="0">
                    <a:solidFill>
                      <a:schemeClr val="accent1">
                        <a:lumMod val="50000"/>
                      </a:schemeClr>
                    </a:solidFill>
                    <a:latin typeface="+mn-lt"/>
                  </a:rPr>
                  <a:t>"2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"3</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mint flavored candies include milk.</a:t>
                </a:r>
                <a:endParaRPr lang="en-US" sz="1800" b="1" dirty="0">
                  <a:solidFill>
                    <a:schemeClr val="accent1">
                      <a:lumMod val="50000"/>
                    </a:schemeClr>
                  </a:solidFill>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mint flavored?</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2802597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“Complete with a fraction in its simplest form. </a:t>
                </a:r>
                <a:endParaRPr lang="en-US" sz="1800" b="1" i="1" dirty="0">
                  <a:solidFill>
                    <a:schemeClr val="accent1">
                      <a:lumMod val="50000"/>
                    </a:schemeClr>
                  </a:solidFill>
                  <a:latin typeface="+mn-lt"/>
                </a:endParaRPr>
              </a:p>
              <a:p>
                <a:pPr marL="228600" marR="0" indent="0">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rPr>
                  <a:t>What fraction of the candies are strawberry flavored and include milk?”</a:t>
                </a:r>
                <a:endParaRPr lang="en-US" sz="1800" b="1" i="1" dirty="0">
                  <a:solidFill>
                    <a:schemeClr val="accent1">
                      <a:lumMod val="50000"/>
                    </a:schemeClr>
                  </a:solidFill>
                  <a:effectLst/>
                  <a:latin typeface="+mn-lt"/>
                  <a:ea typeface="Calibri" panose="020F0502020204030204" pitchFamily="34" charset="0"/>
                </a:endParaRPr>
              </a:p>
              <a:p>
                <a:pPr marL="228600" marR="0" indent="0">
                  <a:lnSpc>
                    <a:spcPct val="107000"/>
                  </a:lnSpc>
                  <a:spcBef>
                    <a:spcPts val="0"/>
                  </a:spcBef>
                  <a:spcAft>
                    <a:spcPts val="800"/>
                  </a:spcAft>
                </a:pPr>
                <a:endParaRPr lang="en-US" sz="1800" b="1" i="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indent="0"/>
                <a:r>
                  <a:rPr lang="en-US" sz="1800" b="0" u="none" dirty="0">
                    <a:effectLst/>
                  </a:rPr>
                  <a:t>Teacher corrects the activity interactively.</a:t>
                </a: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800" b="0" u="none" dirty="0">
                    <a:latin typeface="Calibri"/>
                    <a:ea typeface="Calibri" panose="020F0502020204030204" pitchFamily="34" charset="0"/>
                    <a:cs typeface="Calibri"/>
                  </a:rPr>
                  <a:t>Teacher says: </a:t>
                </a:r>
                <a:r>
                  <a:rPr lang="en-US" sz="2800" b="1" dirty="0">
                    <a:solidFill>
                      <a:srgbClr val="FF0000"/>
                    </a:solidFill>
                    <a:effectLst/>
                    <a:ea typeface="Calibri" panose="020F0502020204030204" pitchFamily="34" charset="0"/>
                    <a:cs typeface="Calibri" panose="020F0502020204030204" pitchFamily="34" charset="0"/>
                  </a:rPr>
                  <a:t>“</a:t>
                </a:r>
                <a14:m>
                  <m:oMath xmlns:m="http://schemas.openxmlformats.org/officeDocument/2006/math">
                    <m:f>
                      <m:fPr>
                        <m:ctrlPr>
                          <a:rPr lang="en-US" sz="2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𝟏𝟐</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𝟐𝟖</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2800" b="0"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i="1"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sz="3600" b="1" i="1" smtClean="0">
                            <a:solidFill>
                              <a:schemeClr val="accent5">
                                <a:lumMod val="75000"/>
                              </a:schemeClr>
                            </a:solidFill>
                            <a:latin typeface="Cambria Math" panose="02040503050406030204" pitchFamily="18" charset="0"/>
                          </a:rPr>
                        </m:ctrlPr>
                      </m:fPr>
                      <m:num>
                        <m:r>
                          <m:rPr>
                            <m:nor/>
                          </m:rPr>
                          <a:rPr lang="en-US" sz="3600" b="1" i="1" smtClean="0">
                            <a:solidFill>
                              <a:schemeClr val="accent5">
                                <a:lumMod val="75000"/>
                              </a:schemeClr>
                            </a:solidFill>
                            <a:latin typeface="+mn-lt"/>
                          </a:rPr>
                          <m:t>3</m:t>
                        </m:r>
                      </m:num>
                      <m:den>
                        <m:r>
                          <m:rPr>
                            <m:nor/>
                          </m:rPr>
                          <a:rPr lang="en-US" sz="3600" b="1" i="1" smtClean="0">
                            <a:solidFill>
                              <a:schemeClr val="accent5">
                                <a:lumMod val="75000"/>
                              </a:schemeClr>
                            </a:solidFill>
                            <a:latin typeface="+mn-lt"/>
                          </a:rPr>
                          <m:t>7</m:t>
                        </m:r>
                      </m:den>
                    </m:f>
                  </m:oMath>
                </a14:m>
                <a:r>
                  <a:rPr lang="en-US" sz="3600" b="1" i="1" dirty="0">
                    <a:solidFill>
                      <a:schemeClr val="accent1">
                        <a:lumMod val="50000"/>
                      </a:schemeClr>
                    </a:solidFill>
                    <a:latin typeface="+mn-lt"/>
                    <a:ea typeface="Calibri" panose="020F0502020204030204" pitchFamily="34" charset="0"/>
                    <a:cs typeface="Arial" panose="020B0604020202020204" pitchFamily="34" charset="0"/>
                  </a:rPr>
                  <a:t> </a:t>
                </a:r>
                <a:r>
                  <a:rPr lang="en-US" sz="2800" b="1" i="1" dirty="0">
                    <a:solidFill>
                      <a:schemeClr val="accent1">
                        <a:lumMod val="50000"/>
                      </a:schemeClr>
                    </a:solidFill>
                    <a:latin typeface="+mn-lt"/>
                    <a:ea typeface="Calibri" panose="020F0502020204030204" pitchFamily="34" charset="0"/>
                    <a:cs typeface="Arial" panose="020B0604020202020204" pitchFamily="34" charset="0"/>
                  </a:rPr>
                  <a:t>of the candies are strawberry flavored and include milk.”</a:t>
                </a:r>
                <a:endParaRPr lang="en-US" sz="2800" b="1" i="1" dirty="0">
                  <a:solidFill>
                    <a:schemeClr val="accent1">
                      <a:lumMod val="50000"/>
                    </a:schemeClr>
                  </a:solidFill>
                  <a:effectLst/>
                  <a:latin typeface="+mn-lt"/>
                  <a:ea typeface="Calibri" panose="020F0502020204030204" pitchFamily="34" charset="0"/>
                  <a:cs typeface="Arial" panose="020B0604020202020204" pitchFamily="34" charset="0"/>
                </a:endParaRP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strawberry flavored and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endParaRPr lang="en-US" sz="1800" b="1" u="sng" dirty="0">
                  <a:latin typeface="Calibri"/>
                  <a:cs typeface="Calibri"/>
                </a:endParaRPr>
              </a:p>
              <a:p>
                <a:r>
                  <a:rPr lang="en-US" sz="18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𝟑/𝟒×𝟒/𝟕=𝟏𝟐/𝟐𝟖=𝟑/𝟕</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3600" b="1" i="0">
                    <a:solidFill>
                      <a:schemeClr val="accent5">
                        <a:lumMod val="75000"/>
                      </a:schemeClr>
                    </a:solidFill>
                    <a:latin typeface="+mn-lt"/>
                  </a:rPr>
                  <a:t>"3</a:t>
                </a:r>
                <a:r>
                  <a:rPr lang="en-US" sz="3600" b="1" i="0">
                    <a:solidFill>
                      <a:schemeClr val="accent5">
                        <a:lumMod val="75000"/>
                      </a:schemeClr>
                    </a:solidFill>
                    <a:latin typeface="Cambria Math" panose="02040503050406030204" pitchFamily="18" charset="0"/>
                  </a:rPr>
                  <a:t>" /</a:t>
                </a:r>
                <a:r>
                  <a:rPr lang="en-US" sz="3600" b="1" i="0">
                    <a:solidFill>
                      <a:schemeClr val="accent5">
                        <a:lumMod val="75000"/>
                      </a:schemeClr>
                    </a:solidFill>
                    <a:latin typeface="+mn-lt"/>
                  </a:rPr>
                  <a:t>"7</a:t>
                </a:r>
                <a:r>
                  <a:rPr lang="en-US" sz="3600" b="1" i="0">
                    <a:solidFill>
                      <a:schemeClr val="accent5">
                        <a:lumMod val="75000"/>
                      </a:schemeClr>
                    </a:solidFill>
                    <a:latin typeface="Cambria Math" panose="02040503050406030204" pitchFamily="18" charset="0"/>
                  </a:rPr>
                  <a:t>" </a:t>
                </a:r>
                <a:r>
                  <a:rPr lang="en-US" sz="3600" b="1" dirty="0">
                    <a:solidFill>
                      <a:schemeClr val="accent1">
                        <a:lumMod val="50000"/>
                      </a:schemeClr>
                    </a:solidFill>
                    <a:latin typeface="+mn-lt"/>
                    <a:ea typeface="Calibri" panose="020F0502020204030204" pitchFamily="34" charset="0"/>
                    <a:cs typeface="Arial" panose="020B0604020202020204" pitchFamily="34" charset="0"/>
                  </a:rPr>
                  <a:t> </a:t>
                </a:r>
                <a:r>
                  <a:rPr lang="en-US" sz="2800" b="1" dirty="0">
                    <a:solidFill>
                      <a:schemeClr val="accent1">
                        <a:lumMod val="50000"/>
                      </a:schemeClr>
                    </a:solidFill>
                    <a:latin typeface="+mn-lt"/>
                    <a:ea typeface="Calibri" panose="020F0502020204030204" pitchFamily="34" charset="0"/>
                    <a:cs typeface="Arial" panose="020B0604020202020204" pitchFamily="34" charset="0"/>
                  </a:rPr>
                  <a:t>of the candies are strawberry flavored and include milk.</a:t>
                </a:r>
                <a:endParaRPr lang="en-US" sz="2800" b="1" dirty="0">
                  <a:solidFill>
                    <a:schemeClr val="accent1">
                      <a:lumMod val="50000"/>
                    </a:schemeClr>
                  </a:solidFill>
                  <a:effectLst/>
                  <a:latin typeface="+mn-lt"/>
                  <a:ea typeface="Calibri" panose="020F0502020204030204" pitchFamily="34" charset="0"/>
                  <a:cs typeface="Arial" panose="020B0604020202020204" pitchFamily="34" charset="0"/>
                </a:endParaRP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4231108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“Complete with a fraction in its simplest form.</a:t>
                </a:r>
                <a:endParaRPr lang="en-US" sz="1800" b="1" i="1" dirty="0">
                  <a:solidFill>
                    <a:schemeClr val="accent1">
                      <a:lumMod val="50000"/>
                    </a:schemeClr>
                  </a:solidFill>
                  <a:latin typeface="+mn-lt"/>
                </a:endParaRPr>
              </a:p>
              <a:p>
                <a:pPr marL="228600" marR="0" indent="0">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rPr>
                  <a:t>What fraction of the candies are mint flavored and include milk?”</a:t>
                </a:r>
                <a:endParaRPr lang="en-US" sz="1800" b="1" i="1" dirty="0">
                  <a:solidFill>
                    <a:schemeClr val="accent1">
                      <a:lumMod val="50000"/>
                    </a:schemeClr>
                  </a:solidFill>
                  <a:effectLst/>
                  <a:latin typeface="+mn-lt"/>
                  <a:ea typeface="Calibri" panose="020F0502020204030204" pitchFamily="34" charset="0"/>
                </a:endParaRPr>
              </a:p>
              <a:p>
                <a:pPr marL="228600" marR="0" indent="0">
                  <a:lnSpc>
                    <a:spcPct val="107000"/>
                  </a:lnSpc>
                  <a:spcBef>
                    <a:spcPts val="0"/>
                  </a:spcBef>
                  <a:spcAft>
                    <a:spcPts val="800"/>
                  </a:spcAft>
                </a:pPr>
                <a:endParaRPr lang="en-US" sz="1800" b="1" i="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indent="0"/>
                <a:r>
                  <a:rPr lang="en-US" sz="1800" b="0" u="none" dirty="0">
                    <a:effectLst/>
                  </a:rPr>
                  <a:t>Teacher corrects the activity interactively.</a:t>
                </a:r>
              </a:p>
              <a:p>
                <a:pPr marL="228600" indent="0"/>
                <a:endParaRPr lang="en-US" sz="1800" b="1" u="sng" dirty="0">
                  <a:latin typeface="Calibri"/>
                  <a:cs typeface="Calibri"/>
                </a:endParaRPr>
              </a:p>
              <a:p>
                <a:pPr marL="228600" indent="0"/>
                <a:r>
                  <a:rPr lang="en-US" sz="1800" b="0" u="none" dirty="0">
                    <a:latin typeface="Calibri"/>
                    <a:ea typeface="Calibri" panose="020F0502020204030204" pitchFamily="34" charset="0"/>
                    <a:cs typeface="Calibri"/>
                  </a:rPr>
                  <a:t>Teacher says:</a:t>
                </a:r>
              </a:p>
              <a:p>
                <a:pPr marL="228600" marR="0" indent="0">
                  <a:lnSpc>
                    <a:spcPct val="107000"/>
                  </a:lnSpc>
                  <a:spcBef>
                    <a:spcPts val="0"/>
                  </a:spcBef>
                  <a:spcAft>
                    <a:spcPts val="800"/>
                  </a:spcAft>
                </a:pPr>
                <a:r>
                  <a:rPr lang="en-US" sz="2800" b="1" dirty="0">
                    <a:solidFill>
                      <a:srgbClr val="FF0000"/>
                    </a:solidFill>
                    <a:effectLst/>
                    <a:ea typeface="Calibri" panose="020F0502020204030204" pitchFamily="34" charset="0"/>
                    <a:cs typeface="Calibri" panose="020F0502020204030204" pitchFamily="34" charset="0"/>
                  </a:rPr>
                  <a:t>“</a:t>
                </a:r>
                <a14:m>
                  <m:oMath xmlns:m="http://schemas.openxmlformats.org/officeDocument/2006/math">
                    <m:f>
                      <m:fPr>
                        <m:ctrlPr>
                          <a:rPr lang="en-US" sz="2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𝟐𝟏</m:t>
                        </m:r>
                      </m:den>
                    </m:f>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en-US" sz="2800"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sz="3200" b="1" i="1" smtClean="0">
                            <a:solidFill>
                              <a:schemeClr val="accent5">
                                <a:lumMod val="75000"/>
                              </a:schemeClr>
                            </a:solidFill>
                            <a:latin typeface="Cambria Math" panose="02040503050406030204" pitchFamily="18" charset="0"/>
                          </a:rPr>
                        </m:ctrlPr>
                      </m:fPr>
                      <m:num>
                        <m:r>
                          <m:rPr>
                            <m:nor/>
                          </m:rPr>
                          <a:rPr lang="en-US" sz="3200" b="1" i="1" u="none" strike="noStrike" cap="none" smtClean="0">
                            <a:solidFill>
                              <a:schemeClr val="accent5">
                                <a:lumMod val="75000"/>
                              </a:schemeClr>
                            </a:solidFill>
                            <a:latin typeface="Calibri"/>
                            <a:ea typeface="Calibri"/>
                            <a:cs typeface="Calibri"/>
                            <a:sym typeface="Calibri"/>
                          </a:rPr>
                          <m:t>2</m:t>
                        </m:r>
                      </m:num>
                      <m:den>
                        <m:r>
                          <m:rPr>
                            <m:nor/>
                          </m:rPr>
                          <a:rPr lang="en-US" sz="3200" b="1" i="1" u="none" strike="noStrike" cap="none" smtClean="0">
                            <a:solidFill>
                              <a:schemeClr val="accent5">
                                <a:lumMod val="75000"/>
                              </a:schemeClr>
                            </a:solidFill>
                            <a:latin typeface="Calibri"/>
                            <a:ea typeface="Calibri"/>
                            <a:cs typeface="Calibri"/>
                            <a:sym typeface="Calibri"/>
                          </a:rPr>
                          <m:t>7</m:t>
                        </m:r>
                      </m:den>
                    </m:f>
                  </m:oMath>
                </a14:m>
                <a:r>
                  <a:rPr lang="en-US" sz="3200" b="1" i="1"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2800" b="1" i="1"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are mint flavored and include milk.”</a:t>
                </a:r>
                <a:endParaRPr lang="en-US" sz="2800" b="1" i="1"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endParaRPr>
              </a:p>
              <a:p>
                <a:pPr marL="0" marR="0" indent="457200">
                  <a:lnSpc>
                    <a:spcPct val="107000"/>
                  </a:lnSpc>
                  <a:spcBef>
                    <a:spcPts val="0"/>
                  </a:spcBef>
                  <a:spcAft>
                    <a:spcPts val="800"/>
                  </a:spcAft>
                </a:pPr>
                <a:endParaRPr lang="en-US" sz="1800" i="1" dirty="0">
                  <a:effectLst/>
                  <a:latin typeface="Calibri" panose="020F0502020204030204" pitchFamily="34" charset="0"/>
                  <a:ea typeface="Calibri" panose="020F0502020204030204" pitchFamily="34" charset="0"/>
                  <a:cs typeface="Arial" panose="020B0604020202020204" pitchFamily="34" charset="0"/>
                </a:endParaRPr>
              </a:p>
              <a:p>
                <a:endParaRPr lang="en-US" sz="1800" b="1" i="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mint flavored and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r>
                  <a:rPr lang="en-US" sz="1800" b="1" u="sng" dirty="0"/>
                  <a:t>Teaching suggestions:</a:t>
                </a:r>
                <a:endParaRPr lang="en-US" sz="1800" b="1" u="sng" dirty="0">
                  <a:latin typeface="Calibri"/>
                  <a:cs typeface="Calibri"/>
                </a:endParaRPr>
              </a:p>
              <a:p>
                <a:r>
                  <a:rPr lang="en-US" sz="18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𝟐/𝟑×𝟑/𝟕=𝟔/𝟐𝟏=𝟐/𝟕</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r>
                  <a:rPr lang="en-US" sz="3200" b="1" i="0" u="none" strike="noStrike" cap="none">
                    <a:solidFill>
                      <a:schemeClr val="accent5">
                        <a:lumMod val="75000"/>
                      </a:schemeClr>
                    </a:solidFill>
                    <a:latin typeface="Calibri"/>
                    <a:cs typeface="Calibri"/>
                    <a:sym typeface="Calibri"/>
                  </a:rPr>
                  <a:t>"</a:t>
                </a:r>
                <a:r>
                  <a:rPr lang="en-US" sz="3200" b="1" i="0" u="none" strike="noStrike" cap="none">
                    <a:solidFill>
                      <a:schemeClr val="accent5">
                        <a:lumMod val="75000"/>
                      </a:schemeClr>
                    </a:solidFill>
                    <a:latin typeface="Calibri"/>
                    <a:ea typeface="Calibri"/>
                    <a:cs typeface="Calibri"/>
                    <a:sym typeface="Calibri"/>
                  </a:rPr>
                  <a:t>2</a:t>
                </a:r>
                <a:r>
                  <a:rPr lang="en-US" sz="32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3200" b="1" i="0" u="none" strike="noStrike" cap="none">
                    <a:solidFill>
                      <a:schemeClr val="accent5">
                        <a:lumMod val="75000"/>
                      </a:schemeClr>
                    </a:solidFill>
                    <a:latin typeface="Calibri"/>
                    <a:ea typeface="Calibri"/>
                    <a:cs typeface="Calibri"/>
                    <a:sym typeface="Calibri"/>
                  </a:rPr>
                  <a:t>7</a:t>
                </a:r>
                <a:r>
                  <a:rPr lang="en-US" sz="32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32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28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are mint flavored and include milk.</a:t>
                </a:r>
                <a:endParaRPr lang="en-US" sz="2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endParaRP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2416533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 </a:t>
                </a:r>
                <a:r>
                  <a:rPr lang="en-GB" sz="1200" b="1" i="1" dirty="0">
                    <a:solidFill>
                      <a:schemeClr val="bg1"/>
                    </a:solidFill>
                    <a:latin typeface="Comic Sans MS"/>
                    <a:sym typeface="Comic Sans MS"/>
                  </a:rPr>
                  <a:t>“Complete with a fraction in its simplest form.</a:t>
                </a:r>
                <a:endParaRPr lang="en-US" sz="1200" b="1" i="1" dirty="0">
                  <a:solidFill>
                    <a:schemeClr val="accent1">
                      <a:lumMod val="50000"/>
                    </a:schemeClr>
                  </a:solidFill>
                  <a:latin typeface="+mn-lt"/>
                </a:endParaRPr>
              </a:p>
              <a:p>
                <a:pPr marL="228600" marR="0" indent="0">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rPr>
                  <a:t>What fraction of the candies include milk?”</a:t>
                </a:r>
                <a:endParaRPr lang="en-US" sz="1800" b="1" i="1" dirty="0">
                  <a:solidFill>
                    <a:schemeClr val="accent1">
                      <a:lumMod val="50000"/>
                    </a:schemeClr>
                  </a:solidFill>
                  <a:effectLst/>
                  <a:latin typeface="+mn-lt"/>
                  <a:ea typeface="Calibri" panose="020F0502020204030204" pitchFamily="34" charset="0"/>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indent="0"/>
                <a:r>
                  <a:rPr lang="en-US" sz="1800" b="0" u="none" dirty="0">
                    <a:effectLst/>
                  </a:rPr>
                  <a:t>Teacher corrects the activity interactively.</a:t>
                </a: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a:t>
                </a:r>
                <a:r>
                  <a:rPr lang="en-US" sz="1200" b="0" u="none" baseline="0" dirty="0">
                    <a:latin typeface="Calibri"/>
                    <a:ea typeface="Calibri" panose="020F0502020204030204" pitchFamily="34" charset="0"/>
                    <a:cs typeface="Calibri"/>
                  </a:rPr>
                  <a:t> </a:t>
                </a:r>
                <a:r>
                  <a:rPr lang="en-US" sz="1800" b="1" dirty="0">
                    <a:solidFill>
                      <a:srgbClr val="FF0000"/>
                    </a:solidFill>
                    <a:effectLst/>
                    <a:ea typeface="Calibri" panose="020F0502020204030204" pitchFamily="34" charset="0"/>
                    <a:cs typeface="Calibri" panose="020F0502020204030204" pitchFamily="34" charset="0"/>
                  </a:rPr>
                  <a:t>“</a:t>
                </a: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1"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sz="2000" b="1" i="1" smtClean="0">
                            <a:solidFill>
                              <a:schemeClr val="accent5">
                                <a:lumMod val="75000"/>
                              </a:schemeClr>
                            </a:solidFill>
                            <a:latin typeface="Cambria Math" panose="02040503050406030204" pitchFamily="18" charset="0"/>
                          </a:rPr>
                        </m:ctrlPr>
                      </m:fPr>
                      <m:num>
                        <m:r>
                          <m:rPr>
                            <m:nor/>
                          </m:rPr>
                          <a:rPr lang="en-US" sz="2000" b="1" i="1" u="none" strike="noStrike" cap="none" smtClean="0">
                            <a:solidFill>
                              <a:schemeClr val="accent5">
                                <a:lumMod val="75000"/>
                              </a:schemeClr>
                            </a:solidFill>
                            <a:latin typeface="Calibri"/>
                            <a:ea typeface="Calibri"/>
                            <a:cs typeface="Calibri"/>
                            <a:sym typeface="Calibri"/>
                          </a:rPr>
                          <m:t>5</m:t>
                        </m:r>
                      </m:num>
                      <m:den>
                        <m:r>
                          <m:rPr>
                            <m:nor/>
                          </m:rPr>
                          <a:rPr lang="en-US" sz="2000" b="1" i="1" u="none" strike="noStrike" cap="none" smtClean="0">
                            <a:solidFill>
                              <a:schemeClr val="accent5">
                                <a:lumMod val="75000"/>
                              </a:schemeClr>
                            </a:solidFill>
                            <a:latin typeface="Calibri"/>
                            <a:ea typeface="Calibri"/>
                            <a:cs typeface="Calibri"/>
                            <a:sym typeface="Calibri"/>
                          </a:rPr>
                          <m:t>7</m:t>
                        </m:r>
                      </m:den>
                    </m:f>
                  </m:oMath>
                </a14:m>
                <a:r>
                  <a:rPr lang="en-US" sz="2000" b="1" i="1"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1800" b="1" i="1"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include milk.”</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𝟑/𝟕+𝟐/𝟕=𝟓/𝟕</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2000" b="1" i="0" u="none" strike="noStrike" cap="none">
                    <a:solidFill>
                      <a:schemeClr val="accent5">
                        <a:lumMod val="75000"/>
                      </a:schemeClr>
                    </a:solidFill>
                    <a:latin typeface="Calibri"/>
                    <a:cs typeface="Calibri"/>
                    <a:sym typeface="Calibri"/>
                  </a:rPr>
                  <a:t>"</a:t>
                </a:r>
                <a:r>
                  <a:rPr lang="en-US" sz="2000" b="1" i="0" u="none" strike="noStrike" cap="none">
                    <a:solidFill>
                      <a:schemeClr val="accent5">
                        <a:lumMod val="75000"/>
                      </a:schemeClr>
                    </a:solidFill>
                    <a:latin typeface="Calibri"/>
                    <a:ea typeface="Calibri"/>
                    <a:cs typeface="Calibri"/>
                    <a:sym typeface="Calibri"/>
                  </a:rPr>
                  <a:t>5</a:t>
                </a:r>
                <a:r>
                  <a:rPr lang="en-US" sz="20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2000" b="1" i="0" u="none" strike="noStrike" cap="none">
                    <a:solidFill>
                      <a:schemeClr val="accent5">
                        <a:lumMod val="75000"/>
                      </a:schemeClr>
                    </a:solidFill>
                    <a:latin typeface="Calibri"/>
                    <a:ea typeface="Calibri"/>
                    <a:cs typeface="Calibri"/>
                    <a:sym typeface="Calibri"/>
                  </a:rPr>
                  <a:t>7</a:t>
                </a:r>
                <a:r>
                  <a:rPr lang="en-US" sz="20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20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18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include milk</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2232911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97463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highlight>
                      <a:srgbClr val="00FFFF"/>
                    </a:highlight>
                    <a:latin typeface="Calibri"/>
                    <a:ea typeface="Calibri"/>
                    <a:cs typeface="Calibri"/>
                    <a:sym typeface="Calibri"/>
                  </a:rPr>
                  <a:t>“Rawad went to a coffee shop and wanted to have some cookies with his tea.</a:t>
                </a:r>
              </a:p>
              <a:p>
                <a:r>
                  <a:rPr lang="en-US" sz="1200" b="1" i="1" u="none" strike="noStrike" cap="none" dirty="0">
                    <a:solidFill>
                      <a:schemeClr val="dk1"/>
                    </a:solidFill>
                    <a:effectLst/>
                    <a:highlight>
                      <a:srgbClr val="00FFFF"/>
                    </a:highlight>
                    <a:latin typeface="Calibri"/>
                    <a:ea typeface="Calibri"/>
                    <a:cs typeface="Calibri"/>
                    <a:sym typeface="Calibri"/>
                  </a:rPr>
                  <a:t>This is what he found. There were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4 trays with 5 cookies in each.</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one cookie from each tray. </a:t>
                </a: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That is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cookies from each tray.</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many fifths did he take?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b="1" i="1" u="sng"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algn="just">
                  <a:lnSpc>
                    <a:spcPct val="106000"/>
                  </a:lnSpc>
                  <a:spcBef>
                    <a:spcPts val="0"/>
                  </a:spcBef>
                  <a:spcAft>
                    <a:spcPts val="0"/>
                  </a:spcAft>
                </a:pP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4 fifths.</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one fifth of the 4 trays is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4 =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0" dirty="0">
                    <a:effectLst/>
                    <a:latin typeface="Calibri" panose="020F0502020204030204" pitchFamily="34" charset="0"/>
                    <a:ea typeface="Calibri" panose="020F0502020204030204" pitchFamily="34" charset="0"/>
                    <a:cs typeface="Arial" panose="020B0604020202020204" pitchFamily="34" charset="0"/>
                  </a:rPr>
                  <a:t>.”</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none" dirty="0"/>
                  <a:t>Teaching suggestions</a:t>
                </a:r>
                <a:endParaRPr lang="en-US" sz="1000" b="1" u="none" dirty="0">
                  <a:latin typeface="Calibri"/>
                  <a:cs typeface="Calibri"/>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highlight>
                      <a:srgbClr val="00FFFF"/>
                    </a:highlight>
                    <a:latin typeface="Calibri"/>
                    <a:ea typeface="Calibri"/>
                    <a:cs typeface="Calibri"/>
                    <a:sym typeface="Calibri"/>
                  </a:rPr>
                  <a:t>“Rawad went to a coffee shop and wanted to have some cookies with his tea.</a:t>
                </a:r>
              </a:p>
              <a:p>
                <a:r>
                  <a:rPr lang="en-US" sz="1200" b="1" i="1" u="none" strike="noStrike" cap="none" dirty="0">
                    <a:solidFill>
                      <a:schemeClr val="dk1"/>
                    </a:solidFill>
                    <a:effectLst/>
                    <a:highlight>
                      <a:srgbClr val="00FFFF"/>
                    </a:highlight>
                    <a:latin typeface="Calibri"/>
                    <a:ea typeface="Calibri"/>
                    <a:cs typeface="Calibri"/>
                    <a:sym typeface="Calibri"/>
                  </a:rPr>
                  <a:t>This is what he found. There were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4 trays with 5 cookies in each.</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one cookie from each tray. </a:t>
                </a: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That is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𝟏/𝟓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cookies from each tray.</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many fifths did he take?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b="1" i="1" u="sng"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algn="just">
                  <a:lnSpc>
                    <a:spcPct val="106000"/>
                  </a:lnSpc>
                  <a:spcBef>
                    <a:spcPts val="0"/>
                  </a:spcBef>
                  <a:spcAft>
                    <a:spcPts val="0"/>
                  </a:spcAft>
                </a:pP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4 fifths.</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one fifth of the 4 trays is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𝟏/𝟓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4 =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𝟒/𝟓  </a:t>
                </a:r>
                <a:r>
                  <a:rPr lang="en-US" sz="1800" b="1" i="0" dirty="0">
                    <a:effectLst/>
                    <a:latin typeface="Calibri" panose="020F0502020204030204" pitchFamily="34" charset="0"/>
                    <a:ea typeface="Calibri" panose="020F0502020204030204" pitchFamily="34" charset="0"/>
                    <a:cs typeface="Arial" panose="020B0604020202020204" pitchFamily="34" charset="0"/>
                  </a:rPr>
                  <a:t>.”</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741957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a:t>
                </a:r>
                <a:r>
                  <a:rPr lang="en-US" sz="1200" b="1" i="1" u="none" strike="noStrike" cap="none" dirty="0">
                    <a:solidFill>
                      <a:schemeClr val="dk1"/>
                    </a:solidFill>
                    <a:effectLst/>
                    <a:highlight>
                      <a:srgbClr val="00FFFF"/>
                    </a:highlight>
                    <a:latin typeface="Calibri"/>
                    <a:ea typeface="Calibri"/>
                    <a:cs typeface="Calibri"/>
                    <a:sym typeface="Calibri"/>
                  </a:rPr>
                  <a:t>Mom prepares a pizza and cuts it into 12 pieces.</a:t>
                </a: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She puts onion on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of the pizza. </a:t>
                </a:r>
              </a:p>
              <a:p>
                <a:pPr marL="457200" marR="0" algn="just">
                  <a:lnSpc>
                    <a:spcPct val="106000"/>
                  </a:lnSpc>
                  <a:spcBef>
                    <a:spcPts val="0"/>
                  </a:spcBef>
                  <a:spcAft>
                    <a:spcPts val="0"/>
                  </a:spcAft>
                </a:pP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 pizza is cut into 12 pieces, so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12 is 8.</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She puts onion on 8 pieces of the pizza.</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Remember to divide by the denominator and then multiply by the numerator.</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12 ÷ 3 </a:t>
                </a:r>
                <a14:m>
                  <m:oMath xmlns:m="http://schemas.openxmlformats.org/officeDocument/2006/math">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2 = 8. </a:t>
                </a:r>
              </a:p>
              <a:p>
                <a:pPr marL="457200" marR="0" algn="just">
                  <a:lnSpc>
                    <a:spcPct val="106000"/>
                  </a:lnSpc>
                  <a:spcBef>
                    <a:spcPts val="0"/>
                  </a:spcBef>
                  <a:spcAft>
                    <a:spcPts val="0"/>
                  </a:spcAft>
                </a:pP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mom adds green pepper on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pieces with onion.</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Again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8 pieces is 2 since 8 ÷ 4 </a:t>
                </a:r>
                <a14:m>
                  <m:oMath xmlns:m="http://schemas.openxmlformats.org/officeDocument/2006/math">
                    <m:r>
                      <a:rPr lang="en-US" sz="12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1 = 2.”</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highlight>
                      <a:srgbClr val="00FFFF"/>
                    </a:highlight>
                    <a:latin typeface="Calibri"/>
                    <a:ea typeface="Calibri"/>
                    <a:cs typeface="Calibri"/>
                    <a:sym typeface="Calibri"/>
                  </a:rPr>
                  <a:t>Now we can easily find </a:t>
                </a:r>
                <a:r>
                  <a:rPr lang="en-US" sz="1200" b="0" i="0" u="none" strike="noStrike" cap="none">
                    <a:solidFill>
                      <a:schemeClr val="dk1"/>
                    </a:solidFill>
                    <a:effectLst/>
                    <a:highlight>
                      <a:srgbClr val="00FFFF"/>
                    </a:highlight>
                    <a:latin typeface="Calibri"/>
                    <a:ea typeface="Calibri"/>
                    <a:cs typeface="Calibri"/>
                    <a:sym typeface="Calibri"/>
                  </a:rPr>
                  <a:t>5/8   </a:t>
                </a:r>
                <a:r>
                  <a:rPr lang="en-US" sz="1200" b="0" i="0" u="none" strike="noStrike" cap="none" dirty="0">
                    <a:solidFill>
                      <a:schemeClr val="dk1"/>
                    </a:solidFill>
                    <a:effectLst/>
                    <a:highlight>
                      <a:srgbClr val="00FFFF"/>
                    </a:highlight>
                    <a:latin typeface="Calibri"/>
                    <a:ea typeface="Calibri"/>
                    <a:cs typeface="Calibri"/>
                    <a:sym typeface="Calibri"/>
                  </a:rPr>
                  <a:t>of 24.</a:t>
                </a:r>
              </a:p>
              <a:p>
                <a:r>
                  <a:rPr lang="en-US" sz="1200" b="0" i="0" u="none" strike="noStrike" cap="none" dirty="0">
                    <a:solidFill>
                      <a:schemeClr val="dk1"/>
                    </a:solidFill>
                    <a:effectLst/>
                    <a:highlight>
                      <a:srgbClr val="00FFFF"/>
                    </a:highlight>
                    <a:latin typeface="Calibri"/>
                    <a:ea typeface="Calibri"/>
                    <a:cs typeface="Calibri"/>
                    <a:sym typeface="Calibri"/>
                  </a:rPr>
                  <a:t>24 is divided into 8 groups.</a:t>
                </a:r>
              </a:p>
              <a:p>
                <a:r>
                  <a:rPr lang="en-US" sz="1200" b="0" i="0" u="none" strike="noStrike" cap="none" dirty="0">
                    <a:solidFill>
                      <a:schemeClr val="dk1"/>
                    </a:solidFill>
                    <a:effectLst/>
                    <a:highlight>
                      <a:srgbClr val="00FFFF"/>
                    </a:highlight>
                    <a:latin typeface="Calibri"/>
                    <a:ea typeface="Calibri"/>
                    <a:cs typeface="Calibri"/>
                    <a:sym typeface="Calibri"/>
                  </a:rPr>
                  <a:t>Look at the numerator, it is 5, we take 5 groups of the 8 groups.</a:t>
                </a:r>
              </a:p>
              <a:p>
                <a:r>
                  <a:rPr lang="en-US" sz="1200" b="0" i="0" u="none" strike="noStrike" cap="none" dirty="0">
                    <a:solidFill>
                      <a:schemeClr val="dk1"/>
                    </a:solidFill>
                    <a:effectLst/>
                    <a:highlight>
                      <a:srgbClr val="00FFFF"/>
                    </a:highlight>
                    <a:latin typeface="Calibri"/>
                    <a:ea typeface="Calibri"/>
                    <a:cs typeface="Calibri"/>
                    <a:sym typeface="Calibri"/>
                  </a:rPr>
                  <a:t>It is 15 for 5 x 3 = 15</a:t>
                </a:r>
              </a:p>
              <a:p>
                <a:r>
                  <a:rPr lang="en-US" sz="1200" b="0" i="0" u="none" strike="noStrike" cap="none" dirty="0">
                    <a:solidFill>
                      <a:schemeClr val="dk1"/>
                    </a:solidFill>
                    <a:effectLst/>
                    <a:highlight>
                      <a:srgbClr val="00FFFF"/>
                    </a:highlight>
                    <a:latin typeface="Calibri"/>
                    <a:ea typeface="Calibri"/>
                    <a:cs typeface="Calibri"/>
                    <a:sym typeface="Calibri"/>
                  </a:rPr>
                  <a:t>We found that </a:t>
                </a:r>
                <a:r>
                  <a:rPr lang="en-US" sz="1200" b="0" i="0" u="none" strike="noStrike" cap="none">
                    <a:solidFill>
                      <a:schemeClr val="dk1"/>
                    </a:solidFill>
                    <a:effectLst/>
                    <a:highlight>
                      <a:srgbClr val="00FFFF"/>
                    </a:highlight>
                    <a:latin typeface="Calibri"/>
                    <a:ea typeface="Calibri"/>
                    <a:cs typeface="Calibri"/>
                    <a:sym typeface="Calibri"/>
                  </a:rPr>
                  <a:t>5/8   </a:t>
                </a:r>
                <a:r>
                  <a:rPr lang="en-US" sz="1200" b="0" i="0" u="none" strike="noStrike" cap="none" dirty="0">
                    <a:solidFill>
                      <a:schemeClr val="dk1"/>
                    </a:solidFill>
                    <a:effectLst/>
                    <a:highlight>
                      <a:srgbClr val="00FFFF"/>
                    </a:highlight>
                    <a:latin typeface="Calibri"/>
                    <a:ea typeface="Calibri"/>
                    <a:cs typeface="Calibri"/>
                    <a:sym typeface="Calibri"/>
                  </a:rPr>
                  <a:t>of 24 = 15</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2001187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r>
                  <a:rPr lang="en-US" sz="10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find that she puts onion and green pepper on 2 pieces.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just" defTabSz="914400" rtl="0" eaLnBrk="1" fontAlgn="auto" latinLnBrk="0" hangingPunct="1">
                  <a:lnSpc>
                    <a:spcPct val="150000"/>
                  </a:lnSpc>
                  <a:spcBef>
                    <a:spcPts val="0"/>
                  </a:spcBef>
                  <a:spcAft>
                    <a:spcPts val="0"/>
                  </a:spcAft>
                  <a:buClr>
                    <a:srgbClr val="000000"/>
                  </a:buClr>
                  <a:buSzPts val="1400"/>
                  <a:buFont typeface="Arial"/>
                  <a:buNone/>
                  <a:tabLst/>
                  <a:defRPr/>
                </a:pPr>
                <a:r>
                  <a:rPr lang="en-US" sz="1800" b="1" i="1" dirty="0">
                    <a:solidFill>
                      <a:schemeClr val="bg1"/>
                    </a:solidFill>
                    <a:latin typeface="Comic Sans MS"/>
                    <a:sym typeface="Comic Sans MS"/>
                  </a:rPr>
                  <a:t>What fraction of the pizza is covered with onion and green pepper? </a:t>
                </a:r>
                <a:endParaRPr lang="en-GB" sz="1800" b="1" i="1" dirty="0">
                  <a:solidFill>
                    <a:schemeClr val="bg1"/>
                  </a:solidFill>
                  <a:sym typeface="Comic Sans MS"/>
                </a:endParaRPr>
              </a:p>
              <a:p>
                <a:pPr marL="457200" marR="0" algn="just">
                  <a:lnSpc>
                    <a:spcPct val="150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2 pieces out of 12 pieces is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whole pizza.</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50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This means that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oMath>
                </a14:m>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50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conclude that: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find that she puts onion and green pepper on 2 pieces.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2 pieces out of 12 pieces 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whole pizza.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This means that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conclude that: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2338080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highlight>
                      <a:srgbClr val="00FFFF"/>
                    </a:highlight>
                    <a:latin typeface="Calibri"/>
                    <a:ea typeface="Calibri"/>
                    <a:cs typeface="Calibri"/>
                    <a:sym typeface="Calibri"/>
                  </a:rPr>
                  <a:t>“This is a model of the bulletin board in our class.</a:t>
                </a:r>
                <a:r>
                  <a:rPr lang="en-US" sz="1200" b="1" i="1" u="none" strike="noStrike" cap="none" baseline="0" dirty="0">
                    <a:solidFill>
                      <a:schemeClr val="dk1"/>
                    </a:solidFill>
                    <a:effectLst/>
                    <a:highlight>
                      <a:srgbClr val="00FFFF"/>
                    </a:highlight>
                    <a:latin typeface="Calibri"/>
                    <a:ea typeface="Calibri"/>
                    <a:cs typeface="Calibri"/>
                    <a:sym typeface="Calibri"/>
                  </a:rPr>
                  <a:t>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Shade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it blue.”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endParaRPr lang="en-US" sz="1200" b="0" i="1" dirty="0">
                  <a:latin typeface="Calibri" panose="020F0502020204030204" pitchFamily="34" charset="0"/>
                  <a:cs typeface="Calibri" panose="020F0502020204030204" pitchFamily="34" charset="0"/>
                </a:endParaRPr>
              </a:p>
              <a:p>
                <a:pPr marL="457200" lvl="1">
                  <a:buSzPts val="6000"/>
                </a:pP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endParaRPr lang="en-US" sz="1200" b="1" u="none" dirty="0">
                  <a:latin typeface="Calibri"/>
                  <a:ea typeface="Calibri" panose="020F0502020204030204" pitchFamily="34" charset="0"/>
                  <a:cs typeface="Calibri"/>
                </a:endParaRP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800" b="1" i="1" u="none" strike="noStrike" cap="none" dirty="0">
                    <a:solidFill>
                      <a:schemeClr val="dk1"/>
                    </a:solidFill>
                    <a:effectLst/>
                    <a:highlight>
                      <a:srgbClr val="00FFFF"/>
                    </a:highlight>
                    <a:latin typeface="Calibri"/>
                    <a:ea typeface="Calibri"/>
                    <a:cs typeface="Calibri"/>
                    <a:sym typeface="Calibri"/>
                  </a:rPr>
                  <a:t>“</a:t>
                </a:r>
                <a:r>
                  <a:rPr lang="en-US" sz="12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Each row represents a third so we can shade 2 rows out of the 3 rows. </a:t>
                </a: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mark with stripes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blue part, that is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2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bulletin board.”</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Dad bought some red apples and some yellow apples.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ate 3 red apples and half the yellow apples.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many apples are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don’t know the number of red or yellow apples dad bought.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let r represent the number of the red apples and y represent the number of the yellow apples dad bought.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Number of apples dad bought is  r + 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After eating apples, the number of the red apples that are left is r – 3 and the number of the yellow apples that are left (ate half so the other half is left)is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Number of apples that are left is (r – 3)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(r – 3)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is an algebraic expression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that includes numbers, variables, and operations.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323313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“Each column of the blue part represents a ninth so we can mark with stripes 4 columns out of the 9 columns. </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r>
                  <a:rPr lang="en-US" sz="1200" b="1" i="1" u="none" strike="noStrike" cap="none" dirty="0">
                    <a:solidFill>
                      <a:schemeClr val="dk1"/>
                    </a:solidFill>
                    <a:effectLst/>
                    <a:highlight>
                      <a:srgbClr val="00FFFF"/>
                    </a:highlight>
                    <a:latin typeface="Calibri"/>
                    <a:ea typeface="Calibri"/>
                    <a:cs typeface="Calibri"/>
                    <a:sym typeface="Calibri"/>
                  </a:rPr>
                  <a:t>What fraction of the bulletin is shaded with blue and marked with stripes?</a:t>
                </a:r>
              </a:p>
              <a:p>
                <a:endParaRPr lang="en-US" b="1" i="1" dirty="0">
                  <a:latin typeface="Comic Sans MS" panose="030F0702030302020204" pitchFamily="66" charset="0"/>
                </a:endParaRPr>
              </a:p>
              <a:p>
                <a:r>
                  <a:rPr lang="en-US" b="1" i="1" dirty="0">
                    <a:latin typeface="Comic Sans MS" panose="030F0702030302020204" pitchFamily="66" charset="0"/>
                  </a:rPr>
                  <a:t>8 parts out of the 27 parts are blue with stripes.</a:t>
                </a:r>
              </a:p>
              <a:p>
                <a:pPr marL="457200" marR="0" algn="just">
                  <a:lnSpc>
                    <a:spcPct val="106000"/>
                  </a:lnSpc>
                  <a:spcBef>
                    <a:spcPts val="0"/>
                  </a:spcBef>
                  <a:spcAft>
                    <a:spcPts val="0"/>
                  </a:spcAft>
                </a:pPr>
                <a14:m>
                  <m:oMath xmlns:m="http://schemas.openxmlformats.org/officeDocument/2006/math">
                    <m:f>
                      <m:fPr>
                        <m:ctrlP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bulletin is blue with stripes. </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conclude?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a:t>
                </a:r>
                <a:r>
                  <a:rPr lang="en-US" sz="1800" b="1" i="1" baseline="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oMath>
                </a14:m>
                <a:r>
                  <a:rPr lang="en-US" sz="1800" b="1" i="1" u="none" dirty="0">
                    <a:effectLst/>
                    <a:highlight>
                      <a:srgbClr val="00FFFF"/>
                    </a:highlight>
                    <a:latin typeface="Calibri" panose="020F0502020204030204" pitchFamily="34" charset="0"/>
                    <a:ea typeface="Calibri" panose="020F0502020204030204" pitchFamily="34" charset="0"/>
                    <a:cs typeface="Arial" panose="020B0604020202020204" pitchFamily="34" charset="0"/>
                  </a:rPr>
                  <a:t>”</a:t>
                </a:r>
              </a:p>
              <a:p>
                <a:pPr marL="457200" marR="0" algn="just">
                  <a:lnSpc>
                    <a:spcPct val="106000"/>
                  </a:lnSpc>
                  <a:spcBef>
                    <a:spcPts val="0"/>
                  </a:spcBef>
                  <a:spcAft>
                    <a:spcPts val="0"/>
                  </a:spcAft>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Each column of the blue part represents a ninth so we can mark with stripes 4 columns out of the 9 columns. </a:t>
                </a:r>
                <a:r>
                  <a:rPr lang="en-US" sz="18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(answer of a student)</a:t>
                </a:r>
                <a:endParaRPr lang="en-US" sz="1800" u="none"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highlight>
                      <a:srgbClr val="00FFFF"/>
                    </a:highlight>
                    <a:latin typeface="Calibri"/>
                    <a:ea typeface="Calibri"/>
                    <a:cs typeface="Calibri"/>
                    <a:sym typeface="Calibri"/>
                  </a:rPr>
                  <a:t>What fraction of the bulletin is shaded with blue and marked with stripes?</a:t>
                </a:r>
              </a:p>
              <a:p>
                <a:r>
                  <a:rPr lang="en-US" dirty="0">
                    <a:latin typeface="Comic Sans MS" panose="030F0702030302020204" pitchFamily="66" charset="0"/>
                  </a:rPr>
                  <a:t>8 parts out of the 27 parts are blue with stripes.</a:t>
                </a: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bulletin is blue with stripes.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conclude?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a:t>
                </a:r>
                <a:r>
                  <a:rPr lang="en-US" sz="18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(answer of a student)</a:t>
                </a:r>
                <a:endParaRPr lang="en-US" sz="1800" u="none"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710146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can’t draw figures and shade every time we need to multiply fractions.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look at the products we got.</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oMath>
                </a14:m>
                <a:r>
                  <a:rPr lang="en-US" sz="1800" b="1" i="1"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oMath>
                </a14:m>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b="1" i="1" u="sng"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algn="just">
                  <a:lnSpc>
                    <a:spcPct val="106000"/>
                  </a:lnSpc>
                  <a:spcBef>
                    <a:spcPts val="0"/>
                  </a:spcBef>
                  <a:spcAft>
                    <a:spcPts val="0"/>
                  </a:spcAft>
                </a:pP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multiplied the numerators.</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we also multiplied the denominators.”</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can’t draw figures and shade every time we need to multiply fractions.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look at the products we got.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multiplied the numerators.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we also multiplied the denominators.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3108203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multiplying a fraction by a whole?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When we want to multiply a fraction by a whole number, this whole number is written as a fraction with a denominator equal to 1.</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multiply the numerators and then the denominators.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4 =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 </a:t>
                </a:r>
                <a14:m>
                  <m:oMath xmlns:m="http://schemas.openxmlformats.org/officeDocument/2006/math">
                    <m:r>
                      <a:rPr lang="en-US" sz="1800" b="1" i="1"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𝟏𝟔</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When we want to multiply a fraction by a whole number, this whole number is written as a fraction with a denominator equal to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multiply the numerators and then the denominators.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1/5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4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4/5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 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2/7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16/7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18420502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480.png"/><Relationship Id="rId3" Type="http://schemas.openxmlformats.org/officeDocument/2006/relationships/notesSlide" Target="../notesSlides/notesSlide9.xml"/><Relationship Id="rId7" Type="http://schemas.openxmlformats.org/officeDocument/2006/relationships/image" Target="../media/image50.png"/><Relationship Id="rId12" Type="http://schemas.openxmlformats.org/officeDocument/2006/relationships/image" Target="../media/image470.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510.png"/><Relationship Id="rId5" Type="http://schemas.openxmlformats.org/officeDocument/2006/relationships/image" Target="../media/image500.png"/><Relationship Id="rId4" Type="http://schemas.openxmlformats.org/officeDocument/2006/relationships/image" Target="../media/image49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30.emf"/></Relationships>
</file>

<file path=ppt/slides/_rels/slide13.xml.rels><?xml version="1.0" encoding="UTF-8" standalone="yes"?>
<Relationships xmlns="http://schemas.openxmlformats.org/package/2006/relationships"><Relationship Id="rId8" Type="http://schemas.openxmlformats.org/officeDocument/2006/relationships/image" Target="../media/image560.png"/><Relationship Id="rId13" Type="http://schemas.openxmlformats.org/officeDocument/2006/relationships/image" Target="../media/image61.png"/><Relationship Id="rId3" Type="http://schemas.openxmlformats.org/officeDocument/2006/relationships/notesSlide" Target="../notesSlides/notesSlide12.xml"/><Relationship Id="rId7" Type="http://schemas.openxmlformats.org/officeDocument/2006/relationships/image" Target="../media/image550.png"/><Relationship Id="rId12"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520.png"/><Relationship Id="rId11" Type="http://schemas.openxmlformats.org/officeDocument/2006/relationships/image" Target="../media/image59.png"/><Relationship Id="rId5" Type="http://schemas.openxmlformats.org/officeDocument/2006/relationships/image" Target="../media/image540.png"/><Relationship Id="rId10" Type="http://schemas.openxmlformats.org/officeDocument/2006/relationships/image" Target="../media/image58.png"/><Relationship Id="rId4" Type="http://schemas.openxmlformats.org/officeDocument/2006/relationships/image" Target="../media/image56.png"/><Relationship Id="rId9" Type="http://schemas.openxmlformats.org/officeDocument/2006/relationships/image" Target="../media/image57.png"/><Relationship Id="rId14" Type="http://schemas.openxmlformats.org/officeDocument/2006/relationships/image" Target="../media/image590.png"/></Relationships>
</file>

<file path=ppt/slides/_rels/slide1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notesSlide" Target="../notesSlides/notesSlide13.xml"/><Relationship Id="rId7"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64.png"/><Relationship Id="rId5" Type="http://schemas.openxmlformats.org/officeDocument/2006/relationships/image" Target="../media/image63.png"/><Relationship Id="rId10" Type="http://schemas.openxmlformats.org/officeDocument/2006/relationships/image" Target="../media/image590.png"/><Relationship Id="rId4" Type="http://schemas.openxmlformats.org/officeDocument/2006/relationships/image" Target="../media/image62.png"/><Relationship Id="rId9" Type="http://schemas.openxmlformats.org/officeDocument/2006/relationships/image" Target="../media/image6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72.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74.pn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76.png"/><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82.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81.png"/><Relationship Id="rId5" Type="http://schemas.openxmlformats.org/officeDocument/2006/relationships/image" Target="../media/image55.png"/><Relationship Id="rId4" Type="http://schemas.openxmlformats.org/officeDocument/2006/relationships/image" Target="../media/image7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680.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84.png"/><Relationship Id="rId5" Type="http://schemas.openxmlformats.org/officeDocument/2006/relationships/image" Target="../media/image70.png"/><Relationship Id="rId4" Type="http://schemas.openxmlformats.org/officeDocument/2006/relationships/image" Target="../media/image8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88.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90.png"/><Relationship Id="rId5" Type="http://schemas.openxmlformats.org/officeDocument/2006/relationships/image" Target="../media/image890.png"/><Relationship Id="rId4" Type="http://schemas.openxmlformats.org/officeDocument/2006/relationships/image" Target="../media/image8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ags" Target="../tags/tag35.xml"/><Relationship Id="rId4" Type="http://schemas.openxmlformats.org/officeDocument/2006/relationships/image" Target="../media/image56.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3.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4.xml"/><Relationship Id="rId7" Type="http://schemas.openxmlformats.org/officeDocument/2006/relationships/image" Target="../media/image20.sv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0.sv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notesSlide" Target="../notesSlides/notesSlide6.xml"/><Relationship Id="rId7"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notesSlide" Target="../notesSlides/notesSlide7.xml"/><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280.png"/><Relationship Id="rId2" Type="http://schemas.openxmlformats.org/officeDocument/2006/relationships/slideLayout" Target="../slideLayouts/slideLayout2.xml"/><Relationship Id="rId16" Type="http://schemas.openxmlformats.org/officeDocument/2006/relationships/image" Target="../media/image270.png"/><Relationship Id="rId1" Type="http://schemas.openxmlformats.org/officeDocument/2006/relationships/tags" Target="../tags/tag19.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260.png"/><Relationship Id="rId10" Type="http://schemas.openxmlformats.org/officeDocument/2006/relationships/image" Target="../media/image36.png"/><Relationship Id="rId19" Type="http://schemas.openxmlformats.org/officeDocument/2006/relationships/image" Target="../media/image40.png"/><Relationship Id="rId4" Type="http://schemas.openxmlformats.org/officeDocument/2006/relationships/image" Target="../media/image30.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8.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8495" y="5291736"/>
            <a:ext cx="6275009" cy="830997"/>
          </a:xfrm>
          <a:prstGeom prst="rect">
            <a:avLst/>
          </a:prstGeom>
        </p:spPr>
      </p:pic>
      <p:sp>
        <p:nvSpPr>
          <p:cNvPr id="10" name="Rectangle 9">
            <a:extLst>
              <a:ext uri="{FF2B5EF4-FFF2-40B4-BE49-F238E27FC236}">
                <a16:creationId xmlns:a16="http://schemas.microsoft.com/office/drawing/2014/main" id="{88B6B837-69C7-4A2D-8DA9-84DBE982C195}"/>
              </a:ext>
            </a:extLst>
          </p:cNvPr>
          <p:cNvSpPr/>
          <p:nvPr/>
        </p:nvSpPr>
        <p:spPr>
          <a:xfrm>
            <a:off x="418009" y="6303335"/>
            <a:ext cx="11355977" cy="553998"/>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
                <a:srgbClr val="000000"/>
              </a:buClr>
              <a:buSzTx/>
              <a:buFont typeface="Arial"/>
              <a:buNone/>
              <a:tabLst/>
              <a:defRPr/>
            </a:pPr>
            <a:r>
              <a:rPr kumimoji="0" lang="en-US" sz="900" b="0" i="0" u="none" strike="noStrike" kern="0" cap="none" spc="0" normalizeH="0" baseline="0" noProof="0" dirty="0">
                <a:ln>
                  <a:noFill/>
                </a:ln>
                <a:solidFill>
                  <a:srgbClr val="3C3C3B"/>
                </a:solidFill>
                <a:effectLst/>
                <a:uLnTx/>
                <a:uFillTx/>
                <a:latin typeface="Neo Sans" pitchFamily="2" charset="0"/>
                <a:cs typeface="Neo Sans Arabic Light" panose="020B0304030504040204" pitchFamily="34" charset="-78"/>
                <a:sym typeface="Arial"/>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marL="0" marR="0" lvl="0" indent="0" algn="ctr" defTabSz="914400" rtl="0" eaLnBrk="1" fontAlgn="auto" latinLnBrk="0" hangingPunct="1">
              <a:lnSpc>
                <a:spcPts val="1200"/>
              </a:lnSpc>
              <a:spcBef>
                <a:spcPts val="0"/>
              </a:spcBef>
              <a:spcAft>
                <a:spcPts val="0"/>
              </a:spcAft>
              <a:buClr>
                <a:srgbClr val="000000"/>
              </a:buClr>
              <a:buSzTx/>
              <a:buFont typeface="Arial"/>
              <a:buNone/>
              <a:tabLst/>
              <a:defRPr/>
            </a:pPr>
            <a:r>
              <a:rPr kumimoji="0" lang="en-US" sz="900" b="0" i="0" u="none" strike="noStrike" kern="0" cap="none" spc="0" normalizeH="0" baseline="0" noProof="0" dirty="0">
                <a:ln>
                  <a:noFill/>
                </a:ln>
                <a:solidFill>
                  <a:srgbClr val="3C3C3B"/>
                </a:solidFill>
                <a:effectLst/>
                <a:uLnTx/>
                <a:uFillTx/>
                <a:latin typeface="Neo Sans" pitchFamily="2" charset="0"/>
                <a:cs typeface="Neo Sans Arabic Light" panose="020B0304030504040204" pitchFamily="34" charset="-78"/>
                <a:sym typeface="Arial"/>
              </a:rPr>
              <a:t>Educational Research and Development (CERD) with the support of USAID-funded QITABI 2 project.</a:t>
            </a:r>
          </a:p>
        </p:txBody>
      </p:sp>
      <p:sp>
        <p:nvSpPr>
          <p:cNvPr id="18" name="TextBox 17">
            <a:extLst>
              <a:ext uri="{FF2B5EF4-FFF2-40B4-BE49-F238E27FC236}">
                <a16:creationId xmlns:a16="http://schemas.microsoft.com/office/drawing/2014/main" id="{EE571177-66C7-4DDA-8FD1-32FD3C86FEB7}"/>
              </a:ext>
            </a:extLst>
          </p:cNvPr>
          <p:cNvSpPr txBox="1"/>
          <p:nvPr/>
        </p:nvSpPr>
        <p:spPr>
          <a:xfrm>
            <a:off x="-5671" y="2965285"/>
            <a:ext cx="9074367" cy="830997"/>
          </a:xfrm>
          <a:prstGeom prst="rect">
            <a:avLst/>
          </a:prstGeom>
          <a:solidFill>
            <a:schemeClr val="accent5">
              <a:lumMod val="40000"/>
              <a:lumOff val="60000"/>
            </a:schemeClr>
          </a:solidFill>
        </p:spPr>
        <p:txBody>
          <a:bodyPr wrap="square" lIns="91440" tIns="45720" rIns="91440" bIns="45720" rtlCol="0" anchor="t">
            <a:spAutoFit/>
          </a:bodyPr>
          <a:lstStyle/>
          <a:p>
            <a:pPr marL="27432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en-US" sz="4800" b="1" dirty="0">
                <a:solidFill>
                  <a:schemeClr val="accent2">
                    <a:lumMod val="75000"/>
                  </a:schemeClr>
                </a:solidFill>
                <a:latin typeface="Comic Sans MS"/>
              </a:rPr>
              <a:t>Grade 6 - Chapter 19</a:t>
            </a:r>
            <a:endParaRPr kumimoji="0" lang="en-US" sz="4800" b="1" i="0" u="none" strike="noStrike" kern="0" cap="none" spc="0" normalizeH="0" baseline="0" noProof="0" dirty="0">
              <a:ln>
                <a:noFill/>
              </a:ln>
              <a:solidFill>
                <a:srgbClr val="009DD9">
                  <a:lumMod val="75000"/>
                </a:srgbClr>
              </a:solidFill>
              <a:effectLst/>
              <a:uLnTx/>
              <a:uFillTx/>
              <a:latin typeface="Comic Sans MS"/>
              <a:cs typeface="Arial"/>
              <a:sym typeface="Arial"/>
            </a:endParaRPr>
          </a:p>
        </p:txBody>
      </p:sp>
      <p:sp>
        <p:nvSpPr>
          <p:cNvPr id="19" name="TextBox 18">
            <a:extLst>
              <a:ext uri="{FF2B5EF4-FFF2-40B4-BE49-F238E27FC236}">
                <a16:creationId xmlns:a16="http://schemas.microsoft.com/office/drawing/2014/main" id="{6C2FF523-493E-4584-A721-57687B43CC35}"/>
              </a:ext>
            </a:extLst>
          </p:cNvPr>
          <p:cNvSpPr txBox="1"/>
          <p:nvPr/>
        </p:nvSpPr>
        <p:spPr>
          <a:xfrm>
            <a:off x="-5671" y="2247354"/>
            <a:ext cx="9074367"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Multiplying and Dividing Fractions</a:t>
            </a:r>
            <a:endParaRPr lang="en-US" sz="4000" b="1" dirty="0">
              <a:solidFill>
                <a:schemeClr val="bg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406200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do we multiply fractions?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7B44AEF-5846-40C1-BF75-7B42BAD07A39}"/>
                  </a:ext>
                </a:extLst>
              </p:cNvPr>
              <p:cNvSpPr txBox="1"/>
              <p:nvPr/>
            </p:nvSpPr>
            <p:spPr>
              <a:xfrm>
                <a:off x="7664567" y="2824882"/>
                <a:ext cx="2908876"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8</m:t>
                        </m:r>
                      </m:num>
                      <m:den>
                        <m:r>
                          <m:rPr>
                            <m:nor/>
                          </m:rPr>
                          <a:rPr lang="en-US" sz="3600" b="1" i="0" smtClean="0">
                            <a:solidFill>
                              <a:schemeClr val="tx1">
                                <a:lumMod val="65000"/>
                                <a:lumOff val="35000"/>
                              </a:schemeClr>
                            </a:solidFill>
                            <a:latin typeface="+mn-lt"/>
                          </a:rPr>
                          <m:t>1</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7</m:t>
                        </m:r>
                      </m:den>
                    </m:f>
                  </m:oMath>
                </a14:m>
                <a:r>
                  <a:rPr lang="en-US" sz="3600" b="1" dirty="0">
                    <a:solidFill>
                      <a:schemeClr val="accent1">
                        <a:lumMod val="50000"/>
                      </a:schemeClr>
                    </a:solidFill>
                    <a:latin typeface="+mn-lt"/>
                  </a:rPr>
                  <a:t> </a:t>
                </a:r>
                <a:r>
                  <a:rPr lang="en-US" sz="3600" b="1" dirty="0">
                    <a:solidFill>
                      <a:schemeClr val="tx1">
                        <a:lumMod val="65000"/>
                        <a:lumOff val="35000"/>
                      </a:schemeClr>
                    </a:solidFill>
                    <a:latin typeface="+mn-lt"/>
                  </a:rPr>
                  <a:t>=</a:t>
                </a:r>
              </a:p>
            </p:txBody>
          </p:sp>
        </mc:Choice>
        <mc:Fallback xmlns="">
          <p:sp>
            <p:nvSpPr>
              <p:cNvPr id="9" name="TextBox 8">
                <a:extLst>
                  <a:ext uri="{FF2B5EF4-FFF2-40B4-BE49-F238E27FC236}">
                    <a16:creationId xmlns:a16="http://schemas.microsoft.com/office/drawing/2014/main" id="{47B44AEF-5846-40C1-BF75-7B42BAD07A39}"/>
                  </a:ext>
                </a:extLst>
              </p:cNvPr>
              <p:cNvSpPr txBox="1">
                <a:spLocks noRot="1" noChangeAspect="1" noMove="1" noResize="1" noEditPoints="1" noAdjustHandles="1" noChangeArrowheads="1" noChangeShapeType="1" noTextEdit="1"/>
              </p:cNvSpPr>
              <p:nvPr/>
            </p:nvSpPr>
            <p:spPr>
              <a:xfrm>
                <a:off x="7664567" y="2824882"/>
                <a:ext cx="2908876" cy="1062920"/>
              </a:xfrm>
              <a:prstGeom prst="rect">
                <a:avLst/>
              </a:prstGeom>
              <a:blipFill>
                <a:blip r:embed="rId4"/>
                <a:stretch>
                  <a:fillRect b="-457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9548F3-3890-4E08-9D3F-1698DA1200E9}"/>
                  </a:ext>
                </a:extLst>
              </p:cNvPr>
              <p:cNvSpPr txBox="1"/>
              <p:nvPr/>
            </p:nvSpPr>
            <p:spPr>
              <a:xfrm>
                <a:off x="2105032" y="2824882"/>
                <a:ext cx="2908877" cy="1060868"/>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5</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4</m:t>
                        </m:r>
                      </m:num>
                      <m:den>
                        <m:r>
                          <m:rPr>
                            <m:nor/>
                          </m:rPr>
                          <a:rPr lang="en-US" sz="3600" b="1" i="0" smtClean="0">
                            <a:solidFill>
                              <a:schemeClr val="tx1">
                                <a:lumMod val="65000"/>
                                <a:lumOff val="35000"/>
                              </a:schemeClr>
                            </a:solidFill>
                            <a:latin typeface="+mn-lt"/>
                          </a:rPr>
                          <m:t>1</m:t>
                        </m:r>
                      </m:den>
                    </m:f>
                  </m:oMath>
                </a14:m>
                <a:r>
                  <a:rPr lang="en-US" sz="3600" b="1" dirty="0">
                    <a:solidFill>
                      <a:schemeClr val="tx1">
                        <a:lumMod val="65000"/>
                        <a:lumOff val="35000"/>
                      </a:schemeClr>
                    </a:solidFill>
                    <a:latin typeface="+mn-lt"/>
                  </a:rPr>
                  <a:t> =</a:t>
                </a:r>
              </a:p>
            </p:txBody>
          </p:sp>
        </mc:Choice>
        <mc:Fallback xmlns="">
          <p:sp>
            <p:nvSpPr>
              <p:cNvPr id="10" name="TextBox 9">
                <a:extLst>
                  <a:ext uri="{FF2B5EF4-FFF2-40B4-BE49-F238E27FC236}">
                    <a16:creationId xmlns:a16="http://schemas.microsoft.com/office/drawing/2014/main" id="{E59548F3-3890-4E08-9D3F-1698DA1200E9}"/>
                  </a:ext>
                </a:extLst>
              </p:cNvPr>
              <p:cNvSpPr txBox="1">
                <a:spLocks noRot="1" noChangeAspect="1" noMove="1" noResize="1" noEditPoints="1" noAdjustHandles="1" noChangeArrowheads="1" noChangeShapeType="1" noTextEdit="1"/>
              </p:cNvSpPr>
              <p:nvPr/>
            </p:nvSpPr>
            <p:spPr>
              <a:xfrm>
                <a:off x="2105032" y="2824882"/>
                <a:ext cx="2908877" cy="1060868"/>
              </a:xfrm>
              <a:prstGeom prst="rect">
                <a:avLst/>
              </a:prstGeom>
              <a:blipFill>
                <a:blip r:embed="rId5"/>
                <a:stretch>
                  <a:fillRect b="-5747"/>
                </a:stretch>
              </a:blipFill>
            </p:spPr>
            <p:txBody>
              <a:bodyPr/>
              <a:lstStyle/>
              <a:p>
                <a:r>
                  <a:rPr lang="fr-FR">
                    <a:noFill/>
                  </a:rPr>
                  <a:t> </a:t>
                </a:r>
              </a:p>
            </p:txBody>
          </p:sp>
        </mc:Fallback>
      </mc:AlternateContent>
      <p:grpSp>
        <p:nvGrpSpPr>
          <p:cNvPr id="3" name="Group 2">
            <a:extLst>
              <a:ext uri="{FF2B5EF4-FFF2-40B4-BE49-F238E27FC236}">
                <a16:creationId xmlns:a16="http://schemas.microsoft.com/office/drawing/2014/main" id="{24BC8055-EBE5-9BA6-A0EB-8ED9C242BC90}"/>
              </a:ext>
            </a:extLst>
          </p:cNvPr>
          <p:cNvGrpSpPr/>
          <p:nvPr/>
        </p:nvGrpSpPr>
        <p:grpSpPr>
          <a:xfrm>
            <a:off x="2305509" y="2052465"/>
            <a:ext cx="1052123" cy="851574"/>
            <a:chOff x="1549696" y="2052465"/>
            <a:chExt cx="1052123" cy="851574"/>
          </a:xfrm>
        </p:grpSpPr>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7BAD08F3-D1AE-4CE9-861D-80006DC250B1}"/>
                    </a:ext>
                  </a:extLst>
                </p:cNvPr>
                <p:cNvSpPr/>
                <p:nvPr/>
              </p:nvSpPr>
              <p:spPr>
                <a:xfrm>
                  <a:off x="1779088" y="205246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1" name="Rectangle 10">
                  <a:extLst>
                    <a:ext uri="{FF2B5EF4-FFF2-40B4-BE49-F238E27FC236}">
                      <a16:creationId xmlns:a16="http://schemas.microsoft.com/office/drawing/2014/main" id="{7BAD08F3-D1AE-4CE9-861D-80006DC250B1}"/>
                    </a:ext>
                  </a:extLst>
                </p:cNvPr>
                <p:cNvSpPr>
                  <a:spLocks noRot="1" noChangeAspect="1" noMove="1" noResize="1" noEditPoints="1" noAdjustHandles="1" noChangeArrowheads="1" noChangeShapeType="1" noTextEdit="1"/>
                </p:cNvSpPr>
                <p:nvPr/>
              </p:nvSpPr>
              <p:spPr>
                <a:xfrm>
                  <a:off x="1779088" y="2052465"/>
                  <a:ext cx="715260" cy="646331"/>
                </a:xfrm>
                <a:prstGeom prst="rect">
                  <a:avLst/>
                </a:prstGeom>
                <a:blipFill>
                  <a:blip r:embed="rId6"/>
                  <a:stretch>
                    <a:fillRect/>
                  </a:stretch>
                </a:blipFill>
              </p:spPr>
              <p:txBody>
                <a:bodyPr/>
                <a:lstStyle/>
                <a:p>
                  <a:r>
                    <a:rPr lang="fr-FR">
                      <a:noFill/>
                    </a:rPr>
                    <a:t> </a:t>
                  </a:r>
                </a:p>
              </p:txBody>
            </p:sp>
          </mc:Fallback>
        </mc:AlternateContent>
        <p:sp>
          <p:nvSpPr>
            <p:cNvPr id="12" name="Arrow: Curved Down 11">
              <a:extLst>
                <a:ext uri="{FF2B5EF4-FFF2-40B4-BE49-F238E27FC236}">
                  <a16:creationId xmlns:a16="http://schemas.microsoft.com/office/drawing/2014/main" id="{AEDB19D2-0273-414A-AD21-DEE64B03928A}"/>
                </a:ext>
              </a:extLst>
            </p:cNvPr>
            <p:cNvSpPr/>
            <p:nvPr/>
          </p:nvSpPr>
          <p:spPr>
            <a:xfrm>
              <a:off x="1549696"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4" name="Group 3">
            <a:extLst>
              <a:ext uri="{FF2B5EF4-FFF2-40B4-BE49-F238E27FC236}">
                <a16:creationId xmlns:a16="http://schemas.microsoft.com/office/drawing/2014/main" id="{C28EB2B2-F755-4329-8814-6407C7F26ADC}"/>
              </a:ext>
            </a:extLst>
          </p:cNvPr>
          <p:cNvGrpSpPr/>
          <p:nvPr/>
        </p:nvGrpSpPr>
        <p:grpSpPr>
          <a:xfrm>
            <a:off x="2333597" y="3864979"/>
            <a:ext cx="1052123" cy="801113"/>
            <a:chOff x="1604534" y="3864979"/>
            <a:chExt cx="1052123" cy="801113"/>
          </a:xfrm>
        </p:grpSpPr>
        <p:sp>
          <p:nvSpPr>
            <p:cNvPr id="13" name="Arrow: Curved Down 12">
              <a:extLst>
                <a:ext uri="{FF2B5EF4-FFF2-40B4-BE49-F238E27FC236}">
                  <a16:creationId xmlns:a16="http://schemas.microsoft.com/office/drawing/2014/main" id="{3F9D4725-F5A7-4C58-92E7-5AB8A16ECF4F}"/>
                </a:ext>
              </a:extLst>
            </p:cNvPr>
            <p:cNvSpPr/>
            <p:nvPr/>
          </p:nvSpPr>
          <p:spPr>
            <a:xfrm flipV="1">
              <a:off x="1604534"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0490D57B-D46A-462E-B767-5FEF1E35AE15}"/>
                    </a:ext>
                  </a:extLst>
                </p:cNvPr>
                <p:cNvSpPr/>
                <p:nvPr/>
              </p:nvSpPr>
              <p:spPr>
                <a:xfrm>
                  <a:off x="1849166" y="4019761"/>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4" name="Rectangle 13">
                  <a:extLst>
                    <a:ext uri="{FF2B5EF4-FFF2-40B4-BE49-F238E27FC236}">
                      <a16:creationId xmlns:a16="http://schemas.microsoft.com/office/drawing/2014/main" id="{0490D57B-D46A-462E-B767-5FEF1E35AE15}"/>
                    </a:ext>
                  </a:extLst>
                </p:cNvPr>
                <p:cNvSpPr>
                  <a:spLocks noRot="1" noChangeAspect="1" noMove="1" noResize="1" noEditPoints="1" noAdjustHandles="1" noChangeArrowheads="1" noChangeShapeType="1" noTextEdit="1"/>
                </p:cNvSpPr>
                <p:nvPr/>
              </p:nvSpPr>
              <p:spPr>
                <a:xfrm>
                  <a:off x="1849166" y="4019761"/>
                  <a:ext cx="715260" cy="646331"/>
                </a:xfrm>
                <a:prstGeom prst="rect">
                  <a:avLst/>
                </a:prstGeom>
                <a:blipFill>
                  <a:blip r:embed="rId7"/>
                  <a:stretch>
                    <a:fillRect/>
                  </a:stretch>
                </a:blipFill>
              </p:spPr>
              <p:txBody>
                <a:bodyPr/>
                <a:lstStyle/>
                <a:p>
                  <a:r>
                    <a:rPr lang="fr-FR">
                      <a:noFill/>
                    </a:rPr>
                    <a:t> </a:t>
                  </a:r>
                </a:p>
              </p:txBody>
            </p:sp>
          </mc:Fallback>
        </mc:AlternateContent>
      </p:grpSp>
      <p:grpSp>
        <p:nvGrpSpPr>
          <p:cNvPr id="6" name="Group 5">
            <a:extLst>
              <a:ext uri="{FF2B5EF4-FFF2-40B4-BE49-F238E27FC236}">
                <a16:creationId xmlns:a16="http://schemas.microsoft.com/office/drawing/2014/main" id="{FEEF429B-B9DC-CF16-7EAE-84D48070BF88}"/>
              </a:ext>
            </a:extLst>
          </p:cNvPr>
          <p:cNvGrpSpPr/>
          <p:nvPr/>
        </p:nvGrpSpPr>
        <p:grpSpPr>
          <a:xfrm>
            <a:off x="7881569" y="2052465"/>
            <a:ext cx="1052123" cy="851574"/>
            <a:chOff x="7097669" y="2052465"/>
            <a:chExt cx="1052123" cy="851574"/>
          </a:xfrm>
          <a:solidFill>
            <a:srgbClr val="8EB3C2"/>
          </a:solidFill>
        </p:grpSpPr>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1F602C68-4B9D-4763-A92F-04A7519C0F83}"/>
                    </a:ext>
                  </a:extLst>
                </p:cNvPr>
                <p:cNvSpPr/>
                <p:nvPr/>
              </p:nvSpPr>
              <p:spPr>
                <a:xfrm>
                  <a:off x="7311821" y="2052465"/>
                  <a:ext cx="715260" cy="646331"/>
                </a:xfrm>
                <a:prstGeom prst="rect">
                  <a:avLst/>
                </a:prstGeom>
                <a:solidFill>
                  <a:schemeClr val="bg1"/>
                </a:solidFill>
                <a:ln>
                  <a:solidFill>
                    <a:schemeClr val="bg1"/>
                  </a:solidFill>
                </a:ln>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5" name="Rectangle 14">
                  <a:extLst>
                    <a:ext uri="{FF2B5EF4-FFF2-40B4-BE49-F238E27FC236}">
                      <a16:creationId xmlns:a16="http://schemas.microsoft.com/office/drawing/2014/main" id="{1F602C68-4B9D-4763-A92F-04A7519C0F83}"/>
                    </a:ext>
                  </a:extLst>
                </p:cNvPr>
                <p:cNvSpPr>
                  <a:spLocks noRot="1" noChangeAspect="1" noMove="1" noResize="1" noEditPoints="1" noAdjustHandles="1" noChangeArrowheads="1" noChangeShapeType="1" noTextEdit="1"/>
                </p:cNvSpPr>
                <p:nvPr/>
              </p:nvSpPr>
              <p:spPr>
                <a:xfrm>
                  <a:off x="7311821" y="2052465"/>
                  <a:ext cx="715260" cy="646331"/>
                </a:xfrm>
                <a:prstGeom prst="rect">
                  <a:avLst/>
                </a:prstGeom>
                <a:blipFill>
                  <a:blip r:embed="rId8"/>
                  <a:stretch>
                    <a:fillRect/>
                  </a:stretch>
                </a:blipFill>
                <a:ln>
                  <a:solidFill>
                    <a:schemeClr val="bg1"/>
                  </a:solidFill>
                </a:ln>
              </p:spPr>
              <p:txBody>
                <a:bodyPr/>
                <a:lstStyle/>
                <a:p>
                  <a:r>
                    <a:rPr lang="fr-FR">
                      <a:noFill/>
                    </a:rPr>
                    <a:t> </a:t>
                  </a:r>
                </a:p>
              </p:txBody>
            </p:sp>
          </mc:Fallback>
        </mc:AlternateContent>
        <p:sp>
          <p:nvSpPr>
            <p:cNvPr id="16" name="Arrow: Curved Down 15">
              <a:extLst>
                <a:ext uri="{FF2B5EF4-FFF2-40B4-BE49-F238E27FC236}">
                  <a16:creationId xmlns:a16="http://schemas.microsoft.com/office/drawing/2014/main" id="{DA894784-0866-467E-879E-D6A510D42AAD}"/>
                </a:ext>
              </a:extLst>
            </p:cNvPr>
            <p:cNvSpPr/>
            <p:nvPr/>
          </p:nvSpPr>
          <p:spPr>
            <a:xfrm>
              <a:off x="7097669"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B6922C17-C99C-7524-E280-D9F2BDB8E0A5}"/>
              </a:ext>
            </a:extLst>
          </p:cNvPr>
          <p:cNvGrpSpPr/>
          <p:nvPr/>
        </p:nvGrpSpPr>
        <p:grpSpPr>
          <a:xfrm>
            <a:off x="7881569" y="3864979"/>
            <a:ext cx="1052123" cy="800311"/>
            <a:chOff x="7152507" y="3864979"/>
            <a:chExt cx="1052123" cy="800311"/>
          </a:xfrm>
          <a:solidFill>
            <a:srgbClr val="8EB3C2"/>
          </a:solidFill>
        </p:grpSpPr>
        <p:sp>
          <p:nvSpPr>
            <p:cNvPr id="17" name="Arrow: Curved Down 16">
              <a:extLst>
                <a:ext uri="{FF2B5EF4-FFF2-40B4-BE49-F238E27FC236}">
                  <a16:creationId xmlns:a16="http://schemas.microsoft.com/office/drawing/2014/main" id="{6CE03284-113F-4679-BCF4-8EA1D00A9AF9}"/>
                </a:ext>
              </a:extLst>
            </p:cNvPr>
            <p:cNvSpPr/>
            <p:nvPr/>
          </p:nvSpPr>
          <p:spPr>
            <a:xfrm flipV="1">
              <a:off x="715250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D75DCC06-BA9E-4171-A654-5E154B3A514F}"/>
                    </a:ext>
                  </a:extLst>
                </p:cNvPr>
                <p:cNvSpPr/>
                <p:nvPr/>
              </p:nvSpPr>
              <p:spPr>
                <a:xfrm>
                  <a:off x="7427619" y="4018959"/>
                  <a:ext cx="715260" cy="646331"/>
                </a:xfrm>
                <a:prstGeom prst="rect">
                  <a:avLst/>
                </a:prstGeom>
                <a:noFill/>
                <a:ln>
                  <a:noFill/>
                </a:ln>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8" name="Rectangle 17">
                  <a:extLst>
                    <a:ext uri="{FF2B5EF4-FFF2-40B4-BE49-F238E27FC236}">
                      <a16:creationId xmlns:a16="http://schemas.microsoft.com/office/drawing/2014/main" id="{D75DCC06-BA9E-4171-A654-5E154B3A514F}"/>
                    </a:ext>
                  </a:extLst>
                </p:cNvPr>
                <p:cNvSpPr>
                  <a:spLocks noRot="1" noChangeAspect="1" noMove="1" noResize="1" noEditPoints="1" noAdjustHandles="1" noChangeArrowheads="1" noChangeShapeType="1" noTextEdit="1"/>
                </p:cNvSpPr>
                <p:nvPr/>
              </p:nvSpPr>
              <p:spPr>
                <a:xfrm>
                  <a:off x="7427619" y="4018959"/>
                  <a:ext cx="715260" cy="646331"/>
                </a:xfrm>
                <a:prstGeom prst="rect">
                  <a:avLst/>
                </a:prstGeom>
                <a:blipFill>
                  <a:blip r:embed="rId9"/>
                  <a:stretch>
                    <a:fillRect/>
                  </a:stretch>
                </a:blipFill>
                <a:ln>
                  <a:noFill/>
                </a:ln>
              </p:spPr>
              <p:txBody>
                <a:bodyPr/>
                <a:lstStyle/>
                <a:p>
                  <a:r>
                    <a:rPr lang="fr-FR">
                      <a:noFill/>
                    </a:rPr>
                    <a:t> </a:t>
                  </a:r>
                </a:p>
              </p:txBody>
            </p:sp>
          </mc:Fallback>
        </mc:AlternateContent>
      </p:gr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4ABE191-0C71-1135-5357-185DE44BA46D}"/>
                  </a:ext>
                </a:extLst>
              </p:cNvPr>
              <p:cNvSpPr txBox="1"/>
              <p:nvPr/>
            </p:nvSpPr>
            <p:spPr>
              <a:xfrm>
                <a:off x="2105032" y="2818825"/>
                <a:ext cx="2908877" cy="1052596"/>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5</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r>
                      <m:rPr>
                        <m:nor/>
                      </m:rPr>
                      <a:rPr lang="en-US" sz="3600" b="1" i="0" smtClean="0">
                        <a:solidFill>
                          <a:schemeClr val="tx1">
                            <a:lumMod val="65000"/>
                            <a:lumOff val="35000"/>
                          </a:schemeClr>
                        </a:solidFill>
                        <a:latin typeface="+mj-lt"/>
                      </a:rPr>
                      <m:t>4</m:t>
                    </m:r>
                  </m:oMath>
                </a14:m>
                <a:r>
                  <a:rPr lang="en-US" sz="3600" b="1" dirty="0">
                    <a:solidFill>
                      <a:schemeClr val="tx1">
                        <a:lumMod val="65000"/>
                        <a:lumOff val="35000"/>
                      </a:schemeClr>
                    </a:solidFill>
                    <a:latin typeface="+mn-lt"/>
                  </a:rPr>
                  <a:t> =</a:t>
                </a:r>
              </a:p>
            </p:txBody>
          </p:sp>
        </mc:Choice>
        <mc:Fallback xmlns="">
          <p:sp>
            <p:nvSpPr>
              <p:cNvPr id="19" name="TextBox 18">
                <a:extLst>
                  <a:ext uri="{FF2B5EF4-FFF2-40B4-BE49-F238E27FC236}">
                    <a16:creationId xmlns:a16="http://schemas.microsoft.com/office/drawing/2014/main" id="{34ABE191-0C71-1135-5357-185DE44BA46D}"/>
                  </a:ext>
                </a:extLst>
              </p:cNvPr>
              <p:cNvSpPr txBox="1">
                <a:spLocks noRot="1" noChangeAspect="1" noMove="1" noResize="1" noEditPoints="1" noAdjustHandles="1" noChangeArrowheads="1" noChangeShapeType="1" noTextEdit="1"/>
              </p:cNvSpPr>
              <p:nvPr/>
            </p:nvSpPr>
            <p:spPr>
              <a:xfrm>
                <a:off x="2105032" y="2818825"/>
                <a:ext cx="2908877" cy="1052596"/>
              </a:xfrm>
              <a:prstGeom prst="rect">
                <a:avLst/>
              </a:prstGeom>
              <a:blipFill>
                <a:blip r:embed="rId10"/>
                <a:stretch>
                  <a:fillRect b="-635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E1145E3-D67D-92D7-6B68-2388AB9952E1}"/>
                  </a:ext>
                </a:extLst>
              </p:cNvPr>
              <p:cNvSpPr txBox="1"/>
              <p:nvPr/>
            </p:nvSpPr>
            <p:spPr>
              <a:xfrm>
                <a:off x="7564948" y="2834101"/>
                <a:ext cx="2908877" cy="1055738"/>
              </a:xfrm>
              <a:prstGeom prst="rect">
                <a:avLst/>
              </a:prstGeom>
              <a:noFill/>
            </p:spPr>
            <p:txBody>
              <a:bodyPr wrap="square" lIns="91440" tIns="45720" rIns="91440" bIns="45720" anchor="t">
                <a:spAutoFit/>
              </a:bodyPr>
              <a:lstStyle/>
              <a:p>
                <a:pPr algn="just"/>
                <a14:m>
                  <m:oMath xmlns:m="http://schemas.openxmlformats.org/officeDocument/2006/math">
                    <m:r>
                      <m:rPr>
                        <m:nor/>
                      </m:rPr>
                      <a:rPr lang="en-US" sz="3600" b="1" i="0" dirty="0" smtClean="0">
                        <a:solidFill>
                          <a:schemeClr val="tx1">
                            <a:lumMod val="65000"/>
                            <a:lumOff val="35000"/>
                          </a:schemeClr>
                        </a:solidFill>
                        <a:latin typeface="+mj-lt"/>
                      </a:rPr>
                      <m:t>8 </m:t>
                    </m:r>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3600" b="1" i="1" dirty="0" smtClean="0">
                        <a:solidFill>
                          <a:schemeClr val="tx1">
                            <a:lumMod val="65000"/>
                            <a:lumOff val="35000"/>
                          </a:schemeClr>
                        </a:solidFill>
                        <a:latin typeface="Cambria Math" panose="02040503050406030204" pitchFamily="18" charset="0"/>
                      </a:rPr>
                      <m:t> </m:t>
                    </m:r>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j-lt"/>
                          </a:rPr>
                          <m:t>2</m:t>
                        </m:r>
                      </m:num>
                      <m:den>
                        <m:r>
                          <m:rPr>
                            <m:nor/>
                          </m:rPr>
                          <a:rPr lang="en-US" sz="3600" b="1" i="0" smtClean="0">
                            <a:solidFill>
                              <a:schemeClr val="tx1">
                                <a:lumMod val="65000"/>
                                <a:lumOff val="35000"/>
                              </a:schemeClr>
                            </a:solidFill>
                            <a:latin typeface="+mj-lt"/>
                          </a:rPr>
                          <m:t>7</m:t>
                        </m:r>
                      </m:den>
                    </m:f>
                  </m:oMath>
                </a14:m>
                <a:r>
                  <a:rPr lang="en-US" sz="3600" b="1" dirty="0">
                    <a:solidFill>
                      <a:schemeClr val="tx1">
                        <a:lumMod val="65000"/>
                        <a:lumOff val="35000"/>
                      </a:schemeClr>
                    </a:solidFill>
                    <a:latin typeface="+mj-lt"/>
                  </a:rPr>
                  <a:t> =</a:t>
                </a:r>
              </a:p>
            </p:txBody>
          </p:sp>
        </mc:Choice>
        <mc:Fallback xmlns="">
          <p:sp>
            <p:nvSpPr>
              <p:cNvPr id="20" name="TextBox 19">
                <a:extLst>
                  <a:ext uri="{FF2B5EF4-FFF2-40B4-BE49-F238E27FC236}">
                    <a16:creationId xmlns:a16="http://schemas.microsoft.com/office/drawing/2014/main" id="{3E1145E3-D67D-92D7-6B68-2388AB9952E1}"/>
                  </a:ext>
                </a:extLst>
              </p:cNvPr>
              <p:cNvSpPr txBox="1">
                <a:spLocks noRot="1" noChangeAspect="1" noMove="1" noResize="1" noEditPoints="1" noAdjustHandles="1" noChangeArrowheads="1" noChangeShapeType="1" noTextEdit="1"/>
              </p:cNvSpPr>
              <p:nvPr/>
            </p:nvSpPr>
            <p:spPr>
              <a:xfrm>
                <a:off x="7564948" y="2834101"/>
                <a:ext cx="2908877" cy="1055738"/>
              </a:xfrm>
              <a:prstGeom prst="rect">
                <a:avLst/>
              </a:prstGeom>
              <a:blipFill>
                <a:blip r:embed="rId11"/>
                <a:stretch>
                  <a:fillRect b="-578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20EEAE0-5CEF-4F58-76D3-8A67A5DFBE82}"/>
                  </a:ext>
                </a:extLst>
              </p:cNvPr>
              <p:cNvSpPr txBox="1"/>
              <p:nvPr/>
            </p:nvSpPr>
            <p:spPr>
              <a:xfrm>
                <a:off x="9516438" y="2824882"/>
                <a:ext cx="1302117"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rgbClr val="74C274"/>
                            </a:solidFill>
                            <a:latin typeface="Cambria Math" panose="02040503050406030204" pitchFamily="18" charset="0"/>
                          </a:rPr>
                        </m:ctrlPr>
                      </m:fPr>
                      <m:num>
                        <m:r>
                          <m:rPr>
                            <m:nor/>
                          </m:rPr>
                          <a:rPr lang="en-US" sz="3600" b="1" i="0" smtClean="0">
                            <a:solidFill>
                              <a:srgbClr val="74C274"/>
                            </a:solidFill>
                            <a:latin typeface="+mn-lt"/>
                          </a:rPr>
                          <m:t>16</m:t>
                        </m:r>
                      </m:num>
                      <m:den>
                        <m:r>
                          <m:rPr>
                            <m:nor/>
                          </m:rPr>
                          <a:rPr lang="en-US" sz="3600" b="1" i="0" smtClean="0">
                            <a:solidFill>
                              <a:srgbClr val="74C274"/>
                            </a:solidFill>
                            <a:latin typeface="+mn-lt"/>
                          </a:rPr>
                          <m:t>7</m:t>
                        </m:r>
                      </m:den>
                    </m:f>
                  </m:oMath>
                </a14:m>
                <a:r>
                  <a:rPr lang="en-US" sz="3600" b="1" dirty="0">
                    <a:solidFill>
                      <a:srgbClr val="74C274"/>
                    </a:solidFill>
                    <a:latin typeface="+mn-lt"/>
                  </a:rPr>
                  <a:t> </a:t>
                </a:r>
              </a:p>
            </p:txBody>
          </p:sp>
        </mc:Choice>
        <mc:Fallback xmlns="">
          <p:sp>
            <p:nvSpPr>
              <p:cNvPr id="21" name="TextBox 20">
                <a:extLst>
                  <a:ext uri="{FF2B5EF4-FFF2-40B4-BE49-F238E27FC236}">
                    <a16:creationId xmlns:a16="http://schemas.microsoft.com/office/drawing/2014/main" id="{920EEAE0-5CEF-4F58-76D3-8A67A5DFBE82}"/>
                  </a:ext>
                </a:extLst>
              </p:cNvPr>
              <p:cNvSpPr txBox="1">
                <a:spLocks noRot="1" noChangeAspect="1" noMove="1" noResize="1" noEditPoints="1" noAdjustHandles="1" noChangeArrowheads="1" noChangeShapeType="1" noTextEdit="1"/>
              </p:cNvSpPr>
              <p:nvPr/>
            </p:nvSpPr>
            <p:spPr>
              <a:xfrm>
                <a:off x="9516438" y="2824882"/>
                <a:ext cx="1302117" cy="106292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23BE462-6B7D-2E37-F348-0156E214E1D9}"/>
                  </a:ext>
                </a:extLst>
              </p:cNvPr>
              <p:cNvSpPr txBox="1"/>
              <p:nvPr/>
            </p:nvSpPr>
            <p:spPr>
              <a:xfrm>
                <a:off x="4032079" y="2854817"/>
                <a:ext cx="646885" cy="1060868"/>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rgbClr val="74C274"/>
                            </a:solidFill>
                            <a:latin typeface="Cambria Math" panose="02040503050406030204" pitchFamily="18" charset="0"/>
                          </a:rPr>
                        </m:ctrlPr>
                      </m:fPr>
                      <m:num>
                        <m:r>
                          <m:rPr>
                            <m:nor/>
                          </m:rPr>
                          <a:rPr lang="en-US" sz="3600" b="1" i="0" smtClean="0">
                            <a:solidFill>
                              <a:srgbClr val="74C274"/>
                            </a:solidFill>
                            <a:latin typeface="+mn-lt"/>
                          </a:rPr>
                          <m:t>4</m:t>
                        </m:r>
                      </m:num>
                      <m:den>
                        <m:r>
                          <m:rPr>
                            <m:nor/>
                          </m:rPr>
                          <a:rPr lang="en-US" sz="3600" b="1" i="0" smtClean="0">
                            <a:solidFill>
                              <a:srgbClr val="74C274"/>
                            </a:solidFill>
                            <a:latin typeface="+mn-lt"/>
                          </a:rPr>
                          <m:t>5</m:t>
                        </m:r>
                      </m:den>
                    </m:f>
                  </m:oMath>
                </a14:m>
                <a:r>
                  <a:rPr lang="en-US" sz="3600" b="1" dirty="0">
                    <a:solidFill>
                      <a:srgbClr val="74C274"/>
                    </a:solidFill>
                    <a:latin typeface="+mn-lt"/>
                  </a:rPr>
                  <a:t> </a:t>
                </a:r>
              </a:p>
            </p:txBody>
          </p:sp>
        </mc:Choice>
        <mc:Fallback xmlns="">
          <p:sp>
            <p:nvSpPr>
              <p:cNvPr id="22" name="TextBox 21">
                <a:extLst>
                  <a:ext uri="{FF2B5EF4-FFF2-40B4-BE49-F238E27FC236}">
                    <a16:creationId xmlns:a16="http://schemas.microsoft.com/office/drawing/2014/main" id="{F23BE462-6B7D-2E37-F348-0156E214E1D9}"/>
                  </a:ext>
                </a:extLst>
              </p:cNvPr>
              <p:cNvSpPr txBox="1">
                <a:spLocks noRot="1" noChangeAspect="1" noMove="1" noResize="1" noEditPoints="1" noAdjustHandles="1" noChangeArrowheads="1" noChangeShapeType="1" noTextEdit="1"/>
              </p:cNvSpPr>
              <p:nvPr/>
            </p:nvSpPr>
            <p:spPr>
              <a:xfrm>
                <a:off x="4032079" y="2854817"/>
                <a:ext cx="646885" cy="1060868"/>
              </a:xfrm>
              <a:prstGeom prst="rect">
                <a:avLst/>
              </a:prstGeom>
              <a:blipFill>
                <a:blip r:embed="rId13"/>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34514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50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Multiplying fractions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F2684AC1-1A52-4C2F-9703-AD20748BD4C1}"/>
                  </a:ext>
                </a:extLst>
              </p:cNvPr>
              <p:cNvSpPr/>
              <p:nvPr/>
            </p:nvSpPr>
            <p:spPr>
              <a:xfrm>
                <a:off x="2783840" y="1517482"/>
                <a:ext cx="662432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sz="2800" b="1" dirty="0" smtClean="0">
                        <a:solidFill>
                          <a:schemeClr val="accent1">
                            <a:lumMod val="50000"/>
                          </a:schemeClr>
                        </a:solidFill>
                        <a:latin typeface="Cambria Math" panose="02040503050406030204" pitchFamily="18" charset="0"/>
                      </a:rPr>
                      <m:t> </m:t>
                    </m:r>
                  </m:oMath>
                </a14:m>
                <a:r>
                  <a:rPr lang="en-US" sz="2800" b="1" cap="none" spc="0" dirty="0">
                    <a:ln w="22225">
                      <a:noFill/>
                      <a:prstDash val="solid"/>
                    </a:ln>
                    <a:solidFill>
                      <a:schemeClr val="tx1">
                        <a:lumMod val="65000"/>
                        <a:lumOff val="35000"/>
                      </a:schemeClr>
                    </a:solidFill>
                    <a:effectLst/>
                    <a:latin typeface="+mj-lt"/>
                  </a:rPr>
                  <a:t>Multiply two fractions</a:t>
                </a:r>
              </a:p>
            </p:txBody>
          </p:sp>
        </mc:Choice>
        <mc:Fallback xmlns="">
          <p:sp>
            <p:nvSpPr>
              <p:cNvPr id="11" name="Rectangle: Rounded Corners 10">
                <a:extLst>
                  <a:ext uri="{FF2B5EF4-FFF2-40B4-BE49-F238E27FC236}">
                    <a16:creationId xmlns:a16="http://schemas.microsoft.com/office/drawing/2014/main" id="{F2684AC1-1A52-4C2F-9703-AD20748BD4C1}"/>
                  </a:ext>
                </a:extLst>
              </p:cNvPr>
              <p:cNvSpPr>
                <a:spLocks noRot="1" noChangeAspect="1" noMove="1" noResize="1" noEditPoints="1" noAdjustHandles="1" noChangeArrowheads="1" noChangeShapeType="1" noTextEdit="1"/>
              </p:cNvSpPr>
              <p:nvPr/>
            </p:nvSpPr>
            <p:spPr>
              <a:xfrm>
                <a:off x="2783840" y="1517482"/>
                <a:ext cx="6624320" cy="914400"/>
              </a:xfrm>
              <a:prstGeom prst="roundRect">
                <a:avLst/>
              </a:prstGeom>
              <a:blipFill>
                <a:blip r:embed="rId4"/>
                <a:stretch>
                  <a:fillRect/>
                </a:stretch>
              </a:blipFill>
              <a:ln w="12700">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813D27D2-07EE-4DDB-8D6E-F56B49BE8A9C}"/>
                  </a:ext>
                </a:extLst>
              </p:cNvPr>
              <p:cNvSpPr/>
              <p:nvPr/>
            </p:nvSpPr>
            <p:spPr>
              <a:xfrm>
                <a:off x="2783841" y="3966514"/>
                <a:ext cx="310896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sz="2800" b="1" dirty="0">
                        <a:solidFill>
                          <a:schemeClr val="accent1">
                            <a:lumMod val="50000"/>
                          </a:schemeClr>
                        </a:solidFill>
                        <a:latin typeface="Cambria Math" panose="02040503050406030204" pitchFamily="18" charset="0"/>
                      </a:rPr>
                      <m:t> </m:t>
                    </m:r>
                  </m:oMath>
                </a14:m>
                <a:r>
                  <a:rPr lang="en-US" sz="2800" b="1" dirty="0">
                    <a:solidFill>
                      <a:schemeClr val="tx1">
                        <a:lumMod val="65000"/>
                        <a:lumOff val="35000"/>
                      </a:schemeClr>
                    </a:solidFill>
                    <a:latin typeface="+mj-lt"/>
                  </a:rPr>
                  <a:t>Multiply the numerators</a:t>
                </a:r>
              </a:p>
            </p:txBody>
          </p:sp>
        </mc:Choice>
        <mc:Fallback xmlns="">
          <p:sp>
            <p:nvSpPr>
              <p:cNvPr id="17" name="Rectangle: Rounded Corners 16">
                <a:extLst>
                  <a:ext uri="{FF2B5EF4-FFF2-40B4-BE49-F238E27FC236}">
                    <a16:creationId xmlns:a16="http://schemas.microsoft.com/office/drawing/2014/main" id="{813D27D2-07EE-4DDB-8D6E-F56B49BE8A9C}"/>
                  </a:ext>
                </a:extLst>
              </p:cNvPr>
              <p:cNvSpPr>
                <a:spLocks noRot="1" noChangeAspect="1" noMove="1" noResize="1" noEditPoints="1" noAdjustHandles="1" noChangeArrowheads="1" noChangeShapeType="1" noTextEdit="1"/>
              </p:cNvSpPr>
              <p:nvPr/>
            </p:nvSpPr>
            <p:spPr>
              <a:xfrm>
                <a:off x="2783841" y="3966514"/>
                <a:ext cx="3108960" cy="914400"/>
              </a:xfrm>
              <a:prstGeom prst="roundRect">
                <a:avLst/>
              </a:prstGeom>
              <a:blipFill>
                <a:blip r:embed="rId5"/>
                <a:stretch>
                  <a:fillRect t="-7895" b="-19079"/>
                </a:stretch>
              </a:blipFill>
              <a:ln w="12700">
                <a:solidFill>
                  <a:schemeClr val="bg1">
                    <a:lumMod val="75000"/>
                  </a:schemeClr>
                </a:solidFill>
              </a:ln>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A7B8DBD3-5E4B-4A77-8429-B4BD77B81930}"/>
              </a:ext>
            </a:extLst>
          </p:cNvPr>
          <p:cNvCxnSpPr>
            <a:cxnSpLocks/>
            <a:stCxn id="11" idx="2"/>
            <a:endCxn id="17" idx="0"/>
          </p:cNvCxnSpPr>
          <p:nvPr/>
        </p:nvCxnSpPr>
        <p:spPr>
          <a:xfrm flipH="1">
            <a:off x="4338321" y="2431882"/>
            <a:ext cx="1757679" cy="153463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E7EFE0E6-2461-4D55-B431-F19369FC44C4}"/>
                  </a:ext>
                </a:extLst>
              </p:cNvPr>
              <p:cNvSpPr/>
              <p:nvPr/>
            </p:nvSpPr>
            <p:spPr>
              <a:xfrm>
                <a:off x="6299201" y="3966514"/>
                <a:ext cx="310896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sz="2800" b="1" dirty="0">
                        <a:solidFill>
                          <a:schemeClr val="accent1">
                            <a:lumMod val="50000"/>
                          </a:schemeClr>
                        </a:solidFill>
                        <a:latin typeface="Cambria Math" panose="02040503050406030204" pitchFamily="18" charset="0"/>
                      </a:rPr>
                      <m:t> </m:t>
                    </m:r>
                  </m:oMath>
                </a14:m>
                <a:r>
                  <a:rPr lang="en-US" sz="2800" b="1" dirty="0">
                    <a:solidFill>
                      <a:schemeClr val="tx1">
                        <a:lumMod val="65000"/>
                        <a:lumOff val="35000"/>
                      </a:schemeClr>
                    </a:solidFill>
                    <a:latin typeface="+mj-lt"/>
                  </a:rPr>
                  <a:t>Multiply the denominators</a:t>
                </a:r>
              </a:p>
            </p:txBody>
          </p:sp>
        </mc:Choice>
        <mc:Fallback xmlns="">
          <p:sp>
            <p:nvSpPr>
              <p:cNvPr id="23" name="Rectangle: Rounded Corners 22">
                <a:extLst>
                  <a:ext uri="{FF2B5EF4-FFF2-40B4-BE49-F238E27FC236}">
                    <a16:creationId xmlns:a16="http://schemas.microsoft.com/office/drawing/2014/main" id="{E7EFE0E6-2461-4D55-B431-F19369FC44C4}"/>
                  </a:ext>
                </a:extLst>
              </p:cNvPr>
              <p:cNvSpPr>
                <a:spLocks noRot="1" noChangeAspect="1" noMove="1" noResize="1" noEditPoints="1" noAdjustHandles="1" noChangeArrowheads="1" noChangeShapeType="1" noTextEdit="1"/>
              </p:cNvSpPr>
              <p:nvPr/>
            </p:nvSpPr>
            <p:spPr>
              <a:xfrm>
                <a:off x="6299201" y="3966514"/>
                <a:ext cx="3108960" cy="914400"/>
              </a:xfrm>
              <a:prstGeom prst="roundRect">
                <a:avLst/>
              </a:prstGeom>
              <a:blipFill>
                <a:blip r:embed="rId6"/>
                <a:stretch>
                  <a:fillRect t="-7895" b="-19079"/>
                </a:stretch>
              </a:blipFill>
              <a:ln w="12700">
                <a:solidFill>
                  <a:schemeClr val="bg1">
                    <a:lumMod val="75000"/>
                  </a:schemeClr>
                </a:solidFill>
              </a:ln>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7E9D3FBB-E8B8-4329-A110-A84DCAEC9E46}"/>
              </a:ext>
            </a:extLst>
          </p:cNvPr>
          <p:cNvCxnSpPr>
            <a:cxnSpLocks/>
            <a:endCxn id="23" idx="0"/>
          </p:cNvCxnSpPr>
          <p:nvPr/>
        </p:nvCxnSpPr>
        <p:spPr>
          <a:xfrm>
            <a:off x="6102470" y="2431882"/>
            <a:ext cx="1751211" cy="153463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1578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 presetClass="entr" presetSubtype="0" fill="hold" grpId="0" nodeType="afterEffect">
                                  <p:stCondLst>
                                    <p:cond delay="250"/>
                                  </p:stCondLst>
                                  <p:iterate type="wd">
                                    <p:tmAbs val="300"/>
                                  </p:iterate>
                                  <p:childTnLst>
                                    <p:set>
                                      <p:cBhvr>
                                        <p:cTn id="10" dur="1" fill="hold">
                                          <p:stCondLst>
                                            <p:cond delay="0"/>
                                          </p:stCondLst>
                                        </p:cTn>
                                        <p:tgtEl>
                                          <p:spTgt spid="17"/>
                                        </p:tgtEl>
                                        <p:attrNameLst>
                                          <p:attrName>style.visibility</p:attrName>
                                        </p:attrNameLst>
                                      </p:cBhvr>
                                      <p:to>
                                        <p:strVal val="visible"/>
                                      </p:to>
                                    </p:set>
                                  </p:childTnLst>
                                </p:cTn>
                              </p:par>
                            </p:childTnLst>
                          </p:cTn>
                        </p:par>
                        <p:par>
                          <p:cTn id="11" fill="hold">
                            <p:stCondLst>
                              <p:cond delay="1651"/>
                            </p:stCondLst>
                            <p:childTnLst>
                              <p:par>
                                <p:cTn id="12" presetID="22" presetClass="entr" presetSubtype="1"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500"/>
                                        <p:tgtEl>
                                          <p:spTgt spid="27"/>
                                        </p:tgtEl>
                                      </p:cBhvr>
                                    </p:animEffect>
                                  </p:childTnLst>
                                </p:cTn>
                              </p:par>
                            </p:childTnLst>
                          </p:cTn>
                        </p:par>
                        <p:par>
                          <p:cTn id="15" fill="hold">
                            <p:stCondLst>
                              <p:cond delay="2151"/>
                            </p:stCondLst>
                            <p:childTnLst>
                              <p:par>
                                <p:cTn id="16" presetID="1" presetClass="entr" presetSubtype="0" fill="hold" grpId="0" nodeType="afterEffect">
                                  <p:stCondLst>
                                    <p:cond delay="250"/>
                                  </p:stCondLst>
                                  <p:iterate type="wd">
                                    <p:tmAbs val="300"/>
                                  </p:iterate>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37380" y="4347581"/>
            <a:ext cx="10143544" cy="1830975"/>
          </a:xfrm>
          <a:prstGeom prst="rect">
            <a:avLst/>
          </a:prstGeom>
          <a:solidFill>
            <a:schemeClr val="tx2"/>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dirty="0">
                <a:solidFill>
                  <a:schemeClr val="accent1">
                    <a:lumMod val="50000"/>
                  </a:schemeClr>
                </a:solidFill>
                <a:latin typeface="Comic Sans MS" panose="030F0702030302020204" pitchFamily="66" charset="0"/>
              </a:rPr>
              <a:t>Mastery of math facts 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a:extLst>
              <a:ext uri="{FF2B5EF4-FFF2-40B4-BE49-F238E27FC236}">
                <a16:creationId xmlns:a16="http://schemas.microsoft.com/office/drawing/2014/main" id="{AF8EA3D3-7476-8132-7673-D6A9B3B2670A}"/>
              </a:ext>
            </a:extLst>
          </p:cNvPr>
          <p:cNvGraphicFramePr>
            <a:graphicFrameLocks noGrp="1"/>
          </p:cNvGraphicFramePr>
          <p:nvPr>
            <p:extLst>
              <p:ext uri="{D42A27DB-BD31-4B8C-83A1-F6EECF244321}">
                <p14:modId xmlns:p14="http://schemas.microsoft.com/office/powerpoint/2010/main" val="753595002"/>
              </p:ext>
            </p:extLst>
          </p:nvPr>
        </p:nvGraphicFramePr>
        <p:xfrm>
          <a:off x="1533823" y="2625851"/>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73087447"/>
                  </a:ext>
                </a:extLst>
              </a:tr>
            </a:tbl>
          </a:graphicData>
        </a:graphic>
      </p:graphicFrame>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What fraction of the model is shaded with dots?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A271B733-99B1-460F-8218-BC9A1686AEF4}"/>
                  </a:ext>
                </a:extLst>
              </p:cNvPr>
              <p:cNvSpPr/>
              <p:nvPr/>
            </p:nvSpPr>
            <p:spPr>
              <a:xfrm>
                <a:off x="8100333" y="2743613"/>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a:t>
                </a:r>
              </a:p>
            </p:txBody>
          </p:sp>
        </mc:Choice>
        <mc:Fallback xmlns="">
          <p:sp>
            <p:nvSpPr>
              <p:cNvPr id="14" name="Rectangle: Rounded Corners 13">
                <a:extLst>
                  <a:ext uri="{FF2B5EF4-FFF2-40B4-BE49-F238E27FC236}">
                    <a16:creationId xmlns:a16="http://schemas.microsoft.com/office/drawing/2014/main" id="{A271B733-99B1-460F-8218-BC9A1686AEF4}"/>
                  </a:ext>
                </a:extLst>
              </p:cNvPr>
              <p:cNvSpPr>
                <a:spLocks noRot="1" noChangeAspect="1" noMove="1" noResize="1" noEditPoints="1" noAdjustHandles="1" noChangeArrowheads="1" noChangeShapeType="1" noTextEdit="1"/>
              </p:cNvSpPr>
              <p:nvPr/>
            </p:nvSpPr>
            <p:spPr>
              <a:xfrm>
                <a:off x="8100333" y="2743613"/>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D79F0B-B646-42D4-869D-84861FB1E7FF}"/>
                  </a:ext>
                </a:extLst>
              </p:cNvPr>
              <p:cNvSpPr txBox="1"/>
              <p:nvPr/>
            </p:nvSpPr>
            <p:spPr>
              <a:xfrm>
                <a:off x="624112" y="1099403"/>
                <a:ext cx="4421584" cy="82296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Shade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model.</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B9D79F0B-B646-42D4-869D-84861FB1E7FF}"/>
                  </a:ext>
                </a:extLst>
              </p:cNvPr>
              <p:cNvSpPr txBox="1">
                <a:spLocks noRot="1" noChangeAspect="1" noMove="1" noResize="1" noEditPoints="1" noAdjustHandles="1" noChangeArrowheads="1" noChangeShapeType="1" noTextEdit="1"/>
              </p:cNvSpPr>
              <p:nvPr/>
            </p:nvSpPr>
            <p:spPr>
              <a:xfrm>
                <a:off x="624112" y="1099403"/>
                <a:ext cx="4421584" cy="822960"/>
              </a:xfrm>
              <a:prstGeom prst="rect">
                <a:avLst/>
              </a:prstGeom>
              <a:blipFill>
                <a:blip r:embed="rId5"/>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D794CBA-60DB-4A96-B5C4-4216FDCDB5AB}"/>
                  </a:ext>
                </a:extLst>
              </p:cNvPr>
              <p:cNvSpPr txBox="1"/>
              <p:nvPr/>
            </p:nvSpPr>
            <p:spPr>
              <a:xfrm>
                <a:off x="611917" y="1767956"/>
                <a:ext cx="9001638" cy="830868"/>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Put dots on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2</m:t>
                        </m:r>
                      </m:den>
                    </m:f>
                  </m:oMath>
                </a14:m>
                <a:r>
                  <a:rPr lang="en-US" sz="2800" b="1" dirty="0">
                    <a:solidFill>
                      <a:schemeClr val="tx1">
                        <a:lumMod val="65000"/>
                        <a:lumOff val="35000"/>
                      </a:schemeClr>
                    </a:solidFill>
                    <a:latin typeface="+mn-lt"/>
                  </a:rPr>
                  <a:t> of the shaded part of the model.</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1D794CBA-60DB-4A96-B5C4-4216FDCDB5AB}"/>
                  </a:ext>
                </a:extLst>
              </p:cNvPr>
              <p:cNvSpPr txBox="1">
                <a:spLocks noRot="1" noChangeAspect="1" noMove="1" noResize="1" noEditPoints="1" noAdjustHandles="1" noChangeArrowheads="1" noChangeShapeType="1" noTextEdit="1"/>
              </p:cNvSpPr>
              <p:nvPr/>
            </p:nvSpPr>
            <p:spPr>
              <a:xfrm>
                <a:off x="611917" y="1767956"/>
                <a:ext cx="9001638" cy="830868"/>
              </a:xfrm>
              <a:prstGeom prst="rect">
                <a:avLst/>
              </a:prstGeom>
              <a:blipFill>
                <a:blip r:embed="rId6"/>
                <a:stretch>
                  <a:fillRect b="-6618"/>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B6E04A8D-BAFF-489B-A25A-E0080DFCB254}"/>
              </a:ext>
            </a:extLst>
          </p:cNvPr>
          <p:cNvGraphicFramePr>
            <a:graphicFrameLocks noGrp="1"/>
          </p:cNvGraphicFramePr>
          <p:nvPr>
            <p:extLst>
              <p:ext uri="{D42A27DB-BD31-4B8C-83A1-F6EECF244321}">
                <p14:modId xmlns:p14="http://schemas.microsoft.com/office/powerpoint/2010/main" val="1786666172"/>
              </p:ext>
            </p:extLst>
          </p:nvPr>
        </p:nvGraphicFramePr>
        <p:xfrm>
          <a:off x="1515894" y="2625854"/>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sp>
        <p:nvSpPr>
          <p:cNvPr id="3" name="dots">
            <a:extLst>
              <a:ext uri="{FF2B5EF4-FFF2-40B4-BE49-F238E27FC236}">
                <a16:creationId xmlns:a16="http://schemas.microsoft.com/office/drawing/2014/main" id="{457B98D4-7CB4-4B1A-994F-938BE25B42CC}"/>
              </a:ext>
            </a:extLst>
          </p:cNvPr>
          <p:cNvSpPr/>
          <p:nvPr/>
        </p:nvSpPr>
        <p:spPr>
          <a:xfrm>
            <a:off x="1533823" y="2625854"/>
            <a:ext cx="4112597" cy="1466972"/>
          </a:xfrm>
          <a:prstGeom prst="rect">
            <a:avLst/>
          </a:prstGeom>
          <a:pattFill prst="solidDmnd">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E143D87C-B441-05A1-A32C-2967412EFBE1}"/>
              </a:ext>
            </a:extLst>
          </p:cNvPr>
          <p:cNvGrpSpPr/>
          <p:nvPr/>
        </p:nvGrpSpPr>
        <p:grpSpPr>
          <a:xfrm>
            <a:off x="1823614" y="5551932"/>
            <a:ext cx="4777241" cy="730395"/>
            <a:chOff x="1638259" y="5972063"/>
            <a:chExt cx="4777241" cy="730395"/>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4D90A26-A53B-4AAD-BBB8-229D622B33A6}"/>
                    </a:ext>
                  </a:extLst>
                </p:cNvPr>
                <p:cNvSpPr txBox="1"/>
                <p:nvPr/>
              </p:nvSpPr>
              <p:spPr>
                <a:xfrm>
                  <a:off x="1638259" y="597206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54D90A26-A53B-4AAD-BBB8-229D622B33A6}"/>
                    </a:ext>
                  </a:extLst>
                </p:cNvPr>
                <p:cNvSpPr txBox="1">
                  <a:spLocks noRot="1" noChangeAspect="1" noMove="1" noResize="1" noEditPoints="1" noAdjustHandles="1" noChangeArrowheads="1" noChangeShapeType="1" noTextEdit="1"/>
                </p:cNvSpPr>
                <p:nvPr/>
              </p:nvSpPr>
              <p:spPr>
                <a:xfrm>
                  <a:off x="1638259" y="5972065"/>
                  <a:ext cx="853667" cy="73039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337410B-B24A-97EB-DDA2-FF853FE57C21}"/>
                    </a:ext>
                  </a:extLst>
                </p:cNvPr>
                <p:cNvSpPr txBox="1"/>
                <p:nvPr/>
              </p:nvSpPr>
              <p:spPr>
                <a:xfrm>
                  <a:off x="2946117" y="597206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C337410B-B24A-97EB-DDA2-FF853FE57C21}"/>
                    </a:ext>
                  </a:extLst>
                </p:cNvPr>
                <p:cNvSpPr txBox="1">
                  <a:spLocks noRot="1" noChangeAspect="1" noMove="1" noResize="1" noEditPoints="1" noAdjustHandles="1" noChangeArrowheads="1" noChangeShapeType="1" noTextEdit="1"/>
                </p:cNvSpPr>
                <p:nvPr/>
              </p:nvSpPr>
              <p:spPr>
                <a:xfrm>
                  <a:off x="2946117" y="5972065"/>
                  <a:ext cx="853667" cy="730393"/>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0EA1CC1-EB78-5624-ADA9-E5236C6879FB}"/>
                    </a:ext>
                  </a:extLst>
                </p:cNvPr>
                <p:cNvSpPr txBox="1"/>
                <p:nvPr/>
              </p:nvSpPr>
              <p:spPr>
                <a:xfrm>
                  <a:off x="4253975" y="5972064"/>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7" name="TextBox 16">
                  <a:extLst>
                    <a:ext uri="{FF2B5EF4-FFF2-40B4-BE49-F238E27FC236}">
                      <a16:creationId xmlns:a16="http://schemas.microsoft.com/office/drawing/2014/main" id="{30EA1CC1-EB78-5624-ADA9-E5236C6879FB}"/>
                    </a:ext>
                  </a:extLst>
                </p:cNvPr>
                <p:cNvSpPr txBox="1">
                  <a:spLocks noRot="1" noChangeAspect="1" noMove="1" noResize="1" noEditPoints="1" noAdjustHandles="1" noChangeArrowheads="1" noChangeShapeType="1" noTextEdit="1"/>
                </p:cNvSpPr>
                <p:nvPr/>
              </p:nvSpPr>
              <p:spPr>
                <a:xfrm>
                  <a:off x="4253975" y="5972064"/>
                  <a:ext cx="853667" cy="730393"/>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6D70494-29E9-0CB6-1050-73FE3FE42A06}"/>
                    </a:ext>
                  </a:extLst>
                </p:cNvPr>
                <p:cNvSpPr txBox="1"/>
                <p:nvPr/>
              </p:nvSpPr>
              <p:spPr>
                <a:xfrm>
                  <a:off x="5561833" y="5972063"/>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8" name="TextBox 17">
                  <a:extLst>
                    <a:ext uri="{FF2B5EF4-FFF2-40B4-BE49-F238E27FC236}">
                      <a16:creationId xmlns:a16="http://schemas.microsoft.com/office/drawing/2014/main" id="{76D70494-29E9-0CB6-1050-73FE3FE42A06}"/>
                    </a:ext>
                  </a:extLst>
                </p:cNvPr>
                <p:cNvSpPr txBox="1">
                  <a:spLocks noRot="1" noChangeAspect="1" noMove="1" noResize="1" noEditPoints="1" noAdjustHandles="1" noChangeArrowheads="1" noChangeShapeType="1" noTextEdit="1"/>
                </p:cNvSpPr>
                <p:nvPr/>
              </p:nvSpPr>
              <p:spPr>
                <a:xfrm>
                  <a:off x="5561833" y="5972063"/>
                  <a:ext cx="853667" cy="730393"/>
                </a:xfrm>
                <a:prstGeom prst="rect">
                  <a:avLst/>
                </a:prstGeom>
                <a:blipFill>
                  <a:blip r:embed="rId10"/>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0" name="Rectangle: Rounded Corners 19">
                <a:extLst>
                  <a:ext uri="{FF2B5EF4-FFF2-40B4-BE49-F238E27FC236}">
                    <a16:creationId xmlns:a16="http://schemas.microsoft.com/office/drawing/2014/main" id="{E4F1FFD2-7465-8200-833A-947221886A6E}"/>
                  </a:ext>
                </a:extLst>
              </p:cNvPr>
              <p:cNvSpPr/>
              <p:nvPr/>
            </p:nvSpPr>
            <p:spPr>
              <a:xfrm>
                <a:off x="8043949" y="2649915"/>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endParaRPr lang="en-US" sz="3600" b="1" dirty="0">
                  <a:solidFill>
                    <a:schemeClr val="accent1">
                      <a:lumMod val="50000"/>
                    </a:schemeClr>
                  </a:solidFill>
                </a:endParaRPr>
              </a:p>
            </p:txBody>
          </p:sp>
        </mc:Choice>
        <mc:Fallback xmlns="">
          <p:sp>
            <p:nvSpPr>
              <p:cNvPr id="20" name="Rectangle: Rounded Corners 19">
                <a:extLst>
                  <a:ext uri="{FF2B5EF4-FFF2-40B4-BE49-F238E27FC236}">
                    <a16:creationId xmlns:a16="http://schemas.microsoft.com/office/drawing/2014/main" id="{E4F1FFD2-7465-8200-833A-947221886A6E}"/>
                  </a:ext>
                </a:extLst>
              </p:cNvPr>
              <p:cNvSpPr>
                <a:spLocks noRot="1" noChangeAspect="1" noMove="1" noResize="1" noEditPoints="1" noAdjustHandles="1" noChangeArrowheads="1" noChangeShapeType="1" noTextEdit="1"/>
              </p:cNvSpPr>
              <p:nvPr/>
            </p:nvSpPr>
            <p:spPr>
              <a:xfrm>
                <a:off x="8043949" y="2649915"/>
                <a:ext cx="3067020" cy="1253100"/>
              </a:xfrm>
              <a:prstGeom prst="roundRect">
                <a:avLst/>
              </a:prstGeom>
              <a:blipFill>
                <a:blip r:embed="rId11"/>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21" name="Table 20">
            <a:extLst>
              <a:ext uri="{FF2B5EF4-FFF2-40B4-BE49-F238E27FC236}">
                <a16:creationId xmlns:a16="http://schemas.microsoft.com/office/drawing/2014/main" id="{00D7037E-8475-279F-87A2-AF6C6F72EA0B}"/>
              </a:ext>
            </a:extLst>
          </p:cNvPr>
          <p:cNvGraphicFramePr>
            <a:graphicFrameLocks noGrp="1"/>
          </p:cNvGraphicFramePr>
          <p:nvPr>
            <p:extLst>
              <p:ext uri="{D42A27DB-BD31-4B8C-83A1-F6EECF244321}">
                <p14:modId xmlns:p14="http://schemas.microsoft.com/office/powerpoint/2010/main" val="2027920415"/>
              </p:ext>
            </p:extLst>
          </p:nvPr>
        </p:nvGraphicFramePr>
        <p:xfrm>
          <a:off x="1533823" y="2625854"/>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50000"/>
                        </a:lnSpc>
                        <a:spcBef>
                          <a:spcPts val="0"/>
                        </a:spcBef>
                        <a:spcAft>
                          <a:spcPts val="0"/>
                        </a:spcAft>
                      </a:pPr>
                      <a:endParaRPr lang="en-US" sz="2400" dirty="0">
                        <a:ln>
                          <a:solidFill>
                            <a:schemeClr val="tx1">
                              <a:lumMod val="65000"/>
                              <a:lumOff val="35000"/>
                            </a:schemeClr>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lvl="0" indent="0" algn="just" defTabSz="914400" rtl="0" eaLnBrk="1" fontAlgn="auto" latinLnBrk="0" hangingPunct="1">
                        <a:lnSpc>
                          <a:spcPct val="50000"/>
                        </a:lnSpc>
                        <a:spcBef>
                          <a:spcPts val="0"/>
                        </a:spcBef>
                        <a:spcAft>
                          <a:spcPts val="0"/>
                        </a:spcAft>
                        <a:buClr>
                          <a:srgbClr val="000000"/>
                        </a:buClr>
                        <a:buSzTx/>
                        <a:buFont typeface="Arial"/>
                        <a:buNone/>
                        <a:tabLst/>
                        <a:defRPr/>
                      </a:pPr>
                      <a:endParaRPr lang="en-US" sz="2400" b="0" i="0" u="none" strike="noStrike" cap="none" dirty="0">
                        <a:ln>
                          <a:solidFill>
                            <a:schemeClr val="tx1">
                              <a:lumMod val="65000"/>
                              <a:lumOff val="35000"/>
                            </a:schemeClr>
                          </a:solidFill>
                        </a:ln>
                        <a:solidFill>
                          <a:schemeClr val="tx1"/>
                        </a:solidFill>
                        <a:effectLst/>
                        <a:latin typeface="Calibri" panose="020F0502020204030204" pitchFamily="34" charset="0"/>
                        <a:ea typeface="Calibri" panose="020F0502020204030204" pitchFamily="34" charset="0"/>
                        <a:cs typeface="Arial" panose="020B0604020202020204" pitchFamily="34" charset="0"/>
                        <a:sym typeface="Arial"/>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grpSp>
        <p:nvGrpSpPr>
          <p:cNvPr id="22" name="Group 21">
            <a:extLst>
              <a:ext uri="{FF2B5EF4-FFF2-40B4-BE49-F238E27FC236}">
                <a16:creationId xmlns:a16="http://schemas.microsoft.com/office/drawing/2014/main" id="{83EFBD67-AD51-A358-9894-10F78F20DBFC}"/>
              </a:ext>
            </a:extLst>
          </p:cNvPr>
          <p:cNvGrpSpPr/>
          <p:nvPr/>
        </p:nvGrpSpPr>
        <p:grpSpPr>
          <a:xfrm>
            <a:off x="444579" y="2625854"/>
            <a:ext cx="1089244" cy="2926080"/>
            <a:chOff x="259224" y="3045985"/>
            <a:chExt cx="1089244" cy="2926080"/>
          </a:xfrm>
        </p:grpSpPr>
        <p:sp>
          <p:nvSpPr>
            <p:cNvPr id="23" name="Left Brace 22">
              <a:extLst>
                <a:ext uri="{FF2B5EF4-FFF2-40B4-BE49-F238E27FC236}">
                  <a16:creationId xmlns:a16="http://schemas.microsoft.com/office/drawing/2014/main" id="{58F59F5E-52E2-98A5-5CB9-B1DCA70EB3A9}"/>
                </a:ext>
              </a:extLst>
            </p:cNvPr>
            <p:cNvSpPr/>
            <p:nvPr/>
          </p:nvSpPr>
          <p:spPr>
            <a:xfrm>
              <a:off x="1003610" y="3045985"/>
              <a:ext cx="344858" cy="1459108"/>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Left Brace 23">
              <a:extLst>
                <a:ext uri="{FF2B5EF4-FFF2-40B4-BE49-F238E27FC236}">
                  <a16:creationId xmlns:a16="http://schemas.microsoft.com/office/drawing/2014/main" id="{A3B55B9F-F1CE-D154-8FDD-2653652E585E}"/>
                </a:ext>
              </a:extLst>
            </p:cNvPr>
            <p:cNvSpPr/>
            <p:nvPr/>
          </p:nvSpPr>
          <p:spPr>
            <a:xfrm>
              <a:off x="976077" y="4512957"/>
              <a:ext cx="344858" cy="1459108"/>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1F1D9AC-496B-2945-EEAD-70499B3C134B}"/>
                    </a:ext>
                  </a:extLst>
                </p:cNvPr>
                <p:cNvSpPr txBox="1"/>
                <p:nvPr/>
              </p:nvSpPr>
              <p:spPr>
                <a:xfrm>
                  <a:off x="294839" y="4858657"/>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71F1D9AC-496B-2945-EEAD-70499B3C134B}"/>
                    </a:ext>
                  </a:extLst>
                </p:cNvPr>
                <p:cNvSpPr txBox="1">
                  <a:spLocks noRot="1" noChangeAspect="1" noMove="1" noResize="1" noEditPoints="1" noAdjustHandles="1" noChangeArrowheads="1" noChangeShapeType="1" noTextEdit="1"/>
                </p:cNvSpPr>
                <p:nvPr/>
              </p:nvSpPr>
              <p:spPr>
                <a:xfrm>
                  <a:off x="294839" y="4858657"/>
                  <a:ext cx="853667" cy="730393"/>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666C432-B09C-7E3A-0CCD-EC7235E52F2E}"/>
                    </a:ext>
                  </a:extLst>
                </p:cNvPr>
                <p:cNvSpPr txBox="1"/>
                <p:nvPr/>
              </p:nvSpPr>
              <p:spPr>
                <a:xfrm>
                  <a:off x="259224" y="342900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26" name="TextBox 25">
                  <a:extLst>
                    <a:ext uri="{FF2B5EF4-FFF2-40B4-BE49-F238E27FC236}">
                      <a16:creationId xmlns:a16="http://schemas.microsoft.com/office/drawing/2014/main" id="{8666C432-B09C-7E3A-0CCD-EC7235E52F2E}"/>
                    </a:ext>
                  </a:extLst>
                </p:cNvPr>
                <p:cNvSpPr txBox="1">
                  <a:spLocks noRot="1" noChangeAspect="1" noMove="1" noResize="1" noEditPoints="1" noAdjustHandles="1" noChangeArrowheads="1" noChangeShapeType="1" noTextEdit="1"/>
                </p:cNvSpPr>
                <p:nvPr/>
              </p:nvSpPr>
              <p:spPr>
                <a:xfrm>
                  <a:off x="259224" y="3429000"/>
                  <a:ext cx="853667" cy="730393"/>
                </a:xfrm>
                <a:prstGeom prst="rect">
                  <a:avLst/>
                </a:prstGeom>
                <a:blipFill>
                  <a:blip r:embed="rId13"/>
                  <a:stretch>
                    <a:fillRect/>
                  </a:stretch>
                </a:blipFill>
              </p:spPr>
              <p:txBody>
                <a:bodyPr/>
                <a:lstStyle/>
                <a:p>
                  <a:r>
                    <a:rPr lang="en-US">
                      <a:noFill/>
                    </a:rPr>
                    <a:t> </a:t>
                  </a:r>
                </a:p>
              </p:txBody>
            </p:sp>
          </mc:Fallback>
        </mc:AlternateContent>
      </p:grpSp>
      <p:sp>
        <p:nvSpPr>
          <p:cNvPr id="27" name="TextBox 26">
            <a:extLst>
              <a:ext uri="{FF2B5EF4-FFF2-40B4-BE49-F238E27FC236}">
                <a16:creationId xmlns:a16="http://schemas.microsoft.com/office/drawing/2014/main" id="{894F7C6F-E0DF-E253-5F4B-E58FB5DA5B99}"/>
              </a:ext>
            </a:extLst>
          </p:cNvPr>
          <p:cNvSpPr txBox="1"/>
          <p:nvPr/>
        </p:nvSpPr>
        <p:spPr>
          <a:xfrm>
            <a:off x="9277350" y="118884"/>
            <a:ext cx="2914650"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Applications</a:t>
            </a:r>
            <a:endParaRPr lang="en-GB" dirty="0">
              <a:solidFill>
                <a:schemeClr val="tx1">
                  <a:lumMod val="50000"/>
                  <a:lumOff val="50000"/>
                </a:schemeClr>
              </a:solidFill>
              <a:latin typeface="+mj-lt"/>
            </a:endParaRPr>
          </a:p>
        </p:txBody>
      </p:sp>
      <mc:AlternateContent xmlns:mc="http://schemas.openxmlformats.org/markup-compatibility/2006" xmlns:a14="http://schemas.microsoft.com/office/drawing/2010/main">
        <mc:Choice Requires="a14">
          <p:sp>
            <p:nvSpPr>
              <p:cNvPr id="29" name="Rectangle: Rounded Corners 28">
                <a:extLst>
                  <a:ext uri="{FF2B5EF4-FFF2-40B4-BE49-F238E27FC236}">
                    <a16:creationId xmlns:a16="http://schemas.microsoft.com/office/drawing/2014/main" id="{92E2B61B-55B0-43F2-A420-2FD0F28CAE9C}"/>
                  </a:ext>
                </a:extLst>
              </p:cNvPr>
              <p:cNvSpPr/>
              <p:nvPr/>
            </p:nvSpPr>
            <p:spPr>
              <a:xfrm>
                <a:off x="8149761" y="41958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6</m:t>
                          </m:r>
                        </m:num>
                        <m:den>
                          <m:r>
                            <m:rPr>
                              <m:nor/>
                            </m:rPr>
                            <a:rPr lang="en-US" sz="3600" b="1">
                              <a:solidFill>
                                <a:srgbClr val="74C274"/>
                              </a:solidFill>
                              <a:cs typeface="Arial"/>
                            </a:rPr>
                            <m:t>16</m:t>
                          </m:r>
                        </m:den>
                      </m:f>
                      <m:r>
                        <m:rPr>
                          <m:nor/>
                        </m:rPr>
                        <a:rPr lang="en-US" sz="3600" b="1">
                          <a:solidFill>
                            <a:srgbClr val="74C274"/>
                          </a:solidFill>
                          <a:cs typeface="Arial"/>
                        </a:rPr>
                        <m:t>=</m:t>
                      </m:r>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3</m:t>
                          </m:r>
                        </m:num>
                        <m:den>
                          <m:r>
                            <m:rPr>
                              <m:nor/>
                            </m:rPr>
                            <a:rPr lang="en-US" sz="3600" b="1">
                              <a:solidFill>
                                <a:srgbClr val="74C274"/>
                              </a:solidFill>
                              <a:cs typeface="Arial"/>
                            </a:rPr>
                            <m:t>8</m:t>
                          </m:r>
                        </m:den>
                      </m:f>
                    </m:oMath>
                  </m:oMathPara>
                </a14:m>
                <a:endParaRPr lang="en-US" sz="3600" b="1" dirty="0">
                  <a:solidFill>
                    <a:schemeClr val="accent1">
                      <a:lumMod val="50000"/>
                    </a:schemeClr>
                  </a:solidFill>
                </a:endParaRPr>
              </a:p>
            </p:txBody>
          </p:sp>
        </mc:Choice>
        <mc:Fallback xmlns="">
          <p:sp>
            <p:nvSpPr>
              <p:cNvPr id="29" name="Rectangle: Rounded Corners 28">
                <a:extLst>
                  <a:ext uri="{FF2B5EF4-FFF2-40B4-BE49-F238E27FC236}">
                    <a16:creationId xmlns:a16="http://schemas.microsoft.com/office/drawing/2014/main" id="{92E2B61B-55B0-43F2-A420-2FD0F28CAE9C}"/>
                  </a:ext>
                </a:extLst>
              </p:cNvPr>
              <p:cNvSpPr>
                <a:spLocks noRot="1" noChangeAspect="1" noMove="1" noResize="1" noEditPoints="1" noAdjustHandles="1" noChangeArrowheads="1" noChangeShapeType="1" noTextEdit="1"/>
              </p:cNvSpPr>
              <p:nvPr/>
            </p:nvSpPr>
            <p:spPr>
              <a:xfrm>
                <a:off x="8149761" y="4195830"/>
                <a:ext cx="3067020" cy="1253100"/>
              </a:xfrm>
              <a:prstGeom prst="roundRect">
                <a:avLst/>
              </a:prstGeom>
              <a:blipFill>
                <a:blip r:embed="rId14"/>
                <a:stretch>
                  <a:fillRect/>
                </a:stretch>
              </a:blipFill>
              <a:ln w="952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17669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xit"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p:bldP spid="3" grpId="0" animBg="1"/>
      <p:bldP spid="20"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205C9C6F-05F6-17A5-E9DB-513C3760A1A1}"/>
              </a:ext>
            </a:extLst>
          </p:cNvPr>
          <p:cNvGraphicFramePr>
            <a:graphicFrameLocks noGrp="1"/>
          </p:cNvGraphicFramePr>
          <p:nvPr>
            <p:extLst>
              <p:ext uri="{D42A27DB-BD31-4B8C-83A1-F6EECF244321}">
                <p14:modId xmlns:p14="http://schemas.microsoft.com/office/powerpoint/2010/main" val="1658384540"/>
              </p:ext>
            </p:extLst>
          </p:nvPr>
        </p:nvGraphicFramePr>
        <p:xfrm>
          <a:off x="1327824" y="25638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73087447"/>
                  </a:ext>
                </a:extLst>
              </a:tr>
            </a:tbl>
          </a:graphicData>
        </a:graphic>
      </p:graphicFrame>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What fraction of the model is shaded with dots?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A271B733-99B1-460F-8218-BC9A1686AEF4}"/>
                  </a:ext>
                </a:extLst>
              </p:cNvPr>
              <p:cNvSpPr/>
              <p:nvPr/>
            </p:nvSpPr>
            <p:spPr>
              <a:xfrm>
                <a:off x="8100333" y="25364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a:t>
                </a:r>
                <a14:m>
                  <m:oMath xmlns:m="http://schemas.openxmlformats.org/officeDocument/2006/math">
                    <m:r>
                      <a:rPr lang="en-US" sz="32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200" b="1" dirty="0">
                    <a:solidFill>
                      <a:schemeClr val="tx1">
                        <a:lumMod val="65000"/>
                        <a:lumOff val="35000"/>
                      </a:schemeClr>
                    </a:solidFill>
                  </a:rPr>
                  <a:t> </a:t>
                </a:r>
                <a14:m>
                  <m:oMath xmlns:m="http://schemas.openxmlformats.org/officeDocument/2006/math">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 </a:t>
                </a:r>
                <a14:m>
                  <m:oMath xmlns:m="http://schemas.openxmlformats.org/officeDocument/2006/math">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a:t>
                </a:r>
              </a:p>
            </p:txBody>
          </p:sp>
        </mc:Choice>
        <mc:Fallback xmlns="">
          <p:sp>
            <p:nvSpPr>
              <p:cNvPr id="14" name="Rectangle: Rounded Corners 13">
                <a:extLst>
                  <a:ext uri="{FF2B5EF4-FFF2-40B4-BE49-F238E27FC236}">
                    <a16:creationId xmlns:a16="http://schemas.microsoft.com/office/drawing/2014/main" id="{A271B733-99B1-460F-8218-BC9A1686AEF4}"/>
                  </a:ext>
                </a:extLst>
              </p:cNvPr>
              <p:cNvSpPr>
                <a:spLocks noRot="1" noChangeAspect="1" noMove="1" noResize="1" noEditPoints="1" noAdjustHandles="1" noChangeArrowheads="1" noChangeShapeType="1" noTextEdit="1"/>
              </p:cNvSpPr>
              <p:nvPr/>
            </p:nvSpPr>
            <p:spPr>
              <a:xfrm>
                <a:off x="8100333" y="2536430"/>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D79F0B-B646-42D4-869D-84861FB1E7FF}"/>
                  </a:ext>
                </a:extLst>
              </p:cNvPr>
              <p:cNvSpPr txBox="1"/>
              <p:nvPr/>
            </p:nvSpPr>
            <p:spPr>
              <a:xfrm>
                <a:off x="294839" y="1092284"/>
                <a:ext cx="5373786" cy="830868"/>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Shade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2</m:t>
                        </m:r>
                      </m:den>
                    </m:f>
                  </m:oMath>
                </a14:m>
                <a:r>
                  <a:rPr lang="en-US" sz="2800" b="1" dirty="0">
                    <a:solidFill>
                      <a:schemeClr val="tx1">
                        <a:lumMod val="65000"/>
                        <a:lumOff val="35000"/>
                      </a:schemeClr>
                    </a:solidFill>
                    <a:latin typeface="+mn-lt"/>
                  </a:rPr>
                  <a:t> of the model.</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B9D79F0B-B646-42D4-869D-84861FB1E7FF}"/>
                  </a:ext>
                </a:extLst>
              </p:cNvPr>
              <p:cNvSpPr txBox="1">
                <a:spLocks noRot="1" noChangeAspect="1" noMove="1" noResize="1" noEditPoints="1" noAdjustHandles="1" noChangeArrowheads="1" noChangeShapeType="1" noTextEdit="1"/>
              </p:cNvSpPr>
              <p:nvPr/>
            </p:nvSpPr>
            <p:spPr>
              <a:xfrm>
                <a:off x="294839" y="1092284"/>
                <a:ext cx="5373786" cy="830868"/>
              </a:xfrm>
              <a:prstGeom prst="rect">
                <a:avLst/>
              </a:prstGeom>
              <a:blipFill>
                <a:blip r:embed="rId5"/>
                <a:stretch>
                  <a:fillRect b="-66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D794CBA-60DB-4A96-B5C4-4216FDCDB5AB}"/>
                  </a:ext>
                </a:extLst>
              </p:cNvPr>
              <p:cNvSpPr txBox="1"/>
              <p:nvPr/>
            </p:nvSpPr>
            <p:spPr>
              <a:xfrm>
                <a:off x="309392" y="1669000"/>
                <a:ext cx="8785182" cy="83337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Put dots on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shaded part of the model.</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1D794CBA-60DB-4A96-B5C4-4216FDCDB5AB}"/>
                  </a:ext>
                </a:extLst>
              </p:cNvPr>
              <p:cNvSpPr txBox="1">
                <a:spLocks noRot="1" noChangeAspect="1" noMove="1" noResize="1" noEditPoints="1" noAdjustHandles="1" noChangeArrowheads="1" noChangeShapeType="1" noTextEdit="1"/>
              </p:cNvSpPr>
              <p:nvPr/>
            </p:nvSpPr>
            <p:spPr>
              <a:xfrm>
                <a:off x="309392" y="1669000"/>
                <a:ext cx="8785182" cy="833370"/>
              </a:xfrm>
              <a:prstGeom prst="rect">
                <a:avLst/>
              </a:prstGeom>
              <a:blipFill>
                <a:blip r:embed="rId6"/>
                <a:stretch>
                  <a:fillRect r="-208" b="-5882"/>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B6E04A8D-BAFF-489B-A25A-E0080DFCB254}"/>
              </a:ext>
            </a:extLst>
          </p:cNvPr>
          <p:cNvGraphicFramePr>
            <a:graphicFrameLocks noGrp="1"/>
          </p:cNvGraphicFramePr>
          <p:nvPr>
            <p:extLst>
              <p:ext uri="{D42A27DB-BD31-4B8C-83A1-F6EECF244321}">
                <p14:modId xmlns:p14="http://schemas.microsoft.com/office/powerpoint/2010/main" val="1299299009"/>
              </p:ext>
            </p:extLst>
          </p:nvPr>
        </p:nvGraphicFramePr>
        <p:xfrm>
          <a:off x="1338146" y="25638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grpSp>
        <p:nvGrpSpPr>
          <p:cNvPr id="2" name="Group 1">
            <a:extLst>
              <a:ext uri="{FF2B5EF4-FFF2-40B4-BE49-F238E27FC236}">
                <a16:creationId xmlns:a16="http://schemas.microsoft.com/office/drawing/2014/main" id="{34B52682-E8E7-AD75-8D53-25D6DC3DCF1E}"/>
              </a:ext>
            </a:extLst>
          </p:cNvPr>
          <p:cNvGrpSpPr/>
          <p:nvPr/>
        </p:nvGrpSpPr>
        <p:grpSpPr>
          <a:xfrm>
            <a:off x="1338146" y="5544915"/>
            <a:ext cx="5486400" cy="1105980"/>
            <a:chOff x="1338146" y="5977404"/>
            <a:chExt cx="5486400" cy="1105980"/>
          </a:xfrm>
        </p:grpSpPr>
        <p:sp>
          <p:nvSpPr>
            <p:cNvPr id="7" name="Left Brace 6">
              <a:extLst>
                <a:ext uri="{FF2B5EF4-FFF2-40B4-BE49-F238E27FC236}">
                  <a16:creationId xmlns:a16="http://schemas.microsoft.com/office/drawing/2014/main" id="{3B099413-B8B4-4778-B789-B1027933DD74}"/>
                </a:ext>
              </a:extLst>
            </p:cNvPr>
            <p:cNvSpPr/>
            <p:nvPr/>
          </p:nvSpPr>
          <p:spPr>
            <a:xfrm rot="16200000">
              <a:off x="2536152" y="4779399"/>
              <a:ext cx="336866" cy="2732878"/>
            </a:xfrm>
            <a:prstGeom prst="leftBrace">
              <a:avLst>
                <a:gd name="adj1" fmla="val 72622"/>
                <a:gd name="adj2"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5D92780-A7FE-44A3-B383-5D4F2AAC6DFA}"/>
                    </a:ext>
                  </a:extLst>
                </p:cNvPr>
                <p:cNvSpPr txBox="1"/>
                <p:nvPr/>
              </p:nvSpPr>
              <p:spPr>
                <a:xfrm>
                  <a:off x="2253687" y="6352991"/>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75D92780-A7FE-44A3-B383-5D4F2AAC6DFA}"/>
                    </a:ext>
                  </a:extLst>
                </p:cNvPr>
                <p:cNvSpPr txBox="1">
                  <a:spLocks noRot="1" noChangeAspect="1" noMove="1" noResize="1" noEditPoints="1" noAdjustHandles="1" noChangeArrowheads="1" noChangeShapeType="1" noTextEdit="1"/>
                </p:cNvSpPr>
                <p:nvPr/>
              </p:nvSpPr>
              <p:spPr>
                <a:xfrm>
                  <a:off x="2253687" y="6352991"/>
                  <a:ext cx="853667" cy="730393"/>
                </a:xfrm>
                <a:prstGeom prst="rect">
                  <a:avLst/>
                </a:prstGeom>
                <a:blipFill>
                  <a:blip r:embed="rId7"/>
                  <a:stretch>
                    <a:fillRect/>
                  </a:stretch>
                </a:blipFill>
              </p:spPr>
              <p:txBody>
                <a:bodyPr/>
                <a:lstStyle/>
                <a:p>
                  <a:r>
                    <a:rPr lang="en-US">
                      <a:noFill/>
                    </a:rPr>
                    <a:t> </a:t>
                  </a:r>
                </a:p>
              </p:txBody>
            </p:sp>
          </mc:Fallback>
        </mc:AlternateContent>
        <p:sp>
          <p:nvSpPr>
            <p:cNvPr id="12" name="Left Brace 11">
              <a:extLst>
                <a:ext uri="{FF2B5EF4-FFF2-40B4-BE49-F238E27FC236}">
                  <a16:creationId xmlns:a16="http://schemas.microsoft.com/office/drawing/2014/main" id="{424C34DA-63CC-47CC-A99C-141880E1DE5C}"/>
                </a:ext>
              </a:extLst>
            </p:cNvPr>
            <p:cNvSpPr/>
            <p:nvPr/>
          </p:nvSpPr>
          <p:spPr>
            <a:xfrm rot="16200000">
              <a:off x="5289674" y="4779398"/>
              <a:ext cx="336866" cy="2732878"/>
            </a:xfrm>
            <a:prstGeom prst="leftBrace">
              <a:avLst>
                <a:gd name="adj1" fmla="val 108338"/>
                <a:gd name="adj2"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6C710B7-CA9B-4B1D-9EC5-D1E55D6F35E8}"/>
                    </a:ext>
                  </a:extLst>
                </p:cNvPr>
                <p:cNvSpPr txBox="1"/>
                <p:nvPr/>
              </p:nvSpPr>
              <p:spPr>
                <a:xfrm>
                  <a:off x="4949060" y="631427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26C710B7-CA9B-4B1D-9EC5-D1E55D6F35E8}"/>
                    </a:ext>
                  </a:extLst>
                </p:cNvPr>
                <p:cNvSpPr txBox="1">
                  <a:spLocks noRot="1" noChangeAspect="1" noMove="1" noResize="1" noEditPoints="1" noAdjustHandles="1" noChangeArrowheads="1" noChangeShapeType="1" noTextEdit="1"/>
                </p:cNvSpPr>
                <p:nvPr/>
              </p:nvSpPr>
              <p:spPr>
                <a:xfrm>
                  <a:off x="4949060" y="6314270"/>
                  <a:ext cx="853667" cy="730393"/>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9445D7D5-883E-98FB-179D-54207CA9076E}"/>
                  </a:ext>
                </a:extLst>
              </p:cNvPr>
              <p:cNvSpPr/>
              <p:nvPr/>
            </p:nvSpPr>
            <p:spPr>
              <a:xfrm>
                <a:off x="8100333" y="241451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endParaRPr lang="en-US" sz="3600" b="1" dirty="0">
                  <a:solidFill>
                    <a:schemeClr val="accent1">
                      <a:lumMod val="50000"/>
                    </a:schemeClr>
                  </a:solidFill>
                </a:endParaRPr>
              </a:p>
            </p:txBody>
          </p:sp>
        </mc:Choice>
        <mc:Fallback xmlns="">
          <p:sp>
            <p:nvSpPr>
              <p:cNvPr id="15" name="Rectangle: Rounded Corners 14">
                <a:extLst>
                  <a:ext uri="{FF2B5EF4-FFF2-40B4-BE49-F238E27FC236}">
                    <a16:creationId xmlns:a16="http://schemas.microsoft.com/office/drawing/2014/main" id="{9445D7D5-883E-98FB-179D-54207CA9076E}"/>
                  </a:ext>
                </a:extLst>
              </p:cNvPr>
              <p:cNvSpPr>
                <a:spLocks noRot="1" noChangeAspect="1" noMove="1" noResize="1" noEditPoints="1" noAdjustHandles="1" noChangeArrowheads="1" noChangeShapeType="1" noTextEdit="1"/>
              </p:cNvSpPr>
              <p:nvPr/>
            </p:nvSpPr>
            <p:spPr>
              <a:xfrm>
                <a:off x="8100333" y="2414510"/>
                <a:ext cx="3067020" cy="1253100"/>
              </a:xfrm>
              <a:prstGeom prst="roundRect">
                <a:avLst/>
              </a:prstGeom>
              <a:blipFill>
                <a:blip r:embed="rId9"/>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17" name="Table 16">
            <a:extLst>
              <a:ext uri="{FF2B5EF4-FFF2-40B4-BE49-F238E27FC236}">
                <a16:creationId xmlns:a16="http://schemas.microsoft.com/office/drawing/2014/main" id="{30E36D5E-CAB8-F12F-C74C-E4A98BBEC08C}"/>
              </a:ext>
            </a:extLst>
          </p:cNvPr>
          <p:cNvGraphicFramePr>
            <a:graphicFrameLocks noGrp="1"/>
          </p:cNvGraphicFramePr>
          <p:nvPr>
            <p:extLst>
              <p:ext uri="{D42A27DB-BD31-4B8C-83A1-F6EECF244321}">
                <p14:modId xmlns:p14="http://schemas.microsoft.com/office/powerpoint/2010/main" val="687677384"/>
              </p:ext>
            </p:extLst>
          </p:nvPr>
        </p:nvGraphicFramePr>
        <p:xfrm>
          <a:off x="1317502" y="25612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mc:AlternateContent xmlns:mc="http://schemas.openxmlformats.org/markup-compatibility/2006" xmlns:a14="http://schemas.microsoft.com/office/drawing/2010/main">
        <mc:Choice Requires="a14">
          <p:sp>
            <p:nvSpPr>
              <p:cNvPr id="19" name="Rectangle: Rounded Corners 18">
                <a:extLst>
                  <a:ext uri="{FF2B5EF4-FFF2-40B4-BE49-F238E27FC236}">
                    <a16:creationId xmlns:a16="http://schemas.microsoft.com/office/drawing/2014/main" id="{201A65E7-7D3D-4946-87C9-85F1CEEE8A65}"/>
                  </a:ext>
                </a:extLst>
              </p:cNvPr>
              <p:cNvSpPr/>
              <p:nvPr/>
            </p:nvSpPr>
            <p:spPr>
              <a:xfrm>
                <a:off x="8149761" y="41958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6</m:t>
                          </m:r>
                        </m:num>
                        <m:den>
                          <m:r>
                            <m:rPr>
                              <m:nor/>
                            </m:rPr>
                            <a:rPr lang="en-US" sz="3600" b="1">
                              <a:solidFill>
                                <a:srgbClr val="74C274"/>
                              </a:solidFill>
                              <a:cs typeface="Arial"/>
                            </a:rPr>
                            <m:t>16</m:t>
                          </m:r>
                        </m:den>
                      </m:f>
                      <m:r>
                        <m:rPr>
                          <m:nor/>
                        </m:rPr>
                        <a:rPr lang="en-US" sz="3600" b="1">
                          <a:solidFill>
                            <a:srgbClr val="74C274"/>
                          </a:solidFill>
                          <a:cs typeface="Arial"/>
                        </a:rPr>
                        <m:t>=</m:t>
                      </m:r>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3</m:t>
                          </m:r>
                        </m:num>
                        <m:den>
                          <m:r>
                            <m:rPr>
                              <m:nor/>
                            </m:rPr>
                            <a:rPr lang="en-US" sz="3600" b="1">
                              <a:solidFill>
                                <a:srgbClr val="74C274"/>
                              </a:solidFill>
                              <a:cs typeface="Arial"/>
                            </a:rPr>
                            <m:t>8</m:t>
                          </m:r>
                        </m:den>
                      </m:f>
                    </m:oMath>
                  </m:oMathPara>
                </a14:m>
                <a:endParaRPr lang="en-US" sz="3600" b="1" dirty="0">
                  <a:solidFill>
                    <a:schemeClr val="accent1">
                      <a:lumMod val="50000"/>
                    </a:schemeClr>
                  </a:solidFill>
                </a:endParaRPr>
              </a:p>
            </p:txBody>
          </p:sp>
        </mc:Choice>
        <mc:Fallback xmlns="">
          <p:sp>
            <p:nvSpPr>
              <p:cNvPr id="19" name="Rectangle: Rounded Corners 18">
                <a:extLst>
                  <a:ext uri="{FF2B5EF4-FFF2-40B4-BE49-F238E27FC236}">
                    <a16:creationId xmlns:a16="http://schemas.microsoft.com/office/drawing/2014/main" id="{201A65E7-7D3D-4946-87C9-85F1CEEE8A65}"/>
                  </a:ext>
                </a:extLst>
              </p:cNvPr>
              <p:cNvSpPr>
                <a:spLocks noRot="1" noChangeAspect="1" noMove="1" noResize="1" noEditPoints="1" noAdjustHandles="1" noChangeArrowheads="1" noChangeShapeType="1" noTextEdit="1"/>
              </p:cNvSpPr>
              <p:nvPr/>
            </p:nvSpPr>
            <p:spPr>
              <a:xfrm>
                <a:off x="8149761" y="4195830"/>
                <a:ext cx="3067020" cy="1253100"/>
              </a:xfrm>
              <a:prstGeom prst="roundRect">
                <a:avLst/>
              </a:prstGeom>
              <a:blipFill>
                <a:blip r:embed="rId10"/>
                <a:stretch>
                  <a:fillRect/>
                </a:stretch>
              </a:blipFill>
              <a:ln w="952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95530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91389B52-7806-DF80-0BD0-D3AE9D5D7A5C}"/>
              </a:ext>
            </a:extLst>
          </p:cNvPr>
          <p:cNvSpPr/>
          <p:nvPr/>
        </p:nvSpPr>
        <p:spPr>
          <a:xfrm>
            <a:off x="5551251" y="4688458"/>
            <a:ext cx="1089498"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accent1">
                    <a:lumMod val="50000"/>
                  </a:schemeClr>
                </a:solidFill>
              </a:rPr>
              <a:t> </a:t>
            </a: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Compare your results. What do you notice?</a:t>
            </a:r>
            <a:endParaRPr lang="en-US" sz="3200" b="1" dirty="0">
              <a:solidFill>
                <a:schemeClr val="bg1"/>
              </a:solidFill>
              <a:latin typeface="Comic Sans MS"/>
            </a:endParaRPr>
          </a:p>
        </p:txBody>
      </p:sp>
      <p:sp>
        <p:nvSpPr>
          <p:cNvPr id="12" name="Rectangle: Rounded Corners 11">
            <a:extLst>
              <a:ext uri="{FF2B5EF4-FFF2-40B4-BE49-F238E27FC236}">
                <a16:creationId xmlns:a16="http://schemas.microsoft.com/office/drawing/2014/main" id="{6523D894-9358-43FF-AF0B-D2B0A4F0C5FC}"/>
              </a:ext>
            </a:extLst>
          </p:cNvPr>
          <p:cNvSpPr/>
          <p:nvPr/>
        </p:nvSpPr>
        <p:spPr>
          <a:xfrm>
            <a:off x="5551251" y="4696144"/>
            <a:ext cx="1089498"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800" b="1" dirty="0">
                <a:solidFill>
                  <a:srgbClr val="74C274"/>
                </a:solidFill>
              </a:rPr>
              <a:t>=</a:t>
            </a:r>
            <a:r>
              <a:rPr lang="en-US" sz="4800" b="1" dirty="0">
                <a:solidFill>
                  <a:schemeClr val="tx1">
                    <a:lumMod val="65000"/>
                    <a:lumOff val="35000"/>
                  </a:schemeClr>
                </a:solidFill>
              </a:rPr>
              <a:t> </a:t>
            </a:r>
          </a:p>
        </p:txBody>
      </p:sp>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FF0B55BD-B1B7-4E27-8095-F5AA42EEE195}"/>
                  </a:ext>
                </a:extLst>
              </p:cNvPr>
              <p:cNvSpPr/>
              <p:nvPr/>
            </p:nvSpPr>
            <p:spPr>
              <a:xfrm>
                <a:off x="7691553" y="4718811"/>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p>
            </p:txBody>
          </p:sp>
        </mc:Choice>
        <mc:Fallback xmlns="">
          <p:sp>
            <p:nvSpPr>
              <p:cNvPr id="8" name="Rectangle: Rounded Corners 7">
                <a:extLst>
                  <a:ext uri="{FF2B5EF4-FFF2-40B4-BE49-F238E27FC236}">
                    <a16:creationId xmlns:a16="http://schemas.microsoft.com/office/drawing/2014/main" id="{FF0B55BD-B1B7-4E27-8095-F5AA42EEE195}"/>
                  </a:ext>
                </a:extLst>
              </p:cNvPr>
              <p:cNvSpPr>
                <a:spLocks noRot="1" noChangeAspect="1" noMove="1" noResize="1" noEditPoints="1" noAdjustHandles="1" noChangeArrowheads="1" noChangeShapeType="1" noTextEdit="1"/>
              </p:cNvSpPr>
              <p:nvPr/>
            </p:nvSpPr>
            <p:spPr>
              <a:xfrm>
                <a:off x="7691553" y="4718811"/>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9" name="Table 8">
            <a:extLst>
              <a:ext uri="{FF2B5EF4-FFF2-40B4-BE49-F238E27FC236}">
                <a16:creationId xmlns:a16="http://schemas.microsoft.com/office/drawing/2014/main" id="{2CB7369B-401D-4540-97C2-8D824F11C25D}"/>
              </a:ext>
            </a:extLst>
          </p:cNvPr>
          <p:cNvGraphicFramePr>
            <a:graphicFrameLocks noGrp="1"/>
          </p:cNvGraphicFramePr>
          <p:nvPr>
            <p:extLst>
              <p:ext uri="{D42A27DB-BD31-4B8C-83A1-F6EECF244321}">
                <p14:modId xmlns:p14="http://schemas.microsoft.com/office/powerpoint/2010/main" val="491730950"/>
              </p:ext>
            </p:extLst>
          </p:nvPr>
        </p:nvGraphicFramePr>
        <p:xfrm>
          <a:off x="6326223" y="1542992"/>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mc:AlternateContent xmlns:mc="http://schemas.openxmlformats.org/markup-compatibility/2006" xmlns:a14="http://schemas.microsoft.com/office/drawing/2010/main">
        <mc:Choice Requires="a14">
          <p:sp>
            <p:nvSpPr>
              <p:cNvPr id="13" name="Rectangle: Rounded Corners 12">
                <a:extLst>
                  <a:ext uri="{FF2B5EF4-FFF2-40B4-BE49-F238E27FC236}">
                    <a16:creationId xmlns:a16="http://schemas.microsoft.com/office/drawing/2014/main" id="{025B45F0-E34C-4BB3-BC6D-5B5F194F3D1E}"/>
                  </a:ext>
                </a:extLst>
              </p:cNvPr>
              <p:cNvSpPr/>
              <p:nvPr/>
            </p:nvSpPr>
            <p:spPr>
              <a:xfrm>
                <a:off x="1433427" y="4718811"/>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p>
            </p:txBody>
          </p:sp>
        </mc:Choice>
        <mc:Fallback xmlns="">
          <p:sp>
            <p:nvSpPr>
              <p:cNvPr id="13" name="Rectangle: Rounded Corners 12">
                <a:extLst>
                  <a:ext uri="{FF2B5EF4-FFF2-40B4-BE49-F238E27FC236}">
                    <a16:creationId xmlns:a16="http://schemas.microsoft.com/office/drawing/2014/main" id="{025B45F0-E34C-4BB3-BC6D-5B5F194F3D1E}"/>
                  </a:ext>
                </a:extLst>
              </p:cNvPr>
              <p:cNvSpPr>
                <a:spLocks noRot="1" noChangeAspect="1" noMove="1" noResize="1" noEditPoints="1" noAdjustHandles="1" noChangeArrowheads="1" noChangeShapeType="1" noTextEdit="1"/>
              </p:cNvSpPr>
              <p:nvPr/>
            </p:nvSpPr>
            <p:spPr>
              <a:xfrm>
                <a:off x="1433427" y="4718811"/>
                <a:ext cx="3067020" cy="1253100"/>
              </a:xfrm>
              <a:prstGeom prst="roundRect">
                <a:avLst/>
              </a:prstGeom>
              <a:blipFill>
                <a:blip r:embed="rId5"/>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15" name="Table 14">
            <a:extLst>
              <a:ext uri="{FF2B5EF4-FFF2-40B4-BE49-F238E27FC236}">
                <a16:creationId xmlns:a16="http://schemas.microsoft.com/office/drawing/2014/main" id="{CB266B91-E271-4E07-927E-C0E83ECDC0DE}"/>
              </a:ext>
            </a:extLst>
          </p:cNvPr>
          <p:cNvGraphicFramePr>
            <a:graphicFrameLocks noGrp="1"/>
          </p:cNvGraphicFramePr>
          <p:nvPr>
            <p:extLst>
              <p:ext uri="{D42A27DB-BD31-4B8C-83A1-F6EECF244321}">
                <p14:modId xmlns:p14="http://schemas.microsoft.com/office/powerpoint/2010/main" val="338733235"/>
              </p:ext>
            </p:extLst>
          </p:nvPr>
        </p:nvGraphicFramePr>
        <p:xfrm>
          <a:off x="379378" y="1542992"/>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spTree>
    <p:custDataLst>
      <p:tags r:id="rId1"/>
    </p:custDataLst>
    <p:extLst>
      <p:ext uri="{BB962C8B-B14F-4D97-AF65-F5344CB8AC3E}">
        <p14:creationId xmlns:p14="http://schemas.microsoft.com/office/powerpoint/2010/main" val="159847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missing numerator or denominator.</a:t>
            </a:r>
            <a:endParaRPr lang="en-GB"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902671" y="2539771"/>
                <a:ext cx="4387021" cy="1157048"/>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m:t>
                        </m:r>
                      </m:num>
                      <m:den>
                        <m:r>
                          <m:rPr>
                            <m:nor/>
                          </m:rPr>
                          <a:rPr lang="en-US" sz="4000" b="1" i="0" smtClean="0">
                            <a:solidFill>
                              <a:schemeClr val="tx1">
                                <a:lumMod val="65000"/>
                                <a:lumOff val="35000"/>
                              </a:schemeClr>
                            </a:solidFill>
                            <a:latin typeface="+mn-lt"/>
                          </a:rPr>
                          <m:t>5</m:t>
                        </m:r>
                      </m:den>
                    </m:f>
                    <m:r>
                      <a:rPr lang="en-US" sz="4000" b="1" i="1" smtClean="0">
                        <a:solidFill>
                          <a:schemeClr val="tx1">
                            <a:lumMod val="65000"/>
                            <a:lumOff val="35000"/>
                          </a:schemeClr>
                        </a:solidFill>
                        <a:latin typeface="Cambria Math" panose="02040503050406030204" pitchFamily="18" charset="0"/>
                      </a:rPr>
                      <m:t>  </m:t>
                    </m:r>
                    <m:r>
                      <a:rPr lang="en-US" sz="4000" b="1" i="0"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a:rPr lang="en-US" sz="4000" b="1" i="1" smtClean="0">
                            <a:solidFill>
                              <a:schemeClr val="tx1">
                                <a:lumMod val="65000"/>
                                <a:lumOff val="35000"/>
                              </a:schemeClr>
                            </a:solidFill>
                            <a:latin typeface="Cambria Math" panose="02040503050406030204" pitchFamily="18" charset="0"/>
                          </a:rPr>
                          <m:t>...</m:t>
                        </m:r>
                      </m:num>
                      <m:den>
                        <m:r>
                          <m:rPr>
                            <m:nor/>
                          </m:rPr>
                          <a:rPr lang="en-US" sz="4000" b="1" i="0" smtClean="0">
                            <a:solidFill>
                              <a:schemeClr val="tx1">
                                <a:lumMod val="65000"/>
                                <a:lumOff val="35000"/>
                              </a:schemeClr>
                            </a:solidFill>
                            <a:latin typeface="+mn-lt"/>
                          </a:rPr>
                          <m:t>7</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16</m:t>
                        </m:r>
                      </m:num>
                      <m:den>
                        <m:r>
                          <a:rPr lang="en-US" sz="4000" b="1" i="1" smtClean="0">
                            <a:solidFill>
                              <a:schemeClr val="tx1">
                                <a:lumMod val="65000"/>
                                <a:lumOff val="35000"/>
                              </a:schemeClr>
                            </a:solidFill>
                            <a:latin typeface="Cambria Math" panose="02040503050406030204" pitchFamily="18" charset="0"/>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902671" y="2539771"/>
                <a:ext cx="4387021" cy="1157048"/>
              </a:xfrm>
              <a:prstGeom prst="rect">
                <a:avLst/>
              </a:prstGeom>
              <a:blipFill>
                <a:blip r:embed="rId4"/>
                <a:stretch>
                  <a:fillRect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1B868A3-8540-CC0E-BA7F-9272C88A58CF}"/>
                  </a:ext>
                </a:extLst>
              </p:cNvPr>
              <p:cNvSpPr txBox="1"/>
              <p:nvPr/>
            </p:nvSpPr>
            <p:spPr>
              <a:xfrm>
                <a:off x="3902672" y="2534000"/>
                <a:ext cx="4387021" cy="1162819"/>
              </a:xfrm>
              <a:prstGeom prst="rect">
                <a:avLst/>
              </a:prstGeom>
              <a:solidFill>
                <a:schemeClr val="bg1"/>
              </a:solid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m:t>
                        </m:r>
                      </m:num>
                      <m:den>
                        <m:r>
                          <m:rPr>
                            <m:nor/>
                          </m:rPr>
                          <a:rPr lang="en-US" sz="4000" b="1" i="0" smtClean="0">
                            <a:solidFill>
                              <a:schemeClr val="tx1">
                                <a:lumMod val="65000"/>
                                <a:lumOff val="35000"/>
                              </a:schemeClr>
                            </a:solidFill>
                            <a:latin typeface="+mn-lt"/>
                          </a:rPr>
                          <m:t>5</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4000" b="1" i="0" smtClean="0">
                            <a:solidFill>
                              <a:srgbClr val="74C274"/>
                            </a:solidFill>
                            <a:latin typeface="+mn-lt"/>
                          </a:rPr>
                          <m:t>8</m:t>
                        </m:r>
                      </m:num>
                      <m:den>
                        <m:r>
                          <m:rPr>
                            <m:nor/>
                          </m:rPr>
                          <a:rPr lang="en-US" sz="4000" b="1" i="0" smtClean="0">
                            <a:solidFill>
                              <a:schemeClr val="tx1">
                                <a:lumMod val="65000"/>
                                <a:lumOff val="35000"/>
                              </a:schemeClr>
                            </a:solidFill>
                            <a:latin typeface="+mn-lt"/>
                          </a:rPr>
                          <m:t>7</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16</m:t>
                        </m:r>
                      </m:num>
                      <m:den>
                        <m:r>
                          <m:rPr>
                            <m:nor/>
                          </m:rPr>
                          <a:rPr lang="en-US" sz="4000" b="1" i="0" smtClean="0">
                            <a:solidFill>
                              <a:srgbClr val="74C274"/>
                            </a:solidFill>
                            <a:latin typeface="+mn-lt"/>
                          </a:rPr>
                          <m:t>35</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81B868A3-8540-CC0E-BA7F-9272C88A58CF}"/>
                  </a:ext>
                </a:extLst>
              </p:cNvPr>
              <p:cNvSpPr txBox="1">
                <a:spLocks noRot="1" noChangeAspect="1" noMove="1" noResize="1" noEditPoints="1" noAdjustHandles="1" noChangeArrowheads="1" noChangeShapeType="1" noTextEdit="1"/>
              </p:cNvSpPr>
              <p:nvPr/>
            </p:nvSpPr>
            <p:spPr>
              <a:xfrm>
                <a:off x="3902672" y="2534000"/>
                <a:ext cx="4387021" cy="1162819"/>
              </a:xfrm>
              <a:prstGeom prst="rect">
                <a:avLst/>
              </a:prstGeom>
              <a:blipFill>
                <a:blip r:embed="rId5"/>
                <a:stretch>
                  <a:fillRect b="-684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5853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missing numerator or denominator.</a:t>
            </a:r>
            <a:endParaRPr lang="en-GB"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3714" y="2537623"/>
                <a:ext cx="4684573" cy="1151021"/>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i="0" smtClean="0">
                            <a:solidFill>
                              <a:schemeClr val="tx1">
                                <a:lumMod val="65000"/>
                                <a:lumOff val="35000"/>
                              </a:schemeClr>
                            </a:solidFill>
                            <a:latin typeface="+mn-lt"/>
                          </a:rPr>
                          <m:t>4</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21</m:t>
                        </m:r>
                      </m:num>
                      <m:den>
                        <m:r>
                          <m:rPr>
                            <m:nor/>
                          </m:rPr>
                          <a:rPr lang="en-US" sz="4000" b="1" i="0" smtClean="0">
                            <a:solidFill>
                              <a:schemeClr val="tx1">
                                <a:lumMod val="65000"/>
                                <a:lumOff val="35000"/>
                              </a:schemeClr>
                            </a:solidFill>
                            <a:latin typeface="Cambria Math" panose="02040503050406030204" pitchFamily="18" charset="0"/>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3714" y="2537623"/>
                <a:ext cx="4684573" cy="1151021"/>
              </a:xfrm>
              <a:prstGeom prst="rect">
                <a:avLst/>
              </a:prstGeom>
              <a:blipFill>
                <a:blip r:embed="rId4"/>
                <a:stretch>
                  <a:fillRect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D1572DA-D762-3550-1559-541805159634}"/>
                  </a:ext>
                </a:extLst>
              </p:cNvPr>
              <p:cNvSpPr txBox="1"/>
              <p:nvPr/>
            </p:nvSpPr>
            <p:spPr>
              <a:xfrm>
                <a:off x="3933328" y="2530314"/>
                <a:ext cx="4684573" cy="1158330"/>
              </a:xfrm>
              <a:prstGeom prst="rect">
                <a:avLst/>
              </a:prstGeom>
              <a:solidFill>
                <a:schemeClr val="bg1"/>
              </a:solidFill>
            </p:spPr>
            <p:txBody>
              <a:bodyPr wrap="square">
                <a:spAutoFit/>
              </a:bodyPr>
              <a:lstStyle/>
              <a:p>
                <a:pPr marL="168275">
                  <a:spcAft>
                    <a:spcPts val="800"/>
                  </a:spcAft>
                </a:pPr>
                <a:r>
                  <a:rPr lang="en-US" sz="40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rgbClr val="74C274"/>
                            </a:solidFill>
                            <a:latin typeface="+mn-lt"/>
                          </a:rPr>
                          <m:t>7</m:t>
                        </m:r>
                      </m:num>
                      <m:den>
                        <m:r>
                          <m:rPr>
                            <m:nor/>
                          </m:rPr>
                          <a:rPr lang="en-US" sz="4000" b="1" i="0" smtClean="0">
                            <a:solidFill>
                              <a:schemeClr val="tx1">
                                <a:lumMod val="65000"/>
                                <a:lumOff val="35000"/>
                              </a:schemeClr>
                            </a:solidFill>
                            <a:latin typeface="+mn-lt"/>
                          </a:rPr>
                          <m:t>4</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a:t>
                </a:r>
                <a:r>
                  <a:rPr lang="en-US" sz="4000" b="1" dirty="0">
                    <a:solidFill>
                      <a:schemeClr val="accent1">
                        <a:lumMod val="50000"/>
                      </a:schemeClr>
                    </a:solidFill>
                    <a:latin typeface="+mn-lt"/>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21</m:t>
                        </m:r>
                      </m:num>
                      <m:den>
                        <m:r>
                          <m:rPr>
                            <m:nor/>
                          </m:rPr>
                          <a:rPr lang="en-US" sz="4000" b="1" i="0" smtClean="0">
                            <a:solidFill>
                              <a:srgbClr val="74C274"/>
                            </a:solidFill>
                            <a:latin typeface="+mn-lt"/>
                          </a:rPr>
                          <m:t>32</m:t>
                        </m:r>
                      </m:den>
                    </m:f>
                  </m:oMath>
                </a14:m>
                <a:r>
                  <a:rPr lang="en-US" sz="4000" b="1" dirty="0">
                    <a:solidFill>
                      <a:schemeClr val="tx1">
                        <a:lumMod val="65000"/>
                        <a:lumOff val="35000"/>
                      </a:schemeClr>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0D1572DA-D762-3550-1559-541805159634}"/>
                  </a:ext>
                </a:extLst>
              </p:cNvPr>
              <p:cNvSpPr txBox="1">
                <a:spLocks noRot="1" noChangeAspect="1" noMove="1" noResize="1" noEditPoints="1" noAdjustHandles="1" noChangeArrowheads="1" noChangeShapeType="1" noTextEdit="1"/>
              </p:cNvSpPr>
              <p:nvPr/>
            </p:nvSpPr>
            <p:spPr>
              <a:xfrm>
                <a:off x="3933328" y="2530314"/>
                <a:ext cx="4684573" cy="1158330"/>
              </a:xfrm>
              <a:prstGeom prst="rect">
                <a:avLst/>
              </a:prstGeom>
              <a:blipFill>
                <a:blip r:embed="rId5"/>
                <a:stretch>
                  <a:fillRect b="-684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5970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missing numerator or denominator.</a:t>
            </a:r>
            <a:endParaRPr lang="en-GB"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5356" y="2529640"/>
                <a:ext cx="4684573" cy="1164293"/>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6</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4</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n-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5356" y="2529640"/>
                <a:ext cx="4684573" cy="1164293"/>
              </a:xfrm>
              <a:prstGeom prst="rect">
                <a:avLst/>
              </a:prstGeom>
              <a:blipFill>
                <a:blip r:embed="rId4"/>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D3B5852-DDBE-B919-23F6-94FC94383D85}"/>
                  </a:ext>
                </a:extLst>
              </p:cNvPr>
              <p:cNvSpPr txBox="1"/>
              <p:nvPr/>
            </p:nvSpPr>
            <p:spPr>
              <a:xfrm>
                <a:off x="3755355" y="2529640"/>
                <a:ext cx="4684573" cy="1164293"/>
              </a:xfrm>
              <a:prstGeom prst="rect">
                <a:avLst/>
              </a:prstGeom>
              <a:solidFill>
                <a:schemeClr val="bg1"/>
              </a:solid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6</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4</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smtClean="0">
                            <a:solidFill>
                              <a:srgbClr val="74C274"/>
                            </a:solidFill>
                            <a:latin typeface="Cambria Math" panose="02040503050406030204" pitchFamily="18" charset="0"/>
                          </a:rPr>
                        </m:ctrlPr>
                      </m:fPr>
                      <m:num>
                        <m:r>
                          <m:rPr>
                            <m:nor/>
                          </m:rPr>
                          <a:rPr lang="en-US" sz="4000" b="1" i="0" smtClean="0">
                            <a:solidFill>
                              <a:srgbClr val="74C274"/>
                            </a:solidFill>
                            <a:latin typeface="+mn-lt"/>
                          </a:rPr>
                          <m:t>15</m:t>
                        </m:r>
                      </m:num>
                      <m:den>
                        <m:r>
                          <m:rPr>
                            <m:nor/>
                          </m:rPr>
                          <a:rPr lang="en-US" sz="4000" b="1" i="0" smtClean="0">
                            <a:solidFill>
                              <a:srgbClr val="74C274"/>
                            </a:solidFill>
                            <a:latin typeface="+mn-lt"/>
                          </a:rPr>
                          <m:t>24</m:t>
                        </m:r>
                      </m:den>
                    </m:f>
                  </m:oMath>
                </a14:m>
                <a:r>
                  <a:rPr lang="en-US" sz="4000" b="1" dirty="0">
                    <a:solidFill>
                      <a:schemeClr val="accent1">
                        <a:lumMod val="50000"/>
                      </a:schemeClr>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1D3B5852-DDBE-B919-23F6-94FC94383D85}"/>
                  </a:ext>
                </a:extLst>
              </p:cNvPr>
              <p:cNvSpPr txBox="1">
                <a:spLocks noRot="1" noChangeAspect="1" noMove="1" noResize="1" noEditPoints="1" noAdjustHandles="1" noChangeArrowheads="1" noChangeShapeType="1" noTextEdit="1"/>
              </p:cNvSpPr>
              <p:nvPr/>
            </p:nvSpPr>
            <p:spPr>
              <a:xfrm>
                <a:off x="3755355" y="2529640"/>
                <a:ext cx="4684573" cy="1164293"/>
              </a:xfrm>
              <a:prstGeom prst="rect">
                <a:avLst/>
              </a:prstGeom>
              <a:blipFill>
                <a:blip r:embed="rId5"/>
                <a:stretch>
                  <a:fillRect b="-628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27877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missing numerator or denominator.</a:t>
            </a:r>
            <a:endParaRPr lang="en-GB"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5356" y="2529194"/>
                <a:ext cx="4684573" cy="1162819"/>
              </a:xfrm>
              <a:prstGeom prst="rect">
                <a:avLst/>
              </a:prstGeom>
              <a:no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m:t>
                        </m:r>
                      </m:num>
                      <m:den>
                        <m:r>
                          <m:rPr>
                            <m:nor/>
                          </m:rPr>
                          <a:rPr lang="en-US" sz="4000" b="1">
                            <a:solidFill>
                              <a:schemeClr val="tx1">
                                <a:lumMod val="65000"/>
                                <a:lumOff val="35000"/>
                              </a:schemeClr>
                            </a:solidFill>
                          </a:rPr>
                          <m:t>...</m:t>
                        </m:r>
                      </m:den>
                    </m:f>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n-lt"/>
                          </a:rPr>
                          <m:t>9</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j-lt"/>
                          </a:rPr>
                          <m:t>27</m:t>
                        </m:r>
                      </m:den>
                    </m:f>
                  </m:oMath>
                </a14:m>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5356" y="2529194"/>
                <a:ext cx="4684573" cy="1162819"/>
              </a:xfrm>
              <a:prstGeom prst="rect">
                <a:avLst/>
              </a:prstGeom>
              <a:blipFill>
                <a:blip r:embed="rId4"/>
                <a:stretch>
                  <a:fillRect b="-57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873114E-F748-2B84-8B3D-07F537AAF8BB}"/>
                  </a:ext>
                </a:extLst>
              </p:cNvPr>
              <p:cNvSpPr txBox="1"/>
              <p:nvPr/>
            </p:nvSpPr>
            <p:spPr>
              <a:xfrm>
                <a:off x="3827856" y="2529194"/>
                <a:ext cx="4612074" cy="1170577"/>
              </a:xfrm>
              <a:prstGeom prst="rect">
                <a:avLst/>
              </a:prstGeom>
              <a:solidFill>
                <a:schemeClr val="bg1"/>
              </a:solidFill>
            </p:spPr>
            <p:txBody>
              <a:bodyPr wrap="square">
                <a:spAutoFit/>
              </a:bodyPr>
              <a:lstStyle/>
              <a:p>
                <a:pPr marL="168275">
                  <a:spcAft>
                    <a:spcPts val="800"/>
                  </a:spcAft>
                </a:pPr>
                <a14:m>
                  <m:oMath xmlns:m="http://schemas.openxmlformats.org/officeDocument/2006/math">
                    <m:f>
                      <m:fPr>
                        <m:ctrlPr>
                          <a:rPr lang="en-US" sz="4000" b="1" i="1" smtClean="0">
                            <a:solidFill>
                              <a:srgbClr val="74C274"/>
                            </a:solidFill>
                            <a:latin typeface="Cambria Math" panose="02040503050406030204" pitchFamily="18" charset="0"/>
                          </a:rPr>
                        </m:ctrlPr>
                      </m:fPr>
                      <m:num>
                        <m:r>
                          <m:rPr>
                            <m:nor/>
                          </m:rPr>
                          <a:rPr lang="en-US" sz="4000" b="1" i="0" smtClean="0">
                            <a:solidFill>
                              <a:srgbClr val="74C274"/>
                            </a:solidFill>
                            <a:latin typeface="+mn-lt"/>
                          </a:rPr>
                          <m:t>1</m:t>
                        </m:r>
                      </m:num>
                      <m:den>
                        <m:r>
                          <m:rPr>
                            <m:nor/>
                          </m:rPr>
                          <a:rPr lang="en-US" sz="4000" b="1" i="0" smtClean="0">
                            <a:solidFill>
                              <a:srgbClr val="74C274"/>
                            </a:solidFill>
                            <a:latin typeface="+mn-lt"/>
                          </a:rPr>
                          <m:t>3</m:t>
                        </m:r>
                      </m:den>
                    </m:f>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4000" b="1" i="1" smtClean="0">
                        <a:solidFill>
                          <a:schemeClr val="accent1">
                            <a:lumMod val="50000"/>
                          </a:schemeClr>
                        </a:solidFill>
                        <a:latin typeface="Cambria Math" panose="02040503050406030204" pitchFamily="18" charset="0"/>
                        <a:ea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n-lt"/>
                          </a:rPr>
                          <m:t>9</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j-lt"/>
                          </a:rPr>
                          <m:t>27</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C873114E-F748-2B84-8B3D-07F537AAF8BB}"/>
                  </a:ext>
                </a:extLst>
              </p:cNvPr>
              <p:cNvSpPr txBox="1">
                <a:spLocks noRot="1" noChangeAspect="1" noMove="1" noResize="1" noEditPoints="1" noAdjustHandles="1" noChangeArrowheads="1" noChangeShapeType="1" noTextEdit="1"/>
              </p:cNvSpPr>
              <p:nvPr/>
            </p:nvSpPr>
            <p:spPr>
              <a:xfrm>
                <a:off x="3827856" y="2529194"/>
                <a:ext cx="4612074" cy="1170577"/>
              </a:xfrm>
              <a:prstGeom prst="rect">
                <a:avLst/>
              </a:prstGeom>
              <a:blipFill>
                <a:blip r:embed="rId5"/>
                <a:stretch>
                  <a:fillRect b="-5729"/>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9260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630724" y="1621142"/>
            <a:ext cx="10424337" cy="1313501"/>
          </a:xfrm>
          <a:prstGeom prst="rect">
            <a:avLst/>
          </a:prstGeom>
          <a:noFill/>
        </p:spPr>
        <p:txBody>
          <a:bodyPr wrap="square" lIns="91440" tIns="45720" rIns="91440" bIns="45720" anchor="t">
            <a:spAutoFit/>
          </a:bodyPr>
          <a:lstStyle/>
          <a:p>
            <a:pPr algn="just">
              <a:lnSpc>
                <a:spcPct val="150000"/>
              </a:lnSpc>
            </a:pPr>
            <a:r>
              <a:rPr lang="en-US" sz="2800" b="1" dirty="0">
                <a:solidFill>
                  <a:schemeClr val="tx1">
                    <a:lumMod val="65000"/>
                    <a:lumOff val="35000"/>
                  </a:schemeClr>
                </a:solidFill>
                <a:latin typeface="+mj-lt"/>
              </a:rPr>
              <a:t>By the end of this session, you will be able to multiply two fractions.</a:t>
            </a: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10746"/>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 Learning Objective</a:t>
            </a:r>
            <a:endParaRPr lang="en-GB"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0878E90-DD55-F13A-4B20-DCF785946DDD}"/>
                  </a:ext>
                </a:extLst>
              </p:cNvPr>
              <p:cNvSpPr txBox="1"/>
              <p:nvPr/>
            </p:nvSpPr>
            <p:spPr>
              <a:xfrm>
                <a:off x="1074481" y="4747647"/>
                <a:ext cx="957279" cy="1159163"/>
              </a:xfrm>
              <a:prstGeom prst="rect">
                <a:avLst/>
              </a:prstGeom>
              <a:noFill/>
            </p:spPr>
            <p:txBody>
              <a:bodyPr wrap="square">
                <a:spAutoFit/>
              </a:bodyPr>
              <a:lstStyle/>
              <a:p>
                <a:pPr marL="168275" marR="0">
                  <a:spcBef>
                    <a:spcPts val="0"/>
                  </a:spcBef>
                  <a:spcAft>
                    <a:spcPts val="800"/>
                  </a:spcAft>
                </a:pPr>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rPr>
                          </m:ctrlPr>
                        </m:fPr>
                        <m:num>
                          <m:r>
                            <m:rPr>
                              <m:nor/>
                            </m:rPr>
                            <a:rPr lang="en-US" sz="3200" b="1" i="0" smtClean="0">
                              <a:solidFill>
                                <a:srgbClr val="74C274"/>
                              </a:solidFill>
                              <a:latin typeface="+mn-lt"/>
                            </a:rPr>
                            <m:t>3</m:t>
                          </m:r>
                        </m:num>
                        <m:den>
                          <m:r>
                            <m:rPr>
                              <m:nor/>
                            </m:rPr>
                            <a:rPr lang="en-US" sz="3200" b="1" i="0" smtClean="0">
                              <a:solidFill>
                                <a:srgbClr val="74C274"/>
                              </a:solidFill>
                              <a:latin typeface="+mn-lt"/>
                            </a:rPr>
                            <m:t>7</m:t>
                          </m:r>
                        </m:den>
                      </m:f>
                    </m:oMath>
                  </m:oMathPara>
                </a14:m>
                <a:endParaRPr lang="en-US" sz="2400" b="1" dirty="0">
                  <a:solidFill>
                    <a:srgbClr val="74C274"/>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20878E90-DD55-F13A-4B20-DCF785946DDD}"/>
                  </a:ext>
                </a:extLst>
              </p:cNvPr>
              <p:cNvSpPr txBox="1">
                <a:spLocks noRot="1" noChangeAspect="1" noMove="1" noResize="1" noEditPoints="1" noAdjustHandles="1" noChangeArrowheads="1" noChangeShapeType="1" noTextEdit="1"/>
              </p:cNvSpPr>
              <p:nvPr/>
            </p:nvSpPr>
            <p:spPr>
              <a:xfrm>
                <a:off x="1074481" y="4747647"/>
                <a:ext cx="957279" cy="1159163"/>
              </a:xfrm>
              <a:prstGeom prst="rect">
                <a:avLst/>
              </a:prstGeom>
              <a:blipFill>
                <a:blip r:embed="rId4"/>
                <a:stretch>
                  <a:fillRect/>
                </a:stretch>
              </a:blipFill>
            </p:spPr>
            <p:txBody>
              <a:bodyPr/>
              <a:lstStyle/>
              <a:p>
                <a:r>
                  <a:rPr lang="en-US">
                    <a:noFill/>
                  </a:rPr>
                  <a:t> </a:t>
                </a:r>
              </a:p>
            </p:txBody>
          </p:sp>
        </mc:Fallback>
      </mc:AlternateContent>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 with a fraction in its simplest form.</a:t>
            </a:r>
            <a:endParaRPr lang="en-GB" sz="3200" dirty="0">
              <a:sym typeface="Comic Sans MS"/>
            </a:endParaRP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1ABBEB4-C7EC-4935-A8D3-41DEDB3248BA}"/>
                  </a:ext>
                </a:extLst>
              </p:cNvPr>
              <p:cNvSpPr txBox="1"/>
              <p:nvPr/>
            </p:nvSpPr>
            <p:spPr>
              <a:xfrm>
                <a:off x="620511" y="864668"/>
                <a:ext cx="10549997" cy="1784527"/>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In a package of candies,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4</m:t>
                        </m:r>
                      </m:num>
                      <m:den>
                        <m:r>
                          <m:rPr>
                            <m:nor/>
                          </m:rPr>
                          <a:rPr lang="en-US" sz="2800" b="1" i="0" smtClean="0">
                            <a:solidFill>
                              <a:schemeClr val="tx1">
                                <a:lumMod val="65000"/>
                                <a:lumOff val="35000"/>
                              </a:schemeClr>
                            </a:solidFill>
                            <a:latin typeface="+mn-lt"/>
                          </a:rPr>
                          <m:t>7</m:t>
                        </m:r>
                      </m:den>
                    </m:f>
                  </m:oMath>
                </a14:m>
                <a:r>
                  <a:rPr lang="en-US" sz="2800" b="1" dirty="0">
                    <a:solidFill>
                      <a:schemeClr val="tx1">
                        <a:lumMod val="65000"/>
                        <a:lumOff val="35000"/>
                      </a:schemeClr>
                    </a:solidFill>
                    <a:latin typeface="+mn-lt"/>
                  </a:rPr>
                  <a:t> of the candies are strawberry flavored and the rest are mint flavored.</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864668"/>
                <a:ext cx="10549997" cy="1784527"/>
              </a:xfrm>
              <a:prstGeom prst="rect">
                <a:avLst/>
              </a:prstGeom>
              <a:blipFill>
                <a:blip r:embed="rId5"/>
                <a:stretch>
                  <a:fillRect r="-1792" b="-8532"/>
                </a:stretch>
              </a:blipFill>
            </p:spPr>
            <p:txBody>
              <a:bodyPr/>
              <a:lstStyle/>
              <a:p>
                <a:r>
                  <a:rPr lang="fr-FR">
                    <a:noFill/>
                  </a:rPr>
                  <a:t> </a:t>
                </a:r>
              </a:p>
            </p:txBody>
          </p:sp>
        </mc:Fallback>
      </mc:AlternateContent>
      <p:sp>
        <p:nvSpPr>
          <p:cNvPr id="7" name="TextBox 6">
            <a:extLst>
              <a:ext uri="{FF2B5EF4-FFF2-40B4-BE49-F238E27FC236}">
                <a16:creationId xmlns:a16="http://schemas.microsoft.com/office/drawing/2014/main" id="{57079A31-11E9-41BA-BAAA-4C66A932B462}"/>
              </a:ext>
            </a:extLst>
          </p:cNvPr>
          <p:cNvSpPr txBox="1"/>
          <p:nvPr/>
        </p:nvSpPr>
        <p:spPr>
          <a:xfrm>
            <a:off x="620511" y="4875624"/>
            <a:ext cx="7633804"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2800" b="1" dirty="0">
                <a:solidFill>
                  <a:schemeClr val="accent1">
                    <a:lumMod val="50000"/>
                  </a:schemeClr>
                </a:solidFill>
                <a:latin typeface="+mn-lt"/>
                <a:ea typeface="Calibri" panose="020F0502020204030204" pitchFamily="34" charset="0"/>
                <a:cs typeface="Arial" panose="020B0604020202020204" pitchFamily="34" charset="0"/>
              </a:rPr>
              <a:t> </a:t>
            </a: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of the candies are mint flavored.</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11" y="2616647"/>
                <a:ext cx="10352290" cy="1778757"/>
              </a:xfrm>
              <a:prstGeom prst="rect">
                <a:avLst/>
              </a:prstGeom>
              <a:noFill/>
            </p:spPr>
            <p:txBody>
              <a:bodyPr wrap="square">
                <a:spAutoFit/>
              </a:bodyPr>
              <a:lstStyle/>
              <a:p>
                <a:pPr marL="168275">
                  <a:lnSpc>
                    <a:spcPct val="150000"/>
                  </a:lnSpc>
                  <a:spcAft>
                    <a:spcPts val="800"/>
                  </a:spcAft>
                </a:pP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strawberry flavored candies and </a:t>
                </a:r>
                <a14:m>
                  <m:oMath xmlns:m="http://schemas.openxmlformats.org/officeDocument/2006/math">
                    <m:f>
                      <m:fPr>
                        <m:ctrlPr>
                          <a:rPr lang="en-US" sz="2800" b="1" i="1">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of the mint flavored candies include milk.</a:t>
                </a:r>
                <a:endParaRPr lang="en-US" sz="28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11" y="2616647"/>
                <a:ext cx="10352290" cy="1778757"/>
              </a:xfrm>
              <a:prstGeom prst="rect">
                <a:avLst/>
              </a:prstGeom>
              <a:blipFill>
                <a:blip r:embed="rId6"/>
                <a:stretch>
                  <a:fillRect r="-236" b="-85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FF61A5B-DA0A-A73F-547B-D5FB694A5A6A}"/>
                  </a:ext>
                </a:extLst>
              </p:cNvPr>
              <p:cNvSpPr txBox="1"/>
              <p:nvPr/>
            </p:nvSpPr>
            <p:spPr>
              <a:xfrm>
                <a:off x="5866195" y="3586570"/>
                <a:ext cx="2497873"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a:solidFill>
                                <a:srgbClr val="74C274"/>
                              </a:solidFill>
                              <a:latin typeface="+mn-lt"/>
                              <a:ea typeface="Calibri" panose="020F0502020204030204" pitchFamily="34" charset="0"/>
                              <a:cs typeface="Calibri" panose="020F0502020204030204" pitchFamily="34" charset="0"/>
                            </a:rPr>
                            <m:t>7</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a:solidFill>
                                <a:srgbClr val="74C274"/>
                              </a:solidFill>
                              <a:latin typeface="+mn-lt"/>
                              <a:ea typeface="Calibri" panose="020F0502020204030204" pitchFamily="34" charset="0"/>
                              <a:cs typeface="Calibri" panose="020F0502020204030204" pitchFamily="34" charset="0"/>
                            </a:rPr>
                            <m:t>4</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a:solidFill>
                                <a:srgbClr val="74C274"/>
                              </a:solidFill>
                              <a:latin typeface="+mn-lt"/>
                              <a:ea typeface="Calibri" panose="020F0502020204030204" pitchFamily="34" charset="0"/>
                              <a:cs typeface="Calibri" panose="020F0502020204030204" pitchFamily="34" charset="0"/>
                            </a:rPr>
                            <m:t>3</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10" name="TextBox 9">
                <a:extLst>
                  <a:ext uri="{FF2B5EF4-FFF2-40B4-BE49-F238E27FC236}">
                    <a16:creationId xmlns:a16="http://schemas.microsoft.com/office/drawing/2014/main" id="{FFF61A5B-DA0A-A73F-547B-D5FB694A5A6A}"/>
                  </a:ext>
                </a:extLst>
              </p:cNvPr>
              <p:cNvSpPr txBox="1">
                <a:spLocks noRot="1" noChangeAspect="1" noMove="1" noResize="1" noEditPoints="1" noAdjustHandles="1" noChangeArrowheads="1" noChangeShapeType="1" noTextEdit="1"/>
              </p:cNvSpPr>
              <p:nvPr/>
            </p:nvSpPr>
            <p:spPr>
              <a:xfrm>
                <a:off x="5866195" y="3586570"/>
                <a:ext cx="2497873" cy="1063368"/>
              </a:xfrm>
              <a:prstGeom prst="rect">
                <a:avLst/>
              </a:prstGeom>
              <a:blipFill>
                <a:blip r:embed="rId7"/>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BE87994-EA0D-47A7-803F-B6EEDC308004}"/>
              </a:ext>
            </a:extLst>
          </p:cNvPr>
          <p:cNvSpPr txBox="1"/>
          <p:nvPr/>
        </p:nvSpPr>
        <p:spPr>
          <a:xfrm>
            <a:off x="991662" y="4927579"/>
            <a:ext cx="957279" cy="523220"/>
          </a:xfrm>
          <a:prstGeom prst="rect">
            <a:avLst/>
          </a:prstGeom>
          <a:noFill/>
        </p:spPr>
        <p:txBody>
          <a:bodyPr wrap="square" rtlCol="0">
            <a:spAutoFit/>
          </a:bodyPr>
          <a:lstStyle/>
          <a:p>
            <a:r>
              <a:rPr kumimoji="0" lang="en-US" sz="2800" b="1"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___</a:t>
            </a:r>
            <a:endParaRPr lang="en-US" dirty="0"/>
          </a:p>
        </p:txBody>
      </p:sp>
    </p:spTree>
    <p:custDataLst>
      <p:tags r:id="rId1"/>
    </p:custDataLst>
    <p:extLst>
      <p:ext uri="{BB962C8B-B14F-4D97-AF65-F5344CB8AC3E}">
        <p14:creationId xmlns:p14="http://schemas.microsoft.com/office/powerpoint/2010/main" val="108330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 presetClass="exit" presetSubtype="0" fill="hold" grpId="1"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2609DFD-0876-233D-BD52-DDBB4C157970}"/>
                  </a:ext>
                </a:extLst>
              </p:cNvPr>
              <p:cNvSpPr txBox="1"/>
              <p:nvPr/>
            </p:nvSpPr>
            <p:spPr>
              <a:xfrm>
                <a:off x="843379" y="4480327"/>
                <a:ext cx="957279" cy="1159163"/>
              </a:xfrm>
              <a:prstGeom prst="rect">
                <a:avLst/>
              </a:prstGeom>
              <a:noFill/>
            </p:spPr>
            <p:txBody>
              <a:bodyPr wrap="square">
                <a:spAutoFit/>
              </a:bodyPr>
              <a:lstStyle/>
              <a:p>
                <a:pPr marL="168275" marR="0">
                  <a:spcBef>
                    <a:spcPts val="0"/>
                  </a:spcBef>
                  <a:spcAft>
                    <a:spcPts val="800"/>
                  </a:spcAft>
                </a:pPr>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rPr>
                          </m:ctrlPr>
                        </m:fPr>
                        <m:num>
                          <m:r>
                            <m:rPr>
                              <m:nor/>
                            </m:rPr>
                            <a:rPr lang="en-US" sz="3200" b="1" i="0" smtClean="0">
                              <a:solidFill>
                                <a:srgbClr val="74C274"/>
                              </a:solidFill>
                              <a:latin typeface="+mn-lt"/>
                            </a:rPr>
                            <m:t>3</m:t>
                          </m:r>
                        </m:num>
                        <m:den>
                          <m:r>
                            <m:rPr>
                              <m:nor/>
                            </m:rPr>
                            <a:rPr lang="en-US" sz="3200" b="1" i="0" smtClean="0">
                              <a:solidFill>
                                <a:srgbClr val="74C274"/>
                              </a:solidFill>
                              <a:latin typeface="+mn-lt"/>
                            </a:rPr>
                            <m:t>7</m:t>
                          </m:r>
                        </m:den>
                      </m:f>
                    </m:oMath>
                  </m:oMathPara>
                </a14:m>
                <a:endParaRPr lang="en-US" sz="2400" b="1" dirty="0">
                  <a:solidFill>
                    <a:srgbClr val="74C274"/>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B2609DFD-0876-233D-BD52-DDBB4C157970}"/>
                  </a:ext>
                </a:extLst>
              </p:cNvPr>
              <p:cNvSpPr txBox="1">
                <a:spLocks noRot="1" noChangeAspect="1" noMove="1" noResize="1" noEditPoints="1" noAdjustHandles="1" noChangeArrowheads="1" noChangeShapeType="1" noTextEdit="1"/>
              </p:cNvSpPr>
              <p:nvPr/>
            </p:nvSpPr>
            <p:spPr>
              <a:xfrm>
                <a:off x="843379" y="4480327"/>
                <a:ext cx="957279" cy="1159163"/>
              </a:xfrm>
              <a:prstGeom prst="rect">
                <a:avLst/>
              </a:prstGeom>
              <a:blipFill>
                <a:blip r:embed="rId4"/>
                <a:stretch>
                  <a:fillRect/>
                </a:stretch>
              </a:blipFill>
            </p:spPr>
            <p:txBody>
              <a:bodyPr/>
              <a:lstStyle/>
              <a:p>
                <a:r>
                  <a:rPr lang="en-US">
                    <a:noFill/>
                  </a:rPr>
                  <a:t> </a:t>
                </a:r>
              </a:p>
            </p:txBody>
          </p:sp>
        </mc:Fallback>
      </mc:AlternateContent>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 with a fraction in its simplest form.</a:t>
            </a:r>
            <a:endParaRPr lang="en-GB"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45224" y="1037663"/>
                <a:ext cx="10950977" cy="1784527"/>
              </a:xfrm>
              <a:prstGeom prst="rect">
                <a:avLst/>
              </a:prstGeom>
              <a:noFill/>
            </p:spPr>
            <p:txBody>
              <a:bodyPr wrap="square">
                <a:spAutoFit/>
              </a:bodyPr>
              <a:lstStyle/>
              <a:p>
                <a:pPr marL="168275">
                  <a:lnSpc>
                    <a:spcPct val="150000"/>
                  </a:lnSpc>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In a package of candies,</a:t>
                </a:r>
                <a14:m>
                  <m:oMath xmlns:m="http://schemas.openxmlformats.org/officeDocument/2006/math">
                    <m:f>
                      <m:fPr>
                        <m:ctrlPr>
                          <a:rPr lang="en-US" sz="2800" b="1" i="1">
                            <a:solidFill>
                              <a:schemeClr val="tx1">
                                <a:lumMod val="65000"/>
                                <a:lumOff val="35000"/>
                              </a:schemeClr>
                            </a:solidFill>
                            <a:latin typeface="Cambria Math" panose="02040503050406030204" pitchFamily="18" charset="0"/>
                          </a:rPr>
                        </m:ctrlPr>
                      </m:fPr>
                      <m:num>
                        <m:r>
                          <m:rPr>
                            <m:nor/>
                          </m:rPr>
                          <a:rPr lang="en-US" sz="2800" b="1">
                            <a:solidFill>
                              <a:schemeClr val="tx1">
                                <a:lumMod val="65000"/>
                                <a:lumOff val="35000"/>
                              </a:schemeClr>
                            </a:solidFill>
                          </a:rPr>
                          <m:t>4</m:t>
                        </m:r>
                      </m:num>
                      <m:den>
                        <m:r>
                          <m:rPr>
                            <m:nor/>
                          </m:rPr>
                          <a:rPr lang="en-US" sz="2800" b="1">
                            <a:solidFill>
                              <a:schemeClr val="tx1">
                                <a:lumMod val="65000"/>
                                <a:lumOff val="35000"/>
                              </a:schemeClr>
                            </a:solidFill>
                          </a:rPr>
                          <m:t>7</m:t>
                        </m:r>
                      </m:den>
                    </m:f>
                  </m:oMath>
                </a14:m>
                <a:r>
                  <a:rPr lang="en-US" sz="2800" b="1" dirty="0">
                    <a:solidFill>
                      <a:schemeClr val="tx1">
                        <a:lumMod val="65000"/>
                        <a:lumOff val="35000"/>
                      </a:schemeClr>
                    </a:solidFill>
                    <a:latin typeface="+mn-lt"/>
                  </a:rPr>
                  <a:t> of the candies are strawberry flavored and the rest are mint flavored.</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45224" y="1037663"/>
                <a:ext cx="10950977" cy="1784527"/>
              </a:xfrm>
              <a:prstGeom prst="rect">
                <a:avLst/>
              </a:prstGeom>
              <a:blipFill>
                <a:blip r:embed="rId5"/>
                <a:stretch>
                  <a:fillRect b="-5461"/>
                </a:stretch>
              </a:blipFill>
            </p:spPr>
            <p:txBody>
              <a:bodyPr/>
              <a:lstStyle/>
              <a:p>
                <a:r>
                  <a:rPr lang="fr-FR">
                    <a:noFill/>
                  </a:rPr>
                  <a:t> </a:t>
                </a:r>
              </a:p>
            </p:txBody>
          </p:sp>
        </mc:Fallback>
      </mc:AlternateContent>
      <p:sp>
        <p:nvSpPr>
          <p:cNvPr id="7" name="TextBox 6">
            <a:extLst>
              <a:ext uri="{FF2B5EF4-FFF2-40B4-BE49-F238E27FC236}">
                <a16:creationId xmlns:a16="http://schemas.microsoft.com/office/drawing/2014/main" id="{57079A31-11E9-41BA-BAAA-4C66A932B462}"/>
              </a:ext>
            </a:extLst>
          </p:cNvPr>
          <p:cNvSpPr txBox="1"/>
          <p:nvPr/>
        </p:nvSpPr>
        <p:spPr>
          <a:xfrm>
            <a:off x="620509" y="4637373"/>
            <a:ext cx="11413648"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     of the candies are strawberry flavored and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09" y="2539621"/>
                <a:ext cx="10950977" cy="1778757"/>
              </a:xfrm>
              <a:prstGeom prst="rect">
                <a:avLst/>
              </a:prstGeom>
              <a:noFill/>
            </p:spPr>
            <p:txBody>
              <a:bodyPr wrap="square">
                <a:spAutoFit/>
              </a:bodyPr>
              <a:lstStyle/>
              <a:p>
                <a:pPr marL="168275">
                  <a:lnSpc>
                    <a:spcPct val="150000"/>
                  </a:lnSpc>
                  <a:spcAft>
                    <a:spcPts val="800"/>
                  </a:spcAft>
                </a:pP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strawberry flavored candies and </a:t>
                </a:r>
                <a14:m>
                  <m:oMath xmlns:m="http://schemas.openxmlformats.org/officeDocument/2006/math">
                    <m:f>
                      <m:fPr>
                        <m:ctrlPr>
                          <a:rPr lang="en-US" sz="2800" b="1" i="1">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of the mint flavored candies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09" y="2539621"/>
                <a:ext cx="10950977" cy="1778757"/>
              </a:xfrm>
              <a:prstGeom prst="rect">
                <a:avLst/>
              </a:prstGeom>
              <a:blipFill>
                <a:blip r:embed="rId6"/>
                <a:stretch>
                  <a:fillRect b="-893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350FEBC-7DBC-F6A5-EBC9-3EBEE06181FB}"/>
                  </a:ext>
                </a:extLst>
              </p:cNvPr>
              <p:cNvSpPr txBox="1"/>
              <p:nvPr/>
            </p:nvSpPr>
            <p:spPr>
              <a:xfrm>
                <a:off x="1202425" y="5426801"/>
                <a:ext cx="3531420"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smtClean="0">
                              <a:solidFill>
                                <a:srgbClr val="74C274"/>
                              </a:solidFill>
                              <a:latin typeface="+mn-lt"/>
                              <a:ea typeface="Calibri" panose="020F0502020204030204" pitchFamily="34" charset="0"/>
                              <a:cs typeface="Calibri" panose="020F0502020204030204" pitchFamily="34" charset="0"/>
                            </a:rPr>
                            <m:t>4</m:t>
                          </m:r>
                        </m:den>
                      </m:f>
                      <m:r>
                        <m:rPr>
                          <m:nor/>
                        </m:rPr>
                        <a:rPr lang="en-US" sz="3200" b="1" i="0" smtClean="0">
                          <a:solidFill>
                            <a:srgbClr val="74C274"/>
                          </a:solidFill>
                          <a:latin typeface="+mn-lt"/>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a:solidFill>
                                <a:srgbClr val="74C274"/>
                              </a:solidFill>
                              <a:latin typeface="+mn-lt"/>
                              <a:ea typeface="Calibri" panose="020F0502020204030204" pitchFamily="34" charset="0"/>
                              <a:cs typeface="Calibri" panose="020F0502020204030204" pitchFamily="34" charset="0"/>
                            </a:rPr>
                            <m:t>4</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12</m:t>
                          </m:r>
                        </m:num>
                        <m:den>
                          <m:r>
                            <m:rPr>
                              <m:nor/>
                            </m:rPr>
                            <a:rPr lang="en-US" sz="3200" b="1" i="0" smtClean="0">
                              <a:solidFill>
                                <a:srgbClr val="74C274"/>
                              </a:solidFill>
                              <a:latin typeface="+mn-lt"/>
                              <a:ea typeface="Calibri" panose="020F0502020204030204" pitchFamily="34" charset="0"/>
                              <a:cs typeface="Calibri" panose="020F0502020204030204" pitchFamily="34" charset="0"/>
                            </a:rPr>
                            <m:t>28</m:t>
                          </m:r>
                        </m:den>
                      </m:f>
                      <m:r>
                        <m:rPr>
                          <m:nor/>
                        </m:rPr>
                        <a:rPr lang="en-US" sz="3200" b="1" i="0" smtClean="0">
                          <a:solidFill>
                            <a:srgbClr val="74C274"/>
                          </a:solidFill>
                          <a:latin typeface="+mn-lt"/>
                          <a:ea typeface="Calibri" panose="020F0502020204030204" pitchFamily="34" charset="0"/>
                          <a:cs typeface="Calibri" panose="020F0502020204030204" pitchFamily="34" charset="0"/>
                        </a:rPr>
                        <m:t>=</m:t>
                      </m:r>
                      <m:f>
                        <m:fPr>
                          <m:ctrlPr>
                            <a:rPr lang="en-US" sz="3200" b="1" i="1" smtClean="0">
                              <a:solidFill>
                                <a:srgbClr val="74C274"/>
                              </a:solidFill>
                              <a:latin typeface="Cambria Math" panose="02040503050406030204" pitchFamily="18" charset="0"/>
                              <a:cs typeface="Calibri" panose="020F0502020204030204" pitchFamily="34" charset="0"/>
                            </a:rPr>
                          </m:ctrlPr>
                        </m:fPr>
                        <m:num>
                          <m:r>
                            <m:rPr>
                              <m:nor/>
                            </m:rPr>
                            <a:rPr lang="en-US" sz="3200" b="1" i="0" smtClean="0">
                              <a:solidFill>
                                <a:srgbClr val="74C274"/>
                              </a:solidFill>
                              <a:latin typeface="+mn-lt"/>
                              <a:cs typeface="Calibri" panose="020F0502020204030204" pitchFamily="34" charset="0"/>
                            </a:rPr>
                            <m:t>3</m:t>
                          </m:r>
                        </m:num>
                        <m:den>
                          <m:r>
                            <m:rPr>
                              <m:nor/>
                            </m:rPr>
                            <a:rPr lang="en-US" sz="3200" b="1" i="0" smtClean="0">
                              <a:solidFill>
                                <a:srgbClr val="74C274"/>
                              </a:solidFill>
                              <a:latin typeface="+mn-lt"/>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6" name="TextBox 5">
                <a:extLst>
                  <a:ext uri="{FF2B5EF4-FFF2-40B4-BE49-F238E27FC236}">
                    <a16:creationId xmlns:a16="http://schemas.microsoft.com/office/drawing/2014/main" id="{D350FEBC-7DBC-F6A5-EBC9-3EBEE06181FB}"/>
                  </a:ext>
                </a:extLst>
              </p:cNvPr>
              <p:cNvSpPr txBox="1">
                <a:spLocks noRot="1" noChangeAspect="1" noMove="1" noResize="1" noEditPoints="1" noAdjustHandles="1" noChangeArrowheads="1" noChangeShapeType="1" noTextEdit="1"/>
              </p:cNvSpPr>
              <p:nvPr/>
            </p:nvSpPr>
            <p:spPr>
              <a:xfrm>
                <a:off x="1202425" y="5426801"/>
                <a:ext cx="3531420" cy="1063368"/>
              </a:xfrm>
              <a:prstGeom prst="rect">
                <a:avLst/>
              </a:prstGeom>
              <a:blipFill>
                <a:blip r:embed="rId7"/>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297074E3-7940-4C36-82A4-BBD4EE66BF65}"/>
              </a:ext>
            </a:extLst>
          </p:cNvPr>
          <p:cNvSpPr txBox="1"/>
          <p:nvPr/>
        </p:nvSpPr>
        <p:spPr>
          <a:xfrm>
            <a:off x="942234" y="4655729"/>
            <a:ext cx="957279" cy="523220"/>
          </a:xfrm>
          <a:prstGeom prst="rect">
            <a:avLst/>
          </a:prstGeom>
          <a:noFill/>
        </p:spPr>
        <p:txBody>
          <a:bodyPr wrap="square" rtlCol="0">
            <a:spAutoFit/>
          </a:bodyPr>
          <a:lstStyle/>
          <a:p>
            <a:r>
              <a:rPr kumimoji="0" lang="en-US" sz="2800" b="1"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__</a:t>
            </a:r>
            <a:endParaRPr lang="en-US" dirty="0"/>
          </a:p>
        </p:txBody>
      </p:sp>
    </p:spTree>
    <p:custDataLst>
      <p:tags r:id="rId1"/>
    </p:custDataLst>
    <p:extLst>
      <p:ext uri="{BB962C8B-B14F-4D97-AF65-F5344CB8AC3E}">
        <p14:creationId xmlns:p14="http://schemas.microsoft.com/office/powerpoint/2010/main" val="16033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 presetClass="exit" presetSubtype="0" fill="hold" grpId="1"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 with a fraction in its simplest form.</a:t>
            </a:r>
            <a:endParaRPr lang="en-GB"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20511" y="975881"/>
                <a:ext cx="10950977" cy="1784527"/>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In a package of candies,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4</m:t>
                        </m:r>
                      </m:num>
                      <m:den>
                        <m:r>
                          <m:rPr>
                            <m:nor/>
                          </m:rPr>
                          <a:rPr lang="en-US" sz="2800" b="1" i="0" smtClean="0">
                            <a:solidFill>
                              <a:schemeClr val="tx1">
                                <a:lumMod val="65000"/>
                                <a:lumOff val="35000"/>
                              </a:schemeClr>
                            </a:solidFill>
                            <a:latin typeface="+mn-lt"/>
                          </a:rPr>
                          <m:t>7</m:t>
                        </m:r>
                      </m:den>
                    </m:f>
                  </m:oMath>
                </a14:m>
                <a:r>
                  <a:rPr lang="en-US" sz="2800" b="1" dirty="0">
                    <a:solidFill>
                      <a:schemeClr val="tx1">
                        <a:lumMod val="65000"/>
                        <a:lumOff val="35000"/>
                      </a:schemeClr>
                    </a:solidFill>
                    <a:latin typeface="+mn-lt"/>
                  </a:rPr>
                  <a:t> of the candies are strawberry flavored and the rest are mint flavored.</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975881"/>
                <a:ext cx="10950977" cy="1784527"/>
              </a:xfrm>
              <a:prstGeom prst="rect">
                <a:avLst/>
              </a:prstGeom>
              <a:blipFill>
                <a:blip r:embed="rId4"/>
                <a:stretch>
                  <a:fillRect b="-8532"/>
                </a:stretch>
              </a:blipFill>
            </p:spPr>
            <p:txBody>
              <a:bodyPr/>
              <a:lstStyle/>
              <a:p>
                <a:r>
                  <a:rPr lang="fr-FR">
                    <a:noFill/>
                  </a:rPr>
                  <a:t> </a:t>
                </a:r>
              </a:p>
            </p:txBody>
          </p:sp>
        </mc:Fallback>
      </mc:AlternateContent>
      <p:sp>
        <p:nvSpPr>
          <p:cNvPr id="7" name="TextBox 6" hidden="1">
            <a:extLst>
              <a:ext uri="{FF2B5EF4-FFF2-40B4-BE49-F238E27FC236}">
                <a16:creationId xmlns:a16="http://schemas.microsoft.com/office/drawing/2014/main" id="{57079A31-11E9-41BA-BAAA-4C66A932B462}"/>
              </a:ext>
            </a:extLst>
          </p:cNvPr>
          <p:cNvSpPr txBox="1"/>
          <p:nvPr/>
        </p:nvSpPr>
        <p:spPr>
          <a:xfrm>
            <a:off x="620509" y="4899244"/>
            <a:ext cx="10950977"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_____ of the candies are mint flavored and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10" y="2734356"/>
                <a:ext cx="10950977" cy="2527680"/>
              </a:xfrm>
              <a:prstGeom prst="rect">
                <a:avLst/>
              </a:prstGeom>
              <a:noFill/>
            </p:spPr>
            <p:txBody>
              <a:bodyPr wrap="square">
                <a:spAutoFit/>
              </a:bodyPr>
              <a:lstStyle/>
              <a:p>
                <a:pPr marL="168275">
                  <a:lnSpc>
                    <a:spcPct val="150000"/>
                  </a:lnSpc>
                  <a:spcAft>
                    <a:spcPts val="800"/>
                  </a:spcAft>
                </a:pP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strawberry flavored candies and </a:t>
                </a:r>
                <a14:m>
                  <m:oMath xmlns:m="http://schemas.openxmlformats.org/officeDocument/2006/math">
                    <m:f>
                      <m:fPr>
                        <m:ctrlPr>
                          <a:rPr lang="en-US" sz="2800" b="1" i="1">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of the mint flavored candies include milk.</a:t>
                </a:r>
              </a:p>
              <a:p>
                <a:pPr marL="168275">
                  <a:lnSpc>
                    <a:spcPct val="150000"/>
                  </a:lnSpc>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 of the candies are mint flavored and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10" y="2734356"/>
                <a:ext cx="10950977" cy="2527680"/>
              </a:xfrm>
              <a:prstGeom prst="rect">
                <a:avLst/>
              </a:prstGeom>
              <a:blipFill>
                <a:blip r:embed="rId5"/>
                <a:stretch>
                  <a:fillRect b="-60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CD33DD1-1882-25B6-8E28-6B4C376A21E6}"/>
                  </a:ext>
                </a:extLst>
              </p:cNvPr>
              <p:cNvSpPr txBox="1"/>
              <p:nvPr/>
            </p:nvSpPr>
            <p:spPr>
              <a:xfrm>
                <a:off x="949415" y="5444692"/>
                <a:ext cx="3531420"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2</m:t>
                          </m:r>
                        </m:num>
                        <m:den>
                          <m:r>
                            <m:rPr>
                              <m:nor/>
                            </m:rPr>
                            <a:rPr lang="en-US" sz="3200" b="1" i="0" smtClean="0">
                              <a:solidFill>
                                <a:srgbClr val="74C274"/>
                              </a:solidFill>
                              <a:latin typeface="+mn-lt"/>
                              <a:ea typeface="Calibri" panose="020F0502020204030204" pitchFamily="34" charset="0"/>
                              <a:cs typeface="Calibri" panose="020F0502020204030204" pitchFamily="34" charset="0"/>
                            </a:rPr>
                            <m:t>3</m:t>
                          </m:r>
                        </m:den>
                      </m:f>
                      <m:r>
                        <a:rPr lang="en-US" sz="3200" b="1" i="1" smtClean="0">
                          <a:solidFill>
                            <a:srgbClr val="74C274"/>
                          </a:solidFill>
                          <a:latin typeface="Cambria Math" panose="02040503050406030204" pitchFamily="18" charset="0"/>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6</m:t>
                          </m:r>
                        </m:num>
                        <m:den>
                          <m:r>
                            <m:rPr>
                              <m:nor/>
                            </m:rPr>
                            <a:rPr lang="en-US" sz="3200" b="1" i="0" smtClean="0">
                              <a:solidFill>
                                <a:srgbClr val="74C274"/>
                              </a:solidFill>
                              <a:latin typeface="+mn-lt"/>
                              <a:ea typeface="Calibri" panose="020F0502020204030204" pitchFamily="34" charset="0"/>
                              <a:cs typeface="Calibri" panose="020F0502020204030204" pitchFamily="34" charset="0"/>
                            </a:rPr>
                            <m:t>21</m:t>
                          </m:r>
                        </m:den>
                      </m:f>
                      <m:r>
                        <m:rPr>
                          <m:nor/>
                        </m:rPr>
                        <a:rPr lang="en-US" sz="3200" b="1" i="0" smtClean="0">
                          <a:solidFill>
                            <a:srgbClr val="74C274"/>
                          </a:solidFill>
                          <a:latin typeface="+mn-lt"/>
                          <a:ea typeface="Calibri" panose="020F0502020204030204" pitchFamily="34" charset="0"/>
                          <a:cs typeface="Calibri" panose="020F0502020204030204" pitchFamily="34" charset="0"/>
                        </a:rPr>
                        <m:t>=</m:t>
                      </m:r>
                      <m:f>
                        <m:fPr>
                          <m:ctrlPr>
                            <a:rPr lang="en-US" sz="3200" b="1" i="1" smtClean="0">
                              <a:solidFill>
                                <a:srgbClr val="74C274"/>
                              </a:solidFill>
                              <a:latin typeface="Cambria Math" panose="02040503050406030204" pitchFamily="18" charset="0"/>
                              <a:cs typeface="Calibri" panose="020F0502020204030204" pitchFamily="34" charset="0"/>
                            </a:rPr>
                          </m:ctrlPr>
                        </m:fPr>
                        <m:num>
                          <m:r>
                            <m:rPr>
                              <m:nor/>
                            </m:rPr>
                            <a:rPr lang="en-US" sz="3200" b="1" i="0" smtClean="0">
                              <a:solidFill>
                                <a:srgbClr val="74C274"/>
                              </a:solidFill>
                              <a:latin typeface="+mn-lt"/>
                              <a:cs typeface="Calibri" panose="020F0502020204030204" pitchFamily="34" charset="0"/>
                            </a:rPr>
                            <m:t>2</m:t>
                          </m:r>
                        </m:num>
                        <m:den>
                          <m:r>
                            <m:rPr>
                              <m:nor/>
                            </m:rPr>
                            <a:rPr lang="en-US" sz="3200" b="1" i="0" smtClean="0">
                              <a:solidFill>
                                <a:srgbClr val="74C274"/>
                              </a:solidFill>
                              <a:latin typeface="+mn-lt"/>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6" name="TextBox 5">
                <a:extLst>
                  <a:ext uri="{FF2B5EF4-FFF2-40B4-BE49-F238E27FC236}">
                    <a16:creationId xmlns:a16="http://schemas.microsoft.com/office/drawing/2014/main" id="{ACD33DD1-1882-25B6-8E28-6B4C376A21E6}"/>
                  </a:ext>
                </a:extLst>
              </p:cNvPr>
              <p:cNvSpPr txBox="1">
                <a:spLocks noRot="1" noChangeAspect="1" noMove="1" noResize="1" noEditPoints="1" noAdjustHandles="1" noChangeArrowheads="1" noChangeShapeType="1" noTextEdit="1"/>
              </p:cNvSpPr>
              <p:nvPr/>
            </p:nvSpPr>
            <p:spPr>
              <a:xfrm>
                <a:off x="949415" y="5444692"/>
                <a:ext cx="3531420" cy="106336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Rounded Corners 1">
                <a:extLst>
                  <a:ext uri="{FF2B5EF4-FFF2-40B4-BE49-F238E27FC236}">
                    <a16:creationId xmlns:a16="http://schemas.microsoft.com/office/drawing/2014/main" id="{36D71078-5E8B-4D00-9458-174667B7C247}"/>
                  </a:ext>
                </a:extLst>
              </p:cNvPr>
              <p:cNvSpPr/>
              <p:nvPr/>
            </p:nvSpPr>
            <p:spPr>
              <a:xfrm>
                <a:off x="832338" y="4496002"/>
                <a:ext cx="756432" cy="109728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right"/>
                    </m:oMathParaPr>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7</m:t>
                          </m:r>
                        </m:den>
                      </m:f>
                    </m:oMath>
                  </m:oMathPara>
                </a14:m>
                <a:endParaRPr lang="en-US" dirty="0"/>
              </a:p>
            </p:txBody>
          </p:sp>
        </mc:Choice>
        <mc:Fallback xmlns="">
          <p:sp>
            <p:nvSpPr>
              <p:cNvPr id="2" name="Rectangle: Rounded Corners 1">
                <a:extLst>
                  <a:ext uri="{FF2B5EF4-FFF2-40B4-BE49-F238E27FC236}">
                    <a16:creationId xmlns:a16="http://schemas.microsoft.com/office/drawing/2014/main" id="{36D71078-5E8B-4D00-9458-174667B7C247}"/>
                  </a:ext>
                </a:extLst>
              </p:cNvPr>
              <p:cNvSpPr>
                <a:spLocks noRot="1" noChangeAspect="1" noMove="1" noResize="1" noEditPoints="1" noAdjustHandles="1" noChangeArrowheads="1" noChangeShapeType="1" noTextEdit="1"/>
              </p:cNvSpPr>
              <p:nvPr/>
            </p:nvSpPr>
            <p:spPr>
              <a:xfrm>
                <a:off x="832338" y="4496002"/>
                <a:ext cx="756432" cy="1097280"/>
              </a:xfrm>
              <a:prstGeom prst="roundRect">
                <a:avLst/>
              </a:prstGeom>
              <a:blipFill>
                <a:blip r:embed="rId7"/>
                <a:stretch>
                  <a:fillRect/>
                </a:stretch>
              </a:blipFill>
              <a:ln w="9525">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9478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 with a fraction in its </a:t>
            </a:r>
            <a:r>
              <a:rPr lang="en-GB" sz="3200" b="1">
                <a:solidFill>
                  <a:schemeClr val="bg1"/>
                </a:solidFill>
                <a:latin typeface="Comic Sans MS"/>
                <a:sym typeface="Comic Sans MS"/>
              </a:rPr>
              <a:t>simplest form.</a:t>
            </a:r>
            <a:endParaRPr lang="en-GB"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20511" y="1012952"/>
                <a:ext cx="10950977" cy="1784527"/>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rPr>
                  <a:t>In a package of candies,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4</m:t>
                        </m:r>
                      </m:num>
                      <m:den>
                        <m:r>
                          <m:rPr>
                            <m:nor/>
                          </m:rPr>
                          <a:rPr lang="en-US" sz="2800" b="1" i="0" smtClean="0">
                            <a:solidFill>
                              <a:schemeClr val="tx1">
                                <a:lumMod val="65000"/>
                                <a:lumOff val="35000"/>
                              </a:schemeClr>
                            </a:solidFill>
                            <a:latin typeface="+mn-lt"/>
                          </a:rPr>
                          <m:t>7</m:t>
                        </m:r>
                      </m:den>
                    </m:f>
                  </m:oMath>
                </a14:m>
                <a:r>
                  <a:rPr lang="en-US" sz="2800" b="1" dirty="0">
                    <a:solidFill>
                      <a:schemeClr val="tx1">
                        <a:lumMod val="65000"/>
                        <a:lumOff val="35000"/>
                      </a:schemeClr>
                    </a:solidFill>
                    <a:latin typeface="+mn-lt"/>
                  </a:rPr>
                  <a:t> of the candies are strawberry flavored and the rest are mint flavored.</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1012952"/>
                <a:ext cx="10950977" cy="1784527"/>
              </a:xfrm>
              <a:prstGeom prst="rect">
                <a:avLst/>
              </a:prstGeom>
              <a:blipFill>
                <a:blip r:embed="rId4"/>
                <a:stretch>
                  <a:fillRect b="-8532"/>
                </a:stretch>
              </a:blipFill>
            </p:spPr>
            <p:txBody>
              <a:bodyPr/>
              <a:lstStyle/>
              <a:p>
                <a:r>
                  <a:rPr lang="fr-FR">
                    <a:noFill/>
                  </a:rPr>
                  <a:t> </a:t>
                </a:r>
              </a:p>
            </p:txBody>
          </p:sp>
        </mc:Fallback>
      </mc:AlternateContent>
      <p:sp>
        <p:nvSpPr>
          <p:cNvPr id="7" name="TextBox 6" hidden="1">
            <a:extLst>
              <a:ext uri="{FF2B5EF4-FFF2-40B4-BE49-F238E27FC236}">
                <a16:creationId xmlns:a16="http://schemas.microsoft.com/office/drawing/2014/main" id="{57079A31-11E9-41BA-BAAA-4C66A932B462}"/>
              </a:ext>
            </a:extLst>
          </p:cNvPr>
          <p:cNvSpPr txBox="1"/>
          <p:nvPr/>
        </p:nvSpPr>
        <p:spPr>
          <a:xfrm>
            <a:off x="620509" y="4899244"/>
            <a:ext cx="7090107"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_____ of the candies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10" y="2734356"/>
                <a:ext cx="10950977" cy="2527680"/>
              </a:xfrm>
              <a:prstGeom prst="rect">
                <a:avLst/>
              </a:prstGeom>
              <a:noFill/>
            </p:spPr>
            <p:txBody>
              <a:bodyPr wrap="square">
                <a:spAutoFit/>
              </a:bodyPr>
              <a:lstStyle/>
              <a:p>
                <a:pPr marL="168275">
                  <a:lnSpc>
                    <a:spcPct val="150000"/>
                  </a:lnSpc>
                  <a:spcAft>
                    <a:spcPts val="800"/>
                  </a:spcAft>
                </a:pP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the strawberry flavored candies and </a:t>
                </a:r>
                <a14:m>
                  <m:oMath xmlns:m="http://schemas.openxmlformats.org/officeDocument/2006/math">
                    <m:f>
                      <m:fPr>
                        <m:ctrlPr>
                          <a:rPr lang="en-US" sz="2800" b="1" i="1">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of the mint flavored candies include milk.</a:t>
                </a:r>
              </a:p>
              <a:p>
                <a:pPr marL="168275">
                  <a:lnSpc>
                    <a:spcPct val="150000"/>
                  </a:lnSpc>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 of the candies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10" y="2734356"/>
                <a:ext cx="10950977" cy="2527680"/>
              </a:xfrm>
              <a:prstGeom prst="rect">
                <a:avLst/>
              </a:prstGeom>
              <a:blipFill>
                <a:blip r:embed="rId5"/>
                <a:stretch>
                  <a:fillRect b="-60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14A365D-FAFE-EEAA-03D5-686BEE6771C6}"/>
                  </a:ext>
                </a:extLst>
              </p:cNvPr>
              <p:cNvSpPr txBox="1"/>
              <p:nvPr/>
            </p:nvSpPr>
            <p:spPr>
              <a:xfrm>
                <a:off x="1667169" y="5373077"/>
                <a:ext cx="2002005"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smtClean="0">
                              <a:solidFill>
                                <a:srgbClr val="74C274"/>
                              </a:solidFill>
                              <a:latin typeface="+mn-lt"/>
                              <a:ea typeface="Calibri" panose="020F0502020204030204" pitchFamily="34" charset="0"/>
                              <a:cs typeface="Calibri" panose="020F0502020204030204" pitchFamily="34" charset="0"/>
                            </a:rPr>
                            <m:t>7</m:t>
                          </m:r>
                        </m:den>
                      </m:f>
                      <m:r>
                        <a:rPr lang="en-US" sz="3200" b="1" i="1" smtClean="0">
                          <a:solidFill>
                            <a:srgbClr val="74C274"/>
                          </a:solidFill>
                          <a:latin typeface="Cambria Math" panose="02040503050406030204" pitchFamily="18" charset="0"/>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2</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5</m:t>
                          </m:r>
                        </m:num>
                        <m:den>
                          <m:r>
                            <m:rPr>
                              <m:nor/>
                            </m:rPr>
                            <a:rPr lang="en-US" sz="3200" b="1" i="0" smtClean="0">
                              <a:solidFill>
                                <a:srgbClr val="74C274"/>
                              </a:solidFill>
                              <a:latin typeface="+mn-lt"/>
                              <a:ea typeface="Calibri" panose="020F0502020204030204" pitchFamily="34" charset="0"/>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9" name="TextBox 8">
                <a:extLst>
                  <a:ext uri="{FF2B5EF4-FFF2-40B4-BE49-F238E27FC236}">
                    <a16:creationId xmlns:a16="http://schemas.microsoft.com/office/drawing/2014/main" id="{014A365D-FAFE-EEAA-03D5-686BEE6771C6}"/>
                  </a:ext>
                </a:extLst>
              </p:cNvPr>
              <p:cNvSpPr txBox="1">
                <a:spLocks noRot="1" noChangeAspect="1" noMove="1" noResize="1" noEditPoints="1" noAdjustHandles="1" noChangeArrowheads="1" noChangeShapeType="1" noTextEdit="1"/>
              </p:cNvSpPr>
              <p:nvPr/>
            </p:nvSpPr>
            <p:spPr>
              <a:xfrm>
                <a:off x="1667169" y="5373077"/>
                <a:ext cx="2002005" cy="106336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Rounded Corners 9">
                <a:extLst>
                  <a:ext uri="{FF2B5EF4-FFF2-40B4-BE49-F238E27FC236}">
                    <a16:creationId xmlns:a16="http://schemas.microsoft.com/office/drawing/2014/main" id="{2F41DD35-38B8-4BE4-BE15-B3FD26A5AF2E}"/>
                  </a:ext>
                </a:extLst>
              </p:cNvPr>
              <p:cNvSpPr/>
              <p:nvPr/>
            </p:nvSpPr>
            <p:spPr>
              <a:xfrm>
                <a:off x="821798" y="4577184"/>
                <a:ext cx="845371" cy="109728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8275" marR="0" lvl="0" indent="0" algn="l" defTabSz="914400" rtl="0" eaLnBrk="1" fontAlgn="auto" latinLnBrk="0" hangingPunct="1">
                  <a:lnSpc>
                    <a:spcPct val="100000"/>
                  </a:lnSpc>
                  <a:spcBef>
                    <a:spcPts val="0"/>
                  </a:spcBef>
                  <a:spcAft>
                    <a:spcPts val="800"/>
                  </a:spcAft>
                  <a:buClr>
                    <a:srgbClr val="000000"/>
                  </a:buClr>
                  <a:buSzTx/>
                  <a:buFont typeface="Arial"/>
                  <a:buNone/>
                  <a:tabLst/>
                  <a:defRPr/>
                </a:pPr>
                <a14:m>
                  <m:oMathPara xmlns:m="http://schemas.openxmlformats.org/officeDocument/2006/math">
                    <m:oMathParaPr>
                      <m:jc m:val="center"/>
                    </m:oMathParaPr>
                    <m:oMath xmlns:m="http://schemas.openxmlformats.org/officeDocument/2006/math">
                      <m:f>
                        <m:fPr>
                          <m:ctrlPr>
                            <a:rPr kumimoji="0" lang="en-US" sz="3200" b="1" i="1" u="none" strike="noStrike" kern="0" cap="none" spc="0" normalizeH="0" baseline="0" noProof="0" smtClean="0">
                              <a:ln>
                                <a:noFill/>
                              </a:ln>
                              <a:solidFill>
                                <a:srgbClr val="74C274"/>
                              </a:solidFill>
                              <a:effectLst/>
                              <a:uLnTx/>
                              <a:uFillTx/>
                              <a:latin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5</m:t>
                          </m:r>
                        </m:num>
                        <m:den>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7</m:t>
                          </m:r>
                        </m:den>
                      </m:f>
                    </m:oMath>
                  </m:oMathPara>
                </a14:m>
                <a:endParaRPr kumimoji="0" lang="en-US" sz="2400" b="1" i="0" u="none" strike="noStrike" kern="0" cap="none" spc="0" normalizeH="0" baseline="0" noProof="0" dirty="0">
                  <a:ln>
                    <a:noFill/>
                  </a:ln>
                  <a:solidFill>
                    <a:srgbClr val="74C274"/>
                  </a:solidFill>
                  <a:effectLst/>
                  <a:uLnTx/>
                  <a:uFillTx/>
                  <a:latin typeface="Comic Sans MS"/>
                  <a:ea typeface="Calibri" panose="020F0502020204030204" pitchFamily="34" charset="0"/>
                  <a:cs typeface="Arial" panose="020B0604020202020204" pitchFamily="34" charset="0"/>
                  <a:sym typeface="Arial"/>
                </a:endParaRPr>
              </a:p>
            </p:txBody>
          </p:sp>
        </mc:Choice>
        <mc:Fallback xmlns="">
          <p:sp>
            <p:nvSpPr>
              <p:cNvPr id="10" name="Rectangle: Rounded Corners 9">
                <a:extLst>
                  <a:ext uri="{FF2B5EF4-FFF2-40B4-BE49-F238E27FC236}">
                    <a16:creationId xmlns:a16="http://schemas.microsoft.com/office/drawing/2014/main" id="{2F41DD35-38B8-4BE4-BE15-B3FD26A5AF2E}"/>
                  </a:ext>
                </a:extLst>
              </p:cNvPr>
              <p:cNvSpPr>
                <a:spLocks noRot="1" noChangeAspect="1" noMove="1" noResize="1" noEditPoints="1" noAdjustHandles="1" noChangeArrowheads="1" noChangeShapeType="1" noTextEdit="1"/>
              </p:cNvSpPr>
              <p:nvPr/>
            </p:nvSpPr>
            <p:spPr>
              <a:xfrm>
                <a:off x="821798" y="4577184"/>
                <a:ext cx="845371" cy="1097280"/>
              </a:xfrm>
              <a:prstGeom prst="roundRect">
                <a:avLst/>
              </a:prstGeom>
              <a:blipFill>
                <a:blip r:embed="rId7"/>
                <a:stretch>
                  <a:fillRect/>
                </a:stretch>
              </a:blipFill>
              <a:ln w="9525">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85207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2A4CB332-93C2-46D0-8CE6-AE2F63A87CAB}"/>
              </a:ext>
            </a:extLst>
          </p:cNvPr>
          <p:cNvPicPr>
            <a:picLocks noChangeAspect="1"/>
          </p:cNvPicPr>
          <p:nvPr/>
        </p:nvPicPr>
        <p:blipFill rotWithShape="1">
          <a:blip r:embed="rId4"/>
          <a:srcRect b="51021"/>
          <a:stretch/>
        </p:blipFill>
        <p:spPr bwMode="auto">
          <a:xfrm>
            <a:off x="6123193" y="1993725"/>
            <a:ext cx="4873925" cy="2286000"/>
          </a:xfrm>
          <a:prstGeom prst="rect">
            <a:avLst/>
          </a:prstGeom>
          <a:noFill/>
          <a:ln>
            <a:noFill/>
          </a:ln>
        </p:spPr>
      </p:pic>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fifths did Rawad take?</a:t>
            </a:r>
            <a:endParaRPr lang="en-GB" sz="3200" dirty="0">
              <a:solidFill>
                <a:schemeClr val="bg1"/>
              </a:solidFill>
              <a:sym typeface="Comic Sans MS"/>
            </a:endParaRPr>
          </a:p>
        </p:txBody>
      </p:sp>
      <p:pic>
        <p:nvPicPr>
          <p:cNvPr id="67" name="Picture 66">
            <a:extLst>
              <a:ext uri="{FF2B5EF4-FFF2-40B4-BE49-F238E27FC236}">
                <a16:creationId xmlns:a16="http://schemas.microsoft.com/office/drawing/2014/main" id="{8B6ECD35-4F9B-4D94-8DB6-B5A329C43F59}"/>
              </a:ext>
            </a:extLst>
          </p:cNvPr>
          <p:cNvPicPr>
            <a:picLocks noChangeAspect="1"/>
          </p:cNvPicPr>
          <p:nvPr/>
        </p:nvPicPr>
        <p:blipFill rotWithShape="1">
          <a:blip r:embed="rId4"/>
          <a:srcRect b="51021"/>
          <a:stretch/>
        </p:blipFill>
        <p:spPr bwMode="auto">
          <a:xfrm>
            <a:off x="1227752" y="1993725"/>
            <a:ext cx="4873925" cy="2286000"/>
          </a:xfrm>
          <a:prstGeom prst="rect">
            <a:avLst/>
          </a:prstGeom>
          <a:noFill/>
          <a:ln>
            <a:noFill/>
          </a:ln>
        </p:spPr>
      </p:pic>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419368" y="1261682"/>
                <a:ext cx="8469989" cy="1122615"/>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Rawad took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5</m:t>
                        </m:r>
                      </m:den>
                    </m:f>
                  </m:oMath>
                </a14:m>
                <a:r>
                  <a:rPr lang="en-US" sz="2800" b="1" dirty="0">
                    <a:solidFill>
                      <a:schemeClr val="tx1">
                        <a:lumMod val="65000"/>
                        <a:lumOff val="35000"/>
                      </a:schemeClr>
                    </a:solidFill>
                    <a:latin typeface="+mn-lt"/>
                  </a:rPr>
                  <a:t> of the cookies from each tray.</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419368" y="1261682"/>
                <a:ext cx="8469989" cy="1122615"/>
              </a:xfrm>
              <a:prstGeom prst="rect">
                <a:avLst/>
              </a:prstGeom>
              <a:blipFill>
                <a:blip r:embed="rId5"/>
                <a:stretch>
                  <a:fillRect b="-3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012EFC34-2544-42EF-8E3A-0B8E6E529997}"/>
                  </a:ext>
                </a:extLst>
              </p:cNvPr>
              <p:cNvSpPr txBox="1"/>
              <p:nvPr/>
            </p:nvSpPr>
            <p:spPr>
              <a:xfrm>
                <a:off x="2725977"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0" name="TextBox 69">
                <a:extLst>
                  <a:ext uri="{FF2B5EF4-FFF2-40B4-BE49-F238E27FC236}">
                    <a16:creationId xmlns:a16="http://schemas.microsoft.com/office/drawing/2014/main" id="{012EFC34-2544-42EF-8E3A-0B8E6E529997}"/>
                  </a:ext>
                </a:extLst>
              </p:cNvPr>
              <p:cNvSpPr txBox="1">
                <a:spLocks noRot="1" noChangeAspect="1" noMove="1" noResize="1" noEditPoints="1" noAdjustHandles="1" noChangeArrowheads="1" noChangeShapeType="1" noTextEdit="1"/>
              </p:cNvSpPr>
              <p:nvPr/>
            </p:nvSpPr>
            <p:spPr>
              <a:xfrm>
                <a:off x="2725977" y="4149931"/>
                <a:ext cx="532464" cy="84157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786DFA00-354D-430A-BB2B-E12D460746D1}"/>
                  </a:ext>
                </a:extLst>
              </p:cNvPr>
              <p:cNvSpPr txBox="1"/>
              <p:nvPr/>
            </p:nvSpPr>
            <p:spPr>
              <a:xfrm>
                <a:off x="4994801"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1" name="TextBox 70">
                <a:extLst>
                  <a:ext uri="{FF2B5EF4-FFF2-40B4-BE49-F238E27FC236}">
                    <a16:creationId xmlns:a16="http://schemas.microsoft.com/office/drawing/2014/main" id="{786DFA00-354D-430A-BB2B-E12D460746D1}"/>
                  </a:ext>
                </a:extLst>
              </p:cNvPr>
              <p:cNvSpPr txBox="1">
                <a:spLocks noRot="1" noChangeAspect="1" noMove="1" noResize="1" noEditPoints="1" noAdjustHandles="1" noChangeArrowheads="1" noChangeShapeType="1" noTextEdit="1"/>
              </p:cNvSpPr>
              <p:nvPr/>
            </p:nvSpPr>
            <p:spPr>
              <a:xfrm>
                <a:off x="4994801" y="4149931"/>
                <a:ext cx="532464" cy="84157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B923D498-8C26-429F-8630-2146610C2030}"/>
                  </a:ext>
                </a:extLst>
              </p:cNvPr>
              <p:cNvSpPr txBox="1"/>
              <p:nvPr/>
            </p:nvSpPr>
            <p:spPr>
              <a:xfrm>
                <a:off x="7637614"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2" name="TextBox 71">
                <a:extLst>
                  <a:ext uri="{FF2B5EF4-FFF2-40B4-BE49-F238E27FC236}">
                    <a16:creationId xmlns:a16="http://schemas.microsoft.com/office/drawing/2014/main" id="{B923D498-8C26-429F-8630-2146610C2030}"/>
                  </a:ext>
                </a:extLst>
              </p:cNvPr>
              <p:cNvSpPr txBox="1">
                <a:spLocks noRot="1" noChangeAspect="1" noMove="1" noResize="1" noEditPoints="1" noAdjustHandles="1" noChangeArrowheads="1" noChangeShapeType="1" noTextEdit="1"/>
              </p:cNvSpPr>
              <p:nvPr/>
            </p:nvSpPr>
            <p:spPr>
              <a:xfrm>
                <a:off x="7637614" y="4149931"/>
                <a:ext cx="532464" cy="84157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0360F4E6-7C97-4CD0-944A-D20153E91951}"/>
                  </a:ext>
                </a:extLst>
              </p:cNvPr>
              <p:cNvSpPr txBox="1"/>
              <p:nvPr/>
            </p:nvSpPr>
            <p:spPr>
              <a:xfrm>
                <a:off x="9860147"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3" name="TextBox 72">
                <a:extLst>
                  <a:ext uri="{FF2B5EF4-FFF2-40B4-BE49-F238E27FC236}">
                    <a16:creationId xmlns:a16="http://schemas.microsoft.com/office/drawing/2014/main" id="{0360F4E6-7C97-4CD0-944A-D20153E91951}"/>
                  </a:ext>
                </a:extLst>
              </p:cNvPr>
              <p:cNvSpPr txBox="1">
                <a:spLocks noRot="1" noChangeAspect="1" noMove="1" noResize="1" noEditPoints="1" noAdjustHandles="1" noChangeArrowheads="1" noChangeShapeType="1" noTextEdit="1"/>
              </p:cNvSpPr>
              <p:nvPr/>
            </p:nvSpPr>
            <p:spPr>
              <a:xfrm>
                <a:off x="9860147" y="4149931"/>
                <a:ext cx="532464" cy="841577"/>
              </a:xfrm>
              <a:prstGeom prst="rect">
                <a:avLst/>
              </a:prstGeom>
              <a:blipFill>
                <a:blip r:embed="rId9"/>
                <a:stretch>
                  <a:fillRect/>
                </a:stretch>
              </a:blipFill>
            </p:spPr>
            <p:txBody>
              <a:bodyPr/>
              <a:lstStyle/>
              <a:p>
                <a:r>
                  <a:rPr lang="en-US">
                    <a:noFill/>
                  </a:rPr>
                  <a:t> </a:t>
                </a:r>
              </a:p>
            </p:txBody>
          </p:sp>
        </mc:Fallback>
      </mc:AlternateContent>
      <p:sp>
        <p:nvSpPr>
          <p:cNvPr id="7" name="Rectangle: Rounded Corners 6">
            <a:extLst>
              <a:ext uri="{FF2B5EF4-FFF2-40B4-BE49-F238E27FC236}">
                <a16:creationId xmlns:a16="http://schemas.microsoft.com/office/drawing/2014/main" id="{7E301446-9D32-4882-8F43-2252D79EA3C8}"/>
              </a:ext>
            </a:extLst>
          </p:cNvPr>
          <p:cNvSpPr/>
          <p:nvPr/>
        </p:nvSpPr>
        <p:spPr>
          <a:xfrm>
            <a:off x="2590953"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Rounded Corners 74">
            <a:extLst>
              <a:ext uri="{FF2B5EF4-FFF2-40B4-BE49-F238E27FC236}">
                <a16:creationId xmlns:a16="http://schemas.microsoft.com/office/drawing/2014/main" id="{A2E727D5-C22A-4DB8-A3A6-7C3C80095E19}"/>
              </a:ext>
            </a:extLst>
          </p:cNvPr>
          <p:cNvSpPr/>
          <p:nvPr/>
        </p:nvSpPr>
        <p:spPr>
          <a:xfrm>
            <a:off x="4847676"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Rounded Corners 75">
            <a:extLst>
              <a:ext uri="{FF2B5EF4-FFF2-40B4-BE49-F238E27FC236}">
                <a16:creationId xmlns:a16="http://schemas.microsoft.com/office/drawing/2014/main" id="{0B5D3B83-9E59-4BE6-A320-61A305116568}"/>
              </a:ext>
            </a:extLst>
          </p:cNvPr>
          <p:cNvSpPr/>
          <p:nvPr/>
        </p:nvSpPr>
        <p:spPr>
          <a:xfrm>
            <a:off x="7498730"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id="{69912390-9C78-4BD9-8116-40FCCEAAFF32}"/>
              </a:ext>
            </a:extLst>
          </p:cNvPr>
          <p:cNvSpPr/>
          <p:nvPr/>
        </p:nvSpPr>
        <p:spPr>
          <a:xfrm>
            <a:off x="9727464"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4629244" y="5116358"/>
                <a:ext cx="2960527" cy="1062599"/>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rPr>
                          </m:ctrlPr>
                        </m:fPr>
                        <m:num>
                          <m:r>
                            <m:rPr>
                              <m:nor/>
                            </m:rPr>
                            <a:rPr lang="en-US" sz="3200" b="1" i="0" smtClean="0">
                              <a:solidFill>
                                <a:srgbClr val="74C274"/>
                              </a:solidFill>
                              <a:latin typeface="+mn-lt"/>
                            </a:rPr>
                            <m:t>1</m:t>
                          </m:r>
                        </m:num>
                        <m:den>
                          <m:r>
                            <m:rPr>
                              <m:nor/>
                            </m:rPr>
                            <a:rPr lang="en-US" sz="3200" b="1" i="0" smtClean="0">
                              <a:solidFill>
                                <a:srgbClr val="74C274"/>
                              </a:solidFill>
                              <a:latin typeface="+mn-lt"/>
                            </a:rPr>
                            <m:t>5</m:t>
                          </m:r>
                        </m:den>
                      </m:f>
                      <m:r>
                        <m:rPr>
                          <m:nor/>
                        </m:rPr>
                        <a:rPr lang="en-US" sz="3200" b="1" i="0" smtClean="0">
                          <a:solidFill>
                            <a:srgbClr val="74C274"/>
                          </a:solidFill>
                          <a:latin typeface="+mn-lt"/>
                        </a:rPr>
                        <m:t> </m:t>
                      </m:r>
                      <m:r>
                        <m:rPr>
                          <m:nor/>
                        </m:rPr>
                        <a:rPr lang="en-US" sz="3200" b="1" i="0" smtClean="0">
                          <a:solidFill>
                            <a:srgbClr val="74C274"/>
                          </a:solidFill>
                          <a:latin typeface="+mn-lt"/>
                          <a:ea typeface="Cambria Math" panose="02040503050406030204" pitchFamily="18" charset="0"/>
                        </a:rPr>
                        <m:t>×</m:t>
                      </m:r>
                      <m:r>
                        <m:rPr>
                          <m:nor/>
                        </m:rPr>
                        <a:rPr lang="en-US" sz="3200" b="1" i="0" smtClean="0">
                          <a:solidFill>
                            <a:srgbClr val="74C274"/>
                          </a:solidFill>
                          <a:latin typeface="+mn-lt"/>
                          <a:ea typeface="Cambria Math" panose="02040503050406030204" pitchFamily="18" charset="0"/>
                        </a:rPr>
                        <m:t> 4 = </m:t>
                      </m:r>
                      <m:f>
                        <m:fPr>
                          <m:ctrlPr>
                            <a:rPr lang="en-US" sz="3200" b="1" i="1" smtClean="0">
                              <a:solidFill>
                                <a:srgbClr val="74C274"/>
                              </a:solidFill>
                              <a:latin typeface="Cambria Math" panose="02040503050406030204" pitchFamily="18" charset="0"/>
                              <a:ea typeface="Cambria Math" panose="02040503050406030204" pitchFamily="18" charset="0"/>
                            </a:rPr>
                          </m:ctrlPr>
                        </m:fPr>
                        <m:num>
                          <m:r>
                            <m:rPr>
                              <m:nor/>
                            </m:rPr>
                            <a:rPr lang="en-US" sz="3200" b="1" i="0" smtClean="0">
                              <a:solidFill>
                                <a:srgbClr val="74C274"/>
                              </a:solidFill>
                              <a:latin typeface="+mn-lt"/>
                              <a:ea typeface="Cambria Math" panose="02040503050406030204" pitchFamily="18" charset="0"/>
                            </a:rPr>
                            <m:t>4</m:t>
                          </m:r>
                        </m:num>
                        <m:den>
                          <m:r>
                            <m:rPr>
                              <m:nor/>
                            </m:rPr>
                            <a:rPr lang="en-US" sz="3200" b="1" i="0" smtClean="0">
                              <a:solidFill>
                                <a:srgbClr val="74C274"/>
                              </a:solidFill>
                              <a:latin typeface="+mn-lt"/>
                              <a:ea typeface="Cambria Math" panose="02040503050406030204" pitchFamily="18" charset="0"/>
                            </a:rPr>
                            <m:t>5</m:t>
                          </m:r>
                        </m:den>
                      </m:f>
                    </m:oMath>
                  </m:oMathPara>
                </a14:m>
                <a:endParaRPr lang="en-US" sz="3200" b="1" dirty="0">
                  <a:solidFill>
                    <a:srgbClr val="FF0000"/>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4629244" y="5116358"/>
                <a:ext cx="2960527" cy="1062599"/>
              </a:xfrm>
              <a:prstGeom prst="rect">
                <a:avLst/>
              </a:prstGeom>
              <a:blipFill>
                <a:blip r:embed="rId10"/>
                <a:stretch>
                  <a:fillRect/>
                </a:stretch>
              </a:blipFill>
            </p:spPr>
            <p:txBody>
              <a:bodyPr/>
              <a:lstStyle/>
              <a:p>
                <a:r>
                  <a:rPr lang="en-US">
                    <a:noFill/>
                  </a:rPr>
                  <a:t> </a:t>
                </a:r>
              </a:p>
            </p:txBody>
          </p:sp>
        </mc:Fallback>
      </mc:AlternateContent>
      <p:sp>
        <p:nvSpPr>
          <p:cNvPr id="5" name="Rectangle: Rounded Corners 4">
            <a:extLst>
              <a:ext uri="{FF2B5EF4-FFF2-40B4-BE49-F238E27FC236}">
                <a16:creationId xmlns:a16="http://schemas.microsoft.com/office/drawing/2014/main" id="{4C0A3CF7-AAF1-4A27-9E52-21CC982CE817}"/>
              </a:ext>
            </a:extLst>
          </p:cNvPr>
          <p:cNvSpPr/>
          <p:nvPr/>
        </p:nvSpPr>
        <p:spPr>
          <a:xfrm>
            <a:off x="4812951" y="5086132"/>
            <a:ext cx="2584954" cy="1203767"/>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61387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500"/>
                                        <p:tgtEl>
                                          <p:spTgt spid="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wheel(1)">
                                      <p:cBhvr>
                                        <p:cTn id="14" dur="500"/>
                                        <p:tgtEl>
                                          <p:spTgt spid="75"/>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heel(1)">
                                      <p:cBhvr>
                                        <p:cTn id="21" dur="500"/>
                                        <p:tgtEl>
                                          <p:spTgt spid="76"/>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childTnLst>
                          </p:cTn>
                        </p:par>
                        <p:par>
                          <p:cTn id="25" fill="hold">
                            <p:stCondLst>
                              <p:cond delay="1500"/>
                            </p:stCondLst>
                            <p:childTnLst>
                              <p:par>
                                <p:cTn id="26" presetID="21" presetClass="entr" presetSubtype="1" fill="hold" grpId="0"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heel(1)">
                                      <p:cBhvr>
                                        <p:cTn id="28" dur="500"/>
                                        <p:tgtEl>
                                          <p:spTgt spid="77"/>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 grpId="0" animBg="1"/>
      <p:bldP spid="75" grpId="0" animBg="1"/>
      <p:bldP spid="76" grpId="0" animBg="1"/>
      <p:bldP spid="77" grpId="0" animBg="1"/>
      <p:bldP spid="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a:extLst>
              <a:ext uri="{FF2B5EF4-FFF2-40B4-BE49-F238E27FC236}">
                <a16:creationId xmlns:a16="http://schemas.microsoft.com/office/drawing/2014/main" id="{0CAF60AD-2401-49F8-BF52-0CCB294FC3F5}"/>
              </a:ext>
            </a:extLst>
          </p:cNvPr>
          <p:cNvSpPr txBox="1"/>
          <p:nvPr/>
        </p:nvSpPr>
        <p:spPr>
          <a:xfrm>
            <a:off x="384844" y="1635225"/>
            <a:ext cx="9364637" cy="52322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Mom prepares a pizza and cuts it into 12 pieces.</a:t>
            </a:r>
          </a:p>
        </p:txBody>
      </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B3CA4C83-6DC3-499E-850D-A4BE9D6140F5}"/>
                  </a:ext>
                </a:extLst>
              </p:cNvPr>
              <p:cNvSpPr txBox="1"/>
              <p:nvPr/>
            </p:nvSpPr>
            <p:spPr>
              <a:xfrm>
                <a:off x="418046" y="2096660"/>
                <a:ext cx="6485866" cy="73152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She puts onion on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of the pizza.</a:t>
                </a:r>
              </a:p>
            </p:txBody>
          </p:sp>
        </mc:Choice>
        <mc:Fallback xmlns="">
          <p:sp>
            <p:nvSpPr>
              <p:cNvPr id="69" name="TextBox 68">
                <a:extLst>
                  <a:ext uri="{FF2B5EF4-FFF2-40B4-BE49-F238E27FC236}">
                    <a16:creationId xmlns:a16="http://schemas.microsoft.com/office/drawing/2014/main" id="{B3CA4C83-6DC3-499E-850D-A4BE9D6140F5}"/>
                  </a:ext>
                </a:extLst>
              </p:cNvPr>
              <p:cNvSpPr txBox="1">
                <a:spLocks noRot="1" noChangeAspect="1" noMove="1" noResize="1" noEditPoints="1" noAdjustHandles="1" noChangeArrowheads="1" noChangeShapeType="1" noTextEdit="1"/>
              </p:cNvSpPr>
              <p:nvPr/>
            </p:nvSpPr>
            <p:spPr>
              <a:xfrm>
                <a:off x="418046" y="2096660"/>
                <a:ext cx="6485866" cy="731520"/>
              </a:xfrm>
              <a:prstGeom prst="rect">
                <a:avLst/>
              </a:prstGeom>
              <a:blipFill>
                <a:blip r:embed="rId4"/>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373B9AA-A068-7F99-681A-7106961A1A12}"/>
                  </a:ext>
                </a:extLst>
              </p:cNvPr>
              <p:cNvSpPr txBox="1"/>
              <p:nvPr/>
            </p:nvSpPr>
            <p:spPr>
              <a:xfrm>
                <a:off x="512427" y="3849138"/>
                <a:ext cx="6485866" cy="137262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Mom adds green pepper on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4</m:t>
                        </m:r>
                      </m:den>
                    </m:f>
                  </m:oMath>
                </a14:m>
                <a:r>
                  <a:rPr lang="en-US" sz="2800" b="1" dirty="0">
                    <a:solidFill>
                      <a:schemeClr val="tx1">
                        <a:lumMod val="65000"/>
                        <a:lumOff val="35000"/>
                      </a:schemeClr>
                    </a:solidFill>
                    <a:latin typeface="+mn-lt"/>
                  </a:rPr>
                  <a:t> of </a:t>
                </a:r>
              </a:p>
              <a:p>
                <a:pPr marL="168275" marR="0">
                  <a:spcBef>
                    <a:spcPts val="0"/>
                  </a:spcBef>
                  <a:spcAft>
                    <a:spcPts val="800"/>
                  </a:spcAft>
                </a:pPr>
                <a:r>
                  <a:rPr lang="en-US" sz="2800" b="1" dirty="0">
                    <a:solidFill>
                      <a:schemeClr val="tx1">
                        <a:lumMod val="65000"/>
                        <a:lumOff val="35000"/>
                      </a:schemeClr>
                    </a:solidFill>
                    <a:latin typeface="+mn-lt"/>
                  </a:rPr>
                  <a:t>the pieces with onion.</a:t>
                </a:r>
              </a:p>
            </p:txBody>
          </p:sp>
        </mc:Choice>
        <mc:Fallback xmlns="">
          <p:sp>
            <p:nvSpPr>
              <p:cNvPr id="18" name="TextBox 17">
                <a:extLst>
                  <a:ext uri="{FF2B5EF4-FFF2-40B4-BE49-F238E27FC236}">
                    <a16:creationId xmlns:a16="http://schemas.microsoft.com/office/drawing/2014/main" id="{D373B9AA-A068-7F99-681A-7106961A1A12}"/>
                  </a:ext>
                </a:extLst>
              </p:cNvPr>
              <p:cNvSpPr txBox="1">
                <a:spLocks noRot="1" noChangeAspect="1" noMove="1" noResize="1" noEditPoints="1" noAdjustHandles="1" noChangeArrowheads="1" noChangeShapeType="1" noTextEdit="1"/>
              </p:cNvSpPr>
              <p:nvPr/>
            </p:nvSpPr>
            <p:spPr>
              <a:xfrm>
                <a:off x="512427" y="3849138"/>
                <a:ext cx="6485866" cy="1372620"/>
              </a:xfrm>
              <a:prstGeom prst="rect">
                <a:avLst/>
              </a:prstGeom>
              <a:blipFill>
                <a:blip r:embed="rId5"/>
                <a:stretch>
                  <a:fillRect b="-11062"/>
                </a:stretch>
              </a:blipFill>
            </p:spPr>
            <p:txBody>
              <a:bodyPr/>
              <a:lstStyle/>
              <a:p>
                <a:r>
                  <a:rPr lang="en-US">
                    <a:noFill/>
                  </a:rPr>
                  <a:t> </a:t>
                </a:r>
              </a:p>
            </p:txBody>
          </p:sp>
        </mc:Fallback>
      </mc:AlternateContent>
      <p:sp>
        <p:nvSpPr>
          <p:cNvPr id="23" name="Google Shape;222;p10">
            <a:extLst>
              <a:ext uri="{FF2B5EF4-FFF2-40B4-BE49-F238E27FC236}">
                <a16:creationId xmlns:a16="http://schemas.microsoft.com/office/drawing/2014/main" id="{9858F4A9-6541-D78D-7736-B787E49C78B4}"/>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pieces of the pizza are covered with onion and green pepper? </a:t>
            </a:r>
            <a:endParaRPr lang="en-GB" sz="3200" dirty="0">
              <a:solidFill>
                <a:schemeClr val="bg1"/>
              </a:solidFill>
              <a:sym typeface="Comic Sans MS"/>
            </a:endParaRPr>
          </a:p>
        </p:txBody>
      </p:sp>
      <p:pic>
        <p:nvPicPr>
          <p:cNvPr id="24" name="Picture 23">
            <a:extLst>
              <a:ext uri="{FF2B5EF4-FFF2-40B4-BE49-F238E27FC236}">
                <a16:creationId xmlns:a16="http://schemas.microsoft.com/office/drawing/2014/main" id="{52ADEF00-EC86-4194-BE99-C9AE417D5F58}"/>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3192" b="3192"/>
          <a:stretch/>
        </p:blipFill>
        <p:spPr>
          <a:xfrm>
            <a:off x="7492563" y="2294968"/>
            <a:ext cx="3617145" cy="3604227"/>
          </a:xfrm>
          <a:prstGeom prst="ellipse">
            <a:avLst/>
          </a:prstGeom>
        </p:spPr>
      </p:pic>
      <mc:AlternateContent xmlns:mc="http://schemas.openxmlformats.org/markup-compatibility/2006" xmlns:a14="http://schemas.microsoft.com/office/drawing/2010/main">
        <mc:Choice Requires="a14">
          <p:sp>
            <p:nvSpPr>
              <p:cNvPr id="2" name="Rectangle: Rounded Corners 1">
                <a:extLst>
                  <a:ext uri="{FF2B5EF4-FFF2-40B4-BE49-F238E27FC236}">
                    <a16:creationId xmlns:a16="http://schemas.microsoft.com/office/drawing/2014/main" id="{F66C03B9-1E57-4413-AF85-DDA43798108D}"/>
                  </a:ext>
                </a:extLst>
              </p:cNvPr>
              <p:cNvSpPr/>
              <p:nvPr/>
            </p:nvSpPr>
            <p:spPr>
              <a:xfrm>
                <a:off x="673535" y="2930989"/>
                <a:ext cx="5537795" cy="938911"/>
              </a:xfrm>
              <a:prstGeom prst="round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kumimoji="0" lang="en-US" sz="3200" b="1" i="1" u="none" strike="noStrike" kern="0" cap="none" spc="0" normalizeH="0" baseline="0" noProof="0" smtClean="0">
                            <a:ln>
                              <a:noFill/>
                            </a:ln>
                            <a:solidFill>
                              <a:srgbClr val="74C274"/>
                            </a:solidFill>
                            <a:effectLst/>
                            <a:uLnTx/>
                            <a:uFillTx/>
                            <a:latin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2</m:t>
                        </m:r>
                      </m:num>
                      <m:den>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3</m:t>
                        </m:r>
                      </m:den>
                    </m:f>
                  </m:oMath>
                </a14:m>
                <a:r>
                  <a:rPr kumimoji="0" lang="en-US" sz="3200" b="1" i="0" u="none" strike="noStrike" kern="0" cap="none" spc="0" normalizeH="0" baseline="0" noProof="0" dirty="0">
                    <a:ln>
                      <a:noFill/>
                    </a:ln>
                    <a:solidFill>
                      <a:srgbClr val="74C274"/>
                    </a:solidFill>
                    <a:effectLst/>
                    <a:uLnTx/>
                    <a:uFillTx/>
                    <a:latin typeface="Comic Sans MS"/>
                    <a:cs typeface="Arial"/>
                    <a:sym typeface="Arial"/>
                  </a:rPr>
                  <a:t> of 12 = 12 ÷ 3 </a:t>
                </a:r>
                <a14:m>
                  <m:oMath xmlns:m="http://schemas.openxmlformats.org/officeDocument/2006/math">
                    <m:r>
                      <a:rPr kumimoji="0" lang="en-US" sz="3200" b="1" i="1" u="none" strike="noStrike" kern="0" cap="none" spc="0" normalizeH="0" baseline="0" noProof="0" dirty="0" smtClean="0">
                        <a:ln>
                          <a:noFill/>
                        </a:ln>
                        <a:solidFill>
                          <a:srgbClr val="74C274"/>
                        </a:solidFill>
                        <a:effectLst/>
                        <a:uLnTx/>
                        <a:uFillTx/>
                        <a:latin typeface="Cambria Math" panose="02040503050406030204" pitchFamily="18" charset="0"/>
                        <a:ea typeface="Cambria Math" panose="02040503050406030204" pitchFamily="18" charset="0"/>
                        <a:cs typeface="Arial"/>
                        <a:sym typeface="Arial"/>
                      </a:rPr>
                      <m:t>×</m:t>
                    </m:r>
                  </m:oMath>
                </a14:m>
                <a:r>
                  <a:rPr kumimoji="0" lang="en-US" sz="3200" b="1" i="0" u="none" strike="noStrike" kern="0" cap="none" spc="0" normalizeH="0" baseline="0" noProof="0" dirty="0">
                    <a:ln>
                      <a:noFill/>
                    </a:ln>
                    <a:solidFill>
                      <a:srgbClr val="74C274"/>
                    </a:solidFill>
                    <a:effectLst/>
                    <a:uLnTx/>
                    <a:uFillTx/>
                    <a:latin typeface="Comic Sans MS"/>
                    <a:cs typeface="Arial"/>
                    <a:sym typeface="Arial"/>
                  </a:rPr>
                  <a:t> 2 = 8</a:t>
                </a:r>
                <a:endParaRPr lang="en-US" dirty="0"/>
              </a:p>
            </p:txBody>
          </p:sp>
        </mc:Choice>
        <mc:Fallback xmlns="">
          <p:sp>
            <p:nvSpPr>
              <p:cNvPr id="2" name="Rectangle: Rounded Corners 1">
                <a:extLst>
                  <a:ext uri="{FF2B5EF4-FFF2-40B4-BE49-F238E27FC236}">
                    <a16:creationId xmlns:a16="http://schemas.microsoft.com/office/drawing/2014/main" id="{F66C03B9-1E57-4413-AF85-DDA43798108D}"/>
                  </a:ext>
                </a:extLst>
              </p:cNvPr>
              <p:cNvSpPr>
                <a:spLocks noRot="1" noChangeAspect="1" noMove="1" noResize="1" noEditPoints="1" noAdjustHandles="1" noChangeArrowheads="1" noChangeShapeType="1" noTextEdit="1"/>
              </p:cNvSpPr>
              <p:nvPr/>
            </p:nvSpPr>
            <p:spPr>
              <a:xfrm>
                <a:off x="673535" y="2930989"/>
                <a:ext cx="5537795" cy="938911"/>
              </a:xfrm>
              <a:prstGeom prst="roundRect">
                <a:avLst/>
              </a:prstGeom>
              <a:blipFill>
                <a:blip r:embed="rId8"/>
                <a:stretch>
                  <a:fillRect r="-1099" b="-6452"/>
                </a:stretch>
              </a:blipFill>
              <a:ln w="3175">
                <a:solidFill>
                  <a:schemeClr val="bg1">
                    <a:lumMod val="8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68192D63-9A43-4F34-BBA0-3742D0DF68A9}"/>
                  </a:ext>
                </a:extLst>
              </p:cNvPr>
              <p:cNvSpPr/>
              <p:nvPr/>
            </p:nvSpPr>
            <p:spPr>
              <a:xfrm>
                <a:off x="673534" y="5275389"/>
                <a:ext cx="5537795" cy="938911"/>
              </a:xfrm>
              <a:prstGeom prst="round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kumimoji="0" lang="en-US" sz="3200" b="1" i="1" u="none" strike="noStrike" kern="0" cap="none" spc="0" normalizeH="0" baseline="0" noProof="0" smtClean="0">
                            <a:ln>
                              <a:noFill/>
                            </a:ln>
                            <a:solidFill>
                              <a:srgbClr val="74C274"/>
                            </a:solidFill>
                            <a:effectLst/>
                            <a:uLnTx/>
                            <a:uFillTx/>
                            <a:latin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1</m:t>
                        </m:r>
                      </m:num>
                      <m:den>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4</m:t>
                        </m:r>
                      </m:den>
                    </m:f>
                  </m:oMath>
                </a14:m>
                <a:r>
                  <a:rPr kumimoji="0" lang="en-US" sz="3200" b="1" i="0" u="none" strike="noStrike" kern="0" cap="none" spc="0" normalizeH="0" baseline="0" noProof="0" dirty="0">
                    <a:ln>
                      <a:noFill/>
                    </a:ln>
                    <a:solidFill>
                      <a:srgbClr val="74C274"/>
                    </a:solidFill>
                    <a:effectLst/>
                    <a:uLnTx/>
                    <a:uFillTx/>
                    <a:latin typeface="Comic Sans MS"/>
                    <a:cs typeface="Arial"/>
                    <a:sym typeface="Arial"/>
                  </a:rPr>
                  <a:t> of 8 = 8 ÷ 4 </a:t>
                </a:r>
                <a14:m>
                  <m:oMath xmlns:m="http://schemas.openxmlformats.org/officeDocument/2006/math">
                    <m:r>
                      <a:rPr kumimoji="0" lang="en-US" sz="3200" b="1" i="1" u="none" strike="noStrike" kern="0" cap="none" spc="0" normalizeH="0" baseline="0" noProof="0" dirty="0" smtClean="0">
                        <a:ln>
                          <a:noFill/>
                        </a:ln>
                        <a:solidFill>
                          <a:srgbClr val="74C274"/>
                        </a:solidFill>
                        <a:effectLst/>
                        <a:uLnTx/>
                        <a:uFillTx/>
                        <a:latin typeface="Cambria Math" panose="02040503050406030204" pitchFamily="18" charset="0"/>
                        <a:ea typeface="Cambria Math" panose="02040503050406030204" pitchFamily="18" charset="0"/>
                        <a:cs typeface="Arial"/>
                        <a:sym typeface="Arial"/>
                      </a:rPr>
                      <m:t>×</m:t>
                    </m:r>
                  </m:oMath>
                </a14:m>
                <a:r>
                  <a:rPr kumimoji="0" lang="en-US" sz="3200" b="1" i="0" u="none" strike="noStrike" kern="0" cap="none" spc="0" normalizeH="0" baseline="0" noProof="0" dirty="0">
                    <a:ln>
                      <a:noFill/>
                    </a:ln>
                    <a:solidFill>
                      <a:srgbClr val="74C274"/>
                    </a:solidFill>
                    <a:effectLst/>
                    <a:uLnTx/>
                    <a:uFillTx/>
                    <a:latin typeface="Comic Sans MS"/>
                    <a:cs typeface="Arial"/>
                    <a:sym typeface="Arial"/>
                  </a:rPr>
                  <a:t> 1 = 2</a:t>
                </a:r>
                <a:endParaRPr lang="en-US" dirty="0"/>
              </a:p>
            </p:txBody>
          </p:sp>
        </mc:Choice>
        <mc:Fallback xmlns="">
          <p:sp>
            <p:nvSpPr>
              <p:cNvPr id="11" name="Rectangle: Rounded Corners 10">
                <a:extLst>
                  <a:ext uri="{FF2B5EF4-FFF2-40B4-BE49-F238E27FC236}">
                    <a16:creationId xmlns:a16="http://schemas.microsoft.com/office/drawing/2014/main" id="{68192D63-9A43-4F34-BBA0-3742D0DF68A9}"/>
                  </a:ext>
                </a:extLst>
              </p:cNvPr>
              <p:cNvSpPr>
                <a:spLocks noRot="1" noChangeAspect="1" noMove="1" noResize="1" noEditPoints="1" noAdjustHandles="1" noChangeArrowheads="1" noChangeShapeType="1" noTextEdit="1"/>
              </p:cNvSpPr>
              <p:nvPr/>
            </p:nvSpPr>
            <p:spPr>
              <a:xfrm>
                <a:off x="673534" y="5275389"/>
                <a:ext cx="5537795" cy="938911"/>
              </a:xfrm>
              <a:prstGeom prst="roundRect">
                <a:avLst/>
              </a:prstGeom>
              <a:blipFill>
                <a:blip r:embed="rId9"/>
                <a:stretch>
                  <a:fillRect b="-7097"/>
                </a:stretch>
              </a:blipFill>
              <a:ln w="3175">
                <a:solidFill>
                  <a:schemeClr val="bg1">
                    <a:lumMod val="85000"/>
                  </a:schemeClr>
                </a:solid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2405856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200"/>
                                  </p:iterate>
                                  <p:childTnLst>
                                    <p:set>
                                      <p:cBhvr>
                                        <p:cTn id="10" dur="1" fill="hold">
                                          <p:stCondLst>
                                            <p:cond delay="0"/>
                                          </p:stCondLst>
                                        </p:cTn>
                                        <p:tgtEl>
                                          <p:spTgt spid="2"/>
                                        </p:tgtEl>
                                        <p:attrNameLst>
                                          <p:attrName>style.visibility</p:attrName>
                                        </p:attrNameLst>
                                      </p:cBhvr>
                                      <p:to>
                                        <p:strVal val="visible"/>
                                      </p:to>
                                    </p:set>
                                  </p:childTnLst>
                                </p:cTn>
                              </p:par>
                            </p:childTnLst>
                          </p:cTn>
                        </p:par>
                        <p:par>
                          <p:cTn id="11" fill="hold">
                            <p:stCondLst>
                              <p:cond delay="2001"/>
                            </p:stCondLst>
                            <p:childTnLst>
                              <p:par>
                                <p:cTn id="12" presetID="1" presetClass="entr" presetSubtype="0" fill="hold" grpId="0" nodeType="afterEffect">
                                  <p:stCondLst>
                                    <p:cond delay="0"/>
                                  </p:stCondLst>
                                  <p:iterate type="wd">
                                    <p:tmAbs val="200"/>
                                  </p:iterate>
                                  <p:childTnLst>
                                    <p:set>
                                      <p:cBhvr>
                                        <p:cTn id="13" dur="1" fill="hold">
                                          <p:stCondLst>
                                            <p:cond delay="0"/>
                                          </p:stCondLst>
                                        </p:cTn>
                                        <p:tgtEl>
                                          <p:spTgt spid="1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type="wd">
                                    <p:tmAbs val="200"/>
                                  </p:iterate>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18" grpId="0"/>
      <p:bldP spid="2"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603026"/>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of the pizza is covered with onion and green pepper? </a:t>
            </a:r>
            <a:endParaRPr lang="en-GB"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97614227-7213-493D-9FC1-A1ABFCFAB52A}"/>
                  </a:ext>
                </a:extLst>
              </p:cNvPr>
              <p:cNvSpPr/>
              <p:nvPr/>
            </p:nvSpPr>
            <p:spPr>
              <a:xfrm>
                <a:off x="2448281" y="2510851"/>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1</m:t>
                        </m:r>
                      </m:num>
                      <m:den>
                        <m:r>
                          <m:rPr>
                            <m:nor/>
                          </m:rPr>
                          <a:rPr lang="en-US" sz="3200" b="1">
                            <a:solidFill>
                              <a:srgbClr val="74C274"/>
                            </a:solidFill>
                            <a:cs typeface="Arial"/>
                          </a:rPr>
                          <m:t>4</m:t>
                        </m:r>
                      </m:den>
                    </m:f>
                  </m:oMath>
                </a14:m>
                <a:r>
                  <a:rPr lang="en-US" sz="3200" b="1" dirty="0">
                    <a:solidFill>
                      <a:srgbClr val="74C274"/>
                    </a:solidFill>
                    <a:cs typeface="Arial"/>
                  </a:rPr>
                  <a:t> of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12</m:t>
                        </m:r>
                      </m:den>
                    </m:f>
                  </m:oMath>
                </a14:m>
                <a:endParaRPr lang="en-US" dirty="0"/>
              </a:p>
            </p:txBody>
          </p:sp>
        </mc:Choice>
        <mc:Fallback xmlns="">
          <p:sp>
            <p:nvSpPr>
              <p:cNvPr id="11" name="Rectangle: Rounded Corners 10">
                <a:extLst>
                  <a:ext uri="{FF2B5EF4-FFF2-40B4-BE49-F238E27FC236}">
                    <a16:creationId xmlns:a16="http://schemas.microsoft.com/office/drawing/2014/main" id="{97614227-7213-493D-9FC1-A1ABFCFAB52A}"/>
                  </a:ext>
                </a:extLst>
              </p:cNvPr>
              <p:cNvSpPr>
                <a:spLocks noRot="1" noChangeAspect="1" noMove="1" noResize="1" noEditPoints="1" noAdjustHandles="1" noChangeArrowheads="1" noChangeShapeType="1" noTextEdit="1"/>
              </p:cNvSpPr>
              <p:nvPr/>
            </p:nvSpPr>
            <p:spPr>
              <a:xfrm>
                <a:off x="2448281" y="2510851"/>
                <a:ext cx="3383280" cy="938911"/>
              </a:xfrm>
              <a:prstGeom prst="roundRect">
                <a:avLst/>
              </a:prstGeom>
              <a:blipFill>
                <a:blip r:embed="rId4"/>
                <a:stretch>
                  <a:fillRect b="-6452"/>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8E23BE57-5D88-4DBC-A1DA-49258171A4E9}"/>
                  </a:ext>
                </a:extLst>
              </p:cNvPr>
              <p:cNvSpPr/>
              <p:nvPr/>
            </p:nvSpPr>
            <p:spPr>
              <a:xfrm>
                <a:off x="2448281" y="3991092"/>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1</m:t>
                        </m:r>
                      </m:num>
                      <m:den>
                        <m:r>
                          <m:rPr>
                            <m:nor/>
                          </m:rPr>
                          <a:rPr lang="en-US" sz="3200" b="1">
                            <a:solidFill>
                              <a:srgbClr val="74C274"/>
                            </a:solidFill>
                            <a:cs typeface="Arial"/>
                          </a:rPr>
                          <m:t>4</m:t>
                        </m:r>
                      </m:den>
                    </m:f>
                  </m:oMath>
                </a14:m>
                <a:r>
                  <a:rPr lang="en-US" sz="3200" b="1" dirty="0">
                    <a:solidFill>
                      <a:srgbClr val="74C274"/>
                    </a:solidFill>
                    <a:cs typeface="Arial"/>
                  </a:rPr>
                  <a:t> </a:t>
                </a:r>
                <a14:m>
                  <m:oMath xmlns:m="http://schemas.openxmlformats.org/officeDocument/2006/math">
                    <m:r>
                      <a:rPr lang="en-US" sz="3200" b="1" i="1" dirty="0" smtClean="0">
                        <a:solidFill>
                          <a:srgbClr val="74C274"/>
                        </a:solidFill>
                        <a:latin typeface="Cambria Math" panose="02040503050406030204" pitchFamily="18" charset="0"/>
                        <a:ea typeface="Cambria Math" panose="02040503050406030204" pitchFamily="18" charset="0"/>
                        <a:cs typeface="Arial"/>
                      </a:rPr>
                      <m:t>×</m:t>
                    </m:r>
                  </m:oMath>
                </a14:m>
                <a:r>
                  <a:rPr lang="en-US" sz="3200" b="1" dirty="0">
                    <a:solidFill>
                      <a:srgbClr val="74C274"/>
                    </a:solidFill>
                    <a:cs typeface="Arial"/>
                  </a:rPr>
                  <a:t>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12</m:t>
                        </m:r>
                      </m:den>
                    </m:f>
                  </m:oMath>
                </a14:m>
                <a:endParaRPr lang="en-US" dirty="0"/>
              </a:p>
            </p:txBody>
          </p:sp>
        </mc:Choice>
        <mc:Fallback xmlns="">
          <p:sp>
            <p:nvSpPr>
              <p:cNvPr id="12" name="Rectangle: Rounded Corners 11">
                <a:extLst>
                  <a:ext uri="{FF2B5EF4-FFF2-40B4-BE49-F238E27FC236}">
                    <a16:creationId xmlns:a16="http://schemas.microsoft.com/office/drawing/2014/main" id="{8E23BE57-5D88-4DBC-A1DA-49258171A4E9}"/>
                  </a:ext>
                </a:extLst>
              </p:cNvPr>
              <p:cNvSpPr>
                <a:spLocks noRot="1" noChangeAspect="1" noMove="1" noResize="1" noEditPoints="1" noAdjustHandles="1" noChangeArrowheads="1" noChangeShapeType="1" noTextEdit="1"/>
              </p:cNvSpPr>
              <p:nvPr/>
            </p:nvSpPr>
            <p:spPr>
              <a:xfrm>
                <a:off x="2448281" y="3991092"/>
                <a:ext cx="3383280" cy="938911"/>
              </a:xfrm>
              <a:prstGeom prst="roundRect">
                <a:avLst/>
              </a:prstGeom>
              <a:blipFill>
                <a:blip r:embed="rId5"/>
                <a:stretch>
                  <a:fillRect b="-6452"/>
                </a:stretch>
              </a:blipFill>
              <a:ln w="3175">
                <a:solidFill>
                  <a:schemeClr val="bg1">
                    <a:lumMod val="75000"/>
                  </a:schemeClr>
                </a:solidFill>
              </a:ln>
            </p:spPr>
            <p:txBody>
              <a:bodyPr/>
              <a:lstStyle/>
              <a:p>
                <a:r>
                  <a:rPr lang="fr-FR">
                    <a:noFill/>
                  </a:rPr>
                  <a:t> </a:t>
                </a:r>
              </a:p>
            </p:txBody>
          </p:sp>
        </mc:Fallback>
      </mc:AlternateContent>
      <p:pic>
        <p:nvPicPr>
          <p:cNvPr id="13" name="Picture 12">
            <a:extLst>
              <a:ext uri="{FF2B5EF4-FFF2-40B4-BE49-F238E27FC236}">
                <a16:creationId xmlns:a16="http://schemas.microsoft.com/office/drawing/2014/main" id="{91AC1016-9693-4007-AF41-1FA8BCCBDA9D}"/>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3192" b="3192"/>
          <a:stretch/>
        </p:blipFill>
        <p:spPr>
          <a:xfrm>
            <a:off x="7492563" y="2282611"/>
            <a:ext cx="3617145" cy="3604227"/>
          </a:xfrm>
          <a:prstGeom prst="ellipse">
            <a:avLst/>
          </a:prstGeom>
        </p:spPr>
      </p:pic>
      <p:sp>
        <p:nvSpPr>
          <p:cNvPr id="15" name="TextBox 14">
            <a:extLst>
              <a:ext uri="{FF2B5EF4-FFF2-40B4-BE49-F238E27FC236}">
                <a16:creationId xmlns:a16="http://schemas.microsoft.com/office/drawing/2014/main" id="{9793FC48-E01B-4710-92C6-AA5F6F5D1565}"/>
              </a:ext>
            </a:extLst>
          </p:cNvPr>
          <p:cNvSpPr txBox="1"/>
          <p:nvPr/>
        </p:nvSpPr>
        <p:spPr>
          <a:xfrm>
            <a:off x="418045" y="1676522"/>
            <a:ext cx="8883089" cy="523220"/>
          </a:xfrm>
          <a:prstGeom prst="rect">
            <a:avLst/>
          </a:prstGeom>
          <a:noFill/>
        </p:spPr>
        <p:txBody>
          <a:bodyPr wrap="square">
            <a:spAutoFit/>
          </a:bodyPr>
          <a:lstStyle/>
          <a:p>
            <a:pPr marL="168275" lvl="0">
              <a:spcAft>
                <a:spcPts val="800"/>
              </a:spcAft>
            </a:pPr>
            <a:r>
              <a:rPr lang="en-US" sz="2800" b="1" dirty="0">
                <a:solidFill>
                  <a:prstClr val="black">
                    <a:lumMod val="65000"/>
                    <a:lumOff val="35000"/>
                  </a:prstClr>
                </a:solidFill>
                <a:latin typeface="Comic Sans MS"/>
                <a:ea typeface="Calibri" panose="020F0502020204030204" pitchFamily="34" charset="0"/>
                <a:cs typeface="Arial" panose="020B0604020202020204" pitchFamily="34" charset="0"/>
              </a:rPr>
              <a:t>Mom puts onion and green pepper on 2 pieces.</a:t>
            </a:r>
            <a:endParaRPr lang="en-US" sz="2800" b="1" dirty="0">
              <a:solidFill>
                <a:prstClr val="black">
                  <a:lumMod val="65000"/>
                  <a:lumOff val="35000"/>
                </a:prstClr>
              </a:solidFill>
              <a:latin typeface="Comic Sans MS"/>
            </a:endParaRPr>
          </a:p>
        </p:txBody>
      </p:sp>
    </p:spTree>
    <p:custDataLst>
      <p:tags r:id="rId1"/>
    </p:custDataLst>
    <p:extLst>
      <p:ext uri="{BB962C8B-B14F-4D97-AF65-F5344CB8AC3E}">
        <p14:creationId xmlns:p14="http://schemas.microsoft.com/office/powerpoint/2010/main" val="295388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200"/>
                                  </p:iterate>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200"/>
                                  </p:iterate>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832560"/>
              </a:xfrm>
              <a:prstGeom prst="rect">
                <a:avLst/>
              </a:prstGeom>
              <a:solidFill>
                <a:srgbClr val="0076A3"/>
              </a:solidFill>
              <a:ln>
                <a:noFill/>
              </a:ln>
            </p:spPr>
            <p:txBody>
              <a:bodyPr spcFirstLastPara="1" wrap="square" lIns="91425" tIns="45700" rIns="91425" bIns="45700" anchor="t" anchorCtr="0">
                <a:spAutoFit/>
              </a:bodyPr>
              <a:lstStyle/>
              <a:p>
                <a:pPr marL="466725" lvl="1">
                  <a:buSzPts val="6000"/>
                  <a:buFont typeface="Comic Sans MS"/>
                </a:pPr>
                <a:r>
                  <a:rPr lang="en-US" sz="2800" b="1" dirty="0">
                    <a:solidFill>
                      <a:schemeClr val="bg1"/>
                    </a:solidFill>
                    <a:latin typeface="Comic Sans MS"/>
                    <a:sym typeface="Comic Sans MS"/>
                  </a:rPr>
                  <a:t>Shade </a:t>
                </a:r>
                <a14:m>
                  <m:oMath xmlns:m="http://schemas.openxmlformats.org/officeDocument/2006/math">
                    <m:f>
                      <m:fPr>
                        <m:ctrlPr>
                          <a:rPr lang="en-US" sz="2800" b="1" i="1" smtClean="0">
                            <a:solidFill>
                              <a:schemeClr val="bg1"/>
                            </a:solidFill>
                            <a:latin typeface="Cambria Math" panose="02040503050406030204" pitchFamily="18" charset="0"/>
                          </a:rPr>
                        </m:ctrlPr>
                      </m:fPr>
                      <m:num>
                        <m:r>
                          <m:rPr>
                            <m:nor/>
                          </m:rPr>
                          <a:rPr lang="en-US" sz="2800" b="1" i="0" smtClean="0">
                            <a:solidFill>
                              <a:schemeClr val="bg1"/>
                            </a:solidFill>
                            <a:latin typeface="+mn-lt"/>
                          </a:rPr>
                          <m:t>2</m:t>
                        </m:r>
                      </m:num>
                      <m:den>
                        <m:r>
                          <m:rPr>
                            <m:nor/>
                          </m:rPr>
                          <a:rPr lang="en-US" sz="2800" b="1" i="0" smtClean="0">
                            <a:solidFill>
                              <a:schemeClr val="bg1"/>
                            </a:solidFill>
                            <a:latin typeface="+mn-lt"/>
                          </a:rPr>
                          <m:t>3</m:t>
                        </m:r>
                      </m:den>
                    </m:f>
                  </m:oMath>
                </a14:m>
                <a:r>
                  <a:rPr lang="en-US" sz="2800" b="1" dirty="0">
                    <a:solidFill>
                      <a:schemeClr val="bg1"/>
                    </a:solidFill>
                    <a:latin typeface="+mn-lt"/>
                    <a:sym typeface="Comic Sans MS"/>
                  </a:rPr>
                  <a:t> </a:t>
                </a:r>
                <a:r>
                  <a:rPr lang="en-US" sz="2800" b="1" dirty="0">
                    <a:solidFill>
                      <a:schemeClr val="bg1"/>
                    </a:solidFill>
                    <a:latin typeface="Comic Sans MS"/>
                    <a:sym typeface="Comic Sans MS"/>
                  </a:rPr>
                  <a:t>of the bulletin board blue</a:t>
                </a:r>
                <a:endParaRPr lang="en-US" sz="2800" b="1" dirty="0">
                  <a:solidFill>
                    <a:schemeClr val="bg1"/>
                  </a:solidFill>
                  <a:latin typeface="Comic Sans MS"/>
                </a:endParaRPr>
              </a:p>
            </p:txBody>
          </p:sp>
        </mc:Choice>
        <mc:Fallback xmlns="">
          <p:sp>
            <p:nvSpPr>
              <p:cNvPr id="2" name="Google Shape;222;p10">
                <a:extLst>
                  <a:ext uri="{FF2B5EF4-FFF2-40B4-BE49-F238E27FC236}">
                    <a16:creationId xmlns:a16="http://schemas.microsoft.com/office/drawing/2014/main" id="{D98D8C86-09D2-4530-A165-3666C3BFA106}"/>
                  </a:ext>
                </a:extLst>
              </p:cNvPr>
              <p:cNvSpPr txBox="1">
                <a:spLocks noRot="1" noChangeAspect="1" noMove="1" noResize="1" noEditPoints="1" noAdjustHandles="1" noChangeArrowheads="1" noChangeShapeType="1" noTextEdit="1"/>
              </p:cNvSpPr>
              <p:nvPr/>
            </p:nvSpPr>
            <p:spPr>
              <a:xfrm>
                <a:off x="0" y="572301"/>
                <a:ext cx="12192000" cy="832560"/>
              </a:xfrm>
              <a:prstGeom prst="rect">
                <a:avLst/>
              </a:prstGeom>
              <a:blipFill>
                <a:blip r:embed="rId4"/>
                <a:stretch>
                  <a:fillRect b="-5882"/>
                </a:stretch>
              </a:blipFill>
              <a:ln>
                <a:noFill/>
              </a:ln>
            </p:spPr>
            <p:txBody>
              <a:bodyPr/>
              <a:lstStyle/>
              <a:p>
                <a:r>
                  <a:rPr lang="en-US">
                    <a:noFill/>
                  </a:rPr>
                  <a:t> </a:t>
                </a:r>
              </a:p>
            </p:txBody>
          </p:sp>
        </mc:Fallback>
      </mc:AlternateContent>
      <p:graphicFrame>
        <p:nvGraphicFramePr>
          <p:cNvPr id="3" name="Table 2">
            <a:extLst>
              <a:ext uri="{FF2B5EF4-FFF2-40B4-BE49-F238E27FC236}">
                <a16:creationId xmlns:a16="http://schemas.microsoft.com/office/drawing/2014/main" id="{46966AE6-77E4-4F55-8FC0-A6FF112390EA}"/>
              </a:ext>
            </a:extLst>
          </p:cNvPr>
          <p:cNvGraphicFramePr>
            <a:graphicFrameLocks noGrp="1"/>
          </p:cNvGraphicFramePr>
          <p:nvPr>
            <p:extLst>
              <p:ext uri="{D42A27DB-BD31-4B8C-83A1-F6EECF244321}">
                <p14:modId xmlns:p14="http://schemas.microsoft.com/office/powerpoint/2010/main" val="2307393224"/>
              </p:ext>
            </p:extLst>
          </p:nvPr>
        </p:nvGraphicFramePr>
        <p:xfrm>
          <a:off x="1210135" y="2528213"/>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bl>
          </a:graphicData>
        </a:graphic>
      </p:graphicFrame>
      <p:graphicFrame>
        <p:nvGraphicFramePr>
          <p:cNvPr id="4" name="Table 3">
            <a:extLst>
              <a:ext uri="{FF2B5EF4-FFF2-40B4-BE49-F238E27FC236}">
                <a16:creationId xmlns:a16="http://schemas.microsoft.com/office/drawing/2014/main" id="{A385F3C4-E6FD-0682-9115-1274D45047FD}"/>
              </a:ext>
            </a:extLst>
          </p:cNvPr>
          <p:cNvGraphicFramePr>
            <a:graphicFrameLocks noGrp="1"/>
          </p:cNvGraphicFramePr>
          <p:nvPr>
            <p:extLst>
              <p:ext uri="{D42A27DB-BD31-4B8C-83A1-F6EECF244321}">
                <p14:modId xmlns:p14="http://schemas.microsoft.com/office/powerpoint/2010/main" val="771440986"/>
              </p:ext>
            </p:extLst>
          </p:nvPr>
        </p:nvGraphicFramePr>
        <p:xfrm>
          <a:off x="1210135" y="2528213"/>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bl>
          </a:graphicData>
        </a:graphic>
      </p:graphicFrame>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00785D9-AE73-0EB0-FE0E-F388B75EC12D}"/>
                  </a:ext>
                </a:extLst>
              </p:cNvPr>
              <p:cNvSpPr txBox="1"/>
              <p:nvPr/>
            </p:nvSpPr>
            <p:spPr>
              <a:xfrm>
                <a:off x="356468" y="243224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accent1">
                      <a:lumMod val="50000"/>
                    </a:schemeClr>
                  </a:solidFill>
                  <a:effectLst/>
                  <a:latin typeface="+mj-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700785D9-AE73-0EB0-FE0E-F388B75EC12D}"/>
                  </a:ext>
                </a:extLst>
              </p:cNvPr>
              <p:cNvSpPr txBox="1">
                <a:spLocks noRot="1" noChangeAspect="1" noMove="1" noResize="1" noEditPoints="1" noAdjustHandles="1" noChangeArrowheads="1" noChangeShapeType="1" noTextEdit="1"/>
              </p:cNvSpPr>
              <p:nvPr/>
            </p:nvSpPr>
            <p:spPr>
              <a:xfrm>
                <a:off x="356468" y="2432240"/>
                <a:ext cx="853667" cy="73039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3E7281E-0913-F833-D1D3-1853799C1708}"/>
                  </a:ext>
                </a:extLst>
              </p:cNvPr>
              <p:cNvSpPr txBox="1"/>
              <p:nvPr/>
            </p:nvSpPr>
            <p:spPr>
              <a:xfrm>
                <a:off x="356468" y="3191396"/>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accent1">
                      <a:lumMod val="50000"/>
                    </a:schemeClr>
                  </a:solidFill>
                  <a:effectLst/>
                  <a:latin typeface="+mj-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13E7281E-0913-F833-D1D3-1853799C1708}"/>
                  </a:ext>
                </a:extLst>
              </p:cNvPr>
              <p:cNvSpPr txBox="1">
                <a:spLocks noRot="1" noChangeAspect="1" noMove="1" noResize="1" noEditPoints="1" noAdjustHandles="1" noChangeArrowheads="1" noChangeShapeType="1" noTextEdit="1"/>
              </p:cNvSpPr>
              <p:nvPr/>
            </p:nvSpPr>
            <p:spPr>
              <a:xfrm>
                <a:off x="356468" y="3191396"/>
                <a:ext cx="853667" cy="73039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CB72453-32EB-2653-DC34-A17415CDAC12}"/>
                  </a:ext>
                </a:extLst>
              </p:cNvPr>
              <p:cNvSpPr txBox="1"/>
              <p:nvPr/>
            </p:nvSpPr>
            <p:spPr>
              <a:xfrm>
                <a:off x="356467" y="395021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7CB72453-32EB-2653-DC34-A17415CDAC12}"/>
                  </a:ext>
                </a:extLst>
              </p:cNvPr>
              <p:cNvSpPr txBox="1">
                <a:spLocks noRot="1" noChangeAspect="1" noMove="1" noResize="1" noEditPoints="1" noAdjustHandles="1" noChangeArrowheads="1" noChangeShapeType="1" noTextEdit="1"/>
              </p:cNvSpPr>
              <p:nvPr/>
            </p:nvSpPr>
            <p:spPr>
              <a:xfrm>
                <a:off x="356467" y="3950215"/>
                <a:ext cx="853667" cy="73039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Google Shape;222;p10">
                <a:extLst>
                  <a:ext uri="{FF2B5EF4-FFF2-40B4-BE49-F238E27FC236}">
                    <a16:creationId xmlns:a16="http://schemas.microsoft.com/office/drawing/2014/main" id="{5D00A101-0C0E-14B8-3E0B-DD22803EFCF5}"/>
                  </a:ext>
                </a:extLst>
              </p:cNvPr>
              <p:cNvSpPr txBox="1"/>
              <p:nvPr/>
            </p:nvSpPr>
            <p:spPr>
              <a:xfrm>
                <a:off x="2" y="562264"/>
                <a:ext cx="12192000" cy="1296084"/>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Shade </a:t>
                </a:r>
                <a14:m>
                  <m:oMath xmlns:m="http://schemas.openxmlformats.org/officeDocument/2006/math">
                    <m:f>
                      <m:fPr>
                        <m:ctrlPr>
                          <a:rPr lang="en-US" sz="3200" b="1" i="1" smtClean="0">
                            <a:solidFill>
                              <a:schemeClr val="bg1"/>
                            </a:solidFill>
                            <a:latin typeface="Cambria Math" panose="02040503050406030204" pitchFamily="18" charset="0"/>
                            <a:sym typeface="Comic Sans MS"/>
                          </a:rPr>
                        </m:ctrlPr>
                      </m:fPr>
                      <m:num>
                        <m:r>
                          <a:rPr lang="en-US" sz="3200" b="1" i="1" smtClean="0">
                            <a:solidFill>
                              <a:schemeClr val="bg1"/>
                            </a:solidFill>
                            <a:latin typeface="Cambria Math" panose="02040503050406030204" pitchFamily="18" charset="0"/>
                            <a:sym typeface="Comic Sans MS"/>
                          </a:rPr>
                          <m:t>𝟐</m:t>
                        </m:r>
                      </m:num>
                      <m:den>
                        <m:r>
                          <a:rPr lang="en-US" sz="3200" b="1" i="1" smtClean="0">
                            <a:solidFill>
                              <a:schemeClr val="bg1"/>
                            </a:solidFill>
                            <a:latin typeface="Cambria Math" panose="02040503050406030204" pitchFamily="18" charset="0"/>
                            <a:sym typeface="Comic Sans MS"/>
                          </a:rPr>
                          <m:t>𝟑</m:t>
                        </m:r>
                      </m:den>
                    </m:f>
                  </m:oMath>
                </a14:m>
                <a:r>
                  <a:rPr lang="en-GB" sz="3200" b="1" dirty="0">
                    <a:solidFill>
                      <a:schemeClr val="bg1"/>
                    </a:solidFill>
                    <a:latin typeface="Comic Sans MS"/>
                    <a:sym typeface="Comic Sans MS"/>
                  </a:rPr>
                  <a:t> of the model blue then m</a:t>
                </a:r>
                <a:r>
                  <a:rPr lang="en-US" sz="3200" b="1" dirty="0">
                    <a:solidFill>
                      <a:schemeClr val="bg1"/>
                    </a:solidFill>
                    <a:latin typeface="Comic Sans MS"/>
                    <a:sym typeface="Comic Sans MS"/>
                  </a:rPr>
                  <a:t>ark with stripes </a:t>
                </a:r>
                <a14:m>
                  <m:oMath xmlns:m="http://schemas.openxmlformats.org/officeDocument/2006/math">
                    <m:f>
                      <m:fPr>
                        <m:ctrlPr>
                          <a:rPr lang="en-US" sz="3200" b="1" i="1" smtClean="0">
                            <a:solidFill>
                              <a:schemeClr val="bg1"/>
                            </a:solidFill>
                            <a:latin typeface="Cambria Math" panose="02040503050406030204" pitchFamily="18" charset="0"/>
                            <a:sym typeface="Comic Sans MS"/>
                          </a:rPr>
                        </m:ctrlPr>
                      </m:fPr>
                      <m:num>
                        <m:r>
                          <a:rPr lang="en-US" sz="3200" b="1" i="1" smtClean="0">
                            <a:solidFill>
                              <a:schemeClr val="bg1"/>
                            </a:solidFill>
                            <a:latin typeface="Cambria Math" panose="02040503050406030204" pitchFamily="18" charset="0"/>
                            <a:sym typeface="Comic Sans MS"/>
                          </a:rPr>
                          <m:t>𝟒</m:t>
                        </m:r>
                      </m:num>
                      <m:den>
                        <m:r>
                          <a:rPr lang="en-US" sz="3200" b="1" i="1" smtClean="0">
                            <a:solidFill>
                              <a:schemeClr val="bg1"/>
                            </a:solidFill>
                            <a:latin typeface="Cambria Math" panose="02040503050406030204" pitchFamily="18" charset="0"/>
                            <a:sym typeface="Comic Sans MS"/>
                          </a:rPr>
                          <m:t>𝟗</m:t>
                        </m:r>
                      </m:den>
                    </m:f>
                  </m:oMath>
                </a14:m>
                <a:r>
                  <a:rPr lang="en-US" sz="3200" b="1" dirty="0">
                    <a:solidFill>
                      <a:schemeClr val="bg1"/>
                    </a:solidFill>
                    <a:latin typeface="Comic Sans MS"/>
                    <a:sym typeface="Comic Sans MS"/>
                  </a:rPr>
                  <a:t> of the blue part.</a:t>
                </a:r>
                <a:endParaRPr lang="en-US" sz="3200" b="1" dirty="0">
                  <a:solidFill>
                    <a:schemeClr val="bg1"/>
                  </a:solidFill>
                  <a:latin typeface="Comic Sans MS"/>
                </a:endParaRPr>
              </a:p>
            </p:txBody>
          </p:sp>
        </mc:Choice>
        <mc:Fallback>
          <p:sp>
            <p:nvSpPr>
              <p:cNvPr id="9" name="Google Shape;222;p10">
                <a:extLst>
                  <a:ext uri="{FF2B5EF4-FFF2-40B4-BE49-F238E27FC236}">
                    <a16:creationId xmlns:a16="http://schemas.microsoft.com/office/drawing/2014/main" id="{5D00A101-0C0E-14B8-3E0B-DD22803EFCF5}"/>
                  </a:ext>
                </a:extLst>
              </p:cNvPr>
              <p:cNvSpPr txBox="1">
                <a:spLocks noRot="1" noChangeAspect="1" noMove="1" noResize="1" noEditPoints="1" noAdjustHandles="1" noChangeArrowheads="1" noChangeShapeType="1" noTextEdit="1"/>
              </p:cNvSpPr>
              <p:nvPr/>
            </p:nvSpPr>
            <p:spPr>
              <a:xfrm>
                <a:off x="2" y="562264"/>
                <a:ext cx="12192000" cy="1296084"/>
              </a:xfrm>
              <a:prstGeom prst="rect">
                <a:avLst/>
              </a:prstGeom>
              <a:blipFill>
                <a:blip r:embed="rId8"/>
                <a:stretch>
                  <a:fillRect b="-14554"/>
                </a:stretch>
              </a:blipFill>
              <a:ln>
                <a:noFill/>
              </a:ln>
            </p:spPr>
            <p:txBody>
              <a:bodyPr/>
              <a:lstStyle/>
              <a:p>
                <a:r>
                  <a:rPr lang="fr-FR">
                    <a:noFill/>
                  </a:rPr>
                  <a:t> </a:t>
                </a:r>
              </a:p>
            </p:txBody>
          </p:sp>
        </mc:Fallback>
      </mc:AlternateContent>
      <p:cxnSp>
        <p:nvCxnSpPr>
          <p:cNvPr id="10" name="Straight Connector 9">
            <a:extLst>
              <a:ext uri="{FF2B5EF4-FFF2-40B4-BE49-F238E27FC236}">
                <a16:creationId xmlns:a16="http://schemas.microsoft.com/office/drawing/2014/main" id="{E6AA914F-A02E-4DA5-BD64-3DA920C93EB0}"/>
              </a:ext>
            </a:extLst>
          </p:cNvPr>
          <p:cNvCxnSpPr>
            <a:cxnSpLocks/>
          </p:cNvCxnSpPr>
          <p:nvPr/>
        </p:nvCxnSpPr>
        <p:spPr>
          <a:xfrm flipV="1">
            <a:off x="1210114" y="2539633"/>
            <a:ext cx="813144" cy="916368"/>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A84DBE-2149-4BE9-82E9-E70A04ED804E}"/>
              </a:ext>
            </a:extLst>
          </p:cNvPr>
          <p:cNvCxnSpPr>
            <a:cxnSpLocks/>
          </p:cNvCxnSpPr>
          <p:nvPr/>
        </p:nvCxnSpPr>
        <p:spPr>
          <a:xfrm flipV="1">
            <a:off x="1210114" y="2539633"/>
            <a:ext cx="482804" cy="51692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773C2C-85D8-40D8-8A46-E1B63941C7E3}"/>
              </a:ext>
            </a:extLst>
          </p:cNvPr>
          <p:cNvCxnSpPr>
            <a:cxnSpLocks/>
          </p:cNvCxnSpPr>
          <p:nvPr/>
        </p:nvCxnSpPr>
        <p:spPr>
          <a:xfrm flipV="1">
            <a:off x="1231402" y="2539635"/>
            <a:ext cx="1147607" cy="142249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C609C8E-8008-4509-B400-7C9092160057}"/>
              </a:ext>
            </a:extLst>
          </p:cNvPr>
          <p:cNvCxnSpPr>
            <a:cxnSpLocks/>
          </p:cNvCxnSpPr>
          <p:nvPr/>
        </p:nvCxnSpPr>
        <p:spPr>
          <a:xfrm flipV="1">
            <a:off x="1946173" y="2524737"/>
            <a:ext cx="1195159" cy="147120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CC2A498-51A4-4363-907C-743510444823}"/>
              </a:ext>
            </a:extLst>
          </p:cNvPr>
          <p:cNvCxnSpPr>
            <a:cxnSpLocks/>
          </p:cNvCxnSpPr>
          <p:nvPr/>
        </p:nvCxnSpPr>
        <p:spPr>
          <a:xfrm flipV="1">
            <a:off x="1553165" y="2517877"/>
            <a:ext cx="1232422" cy="1444253"/>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82D3724-3C62-4BA2-85B8-F14C38C6D0D3}"/>
              </a:ext>
            </a:extLst>
          </p:cNvPr>
          <p:cNvCxnSpPr>
            <a:cxnSpLocks/>
          </p:cNvCxnSpPr>
          <p:nvPr/>
        </p:nvCxnSpPr>
        <p:spPr>
          <a:xfrm flipV="1">
            <a:off x="2298700" y="2555712"/>
            <a:ext cx="1191699" cy="144022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2F9A7B1-1236-423C-A786-4E119651E556}"/>
              </a:ext>
            </a:extLst>
          </p:cNvPr>
          <p:cNvCxnSpPr>
            <a:cxnSpLocks/>
          </p:cNvCxnSpPr>
          <p:nvPr/>
        </p:nvCxnSpPr>
        <p:spPr>
          <a:xfrm flipV="1">
            <a:off x="2730500" y="2544577"/>
            <a:ext cx="1264499" cy="145136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29B4FC3-E9FA-430F-A43F-891A1AF5414C}"/>
              </a:ext>
            </a:extLst>
          </p:cNvPr>
          <p:cNvCxnSpPr>
            <a:cxnSpLocks/>
          </p:cNvCxnSpPr>
          <p:nvPr/>
        </p:nvCxnSpPr>
        <p:spPr>
          <a:xfrm flipV="1">
            <a:off x="3200400" y="2919413"/>
            <a:ext cx="914400" cy="107652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F9D6EE-80B4-433C-8B7D-7D4D3E3386C2}"/>
              </a:ext>
            </a:extLst>
          </p:cNvPr>
          <p:cNvCxnSpPr>
            <a:cxnSpLocks/>
          </p:cNvCxnSpPr>
          <p:nvPr/>
        </p:nvCxnSpPr>
        <p:spPr>
          <a:xfrm flipV="1">
            <a:off x="3562350" y="3348038"/>
            <a:ext cx="552450" cy="647899"/>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8029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grpId="0" nodeType="afterEffect">
                                  <p:stCondLst>
                                    <p:cond delay="25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0"/>
                            </p:stCondLst>
                            <p:childTnLst>
                              <p:par>
                                <p:cTn id="22" presetID="22"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3000"/>
                            </p:stCondLst>
                            <p:childTnLst>
                              <p:par>
                                <p:cTn id="46" presetID="22" presetClass="entr" presetSubtype="1"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par>
                          <p:cTn id="49" fill="hold">
                            <p:stCondLst>
                              <p:cond delay="3500"/>
                            </p:stCondLst>
                            <p:childTnLst>
                              <p:par>
                                <p:cTn id="50" presetID="22" presetClass="entr" presetSubtype="1"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000"/>
                            </p:stCondLst>
                            <p:childTnLst>
                              <p:par>
                                <p:cTn id="54" presetID="22" presetClass="entr" presetSubtype="1"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up)">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of the bulletin is blue with stripes?</a:t>
            </a:r>
            <a:endParaRPr lang="en-US" sz="3200" b="1" dirty="0">
              <a:solidFill>
                <a:schemeClr val="bg1"/>
              </a:solidFill>
              <a:latin typeface="Comic Sans MS"/>
            </a:endParaRPr>
          </a:p>
        </p:txBody>
      </p:sp>
      <p:graphicFrame>
        <p:nvGraphicFramePr>
          <p:cNvPr id="3" name="Table 2">
            <a:extLst>
              <a:ext uri="{FF2B5EF4-FFF2-40B4-BE49-F238E27FC236}">
                <a16:creationId xmlns:a16="http://schemas.microsoft.com/office/drawing/2014/main" id="{46966AE6-77E4-4F55-8FC0-A6FF112390EA}"/>
              </a:ext>
            </a:extLst>
          </p:cNvPr>
          <p:cNvGraphicFramePr>
            <a:graphicFrameLocks noGrp="1"/>
          </p:cNvGraphicFramePr>
          <p:nvPr>
            <p:extLst>
              <p:ext uri="{D42A27DB-BD31-4B8C-83A1-F6EECF244321}">
                <p14:modId xmlns:p14="http://schemas.microsoft.com/office/powerpoint/2010/main" val="3493066593"/>
              </p:ext>
            </p:extLst>
          </p:nvPr>
        </p:nvGraphicFramePr>
        <p:xfrm>
          <a:off x="1210115" y="2528219"/>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a:effectLst/>
                          <a:highlight>
                            <a:srgbClr val="00FFFF"/>
                          </a:highligh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bl>
          </a:graphicData>
        </a:graphic>
      </p:graphicFrame>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223C80D-AC6F-41EE-B693-17CB7F638EF5}"/>
                  </a:ext>
                </a:extLst>
              </p:cNvPr>
              <p:cNvSpPr txBox="1"/>
              <p:nvPr/>
            </p:nvSpPr>
            <p:spPr>
              <a:xfrm>
                <a:off x="1231402" y="1734897"/>
                <a:ext cx="633592" cy="739305"/>
              </a:xfrm>
              <a:prstGeom prst="rect">
                <a:avLst/>
              </a:prstGeom>
              <a:noFill/>
            </p:spPr>
            <p:txBody>
              <a:bodyPr wrap="square">
                <a:spAutoFit/>
              </a:bodyPr>
              <a:lstStyle/>
              <a:p>
                <a:pPr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4223C80D-AC6F-41EE-B693-17CB7F638EF5}"/>
                  </a:ext>
                </a:extLst>
              </p:cNvPr>
              <p:cNvSpPr txBox="1">
                <a:spLocks noRot="1" noChangeAspect="1" noMove="1" noResize="1" noEditPoints="1" noAdjustHandles="1" noChangeArrowheads="1" noChangeShapeType="1" noTextEdit="1"/>
              </p:cNvSpPr>
              <p:nvPr/>
            </p:nvSpPr>
            <p:spPr>
              <a:xfrm>
                <a:off x="1231402" y="1734897"/>
                <a:ext cx="633592" cy="73930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53CC0E5-6040-469C-84F1-EC9D0C0C459B}"/>
                  </a:ext>
                </a:extLst>
              </p:cNvPr>
              <p:cNvSpPr txBox="1"/>
              <p:nvPr/>
            </p:nvSpPr>
            <p:spPr>
              <a:xfrm>
                <a:off x="1946173" y="1754457"/>
                <a:ext cx="721145" cy="739305"/>
              </a:xfrm>
              <a:prstGeom prst="rect">
                <a:avLst/>
              </a:prstGeom>
              <a:noFill/>
            </p:spPr>
            <p:txBody>
              <a:bodyPr wrap="square">
                <a:spAutoFit/>
              </a:bodyPr>
              <a:lstStyle/>
              <a:p>
                <a:pPr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853CC0E5-6040-469C-84F1-EC9D0C0C459B}"/>
                  </a:ext>
                </a:extLst>
              </p:cNvPr>
              <p:cNvSpPr txBox="1">
                <a:spLocks noRot="1" noChangeAspect="1" noMove="1" noResize="1" noEditPoints="1" noAdjustHandles="1" noChangeArrowheads="1" noChangeShapeType="1" noTextEdit="1"/>
              </p:cNvSpPr>
              <p:nvPr/>
            </p:nvSpPr>
            <p:spPr>
              <a:xfrm>
                <a:off x="1946173" y="1754457"/>
                <a:ext cx="721145" cy="73930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9DC8BE3-42D1-4957-BB3F-695CE1391469}"/>
                  </a:ext>
                </a:extLst>
              </p:cNvPr>
              <p:cNvSpPr txBox="1"/>
              <p:nvPr/>
            </p:nvSpPr>
            <p:spPr>
              <a:xfrm>
                <a:off x="2544214" y="1723482"/>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9DC8BE3-42D1-4957-BB3F-695CE1391469}"/>
                  </a:ext>
                </a:extLst>
              </p:cNvPr>
              <p:cNvSpPr txBox="1">
                <a:spLocks noRot="1" noChangeAspect="1" noMove="1" noResize="1" noEditPoints="1" noAdjustHandles="1" noChangeArrowheads="1" noChangeShapeType="1" noTextEdit="1"/>
              </p:cNvSpPr>
              <p:nvPr/>
            </p:nvSpPr>
            <p:spPr>
              <a:xfrm>
                <a:off x="2544214" y="1723482"/>
                <a:ext cx="853667" cy="73930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496C61-59AF-47A7-BD0D-DB1125E6E3CE}"/>
                  </a:ext>
                </a:extLst>
              </p:cNvPr>
              <p:cNvSpPr txBox="1"/>
              <p:nvPr/>
            </p:nvSpPr>
            <p:spPr>
              <a:xfrm>
                <a:off x="3341348" y="1756198"/>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CF496C61-59AF-47A7-BD0D-DB1125E6E3CE}"/>
                  </a:ext>
                </a:extLst>
              </p:cNvPr>
              <p:cNvSpPr txBox="1">
                <a:spLocks noRot="1" noChangeAspect="1" noMove="1" noResize="1" noEditPoints="1" noAdjustHandles="1" noChangeArrowheads="1" noChangeShapeType="1" noTextEdit="1"/>
              </p:cNvSpPr>
              <p:nvPr/>
            </p:nvSpPr>
            <p:spPr>
              <a:xfrm>
                <a:off x="3341348" y="1756198"/>
                <a:ext cx="853667" cy="73930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61FECD8-4AE3-41DB-BA14-CC758474095F}"/>
                  </a:ext>
                </a:extLst>
              </p:cNvPr>
              <p:cNvSpPr txBox="1"/>
              <p:nvPr/>
            </p:nvSpPr>
            <p:spPr>
              <a:xfrm>
                <a:off x="4056120" y="1772556"/>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A61FECD8-4AE3-41DB-BA14-CC758474095F}"/>
                  </a:ext>
                </a:extLst>
              </p:cNvPr>
              <p:cNvSpPr txBox="1">
                <a:spLocks noRot="1" noChangeAspect="1" noMove="1" noResize="1" noEditPoints="1" noAdjustHandles="1" noChangeArrowheads="1" noChangeShapeType="1" noTextEdit="1"/>
              </p:cNvSpPr>
              <p:nvPr/>
            </p:nvSpPr>
            <p:spPr>
              <a:xfrm>
                <a:off x="4056120" y="1772556"/>
                <a:ext cx="853667" cy="73930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7262A9-A500-41F8-B876-CC1889414A17}"/>
                  </a:ext>
                </a:extLst>
              </p:cNvPr>
              <p:cNvSpPr txBox="1"/>
              <p:nvPr/>
            </p:nvSpPr>
            <p:spPr>
              <a:xfrm>
                <a:off x="4749605" y="1756197"/>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BB7262A9-A500-41F8-B876-CC1889414A17}"/>
                  </a:ext>
                </a:extLst>
              </p:cNvPr>
              <p:cNvSpPr txBox="1">
                <a:spLocks noRot="1" noChangeAspect="1" noMove="1" noResize="1" noEditPoints="1" noAdjustHandles="1" noChangeArrowheads="1" noChangeShapeType="1" noTextEdit="1"/>
              </p:cNvSpPr>
              <p:nvPr/>
            </p:nvSpPr>
            <p:spPr>
              <a:xfrm>
                <a:off x="4749605" y="1756197"/>
                <a:ext cx="853667" cy="739305"/>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30A2E54-8193-4FA8-B5F7-24DC22F7A7BD}"/>
                  </a:ext>
                </a:extLst>
              </p:cNvPr>
              <p:cNvSpPr txBox="1"/>
              <p:nvPr/>
            </p:nvSpPr>
            <p:spPr>
              <a:xfrm>
                <a:off x="5440380" y="1734897"/>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030A2E54-8193-4FA8-B5F7-24DC22F7A7BD}"/>
                  </a:ext>
                </a:extLst>
              </p:cNvPr>
              <p:cNvSpPr txBox="1">
                <a:spLocks noRot="1" noChangeAspect="1" noMove="1" noResize="1" noEditPoints="1" noAdjustHandles="1" noChangeArrowheads="1" noChangeShapeType="1" noTextEdit="1"/>
              </p:cNvSpPr>
              <p:nvPr/>
            </p:nvSpPr>
            <p:spPr>
              <a:xfrm>
                <a:off x="5440380" y="1734897"/>
                <a:ext cx="853667" cy="739305"/>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75D6763-BD9C-4CD5-B5FE-5D3CB9620F2A}"/>
                  </a:ext>
                </a:extLst>
              </p:cNvPr>
              <p:cNvSpPr txBox="1"/>
              <p:nvPr/>
            </p:nvSpPr>
            <p:spPr>
              <a:xfrm>
                <a:off x="6192230" y="1751255"/>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775D6763-BD9C-4CD5-B5FE-5D3CB9620F2A}"/>
                  </a:ext>
                </a:extLst>
              </p:cNvPr>
              <p:cNvSpPr txBox="1">
                <a:spLocks noRot="1" noChangeAspect="1" noMove="1" noResize="1" noEditPoints="1" noAdjustHandles="1" noChangeArrowheads="1" noChangeShapeType="1" noTextEdit="1"/>
              </p:cNvSpPr>
              <p:nvPr/>
            </p:nvSpPr>
            <p:spPr>
              <a:xfrm>
                <a:off x="6192230" y="1751255"/>
                <a:ext cx="853667" cy="73930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A104734-0917-40B8-8F84-134DE72BBBC9}"/>
                  </a:ext>
                </a:extLst>
              </p:cNvPr>
              <p:cNvSpPr txBox="1"/>
              <p:nvPr/>
            </p:nvSpPr>
            <p:spPr>
              <a:xfrm>
                <a:off x="6952286" y="1770084"/>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BA104734-0917-40B8-8F84-134DE72BBBC9}"/>
                  </a:ext>
                </a:extLst>
              </p:cNvPr>
              <p:cNvSpPr txBox="1">
                <a:spLocks noRot="1" noChangeAspect="1" noMove="1" noResize="1" noEditPoints="1" noAdjustHandles="1" noChangeArrowheads="1" noChangeShapeType="1" noTextEdit="1"/>
              </p:cNvSpPr>
              <p:nvPr/>
            </p:nvSpPr>
            <p:spPr>
              <a:xfrm>
                <a:off x="6952286" y="1770084"/>
                <a:ext cx="853667" cy="739305"/>
              </a:xfrm>
              <a:prstGeom prst="rect">
                <a:avLst/>
              </a:prstGeom>
              <a:blipFill>
                <a:blip r:embed="rId12"/>
                <a:stretch>
                  <a:fillRect/>
                </a:stretch>
              </a:blipFill>
            </p:spPr>
            <p:txBody>
              <a:bodyPr/>
              <a:lstStyle/>
              <a:p>
                <a:r>
                  <a:rPr lang="en-US">
                    <a:noFill/>
                  </a:rPr>
                  <a:t> </a:t>
                </a:r>
              </a:p>
            </p:txBody>
          </p:sp>
        </mc:Fallback>
      </mc:AlternateContent>
      <p:cxnSp>
        <p:nvCxnSpPr>
          <p:cNvPr id="22" name="Straight Connector 21">
            <a:extLst>
              <a:ext uri="{FF2B5EF4-FFF2-40B4-BE49-F238E27FC236}">
                <a16:creationId xmlns:a16="http://schemas.microsoft.com/office/drawing/2014/main" id="{8BDD28B9-B7DD-4FB4-A065-3F66A588D1BF}"/>
              </a:ext>
            </a:extLst>
          </p:cNvPr>
          <p:cNvCxnSpPr>
            <a:cxnSpLocks/>
          </p:cNvCxnSpPr>
          <p:nvPr/>
        </p:nvCxnSpPr>
        <p:spPr>
          <a:xfrm flipV="1">
            <a:off x="1210114" y="2539633"/>
            <a:ext cx="813144" cy="916368"/>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19DA353-0FE7-4D0E-9198-D26DF8B1D9B1}"/>
              </a:ext>
            </a:extLst>
          </p:cNvPr>
          <p:cNvCxnSpPr>
            <a:cxnSpLocks/>
          </p:cNvCxnSpPr>
          <p:nvPr/>
        </p:nvCxnSpPr>
        <p:spPr>
          <a:xfrm flipV="1">
            <a:off x="1210114" y="2539633"/>
            <a:ext cx="482804" cy="51692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736DC53-D6FE-4D4F-9711-705654E009FA}"/>
              </a:ext>
            </a:extLst>
          </p:cNvPr>
          <p:cNvCxnSpPr>
            <a:cxnSpLocks/>
          </p:cNvCxnSpPr>
          <p:nvPr/>
        </p:nvCxnSpPr>
        <p:spPr>
          <a:xfrm flipV="1">
            <a:off x="1231402" y="2539635"/>
            <a:ext cx="1147607" cy="142249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DCC92B8-0FA6-4B3C-A68F-BBEC1326952F}"/>
              </a:ext>
            </a:extLst>
          </p:cNvPr>
          <p:cNvCxnSpPr>
            <a:cxnSpLocks/>
          </p:cNvCxnSpPr>
          <p:nvPr/>
        </p:nvCxnSpPr>
        <p:spPr>
          <a:xfrm flipV="1">
            <a:off x="1946173" y="2524737"/>
            <a:ext cx="1195159" cy="147120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7681F8C-AB4B-40AE-A627-2A80262AB066}"/>
              </a:ext>
            </a:extLst>
          </p:cNvPr>
          <p:cNvCxnSpPr>
            <a:cxnSpLocks/>
          </p:cNvCxnSpPr>
          <p:nvPr/>
        </p:nvCxnSpPr>
        <p:spPr>
          <a:xfrm flipV="1">
            <a:off x="1553165" y="2517877"/>
            <a:ext cx="1232422" cy="1444253"/>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EA71F28-212A-4620-A793-73E6A79ACF23}"/>
              </a:ext>
            </a:extLst>
          </p:cNvPr>
          <p:cNvCxnSpPr>
            <a:cxnSpLocks/>
          </p:cNvCxnSpPr>
          <p:nvPr/>
        </p:nvCxnSpPr>
        <p:spPr>
          <a:xfrm flipV="1">
            <a:off x="2298700" y="2555712"/>
            <a:ext cx="1191699" cy="144022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226A684-6009-49B5-B658-6DCCA992FF66}"/>
              </a:ext>
            </a:extLst>
          </p:cNvPr>
          <p:cNvCxnSpPr>
            <a:cxnSpLocks/>
          </p:cNvCxnSpPr>
          <p:nvPr/>
        </p:nvCxnSpPr>
        <p:spPr>
          <a:xfrm flipV="1">
            <a:off x="2730500" y="2544577"/>
            <a:ext cx="1264499" cy="145136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CA3DAB-5115-4BA4-9840-CDA9F7398D29}"/>
              </a:ext>
            </a:extLst>
          </p:cNvPr>
          <p:cNvCxnSpPr>
            <a:cxnSpLocks/>
          </p:cNvCxnSpPr>
          <p:nvPr/>
        </p:nvCxnSpPr>
        <p:spPr>
          <a:xfrm flipV="1">
            <a:off x="3200400" y="2919413"/>
            <a:ext cx="914400" cy="107652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F02266E-7C32-458B-AB9C-4E18815F1F30}"/>
              </a:ext>
            </a:extLst>
          </p:cNvPr>
          <p:cNvCxnSpPr>
            <a:cxnSpLocks/>
          </p:cNvCxnSpPr>
          <p:nvPr/>
        </p:nvCxnSpPr>
        <p:spPr>
          <a:xfrm flipV="1">
            <a:off x="3562350" y="3348038"/>
            <a:ext cx="552450" cy="647899"/>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E67E8B94-D3BF-B10C-3359-A525EDC18951}"/>
              </a:ext>
            </a:extLst>
          </p:cNvPr>
          <p:cNvGrpSpPr/>
          <p:nvPr/>
        </p:nvGrpSpPr>
        <p:grpSpPr>
          <a:xfrm>
            <a:off x="356447" y="2506388"/>
            <a:ext cx="853668" cy="2248368"/>
            <a:chOff x="1950492" y="2506388"/>
            <a:chExt cx="853668" cy="2248368"/>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505F6EA-A909-F1C9-7741-553147B93FE6}"/>
                    </a:ext>
                  </a:extLst>
                </p:cNvPr>
                <p:cNvSpPr txBox="1"/>
                <p:nvPr/>
              </p:nvSpPr>
              <p:spPr>
                <a:xfrm>
                  <a:off x="1950493" y="2506388"/>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8" name="TextBox 27">
                  <a:extLst>
                    <a:ext uri="{FF2B5EF4-FFF2-40B4-BE49-F238E27FC236}">
                      <a16:creationId xmlns:a16="http://schemas.microsoft.com/office/drawing/2014/main" id="{B505F6EA-A909-F1C9-7741-553147B93FE6}"/>
                    </a:ext>
                  </a:extLst>
                </p:cNvPr>
                <p:cNvSpPr txBox="1">
                  <a:spLocks noRot="1" noChangeAspect="1" noMove="1" noResize="1" noEditPoints="1" noAdjustHandles="1" noChangeArrowheads="1" noChangeShapeType="1" noTextEdit="1"/>
                </p:cNvSpPr>
                <p:nvPr/>
              </p:nvSpPr>
              <p:spPr>
                <a:xfrm>
                  <a:off x="1950493" y="2506388"/>
                  <a:ext cx="853667" cy="730393"/>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736A4E9F-1BB8-2F5C-2E0B-506E052AE034}"/>
                    </a:ext>
                  </a:extLst>
                </p:cNvPr>
                <p:cNvSpPr txBox="1"/>
                <p:nvPr/>
              </p:nvSpPr>
              <p:spPr>
                <a:xfrm>
                  <a:off x="1950493" y="3265544"/>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9" name="TextBox 28">
                  <a:extLst>
                    <a:ext uri="{FF2B5EF4-FFF2-40B4-BE49-F238E27FC236}">
                      <a16:creationId xmlns:a16="http://schemas.microsoft.com/office/drawing/2014/main" id="{736A4E9F-1BB8-2F5C-2E0B-506E052AE034}"/>
                    </a:ext>
                  </a:extLst>
                </p:cNvPr>
                <p:cNvSpPr txBox="1">
                  <a:spLocks noRot="1" noChangeAspect="1" noMove="1" noResize="1" noEditPoints="1" noAdjustHandles="1" noChangeArrowheads="1" noChangeShapeType="1" noTextEdit="1"/>
                </p:cNvSpPr>
                <p:nvPr/>
              </p:nvSpPr>
              <p:spPr>
                <a:xfrm>
                  <a:off x="1950493" y="3265544"/>
                  <a:ext cx="853667" cy="730393"/>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34A43888-80AC-56EF-46AA-633D95477F90}"/>
                    </a:ext>
                  </a:extLst>
                </p:cNvPr>
                <p:cNvSpPr txBox="1"/>
                <p:nvPr/>
              </p:nvSpPr>
              <p:spPr>
                <a:xfrm>
                  <a:off x="1950492" y="4024363"/>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30" name="TextBox 29">
                  <a:extLst>
                    <a:ext uri="{FF2B5EF4-FFF2-40B4-BE49-F238E27FC236}">
                      <a16:creationId xmlns:a16="http://schemas.microsoft.com/office/drawing/2014/main" id="{34A43888-80AC-56EF-46AA-633D95477F90}"/>
                    </a:ext>
                  </a:extLst>
                </p:cNvPr>
                <p:cNvSpPr txBox="1">
                  <a:spLocks noRot="1" noChangeAspect="1" noMove="1" noResize="1" noEditPoints="1" noAdjustHandles="1" noChangeArrowheads="1" noChangeShapeType="1" noTextEdit="1"/>
                </p:cNvSpPr>
                <p:nvPr/>
              </p:nvSpPr>
              <p:spPr>
                <a:xfrm>
                  <a:off x="1950492" y="4024363"/>
                  <a:ext cx="853667" cy="730393"/>
                </a:xfrm>
                <a:prstGeom prst="rect">
                  <a:avLst/>
                </a:prstGeom>
                <a:blipFill>
                  <a:blip r:embed="rId1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 name="Rectangle: Rounded Corners 31">
                <a:extLst>
                  <a:ext uri="{FF2B5EF4-FFF2-40B4-BE49-F238E27FC236}">
                    <a16:creationId xmlns:a16="http://schemas.microsoft.com/office/drawing/2014/main" id="{F66DB839-B9AB-473E-8542-AAC74602CB0A}"/>
                  </a:ext>
                </a:extLst>
              </p:cNvPr>
              <p:cNvSpPr/>
              <p:nvPr/>
            </p:nvSpPr>
            <p:spPr>
              <a:xfrm>
                <a:off x="8188061" y="2490089"/>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4</m:t>
                        </m:r>
                      </m:num>
                      <m:den>
                        <m:r>
                          <m:rPr>
                            <m:nor/>
                          </m:rPr>
                          <a:rPr lang="en-US" sz="3200" b="1">
                            <a:solidFill>
                              <a:srgbClr val="74C274"/>
                            </a:solidFill>
                            <a:cs typeface="Arial"/>
                          </a:rPr>
                          <m:t>9</m:t>
                        </m:r>
                      </m:den>
                    </m:f>
                  </m:oMath>
                </a14:m>
                <a:r>
                  <a:rPr lang="en-US" sz="3200" b="1" dirty="0">
                    <a:solidFill>
                      <a:srgbClr val="74C274"/>
                    </a:solidFill>
                    <a:cs typeface="Arial"/>
                  </a:rPr>
                  <a:t> of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8</m:t>
                        </m:r>
                      </m:num>
                      <m:den>
                        <m:r>
                          <m:rPr>
                            <m:nor/>
                          </m:rPr>
                          <a:rPr lang="en-US" sz="3200" b="1">
                            <a:solidFill>
                              <a:srgbClr val="74C274"/>
                            </a:solidFill>
                            <a:cs typeface="Arial"/>
                          </a:rPr>
                          <m:t>27</m:t>
                        </m:r>
                      </m:den>
                    </m:f>
                  </m:oMath>
                </a14:m>
                <a:endParaRPr lang="en-US" dirty="0"/>
              </a:p>
            </p:txBody>
          </p:sp>
        </mc:Choice>
        <mc:Fallback xmlns="">
          <p:sp>
            <p:nvSpPr>
              <p:cNvPr id="32" name="Rectangle: Rounded Corners 31">
                <a:extLst>
                  <a:ext uri="{FF2B5EF4-FFF2-40B4-BE49-F238E27FC236}">
                    <a16:creationId xmlns:a16="http://schemas.microsoft.com/office/drawing/2014/main" id="{F66DB839-B9AB-473E-8542-AAC74602CB0A}"/>
                  </a:ext>
                </a:extLst>
              </p:cNvPr>
              <p:cNvSpPr>
                <a:spLocks noRot="1" noChangeAspect="1" noMove="1" noResize="1" noEditPoints="1" noAdjustHandles="1" noChangeArrowheads="1" noChangeShapeType="1" noTextEdit="1"/>
              </p:cNvSpPr>
              <p:nvPr/>
            </p:nvSpPr>
            <p:spPr>
              <a:xfrm>
                <a:off x="8188061" y="2490089"/>
                <a:ext cx="3383280" cy="938911"/>
              </a:xfrm>
              <a:prstGeom prst="roundRect">
                <a:avLst/>
              </a:prstGeom>
              <a:blipFill>
                <a:blip r:embed="rId18"/>
                <a:stretch>
                  <a:fillRect b="-5769"/>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F8EBE6C1-EB79-4E77-84F5-CAB42AE1118D}"/>
                  </a:ext>
                </a:extLst>
              </p:cNvPr>
              <p:cNvSpPr/>
              <p:nvPr/>
            </p:nvSpPr>
            <p:spPr>
              <a:xfrm>
                <a:off x="8188061" y="3783868"/>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4</m:t>
                        </m:r>
                      </m:num>
                      <m:den>
                        <m:r>
                          <m:rPr>
                            <m:nor/>
                          </m:rPr>
                          <a:rPr lang="en-US" sz="3200" b="1">
                            <a:solidFill>
                              <a:srgbClr val="74C274"/>
                            </a:solidFill>
                            <a:cs typeface="Arial"/>
                          </a:rPr>
                          <m:t>9</m:t>
                        </m:r>
                      </m:den>
                    </m:f>
                  </m:oMath>
                </a14:m>
                <a:r>
                  <a:rPr lang="en-US" sz="3200" b="1" dirty="0">
                    <a:solidFill>
                      <a:srgbClr val="74C274"/>
                    </a:solidFill>
                    <a:cs typeface="Arial"/>
                  </a:rPr>
                  <a:t> </a:t>
                </a:r>
                <a14:m>
                  <m:oMath xmlns:m="http://schemas.openxmlformats.org/officeDocument/2006/math">
                    <m:r>
                      <a:rPr lang="en-US" sz="3200" b="1" i="1" dirty="0" smtClean="0">
                        <a:solidFill>
                          <a:srgbClr val="74C274"/>
                        </a:solidFill>
                        <a:latin typeface="Cambria Math" panose="02040503050406030204" pitchFamily="18" charset="0"/>
                        <a:ea typeface="Cambria Math" panose="02040503050406030204" pitchFamily="18" charset="0"/>
                        <a:cs typeface="Arial"/>
                      </a:rPr>
                      <m:t>×</m:t>
                    </m:r>
                  </m:oMath>
                </a14:m>
                <a:r>
                  <a:rPr lang="en-US" sz="3200" b="1" dirty="0">
                    <a:solidFill>
                      <a:srgbClr val="74C274"/>
                    </a:solidFill>
                    <a:cs typeface="Arial"/>
                  </a:rPr>
                  <a:t>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8</m:t>
                        </m:r>
                      </m:num>
                      <m:den>
                        <m:r>
                          <m:rPr>
                            <m:nor/>
                          </m:rPr>
                          <a:rPr lang="en-US" sz="3200" b="1">
                            <a:solidFill>
                              <a:srgbClr val="74C274"/>
                            </a:solidFill>
                            <a:cs typeface="Arial"/>
                          </a:rPr>
                          <m:t>27</m:t>
                        </m:r>
                      </m:den>
                    </m:f>
                  </m:oMath>
                </a14:m>
                <a:endParaRPr lang="en-US" dirty="0"/>
              </a:p>
            </p:txBody>
          </p:sp>
        </mc:Choice>
        <mc:Fallback xmlns="">
          <p:sp>
            <p:nvSpPr>
              <p:cNvPr id="33" name="Rectangle: Rounded Corners 32">
                <a:extLst>
                  <a:ext uri="{FF2B5EF4-FFF2-40B4-BE49-F238E27FC236}">
                    <a16:creationId xmlns:a16="http://schemas.microsoft.com/office/drawing/2014/main" id="{F8EBE6C1-EB79-4E77-84F5-CAB42AE1118D}"/>
                  </a:ext>
                </a:extLst>
              </p:cNvPr>
              <p:cNvSpPr>
                <a:spLocks noRot="1" noChangeAspect="1" noMove="1" noResize="1" noEditPoints="1" noAdjustHandles="1" noChangeArrowheads="1" noChangeShapeType="1" noTextEdit="1"/>
              </p:cNvSpPr>
              <p:nvPr/>
            </p:nvSpPr>
            <p:spPr>
              <a:xfrm>
                <a:off x="8188061" y="3783868"/>
                <a:ext cx="3383280" cy="938911"/>
              </a:xfrm>
              <a:prstGeom prst="roundRect">
                <a:avLst/>
              </a:prstGeom>
              <a:blipFill>
                <a:blip r:embed="rId19"/>
                <a:stretch>
                  <a:fillRect b="-5806"/>
                </a:stretch>
              </a:blipFill>
              <a:ln w="3175">
                <a:solidFill>
                  <a:schemeClr val="bg1">
                    <a:lumMod val="75000"/>
                  </a:schemeClr>
                </a:solid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44539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grpId="0" nodeType="afterEffect">
                                  <p:stCondLst>
                                    <p:cond delay="25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750"/>
                            </p:stCondLst>
                            <p:childTnLst>
                              <p:par>
                                <p:cTn id="17" presetID="1" presetClass="entr" presetSubtype="0" fill="hold" grpId="0" nodeType="afterEffect">
                                  <p:stCondLst>
                                    <p:cond delay="25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250"/>
                                  </p:stCondLst>
                                  <p:childTnLst>
                                    <p:set>
                                      <p:cBhvr>
                                        <p:cTn id="21" dur="1" fill="hold">
                                          <p:stCondLst>
                                            <p:cond delay="0"/>
                                          </p:stCondLst>
                                        </p:cTn>
                                        <p:tgtEl>
                                          <p:spTgt spid="9"/>
                                        </p:tgtEl>
                                        <p:attrNameLst>
                                          <p:attrName>style.visibility</p:attrName>
                                        </p:attrNameLst>
                                      </p:cBhvr>
                                      <p:to>
                                        <p:strVal val="visible"/>
                                      </p:to>
                                    </p:set>
                                  </p:childTnLst>
                                </p:cTn>
                              </p:par>
                            </p:childTnLst>
                          </p:cTn>
                        </p:par>
                        <p:par>
                          <p:cTn id="22" fill="hold">
                            <p:stCondLst>
                              <p:cond delay="1250"/>
                            </p:stCondLst>
                            <p:childTnLst>
                              <p:par>
                                <p:cTn id="23" presetID="1" presetClass="entr" presetSubtype="0" fill="hold" grpId="0" nodeType="afterEffect">
                                  <p:stCondLst>
                                    <p:cond delay="250"/>
                                  </p:stCondLst>
                                  <p:childTnLst>
                                    <p:set>
                                      <p:cBhvr>
                                        <p:cTn id="24" dur="1" fill="hold">
                                          <p:stCondLst>
                                            <p:cond delay="0"/>
                                          </p:stCondLst>
                                        </p:cTn>
                                        <p:tgtEl>
                                          <p:spTgt spid="10"/>
                                        </p:tgtEl>
                                        <p:attrNameLst>
                                          <p:attrName>style.visibility</p:attrName>
                                        </p:attrNameLst>
                                      </p:cBhvr>
                                      <p:to>
                                        <p:strVal val="visible"/>
                                      </p:to>
                                    </p:set>
                                  </p:childTnLst>
                                </p:cTn>
                              </p:par>
                            </p:childTnLst>
                          </p:cTn>
                        </p:par>
                        <p:par>
                          <p:cTn id="25" fill="hold">
                            <p:stCondLst>
                              <p:cond delay="1500"/>
                            </p:stCondLst>
                            <p:childTnLst>
                              <p:par>
                                <p:cTn id="26" presetID="1" presetClass="entr" presetSubtype="0" fill="hold" grpId="0" nodeType="afterEffect">
                                  <p:stCondLst>
                                    <p:cond delay="250"/>
                                  </p:stCondLst>
                                  <p:childTnLst>
                                    <p:set>
                                      <p:cBhvr>
                                        <p:cTn id="27" dur="1" fill="hold">
                                          <p:stCondLst>
                                            <p:cond delay="0"/>
                                          </p:stCondLst>
                                        </p:cTn>
                                        <p:tgtEl>
                                          <p:spTgt spid="11"/>
                                        </p:tgtEl>
                                        <p:attrNameLst>
                                          <p:attrName>style.visibility</p:attrName>
                                        </p:attrNameLst>
                                      </p:cBhvr>
                                      <p:to>
                                        <p:strVal val="visible"/>
                                      </p:to>
                                    </p:set>
                                  </p:childTnLst>
                                </p:cTn>
                              </p:par>
                            </p:childTnLst>
                          </p:cTn>
                        </p:par>
                        <p:par>
                          <p:cTn id="28" fill="hold">
                            <p:stCondLst>
                              <p:cond delay="1750"/>
                            </p:stCondLst>
                            <p:childTnLst>
                              <p:par>
                                <p:cTn id="29" presetID="1" presetClass="entr" presetSubtype="0" fill="hold" grpId="0" nodeType="afterEffect">
                                  <p:stCondLst>
                                    <p:cond delay="25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type="wd">
                                    <p:tmAbs val="200"/>
                                  </p:iterate>
                                  <p:childTnLst>
                                    <p:set>
                                      <p:cBhvr>
                                        <p:cTn id="34" dur="1" fill="hold">
                                          <p:stCondLst>
                                            <p:cond delay="0"/>
                                          </p:stCondLst>
                                        </p:cTn>
                                        <p:tgtEl>
                                          <p:spTgt spid="32"/>
                                        </p:tgtEl>
                                        <p:attrNameLst>
                                          <p:attrName>style.visibility</p:attrName>
                                        </p:attrNameLst>
                                      </p:cBhvr>
                                      <p:to>
                                        <p:strVal val="visible"/>
                                      </p:to>
                                    </p:set>
                                  </p:childTnLst>
                                </p:cTn>
                              </p:par>
                            </p:childTnLst>
                          </p:cTn>
                        </p:par>
                        <p:par>
                          <p:cTn id="35" fill="hold">
                            <p:stCondLst>
                              <p:cond delay="801"/>
                            </p:stCondLst>
                            <p:childTnLst>
                              <p:par>
                                <p:cTn id="36" presetID="1" presetClass="entr" presetSubtype="0" fill="hold" grpId="0" nodeType="afterEffect">
                                  <p:stCondLst>
                                    <p:cond delay="250"/>
                                  </p:stCondLst>
                                  <p:iterate type="wd">
                                    <p:tmAbs val="200"/>
                                  </p:iterate>
                                  <p:childTnLst>
                                    <p:set>
                                      <p:cBhvr>
                                        <p:cTn id="37"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do we multiply fractions?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7FBE3EA0-4A27-4618-A5EA-87DF5DC6CC23}"/>
                  </a:ext>
                </a:extLst>
              </p:cNvPr>
              <p:cNvSpPr txBox="1"/>
              <p:nvPr/>
            </p:nvSpPr>
            <p:spPr>
              <a:xfrm>
                <a:off x="7417417" y="2824882"/>
                <a:ext cx="2908876"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4</m:t>
                        </m:r>
                      </m:num>
                      <m:den>
                        <m:r>
                          <m:rPr>
                            <m:nor/>
                          </m:rPr>
                          <a:rPr lang="en-US" sz="3600" b="1" i="0" smtClean="0">
                            <a:solidFill>
                              <a:schemeClr val="tx1">
                                <a:lumMod val="65000"/>
                                <a:lumOff val="35000"/>
                              </a:schemeClr>
                            </a:solidFill>
                            <a:latin typeface="+mn-lt"/>
                          </a:rPr>
                          <m:t>9</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3</m:t>
                        </m:r>
                      </m:den>
                    </m:f>
                  </m:oMath>
                </a14:m>
                <a:r>
                  <a:rPr lang="en-US" sz="3600" b="1" dirty="0">
                    <a:solidFill>
                      <a:schemeClr val="tx1">
                        <a:lumMod val="65000"/>
                        <a:lumOff val="35000"/>
                      </a:schemeClr>
                    </a:solidFill>
                    <a:latin typeface="+mn-lt"/>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8</m:t>
                        </m:r>
                      </m:num>
                      <m:den>
                        <m:r>
                          <m:rPr>
                            <m:nor/>
                          </m:rPr>
                          <a:rPr lang="en-US" sz="3600" b="1" i="0" smtClean="0">
                            <a:solidFill>
                              <a:schemeClr val="tx1">
                                <a:lumMod val="65000"/>
                                <a:lumOff val="35000"/>
                              </a:schemeClr>
                            </a:solidFill>
                            <a:latin typeface="+mn-lt"/>
                          </a:rPr>
                          <m:t>27</m:t>
                        </m:r>
                      </m:den>
                    </m:f>
                  </m:oMath>
                </a14:m>
                <a:r>
                  <a:rPr lang="en-US" sz="3600" b="1" dirty="0">
                    <a:solidFill>
                      <a:schemeClr val="tx1">
                        <a:lumMod val="65000"/>
                        <a:lumOff val="35000"/>
                      </a:schemeClr>
                    </a:solidFill>
                    <a:latin typeface="+mn-lt"/>
                  </a:rPr>
                  <a:t> </a:t>
                </a:r>
                <a:endParaRPr lang="en-US" sz="3600" b="1" dirty="0">
                  <a:solidFill>
                    <a:schemeClr val="accent1">
                      <a:lumMod val="50000"/>
                    </a:schemeClr>
                  </a:solidFill>
                  <a:latin typeface="+mn-lt"/>
                </a:endParaRPr>
              </a:p>
            </p:txBody>
          </p:sp>
        </mc:Choice>
        <mc:Fallback xmlns="">
          <p:sp>
            <p:nvSpPr>
              <p:cNvPr id="26" name="TextBox 25">
                <a:extLst>
                  <a:ext uri="{FF2B5EF4-FFF2-40B4-BE49-F238E27FC236}">
                    <a16:creationId xmlns:a16="http://schemas.microsoft.com/office/drawing/2014/main" id="{7FBE3EA0-4A27-4618-A5EA-87DF5DC6CC23}"/>
                  </a:ext>
                </a:extLst>
              </p:cNvPr>
              <p:cNvSpPr txBox="1">
                <a:spLocks noRot="1" noChangeAspect="1" noMove="1" noResize="1" noEditPoints="1" noAdjustHandles="1" noChangeArrowheads="1" noChangeShapeType="1" noTextEdit="1"/>
              </p:cNvSpPr>
              <p:nvPr/>
            </p:nvSpPr>
            <p:spPr>
              <a:xfrm>
                <a:off x="7417417" y="2824882"/>
                <a:ext cx="2908876" cy="1062920"/>
              </a:xfrm>
              <a:prstGeom prst="rect">
                <a:avLst/>
              </a:prstGeom>
              <a:blipFill>
                <a:blip r:embed="rId4"/>
                <a:stretch>
                  <a:fillRect b="-51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D9D6DB3-D9B7-4010-852F-E03807FB035D}"/>
                  </a:ext>
                </a:extLst>
              </p:cNvPr>
              <p:cNvSpPr txBox="1"/>
              <p:nvPr/>
            </p:nvSpPr>
            <p:spPr>
              <a:xfrm>
                <a:off x="1857882" y="2824882"/>
                <a:ext cx="2908877" cy="1052596"/>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4</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3</m:t>
                        </m:r>
                      </m:den>
                    </m:f>
                  </m:oMath>
                </a14:m>
                <a:r>
                  <a:rPr lang="en-US" sz="3600" b="1" dirty="0">
                    <a:solidFill>
                      <a:schemeClr val="tx1">
                        <a:lumMod val="65000"/>
                        <a:lumOff val="35000"/>
                      </a:schemeClr>
                    </a:solidFill>
                    <a:latin typeface="+mn-lt"/>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12</m:t>
                        </m:r>
                      </m:den>
                    </m:f>
                  </m:oMath>
                </a14:m>
                <a:r>
                  <a:rPr lang="en-US" sz="3600" b="1" dirty="0">
                    <a:solidFill>
                      <a:schemeClr val="tx1">
                        <a:lumMod val="65000"/>
                        <a:lumOff val="35000"/>
                      </a:schemeClr>
                    </a:solidFill>
                    <a:latin typeface="+mn-lt"/>
                  </a:rPr>
                  <a:t> </a:t>
                </a:r>
                <a:endParaRPr lang="en-US" sz="3600" b="1" dirty="0">
                  <a:solidFill>
                    <a:schemeClr val="accent1">
                      <a:lumMod val="50000"/>
                    </a:schemeClr>
                  </a:solidFill>
                  <a:latin typeface="+mn-lt"/>
                </a:endParaRPr>
              </a:p>
            </p:txBody>
          </p:sp>
        </mc:Choice>
        <mc:Fallback xmlns="">
          <p:sp>
            <p:nvSpPr>
              <p:cNvPr id="27" name="TextBox 26">
                <a:extLst>
                  <a:ext uri="{FF2B5EF4-FFF2-40B4-BE49-F238E27FC236}">
                    <a16:creationId xmlns:a16="http://schemas.microsoft.com/office/drawing/2014/main" id="{CD9D6DB3-D9B7-4010-852F-E03807FB035D}"/>
                  </a:ext>
                </a:extLst>
              </p:cNvPr>
              <p:cNvSpPr txBox="1">
                <a:spLocks noRot="1" noChangeAspect="1" noMove="1" noResize="1" noEditPoints="1" noAdjustHandles="1" noChangeArrowheads="1" noChangeShapeType="1" noTextEdit="1"/>
              </p:cNvSpPr>
              <p:nvPr/>
            </p:nvSpPr>
            <p:spPr>
              <a:xfrm>
                <a:off x="1857882" y="2824882"/>
                <a:ext cx="2908877" cy="1052596"/>
              </a:xfrm>
              <a:prstGeom prst="rect">
                <a:avLst/>
              </a:prstGeom>
              <a:blipFill>
                <a:blip r:embed="rId5"/>
                <a:stretch>
                  <a:fillRect b="-635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B211AC26-CA75-411A-8F20-17CAF43ACEDE}"/>
                  </a:ext>
                </a:extLst>
              </p:cNvPr>
              <p:cNvSpPr/>
              <p:nvPr/>
            </p:nvSpPr>
            <p:spPr>
              <a:xfrm>
                <a:off x="2291481" y="208294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28" name="Rectangle 27">
                <a:extLst>
                  <a:ext uri="{FF2B5EF4-FFF2-40B4-BE49-F238E27FC236}">
                    <a16:creationId xmlns:a16="http://schemas.microsoft.com/office/drawing/2014/main" id="{B211AC26-CA75-411A-8F20-17CAF43ACEDE}"/>
                  </a:ext>
                </a:extLst>
              </p:cNvPr>
              <p:cNvSpPr>
                <a:spLocks noRot="1" noChangeAspect="1" noMove="1" noResize="1" noEditPoints="1" noAdjustHandles="1" noChangeArrowheads="1" noChangeShapeType="1" noTextEdit="1"/>
              </p:cNvSpPr>
              <p:nvPr/>
            </p:nvSpPr>
            <p:spPr>
              <a:xfrm>
                <a:off x="2291481" y="2082945"/>
                <a:ext cx="715260" cy="646331"/>
              </a:xfrm>
              <a:prstGeom prst="rect">
                <a:avLst/>
              </a:prstGeom>
              <a:blipFill>
                <a:blip r:embed="rId6"/>
                <a:stretch>
                  <a:fillRect/>
                </a:stretch>
              </a:blipFill>
            </p:spPr>
            <p:txBody>
              <a:bodyPr/>
              <a:lstStyle/>
              <a:p>
                <a:r>
                  <a:rPr lang="fr-FR">
                    <a:noFill/>
                  </a:rPr>
                  <a:t> </a:t>
                </a:r>
              </a:p>
            </p:txBody>
          </p:sp>
        </mc:Fallback>
      </mc:AlternateContent>
      <p:sp>
        <p:nvSpPr>
          <p:cNvPr id="29" name="Arrow: Curved Down 28">
            <a:extLst>
              <a:ext uri="{FF2B5EF4-FFF2-40B4-BE49-F238E27FC236}">
                <a16:creationId xmlns:a16="http://schemas.microsoft.com/office/drawing/2014/main" id="{086C3120-9053-45D4-B4A4-34CB05F5C32E}"/>
              </a:ext>
            </a:extLst>
          </p:cNvPr>
          <p:cNvSpPr/>
          <p:nvPr/>
        </p:nvSpPr>
        <p:spPr>
          <a:xfrm>
            <a:off x="2031609"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Arrow: Curved Down 29">
            <a:extLst>
              <a:ext uri="{FF2B5EF4-FFF2-40B4-BE49-F238E27FC236}">
                <a16:creationId xmlns:a16="http://schemas.microsoft.com/office/drawing/2014/main" id="{FEFE9F50-5205-42B8-B4DA-399ED02DCDAB}"/>
              </a:ext>
            </a:extLst>
          </p:cNvPr>
          <p:cNvSpPr/>
          <p:nvPr/>
        </p:nvSpPr>
        <p:spPr>
          <a:xfrm flipV="1">
            <a:off x="208644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B0A180A9-1BEF-45D7-BC51-EB74DC2EBF80}"/>
                  </a:ext>
                </a:extLst>
              </p:cNvPr>
              <p:cNvSpPr/>
              <p:nvPr/>
            </p:nvSpPr>
            <p:spPr>
              <a:xfrm>
                <a:off x="2346319" y="4004521"/>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2" name="Rectangle 31">
                <a:extLst>
                  <a:ext uri="{FF2B5EF4-FFF2-40B4-BE49-F238E27FC236}">
                    <a16:creationId xmlns:a16="http://schemas.microsoft.com/office/drawing/2014/main" id="{B0A180A9-1BEF-45D7-BC51-EB74DC2EBF80}"/>
                  </a:ext>
                </a:extLst>
              </p:cNvPr>
              <p:cNvSpPr>
                <a:spLocks noRot="1" noChangeAspect="1" noMove="1" noResize="1" noEditPoints="1" noAdjustHandles="1" noChangeArrowheads="1" noChangeShapeType="1" noTextEdit="1"/>
              </p:cNvSpPr>
              <p:nvPr/>
            </p:nvSpPr>
            <p:spPr>
              <a:xfrm>
                <a:off x="2346319" y="4004521"/>
                <a:ext cx="715260" cy="646331"/>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3C2676D2-0D66-4CDF-8BEB-3BB30FB78311}"/>
                  </a:ext>
                </a:extLst>
              </p:cNvPr>
              <p:cNvSpPr/>
              <p:nvPr/>
            </p:nvSpPr>
            <p:spPr>
              <a:xfrm>
                <a:off x="7854694" y="208294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3" name="Rectangle 32">
                <a:extLst>
                  <a:ext uri="{FF2B5EF4-FFF2-40B4-BE49-F238E27FC236}">
                    <a16:creationId xmlns:a16="http://schemas.microsoft.com/office/drawing/2014/main" id="{3C2676D2-0D66-4CDF-8BEB-3BB30FB78311}"/>
                  </a:ext>
                </a:extLst>
              </p:cNvPr>
              <p:cNvSpPr>
                <a:spLocks noRot="1" noChangeAspect="1" noMove="1" noResize="1" noEditPoints="1" noAdjustHandles="1" noChangeArrowheads="1" noChangeShapeType="1" noTextEdit="1"/>
              </p:cNvSpPr>
              <p:nvPr/>
            </p:nvSpPr>
            <p:spPr>
              <a:xfrm>
                <a:off x="7854694" y="2082945"/>
                <a:ext cx="715260" cy="646331"/>
              </a:xfrm>
              <a:prstGeom prst="rect">
                <a:avLst/>
              </a:prstGeom>
              <a:blipFill>
                <a:blip r:embed="rId8"/>
                <a:stretch>
                  <a:fillRect/>
                </a:stretch>
              </a:blipFill>
            </p:spPr>
            <p:txBody>
              <a:bodyPr/>
              <a:lstStyle/>
              <a:p>
                <a:r>
                  <a:rPr lang="fr-FR">
                    <a:noFill/>
                  </a:rPr>
                  <a:t> </a:t>
                </a:r>
              </a:p>
            </p:txBody>
          </p:sp>
        </mc:Fallback>
      </mc:AlternateContent>
      <p:sp>
        <p:nvSpPr>
          <p:cNvPr id="34" name="Arrow: Curved Down 33">
            <a:extLst>
              <a:ext uri="{FF2B5EF4-FFF2-40B4-BE49-F238E27FC236}">
                <a16:creationId xmlns:a16="http://schemas.microsoft.com/office/drawing/2014/main" id="{5848791D-0304-4D75-B357-03C474E728AF}"/>
              </a:ext>
            </a:extLst>
          </p:cNvPr>
          <p:cNvSpPr/>
          <p:nvPr/>
        </p:nvSpPr>
        <p:spPr>
          <a:xfrm>
            <a:off x="7579582"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Arrow: Curved Down 34">
            <a:extLst>
              <a:ext uri="{FF2B5EF4-FFF2-40B4-BE49-F238E27FC236}">
                <a16:creationId xmlns:a16="http://schemas.microsoft.com/office/drawing/2014/main" id="{80B33B63-A112-48FB-BF47-63858522BFC7}"/>
              </a:ext>
            </a:extLst>
          </p:cNvPr>
          <p:cNvSpPr/>
          <p:nvPr/>
        </p:nvSpPr>
        <p:spPr>
          <a:xfrm flipV="1">
            <a:off x="761837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332B160F-38CD-437F-A476-BE6AA100B078}"/>
                  </a:ext>
                </a:extLst>
              </p:cNvPr>
              <p:cNvSpPr/>
              <p:nvPr/>
            </p:nvSpPr>
            <p:spPr>
              <a:xfrm>
                <a:off x="7908730" y="3987677"/>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6" name="Rectangle 35">
                <a:extLst>
                  <a:ext uri="{FF2B5EF4-FFF2-40B4-BE49-F238E27FC236}">
                    <a16:creationId xmlns:a16="http://schemas.microsoft.com/office/drawing/2014/main" id="{332B160F-38CD-437F-A476-BE6AA100B078}"/>
                  </a:ext>
                </a:extLst>
              </p:cNvPr>
              <p:cNvSpPr>
                <a:spLocks noRot="1" noChangeAspect="1" noMove="1" noResize="1" noEditPoints="1" noAdjustHandles="1" noChangeArrowheads="1" noChangeShapeType="1" noTextEdit="1"/>
              </p:cNvSpPr>
              <p:nvPr/>
            </p:nvSpPr>
            <p:spPr>
              <a:xfrm>
                <a:off x="7908730" y="3987677"/>
                <a:ext cx="715260" cy="646331"/>
              </a:xfrm>
              <a:prstGeom prst="rect">
                <a:avLst/>
              </a:prstGeom>
              <a:blipFill>
                <a:blip r:embed="rId9"/>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2155715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2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750"/>
                            </p:stCondLst>
                            <p:childTnLst>
                              <p:par>
                                <p:cTn id="25" presetID="22" presetClass="entr" presetSubtype="8" fill="hold" grpId="0" nodeType="after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4000"/>
                            </p:stCondLst>
                            <p:childTnLst>
                              <p:par>
                                <p:cTn id="33" presetID="22" presetClass="entr" presetSubtype="8" fill="hold" grpId="0" nodeType="after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2" grpId="0"/>
      <p:bldP spid="33" grpId="0"/>
      <p:bldP spid="34" grpId="0" animBg="1"/>
      <p:bldP spid="35" grpId="0" animBg="1"/>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2C9AE0-2863-482C-91B6-D8A991EB5B04}">
  <ds:schemaRefs>
    <ds:schemaRef ds:uri="http://schemas.microsoft.com/office/infopath/2007/PartnerControls"/>
    <ds:schemaRef ds:uri="http://purl.org/dc/elements/1.1/"/>
    <ds:schemaRef ds:uri="http://schemas.microsoft.com/office/2006/metadata/properties"/>
    <ds:schemaRef ds:uri="d23d726e-30b8-4020-9bcc-ea20acae9033"/>
    <ds:schemaRef ds:uri="20540652-c8d4-4907-a72c-8ae251fa5497"/>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8AB37C8-F55E-40A6-982B-3CBB5D231310}"/>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16496</TotalTime>
  <Words>2662</Words>
  <Application>Microsoft Office PowerPoint</Application>
  <PresentationFormat>Widescreen</PresentationFormat>
  <Paragraphs>511</Paragraphs>
  <Slides>24</Slides>
  <Notes>23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24</vt:i4>
      </vt:variant>
    </vt:vector>
  </HeadingPairs>
  <TitlesOfParts>
    <vt:vector size="35" baseType="lpstr">
      <vt:lpstr>Arial</vt:lpstr>
      <vt:lpstr>Calibri</vt:lpstr>
      <vt:lpstr>Calibri Light</vt:lpstr>
      <vt:lpstr>Cambria Math</vt:lpstr>
      <vt:lpstr>Comic Sans MS</vt:lpstr>
      <vt:lpstr>Neo Sans</vt:lpstr>
      <vt:lpstr>Noto Sans Symbols</vt:lpstr>
      <vt:lpstr>Times New Roman</vt:lpstr>
      <vt:lpstr>Twentieth Century</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Zeina Hijazi</dc:creator>
  <cp:lastModifiedBy>Theresia Tabchi</cp:lastModifiedBy>
  <cp:revision>388</cp:revision>
  <dcterms:created xsi:type="dcterms:W3CDTF">2020-11-03T06:34:51Z</dcterms:created>
  <dcterms:modified xsi:type="dcterms:W3CDTF">2023-09-07T06:04:26Z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149400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