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56" r:id="rId2"/>
    <p:sldId id="264" r:id="rId3"/>
    <p:sldId id="270" r:id="rId4"/>
    <p:sldId id="258" r:id="rId5"/>
    <p:sldId id="277" r:id="rId6"/>
    <p:sldId id="302" r:id="rId7"/>
    <p:sldId id="303" r:id="rId8"/>
    <p:sldId id="307" r:id="rId9"/>
    <p:sldId id="305" r:id="rId10"/>
    <p:sldId id="306" r:id="rId11"/>
    <p:sldId id="308" r:id="rId12"/>
    <p:sldId id="309" r:id="rId13"/>
    <p:sldId id="304" r:id="rId14"/>
    <p:sldId id="294" r:id="rId15"/>
    <p:sldId id="289" r:id="rId16"/>
    <p:sldId id="261" r:id="rId17"/>
    <p:sldId id="265" r:id="rId18"/>
    <p:sldId id="272" r:id="rId19"/>
  </p:sldIdLst>
  <p:sldSz cx="12192000" cy="6858000"/>
  <p:notesSz cx="6858000" cy="9144000"/>
  <p:embeddedFontLst>
    <p:embeddedFont>
      <p:font typeface="Adobe Arabic" panose="02040503050201020203" pitchFamily="18" charset="-78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mbria Math" panose="02040503050406030204" pitchFamily="18" charset="0"/>
      <p:regular r:id="rId29"/>
    </p:embeddedFont>
    <p:embeddedFont>
      <p:font typeface="Myriad Pro" panose="020B0503030403020204" pitchFamily="34" charset="0"/>
      <p:regular r:id="rId30"/>
      <p:bold r:id="rId31"/>
      <p:italic r:id="rId32"/>
      <p:boldItalic r:id="rId33"/>
    </p:embeddedFont>
    <p:embeddedFont>
      <p:font typeface="Myriad Pro Light" panose="020B0403030403020204" pitchFamily="34" charset="0"/>
      <p:regular r:id="rId34"/>
      <p:bold r:id="rId35"/>
      <p:italic r:id="rId36"/>
      <p:boldItalic r:id="rId37"/>
    </p:embeddedFont>
    <p:embeddedFont>
      <p:font typeface="Tw Cen MT" panose="020B0602020104020603" pitchFamily="3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FF3399"/>
    <a:srgbClr val="9DC3E6"/>
    <a:srgbClr val="FFF8C2"/>
    <a:srgbClr val="DEEBF7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Note</a:t>
            </a:r>
            <a:r>
              <a:rPr lang="fr-FR" baseline="0" dirty="0"/>
              <a:t> </a:t>
            </a:r>
            <a:r>
              <a:rPr lang="fr-FR" baseline="0" dirty="0" err="1"/>
              <a:t>that</a:t>
            </a:r>
            <a:r>
              <a:rPr lang="fr-FR" baseline="0" dirty="0"/>
              <a:t> « </a:t>
            </a:r>
            <a:r>
              <a:rPr lang="fr-FR" baseline="0" dirty="0" err="1"/>
              <a:t>corresponding</a:t>
            </a:r>
            <a:r>
              <a:rPr lang="fr-FR" baseline="0" dirty="0"/>
              <a:t> </a:t>
            </a:r>
            <a:r>
              <a:rPr lang="fr-FR" baseline="0" dirty="0" err="1"/>
              <a:t>elements</a:t>
            </a:r>
            <a:r>
              <a:rPr lang="fr-FR" baseline="0" dirty="0"/>
              <a:t> in congruent triangles » has the </a:t>
            </a:r>
            <a:r>
              <a:rPr lang="fr-FR" baseline="0" dirty="0" err="1"/>
              <a:t>same</a:t>
            </a:r>
            <a:r>
              <a:rPr lang="fr-FR" baseline="0" dirty="0"/>
              <a:t> </a:t>
            </a:r>
            <a:r>
              <a:rPr lang="fr-FR" baseline="0" dirty="0" err="1"/>
              <a:t>meaning</a:t>
            </a:r>
            <a:r>
              <a:rPr lang="fr-FR" baseline="0" dirty="0"/>
              <a:t> as « </a:t>
            </a:r>
            <a:r>
              <a:rPr lang="fr-FR" baseline="0" dirty="0" err="1"/>
              <a:t>homologuous</a:t>
            </a:r>
            <a:r>
              <a:rPr lang="fr-FR" baseline="0" dirty="0"/>
              <a:t> </a:t>
            </a:r>
            <a:r>
              <a:rPr lang="fr-FR" baseline="0" dirty="0" err="1"/>
              <a:t>elements</a:t>
            </a:r>
            <a:r>
              <a:rPr lang="fr-FR" baseline="0" dirty="0"/>
              <a:t> » </a:t>
            </a:r>
            <a:r>
              <a:rPr lang="fr-FR" baseline="0" dirty="0" err="1"/>
              <a:t>that</a:t>
            </a:r>
            <a:r>
              <a:rPr lang="fr-FR" baseline="0" dirty="0"/>
              <a:t> </a:t>
            </a:r>
            <a:r>
              <a:rPr lang="fr-FR" baseline="0" dirty="0" err="1"/>
              <a:t>was</a:t>
            </a:r>
            <a:r>
              <a:rPr lang="fr-FR" baseline="0" dirty="0"/>
              <a:t> </a:t>
            </a:r>
            <a:r>
              <a:rPr lang="fr-FR" baseline="0" dirty="0" err="1"/>
              <a:t>used</a:t>
            </a:r>
            <a:r>
              <a:rPr lang="fr-FR" baseline="0" dirty="0"/>
              <a:t> </a:t>
            </a:r>
            <a:r>
              <a:rPr lang="fr-FR" baseline="0"/>
              <a:t>in grade 7.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5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4223651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583887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633432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The Right Triangle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82448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539A130-8D1B-49B0-9655-E5826EE4F98D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4" r="25844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6B7501-1DE5-405A-91D7-2B826C98A977}"/>
              </a:ext>
            </a:extLst>
          </p:cNvPr>
          <p:cNvSpPr txBox="1"/>
          <p:nvPr/>
        </p:nvSpPr>
        <p:spPr>
          <a:xfrm>
            <a:off x="5060970" y="3569650"/>
            <a:ext cx="609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Chapter : 18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94767" y="0"/>
            <a:ext cx="10606644" cy="860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|congruence of right triangles (hl)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243;p10">
            <a:extLst>
              <a:ext uri="{FF2B5EF4-FFF2-40B4-BE49-F238E27FC236}">
                <a16:creationId xmlns:a16="http://schemas.microsoft.com/office/drawing/2014/main" id="{690934D4-BED6-44EB-9A4B-C278E4106AFB}"/>
              </a:ext>
            </a:extLst>
          </p:cNvPr>
          <p:cNvSpPr txBox="1">
            <a:spLocks/>
          </p:cNvSpPr>
          <p:nvPr/>
        </p:nvSpPr>
        <p:spPr>
          <a:xfrm>
            <a:off x="0" y="965109"/>
            <a:ext cx="12192000" cy="27904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 indent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baseline="30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en-US" dirty="0"/>
          </a:p>
        </p:txBody>
      </p:sp>
      <p:sp>
        <p:nvSpPr>
          <p:cNvPr id="5" name="Google Shape;244;p10">
            <a:extLst>
              <a:ext uri="{FF2B5EF4-FFF2-40B4-BE49-F238E27FC236}">
                <a16:creationId xmlns:a16="http://schemas.microsoft.com/office/drawing/2014/main" id="{93559CA6-1158-4F44-9FA1-38D12BD4DFB6}"/>
              </a:ext>
            </a:extLst>
          </p:cNvPr>
          <p:cNvSpPr txBox="1"/>
          <p:nvPr/>
        </p:nvSpPr>
        <p:spPr>
          <a:xfrm>
            <a:off x="627760" y="1595020"/>
            <a:ext cx="1918886" cy="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Verbally</a:t>
            </a:r>
            <a:endParaRPr sz="24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Google Shape;245;p10">
            <a:extLst>
              <a:ext uri="{FF2B5EF4-FFF2-40B4-BE49-F238E27FC236}">
                <a16:creationId xmlns:a16="http://schemas.microsoft.com/office/drawing/2014/main" id="{5210FF19-B2C9-4031-BF7D-CB96987DBC10}"/>
              </a:ext>
            </a:extLst>
          </p:cNvPr>
          <p:cNvSpPr txBox="1"/>
          <p:nvPr/>
        </p:nvSpPr>
        <p:spPr>
          <a:xfrm>
            <a:off x="628066" y="2627237"/>
            <a:ext cx="1919192" cy="45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Symbolically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8" name="Google Shape;247;p10">
            <a:extLst>
              <a:ext uri="{FF2B5EF4-FFF2-40B4-BE49-F238E27FC236}">
                <a16:creationId xmlns:a16="http://schemas.microsoft.com/office/drawing/2014/main" id="{3CFEF366-A418-4BAD-9DD2-44455516DEC9}"/>
              </a:ext>
            </a:extLst>
          </p:cNvPr>
          <p:cNvSpPr txBox="1"/>
          <p:nvPr/>
        </p:nvSpPr>
        <p:spPr>
          <a:xfrm>
            <a:off x="2598423" y="1077948"/>
            <a:ext cx="7630407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Two right</a:t>
            </a: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angled triangles are congruent if the hypotenuse and one leg of one triangle are equal to the corresponding hypotenuse and leg of the other triangle.</a:t>
            </a:r>
            <a:endParaRPr sz="240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Let ABC and DEF be two right angled triangles.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If BC = EF and AB = ED, then ABC and DEF are congruent by Hypotenuse-Leg (HL).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9" name="Google Shape;248;p10">
            <a:extLst>
              <a:ext uri="{FF2B5EF4-FFF2-40B4-BE49-F238E27FC236}">
                <a16:creationId xmlns:a16="http://schemas.microsoft.com/office/drawing/2014/main" id="{EBF7938A-3FFC-42D2-A9FD-596E1B2CBE85}"/>
              </a:ext>
            </a:extLst>
          </p:cNvPr>
          <p:cNvSpPr txBox="1"/>
          <p:nvPr/>
        </p:nvSpPr>
        <p:spPr>
          <a:xfrm>
            <a:off x="628066" y="1077948"/>
            <a:ext cx="1704587" cy="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Property</a:t>
            </a:r>
            <a:endParaRPr sz="2400" b="0" dirty="0">
              <a:solidFill>
                <a:srgbClr val="00B0F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" name="Google Shape;249;p10">
            <a:extLst>
              <a:ext uri="{FF2B5EF4-FFF2-40B4-BE49-F238E27FC236}">
                <a16:creationId xmlns:a16="http://schemas.microsoft.com/office/drawing/2014/main" id="{071D34B8-1699-4C1B-9250-60C6338503F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80608" y="1109008"/>
            <a:ext cx="1051094" cy="261125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50;p10">
            <a:extLst>
              <a:ext uri="{FF2B5EF4-FFF2-40B4-BE49-F238E27FC236}">
                <a16:creationId xmlns:a16="http://schemas.microsoft.com/office/drawing/2014/main" id="{FA5C3997-22C4-4B85-8BE0-2D8F539FA1A6}"/>
              </a:ext>
            </a:extLst>
          </p:cNvPr>
          <p:cNvSpPr txBox="1"/>
          <p:nvPr/>
        </p:nvSpPr>
        <p:spPr>
          <a:xfrm>
            <a:off x="542831" y="3934945"/>
            <a:ext cx="10958580" cy="289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Example 2 </a:t>
            </a: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Find x and y, knowing that the two triangles are congruent by HL. 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5x + 1 = 16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x = 3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3x + y = 10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3(3) + y = 10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y = 1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13" name="Google Shape;251;p10">
            <a:extLst>
              <a:ext uri="{FF2B5EF4-FFF2-40B4-BE49-F238E27FC236}">
                <a16:creationId xmlns:a16="http://schemas.microsoft.com/office/drawing/2014/main" id="{6C631A59-02C6-44E6-A2C8-2FED543F5897}"/>
              </a:ext>
            </a:extLst>
          </p:cNvPr>
          <p:cNvSpPr txBox="1"/>
          <p:nvPr/>
        </p:nvSpPr>
        <p:spPr>
          <a:xfrm>
            <a:off x="3043539" y="4298385"/>
            <a:ext cx="4608234" cy="1997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Equal hypotenuses.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Solve for x.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Equal legs.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Substitute x = 3.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Solve for y.</a:t>
            </a:r>
            <a:endParaRPr dirty="0">
              <a:latin typeface="Myriad Pro" panose="020B050303040302020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64988" y="4568071"/>
            <a:ext cx="3930023" cy="1600146"/>
            <a:chOff x="7571388" y="4403673"/>
            <a:chExt cx="3930023" cy="1600146"/>
          </a:xfrm>
        </p:grpSpPr>
        <p:pic>
          <p:nvPicPr>
            <p:cNvPr id="15" name="Google Shape;252;p10">
              <a:extLst>
                <a:ext uri="{FF2B5EF4-FFF2-40B4-BE49-F238E27FC236}">
                  <a16:creationId xmlns:a16="http://schemas.microsoft.com/office/drawing/2014/main" id="{25481344-FD54-4E55-9E97-0BEB0A4F79D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7837"/>
            <a:stretch/>
          </p:blipFill>
          <p:spPr>
            <a:xfrm>
              <a:off x="7571388" y="4403673"/>
              <a:ext cx="3930023" cy="1600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2;p10">
              <a:extLst>
                <a:ext uri="{FF2B5EF4-FFF2-40B4-BE49-F238E27FC236}">
                  <a16:creationId xmlns:a16="http://schemas.microsoft.com/office/drawing/2014/main" id="{25481344-FD54-4E55-9E97-0BEB0A4F79D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2767" t="51948" r="82668" b="27189"/>
            <a:stretch/>
          </p:blipFill>
          <p:spPr>
            <a:xfrm rot="1514694">
              <a:off x="8187686" y="5013642"/>
              <a:ext cx="696686" cy="33382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0725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congruence of right triangles (hl)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57;p11">
            <a:extLst>
              <a:ext uri="{FF2B5EF4-FFF2-40B4-BE49-F238E27FC236}">
                <a16:creationId xmlns:a16="http://schemas.microsoft.com/office/drawing/2014/main" id="{B7FAC430-5E16-45E2-A9F6-A038A2AD2C31}"/>
              </a:ext>
            </a:extLst>
          </p:cNvPr>
          <p:cNvSpPr txBox="1"/>
          <p:nvPr/>
        </p:nvSpPr>
        <p:spPr>
          <a:xfrm>
            <a:off x="532854" y="1202305"/>
            <a:ext cx="6991895" cy="988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3 </a:t>
            </a: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Let RST and SRU be two right angled triangles at R and S respectively, where ST = RU. </a:t>
            </a:r>
            <a:endParaRPr dirty="0">
              <a:latin typeface="Myriad Pro" panose="020B0503030403020204" charset="0"/>
            </a:endParaRPr>
          </a:p>
        </p:txBody>
      </p:sp>
      <p:pic>
        <p:nvPicPr>
          <p:cNvPr id="8" name="Google Shape;259;p11">
            <a:extLst>
              <a:ext uri="{FF2B5EF4-FFF2-40B4-BE49-F238E27FC236}">
                <a16:creationId xmlns:a16="http://schemas.microsoft.com/office/drawing/2014/main" id="{28F3C140-8752-49B1-BE69-4238D35924A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73808" y="1415651"/>
            <a:ext cx="2047253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60;p11">
            <a:extLst>
              <a:ext uri="{FF2B5EF4-FFF2-40B4-BE49-F238E27FC236}">
                <a16:creationId xmlns:a16="http://schemas.microsoft.com/office/drawing/2014/main" id="{6681472D-9451-477B-94E1-453865F330CF}"/>
              </a:ext>
            </a:extLst>
          </p:cNvPr>
          <p:cNvSpPr txBox="1"/>
          <p:nvPr/>
        </p:nvSpPr>
        <p:spPr>
          <a:xfrm>
            <a:off x="859775" y="2512609"/>
            <a:ext cx="4173936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by HL</a:t>
            </a:r>
            <a:endParaRPr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0" name="Google Shape;261;p11">
            <a:extLst>
              <a:ext uri="{FF2B5EF4-FFF2-40B4-BE49-F238E27FC236}">
                <a16:creationId xmlns:a16="http://schemas.microsoft.com/office/drawing/2014/main" id="{AA949D9D-E911-4CAB-A4AB-F739B1A3316B}"/>
              </a:ext>
            </a:extLst>
          </p:cNvPr>
          <p:cNvSpPr txBox="1"/>
          <p:nvPr/>
        </p:nvSpPr>
        <p:spPr>
          <a:xfrm>
            <a:off x="532854" y="3118130"/>
            <a:ext cx="6991895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Deduce that RT = SU.</a:t>
            </a:r>
            <a:r>
              <a:rPr lang="en-US" sz="2400" b="1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Myriad Pro" panose="020B0503030403020204" charset="0"/>
            </a:endParaRPr>
          </a:p>
        </p:txBody>
      </p:sp>
      <p:sp>
        <p:nvSpPr>
          <p:cNvPr id="12" name="Google Shape;262;p11">
            <a:extLst>
              <a:ext uri="{FF2B5EF4-FFF2-40B4-BE49-F238E27FC236}">
                <a16:creationId xmlns:a16="http://schemas.microsoft.com/office/drawing/2014/main" id="{9A8923FF-13E3-4D99-AD82-BF41898C96DC}"/>
              </a:ext>
            </a:extLst>
          </p:cNvPr>
          <p:cNvSpPr txBox="1"/>
          <p:nvPr/>
        </p:nvSpPr>
        <p:spPr>
          <a:xfrm>
            <a:off x="532854" y="2129684"/>
            <a:ext cx="7658646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Prove that the two triangles RST and SRU are congruent.</a:t>
            </a: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13" name="Google Shape;263;p11">
            <a:extLst>
              <a:ext uri="{FF2B5EF4-FFF2-40B4-BE49-F238E27FC236}">
                <a16:creationId xmlns:a16="http://schemas.microsoft.com/office/drawing/2014/main" id="{6452A049-7E23-437C-B414-1A074E5C3E75}"/>
              </a:ext>
            </a:extLst>
          </p:cNvPr>
          <p:cNvSpPr txBox="1"/>
          <p:nvPr/>
        </p:nvSpPr>
        <p:spPr>
          <a:xfrm>
            <a:off x="859775" y="3489519"/>
            <a:ext cx="7973329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Corresponding sides of congruent triangles</a:t>
            </a:r>
            <a:endParaRPr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3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Miscellaneous Application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68;p12">
            <a:extLst>
              <a:ext uri="{FF2B5EF4-FFF2-40B4-BE49-F238E27FC236}">
                <a16:creationId xmlns:a16="http://schemas.microsoft.com/office/drawing/2014/main" id="{B9E97AE1-6404-4280-B47E-94387E05A051}"/>
              </a:ext>
            </a:extLst>
          </p:cNvPr>
          <p:cNvSpPr txBox="1"/>
          <p:nvPr/>
        </p:nvSpPr>
        <p:spPr>
          <a:xfrm>
            <a:off x="618462" y="1059672"/>
            <a:ext cx="7287288" cy="3436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4</a:t>
            </a:r>
            <a:endParaRPr sz="2400" b="1" dirty="0">
              <a:solidFill>
                <a:srgbClr val="00B0F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Let ABC be a triangle, with AB = 3, AC = 4, and BC = 5.</a:t>
            </a:r>
            <a:endParaRPr dirty="0">
              <a:latin typeface="Myriad Pro" panose="020B0503030403020204" charset="0"/>
            </a:endParaRPr>
          </a:p>
          <a:p>
            <a:pPr marL="457200" marR="0" lvl="0" indent="-4572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arenR"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Prove that ABC is right angled at A.</a:t>
            </a:r>
            <a:endParaRPr sz="2400" b="0" dirty="0">
              <a:solidFill>
                <a:srgbClr val="0070C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arenR"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 is a point on [AC] such that AD = 3 and E is a point on (AB) such that DE = 5.</a:t>
            </a:r>
            <a:endParaRPr dirty="0">
              <a:latin typeface="Myriad Pro" panose="020B0503030403020204" charset="0"/>
            </a:endParaRPr>
          </a:p>
          <a:p>
            <a:pPr marL="8001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a- Prove that the two triangles ABC and ADE are congruent.</a:t>
            </a:r>
            <a:endParaRPr dirty="0">
              <a:latin typeface="Myriad Pro" panose="020B0503030403020204" charset="0"/>
            </a:endParaRPr>
          </a:p>
          <a:p>
            <a:pPr marL="45720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b- Deduce that EB = 1.</a:t>
            </a:r>
            <a:endParaRPr dirty="0">
              <a:latin typeface="Myriad Pro" panose="020B0503030403020204" charset="0"/>
            </a:endParaRPr>
          </a:p>
        </p:txBody>
      </p:sp>
      <p:pic>
        <p:nvPicPr>
          <p:cNvPr id="8" name="Google Shape;270;p12">
            <a:extLst>
              <a:ext uri="{FF2B5EF4-FFF2-40B4-BE49-F238E27FC236}">
                <a16:creationId xmlns:a16="http://schemas.microsoft.com/office/drawing/2014/main" id="{66172D1A-0B04-43E6-B22D-DE5377056B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17512" y="1249836"/>
            <a:ext cx="2756026" cy="28800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1795514-1DF9-4CDB-956C-5D3AE2F32B59}"/>
                  </a:ext>
                </a:extLst>
              </p:cNvPr>
              <p:cNvSpPr txBox="1"/>
              <p:nvPr/>
            </p:nvSpPr>
            <p:spPr>
              <a:xfrm>
                <a:off x="537208" y="4598339"/>
                <a:ext cx="736854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2 )a)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     b)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𝐸𝐵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𝐸𝐴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𝐵𝐴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=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= 1 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pPr marL="342900" indent="-342900">
                  <a:buAutoNum type="alphaLcParenR"/>
                </a:pP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1795514-1DF9-4CDB-956C-5D3AE2F32B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08" y="4598339"/>
                <a:ext cx="7368542" cy="1569660"/>
              </a:xfrm>
              <a:prstGeom prst="rect">
                <a:avLst/>
              </a:prstGeom>
              <a:blipFill>
                <a:blip r:embed="rId3"/>
                <a:stretch>
                  <a:fillRect l="-1241" t="-2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23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36518" y="219691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6D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6D6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E4C3DA-E6FF-4FBA-8D19-BB63CA91A1FB}"/>
              </a:ext>
            </a:extLst>
          </p:cNvPr>
          <p:cNvSpPr txBox="1"/>
          <p:nvPr/>
        </p:nvSpPr>
        <p:spPr>
          <a:xfrm>
            <a:off x="480571" y="1353149"/>
            <a:ext cx="5747658" cy="346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has a garden planted with flowers.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She wants to put a fence around the garden.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is interested in knowing whether the corner at the bottom left is a right corner or not. To do so, she measures some of the dimensions of the garden and labels them on the diagram at right.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May you help her to know the answer?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2C6DA6-85C1-4FE5-ADB4-759FF57C5A0D}"/>
              </a:ext>
            </a:extLst>
          </p:cNvPr>
          <p:cNvSpPr txBox="1"/>
          <p:nvPr/>
        </p:nvSpPr>
        <p:spPr>
          <a:xfrm>
            <a:off x="1256274" y="4876573"/>
            <a:ext cx="3433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The corner is not right.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</a:endParaRPr>
          </a:p>
          <a:p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grpSp>
        <p:nvGrpSpPr>
          <p:cNvPr id="21" name="Google Shape;277;p13">
            <a:extLst>
              <a:ext uri="{FF2B5EF4-FFF2-40B4-BE49-F238E27FC236}">
                <a16:creationId xmlns:a16="http://schemas.microsoft.com/office/drawing/2014/main" id="{23764EB0-5FE0-451B-B4EF-A66D79FB09AD}"/>
              </a:ext>
            </a:extLst>
          </p:cNvPr>
          <p:cNvGrpSpPr/>
          <p:nvPr/>
        </p:nvGrpSpPr>
        <p:grpSpPr>
          <a:xfrm>
            <a:off x="7259217" y="2236014"/>
            <a:ext cx="4158662" cy="3073104"/>
            <a:chOff x="7086047" y="2041838"/>
            <a:chExt cx="4081517" cy="3001094"/>
          </a:xfrm>
        </p:grpSpPr>
        <p:sp>
          <p:nvSpPr>
            <p:cNvPr id="22" name="Google Shape;278;p13">
              <a:extLst>
                <a:ext uri="{FF2B5EF4-FFF2-40B4-BE49-F238E27FC236}">
                  <a16:creationId xmlns:a16="http://schemas.microsoft.com/office/drawing/2014/main" id="{41D6875C-DD7D-4253-B4CE-2569E730466C}"/>
                </a:ext>
              </a:extLst>
            </p:cNvPr>
            <p:cNvSpPr/>
            <p:nvPr/>
          </p:nvSpPr>
          <p:spPr>
            <a:xfrm flipH="1">
              <a:off x="7750634" y="2041838"/>
              <a:ext cx="3312886" cy="2326962"/>
            </a:xfrm>
            <a:prstGeom prst="snipRoundRect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00CC00"/>
                </a:gs>
                <a:gs pos="50000">
                  <a:srgbClr val="7AB539"/>
                </a:gs>
                <a:gs pos="100000">
                  <a:srgbClr val="92D946"/>
                </a:gs>
              </a:gsLst>
              <a:path path="circle">
                <a:fillToRect t="100000" r="100000"/>
              </a:path>
              <a:tileRect l="-100000" b="-100000"/>
            </a:gradFill>
            <a:ln w="127000" cap="flat" cmpd="sng">
              <a:solidFill>
                <a:srgbClr val="99663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" name="Google Shape;279;p13">
              <a:extLst>
                <a:ext uri="{FF2B5EF4-FFF2-40B4-BE49-F238E27FC236}">
                  <a16:creationId xmlns:a16="http://schemas.microsoft.com/office/drawing/2014/main" id="{41F6AA06-5BC6-449C-BDEE-DADCADAD9D17}"/>
                </a:ext>
              </a:extLst>
            </p:cNvPr>
            <p:cNvGrpSpPr/>
            <p:nvPr/>
          </p:nvGrpSpPr>
          <p:grpSpPr>
            <a:xfrm>
              <a:off x="7679077" y="4630057"/>
              <a:ext cx="3456000" cy="412875"/>
              <a:chOff x="7679077" y="4630057"/>
              <a:chExt cx="3456000" cy="412875"/>
            </a:xfrm>
          </p:grpSpPr>
          <p:cxnSp>
            <p:nvCxnSpPr>
              <p:cNvPr id="51" name="Google Shape;280;p13">
                <a:extLst>
                  <a:ext uri="{FF2B5EF4-FFF2-40B4-BE49-F238E27FC236}">
                    <a16:creationId xmlns:a16="http://schemas.microsoft.com/office/drawing/2014/main" id="{4703F355-C985-446C-9CEC-0A4B7388296D}"/>
                  </a:ext>
                </a:extLst>
              </p:cNvPr>
              <p:cNvCxnSpPr/>
              <p:nvPr/>
            </p:nvCxnSpPr>
            <p:spPr>
              <a:xfrm>
                <a:off x="7679077" y="4630057"/>
                <a:ext cx="34560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2" name="Google Shape;281;p13">
                <a:extLst>
                  <a:ext uri="{FF2B5EF4-FFF2-40B4-BE49-F238E27FC236}">
                    <a16:creationId xmlns:a16="http://schemas.microsoft.com/office/drawing/2014/main" id="{CAECF93C-C9E9-41D2-9F02-824027BA2072}"/>
                  </a:ext>
                </a:extLst>
              </p:cNvPr>
              <p:cNvSpPr txBox="1"/>
              <p:nvPr/>
            </p:nvSpPr>
            <p:spPr>
              <a:xfrm>
                <a:off x="8403777" y="4673600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30 m</a:t>
                </a:r>
                <a:endParaRPr/>
              </a:p>
            </p:txBody>
          </p:sp>
        </p:grpSp>
        <p:grpSp>
          <p:nvGrpSpPr>
            <p:cNvPr id="24" name="Google Shape;282;p13">
              <a:extLst>
                <a:ext uri="{FF2B5EF4-FFF2-40B4-BE49-F238E27FC236}">
                  <a16:creationId xmlns:a16="http://schemas.microsoft.com/office/drawing/2014/main" id="{10558021-109C-4E60-B9F9-FEF6320DA9B1}"/>
                </a:ext>
              </a:extLst>
            </p:cNvPr>
            <p:cNvGrpSpPr/>
            <p:nvPr/>
          </p:nvGrpSpPr>
          <p:grpSpPr>
            <a:xfrm>
              <a:off x="7086047" y="2883312"/>
              <a:ext cx="456416" cy="1872343"/>
              <a:chOff x="7086047" y="2883312"/>
              <a:chExt cx="456416" cy="1872343"/>
            </a:xfrm>
          </p:grpSpPr>
          <p:cxnSp>
            <p:nvCxnSpPr>
              <p:cNvPr id="49" name="Google Shape;283;p13">
                <a:extLst>
                  <a:ext uri="{FF2B5EF4-FFF2-40B4-BE49-F238E27FC236}">
                    <a16:creationId xmlns:a16="http://schemas.microsoft.com/office/drawing/2014/main" id="{26C6C958-1CC6-46DD-8A75-303EB35BE696}"/>
                  </a:ext>
                </a:extLst>
              </p:cNvPr>
              <p:cNvCxnSpPr/>
              <p:nvPr/>
            </p:nvCxnSpPr>
            <p:spPr>
              <a:xfrm rot="10800000">
                <a:off x="7542463" y="3174969"/>
                <a:ext cx="0" cy="1260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0" name="Google Shape;284;p13">
                <a:extLst>
                  <a:ext uri="{FF2B5EF4-FFF2-40B4-BE49-F238E27FC236}">
                    <a16:creationId xmlns:a16="http://schemas.microsoft.com/office/drawing/2014/main" id="{0BCF7906-A7AC-41C7-AB1C-A74D988A5A71}"/>
                  </a:ext>
                </a:extLst>
              </p:cNvPr>
              <p:cNvSpPr txBox="1"/>
              <p:nvPr/>
            </p:nvSpPr>
            <p:spPr>
              <a:xfrm rot="-5400000" flipH="1">
                <a:off x="6334541" y="3634817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12 m</a:t>
                </a:r>
                <a:endParaRPr/>
              </a:p>
            </p:txBody>
          </p:sp>
        </p:grpSp>
        <p:sp>
          <p:nvSpPr>
            <p:cNvPr id="25" name="Google Shape;285;p13">
              <a:extLst>
                <a:ext uri="{FF2B5EF4-FFF2-40B4-BE49-F238E27FC236}">
                  <a16:creationId xmlns:a16="http://schemas.microsoft.com/office/drawing/2014/main" id="{0AECF4E4-6C50-4CF6-883C-B523838B01A5}"/>
                </a:ext>
              </a:extLst>
            </p:cNvPr>
            <p:cNvSpPr txBox="1"/>
            <p:nvPr/>
          </p:nvSpPr>
          <p:spPr>
            <a:xfrm>
              <a:off x="9324474" y="2762866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86;p13">
              <a:extLst>
                <a:ext uri="{FF2B5EF4-FFF2-40B4-BE49-F238E27FC236}">
                  <a16:creationId xmlns:a16="http://schemas.microsoft.com/office/drawing/2014/main" id="{2C0D3566-1104-4793-AE19-11D96450A11D}"/>
                </a:ext>
              </a:extLst>
            </p:cNvPr>
            <p:cNvSpPr txBox="1"/>
            <p:nvPr/>
          </p:nvSpPr>
          <p:spPr>
            <a:xfrm>
              <a:off x="9090718" y="2102523"/>
              <a:ext cx="6821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2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287;p13">
              <a:extLst>
                <a:ext uri="{FF2B5EF4-FFF2-40B4-BE49-F238E27FC236}">
                  <a16:creationId xmlns:a16="http://schemas.microsoft.com/office/drawing/2014/main" id="{7719B7F2-14C9-40C8-B55B-48A45959DD5C}"/>
                </a:ext>
              </a:extLst>
            </p:cNvPr>
            <p:cNvSpPr txBox="1"/>
            <p:nvPr/>
          </p:nvSpPr>
          <p:spPr>
            <a:xfrm>
              <a:off x="8299790" y="2706158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288;p13">
              <a:extLst>
                <a:ext uri="{FF2B5EF4-FFF2-40B4-BE49-F238E27FC236}">
                  <a16:creationId xmlns:a16="http://schemas.microsoft.com/office/drawing/2014/main" id="{A38FCBAF-84B9-411F-AD3E-948F5D87F9EE}"/>
                </a:ext>
              </a:extLst>
            </p:cNvPr>
            <p:cNvSpPr txBox="1"/>
            <p:nvPr/>
          </p:nvSpPr>
          <p:spPr>
            <a:xfrm>
              <a:off x="8978539" y="3766482"/>
              <a:ext cx="533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289;p13">
              <a:extLst>
                <a:ext uri="{FF2B5EF4-FFF2-40B4-BE49-F238E27FC236}">
                  <a16:creationId xmlns:a16="http://schemas.microsoft.com/office/drawing/2014/main" id="{323B803F-C659-49CE-B4B2-4DFA3310788D}"/>
                </a:ext>
              </a:extLst>
            </p:cNvPr>
            <p:cNvSpPr txBox="1"/>
            <p:nvPr/>
          </p:nvSpPr>
          <p:spPr>
            <a:xfrm>
              <a:off x="7794486" y="3373835"/>
              <a:ext cx="682166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40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290;p13">
              <a:extLst>
                <a:ext uri="{FF2B5EF4-FFF2-40B4-BE49-F238E27FC236}">
                  <a16:creationId xmlns:a16="http://schemas.microsoft.com/office/drawing/2014/main" id="{8AF43A30-E9B4-4D2B-B27F-E196E8CC282D}"/>
                </a:ext>
              </a:extLst>
            </p:cNvPr>
            <p:cNvSpPr txBox="1"/>
            <p:nvPr/>
          </p:nvSpPr>
          <p:spPr>
            <a:xfrm>
              <a:off x="10322820" y="3656196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291;p13">
              <a:extLst>
                <a:ext uri="{FF2B5EF4-FFF2-40B4-BE49-F238E27FC236}">
                  <a16:creationId xmlns:a16="http://schemas.microsoft.com/office/drawing/2014/main" id="{CE26D53A-FEC3-4500-B995-0D4739C306D9}"/>
                </a:ext>
              </a:extLst>
            </p:cNvPr>
            <p:cNvSpPr txBox="1"/>
            <p:nvPr/>
          </p:nvSpPr>
          <p:spPr>
            <a:xfrm>
              <a:off x="8354903" y="3697425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292;p13">
              <a:extLst>
                <a:ext uri="{FF2B5EF4-FFF2-40B4-BE49-F238E27FC236}">
                  <a16:creationId xmlns:a16="http://schemas.microsoft.com/office/drawing/2014/main" id="{E2E32DFC-47EF-412E-9737-1288A4F94E1D}"/>
                </a:ext>
              </a:extLst>
            </p:cNvPr>
            <p:cNvSpPr txBox="1"/>
            <p:nvPr/>
          </p:nvSpPr>
          <p:spPr>
            <a:xfrm>
              <a:off x="10084997" y="2873342"/>
              <a:ext cx="68216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54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5" name="Google Shape;293;p13">
              <a:extLst>
                <a:ext uri="{FF2B5EF4-FFF2-40B4-BE49-F238E27FC236}">
                  <a16:creationId xmlns:a16="http://schemas.microsoft.com/office/drawing/2014/main" id="{51AF86D4-9F17-441B-A960-87A29CE4FD1C}"/>
                </a:ext>
              </a:extLst>
            </p:cNvPr>
            <p:cNvGrpSpPr/>
            <p:nvPr/>
          </p:nvGrpSpPr>
          <p:grpSpPr>
            <a:xfrm>
              <a:off x="7696037" y="3170107"/>
              <a:ext cx="3471527" cy="1276294"/>
              <a:chOff x="4207549" y="3188097"/>
              <a:chExt cx="3471527" cy="1276294"/>
            </a:xfrm>
          </p:grpSpPr>
          <p:cxnSp>
            <p:nvCxnSpPr>
              <p:cNvPr id="47" name="Google Shape;294;p13">
                <a:extLst>
                  <a:ext uri="{FF2B5EF4-FFF2-40B4-BE49-F238E27FC236}">
                    <a16:creationId xmlns:a16="http://schemas.microsoft.com/office/drawing/2014/main" id="{3A414C28-AC72-4622-9AAC-8610F3654E45}"/>
                  </a:ext>
                </a:extLst>
              </p:cNvPr>
              <p:cNvCxnSpPr/>
              <p:nvPr/>
            </p:nvCxnSpPr>
            <p:spPr>
              <a:xfrm rot="10800000">
                <a:off x="4207549" y="3229951"/>
                <a:ext cx="3471527" cy="123444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48" name="Google Shape;295;p13">
                <a:extLst>
                  <a:ext uri="{FF2B5EF4-FFF2-40B4-BE49-F238E27FC236}">
                    <a16:creationId xmlns:a16="http://schemas.microsoft.com/office/drawing/2014/main" id="{42E41571-900E-49AC-96DD-DBBA6B23F827}"/>
                  </a:ext>
                </a:extLst>
              </p:cNvPr>
              <p:cNvSpPr txBox="1"/>
              <p:nvPr/>
            </p:nvSpPr>
            <p:spPr>
              <a:xfrm rot="1140000">
                <a:off x="5071372" y="3482824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34 m</a:t>
                </a:r>
                <a:endParaRPr/>
              </a:p>
            </p:txBody>
          </p:sp>
        </p:grpSp>
        <p:sp>
          <p:nvSpPr>
            <p:cNvPr id="46" name="Google Shape;296;p13">
              <a:extLst>
                <a:ext uri="{FF2B5EF4-FFF2-40B4-BE49-F238E27FC236}">
                  <a16:creationId xmlns:a16="http://schemas.microsoft.com/office/drawing/2014/main" id="{93B6BE7A-227F-4C6D-8622-305DBC34F6A2}"/>
                </a:ext>
              </a:extLst>
            </p:cNvPr>
            <p:cNvSpPr txBox="1"/>
            <p:nvPr/>
          </p:nvSpPr>
          <p:spPr>
            <a:xfrm>
              <a:off x="9827481" y="2255540"/>
              <a:ext cx="53339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0">
                  <a:solidFill>
                    <a:srgbClr val="993366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4800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303;p14">
            <a:extLst>
              <a:ext uri="{FF2B5EF4-FFF2-40B4-BE49-F238E27FC236}">
                <a16:creationId xmlns:a16="http://schemas.microsoft.com/office/drawing/2014/main" id="{E253806A-6A81-4A18-9097-866D45E2BC4A}"/>
              </a:ext>
            </a:extLst>
          </p:cNvPr>
          <p:cNvSpPr txBox="1">
            <a:spLocks/>
          </p:cNvSpPr>
          <p:nvPr/>
        </p:nvSpPr>
        <p:spPr>
          <a:xfrm>
            <a:off x="406401" y="1128368"/>
            <a:ext cx="5152570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400"/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Converse of Pythagoras’ Theorem</a:t>
            </a:r>
            <a:endParaRPr lang="en-US" sz="2400" dirty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In a triangle, If BC</a:t>
            </a:r>
            <a:r>
              <a:rPr lang="en-US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en-US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en-US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then ABC is right angled at A.</a:t>
            </a:r>
            <a:endParaRPr lang="en-US" baseline="30000" dirty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" name="Google Shape;304;p14">
            <a:extLst>
              <a:ext uri="{FF2B5EF4-FFF2-40B4-BE49-F238E27FC236}">
                <a16:creationId xmlns:a16="http://schemas.microsoft.com/office/drawing/2014/main" id="{C37F8B7A-A870-44CC-8772-ABE1F5FF64D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34165" y="3251082"/>
            <a:ext cx="1626170" cy="228649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305;p14">
            <a:extLst>
              <a:ext uri="{FF2B5EF4-FFF2-40B4-BE49-F238E27FC236}">
                <a16:creationId xmlns:a16="http://schemas.microsoft.com/office/drawing/2014/main" id="{D1E92D06-3EC9-4F2C-8286-5CEFBD66BE4D}"/>
              </a:ext>
            </a:extLst>
          </p:cNvPr>
          <p:cNvSpPr txBox="1"/>
          <p:nvPr/>
        </p:nvSpPr>
        <p:spPr>
          <a:xfrm>
            <a:off x="5677470" y="1128368"/>
            <a:ext cx="6015722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Property</a:t>
            </a:r>
            <a:endParaRPr sz="2400" b="1" dirty="0">
              <a:solidFill>
                <a:srgbClr val="00B0F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Let ABC and DEF be two right angled triangles.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If BC = EF and AB = ED, then ABC and DEF are congruent by Hypotenuse-Leg (HL).</a:t>
            </a:r>
            <a:endParaRPr dirty="0">
              <a:latin typeface="Myriad Pro" panose="020B0503030403020204" charset="0"/>
            </a:endParaRPr>
          </a:p>
        </p:txBody>
      </p:sp>
      <p:pic>
        <p:nvPicPr>
          <p:cNvPr id="19" name="Google Shape;306;p14">
            <a:extLst>
              <a:ext uri="{FF2B5EF4-FFF2-40B4-BE49-F238E27FC236}">
                <a16:creationId xmlns:a16="http://schemas.microsoft.com/office/drawing/2014/main" id="{0A7790FA-3690-4D0C-ADE6-20F85E65C5C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30689" y="3251576"/>
            <a:ext cx="17145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07;p14">
            <a:extLst>
              <a:ext uri="{FF2B5EF4-FFF2-40B4-BE49-F238E27FC236}">
                <a16:creationId xmlns:a16="http://schemas.microsoft.com/office/drawing/2014/main" id="{A37D370F-6A28-47AE-A04B-ED4F2DF6043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93902" y="3251576"/>
            <a:ext cx="17145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 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 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 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679388" y="1324170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554564" y="3050933"/>
            <a:ext cx="70448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2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601654" y="2136782"/>
            <a:ext cx="62483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1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rot="10800000" flipH="1" flipV="1">
            <a:off x="1679389" y="3539591"/>
            <a:ext cx="8868187" cy="722649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l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en-US" sz="2000" dirty="0">
              <a:latin typeface="Myriad Pro" panose="020B0503030403020204" charset="0"/>
            </a:endParaRPr>
          </a:p>
        </p:txBody>
      </p:sp>
      <p:pic>
        <p:nvPicPr>
          <p:cNvPr id="19" name="Google Shape;742;p2">
            <a:extLst>
              <a:ext uri="{FF2B5EF4-FFF2-40B4-BE49-F238E27FC236}">
                <a16:creationId xmlns:a16="http://schemas.microsoft.com/office/drawing/2014/main" id="{1FA0F380-23A9-4286-ABD4-996D3531D6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82512" y="3051446"/>
            <a:ext cx="1246897" cy="166052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743;p2">
            <a:extLst>
              <a:ext uri="{FF2B5EF4-FFF2-40B4-BE49-F238E27FC236}">
                <a16:creationId xmlns:a16="http://schemas.microsoft.com/office/drawing/2014/main" id="{25525B3C-4B56-45ED-BB74-7E122560BF00}"/>
              </a:ext>
            </a:extLst>
          </p:cNvPr>
          <p:cNvSpPr txBox="1"/>
          <p:nvPr/>
        </p:nvSpPr>
        <p:spPr>
          <a:xfrm>
            <a:off x="611650" y="3669458"/>
            <a:ext cx="62483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679388" y="2178001"/>
            <a:ext cx="8868188" cy="65651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     State and apply the converse of Pythagoras’ Theorem in a triangle.</a:t>
            </a:r>
            <a:endParaRPr lang="en-US" sz="2000" dirty="0">
              <a:latin typeface="Myriad Pro" panose="020B0503030403020204" charset="0"/>
            </a:endParaRPr>
          </a:p>
        </p:txBody>
      </p:sp>
      <p:pic>
        <p:nvPicPr>
          <p:cNvPr id="27" name="Google Shape;750;p2">
            <a:extLst>
              <a:ext uri="{FF2B5EF4-FFF2-40B4-BE49-F238E27FC236}">
                <a16:creationId xmlns:a16="http://schemas.microsoft.com/office/drawing/2014/main" id="{C0C8FD48-9642-4FCF-B941-42892CB323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82513" y="1674275"/>
            <a:ext cx="1246897" cy="175761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751;p2">
            <a:extLst>
              <a:ext uri="{FF2B5EF4-FFF2-40B4-BE49-F238E27FC236}">
                <a16:creationId xmlns:a16="http://schemas.microsoft.com/office/drawing/2014/main" id="{E54353DD-34C5-431B-87A1-2F7A5F454E82}"/>
              </a:ext>
            </a:extLst>
          </p:cNvPr>
          <p:cNvSpPr txBox="1"/>
          <p:nvPr/>
        </p:nvSpPr>
        <p:spPr>
          <a:xfrm>
            <a:off x="622336" y="2307721"/>
            <a:ext cx="62483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16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rot="10800000" flipH="1" flipV="1">
            <a:off x="1679388" y="4853040"/>
            <a:ext cx="8868187" cy="707886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     Make use of the different characteristics of a right triangle .</a:t>
            </a:r>
          </a:p>
          <a:p>
            <a:pPr lvl="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en-US" sz="400" dirty="0">
              <a:latin typeface="Myriad Pro" panose="020B0503030403020204" charset="0"/>
            </a:endParaRPr>
          </a:p>
        </p:txBody>
      </p:sp>
      <p:pic>
        <p:nvPicPr>
          <p:cNvPr id="17" name="Google Shape;742;p2">
            <a:extLst>
              <a:ext uri="{FF2B5EF4-FFF2-40B4-BE49-F238E27FC236}">
                <a16:creationId xmlns:a16="http://schemas.microsoft.com/office/drawing/2014/main" id="{1FA0F380-23A9-4286-ABD4-996D3531D6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82512" y="4287943"/>
            <a:ext cx="1246897" cy="166052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747;p2">
            <a:extLst>
              <a:ext uri="{FF2B5EF4-FFF2-40B4-BE49-F238E27FC236}">
                <a16:creationId xmlns:a16="http://schemas.microsoft.com/office/drawing/2014/main" id="{F4029818-202C-4B55-9C23-FE57E98D7057}"/>
              </a:ext>
            </a:extLst>
          </p:cNvPr>
          <p:cNvSpPr txBox="1"/>
          <p:nvPr/>
        </p:nvSpPr>
        <p:spPr>
          <a:xfrm>
            <a:off x="601654" y="4935240"/>
            <a:ext cx="70448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4A4109-813B-4A90-B951-879861F9E483}"/>
              </a:ext>
            </a:extLst>
          </p:cNvPr>
          <p:cNvSpPr txBox="1"/>
          <p:nvPr/>
        </p:nvSpPr>
        <p:spPr>
          <a:xfrm>
            <a:off x="2012477" y="3539590"/>
            <a:ext cx="60974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Prove and use the congruency of two right angled triangles for the case of hypotenuse-Leg.</a:t>
            </a:r>
            <a:endParaRPr lang="en-US" sz="20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9" grpId="0"/>
      <p:bldP spid="18" grpId="0" animBg="1"/>
      <p:bldP spid="26" grpId="0" animBg="1"/>
      <p:bldP spid="16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28296" y="1311444"/>
            <a:ext cx="10619874" cy="8386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At the beginning of this chapter, students should be aware of :</a:t>
            </a:r>
          </a:p>
          <a:p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The different cases of congruency in triangles.</a:t>
            </a:r>
          </a:p>
          <a:p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b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8D04C1D9-281E-40D8-B796-C012010504A9}"/>
              </a:ext>
            </a:extLst>
          </p:cNvPr>
          <p:cNvSpPr txBox="1">
            <a:spLocks/>
          </p:cNvSpPr>
          <p:nvPr/>
        </p:nvSpPr>
        <p:spPr>
          <a:xfrm>
            <a:off x="528296" y="1935493"/>
            <a:ext cx="11448000" cy="429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000" b="1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Match each labeled figure with the convenient case of congruency of triangles. </a:t>
            </a:r>
            <a:endParaRPr lang="en-US" sz="2000" dirty="0">
              <a:latin typeface="Myriad Pro" panose="020B0503030403020204" charset="0"/>
            </a:endParaRPr>
          </a:p>
        </p:txBody>
      </p:sp>
      <p:cxnSp>
        <p:nvCxnSpPr>
          <p:cNvPr id="18" name="Google Shape;113;p3">
            <a:extLst>
              <a:ext uri="{FF2B5EF4-FFF2-40B4-BE49-F238E27FC236}">
                <a16:creationId xmlns:a16="http://schemas.microsoft.com/office/drawing/2014/main" id="{F0C79A13-C30B-44EA-8330-836E9C2737A8}"/>
              </a:ext>
            </a:extLst>
          </p:cNvPr>
          <p:cNvCxnSpPr>
            <a:endCxn id="17" idx="2"/>
          </p:cNvCxnSpPr>
          <p:nvPr/>
        </p:nvCxnSpPr>
        <p:spPr>
          <a:xfrm>
            <a:off x="2023547" y="4857165"/>
            <a:ext cx="7855800" cy="86610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0" name="Google Shape;115;p3">
            <a:extLst>
              <a:ext uri="{FF2B5EF4-FFF2-40B4-BE49-F238E27FC236}">
                <a16:creationId xmlns:a16="http://schemas.microsoft.com/office/drawing/2014/main" id="{2563AA6B-63F3-41C9-8959-B7EA3591A009}"/>
              </a:ext>
            </a:extLst>
          </p:cNvPr>
          <p:cNvCxnSpPr>
            <a:endCxn id="22" idx="6"/>
          </p:cNvCxnSpPr>
          <p:nvPr/>
        </p:nvCxnSpPr>
        <p:spPr>
          <a:xfrm flipH="1">
            <a:off x="2072351" y="4857165"/>
            <a:ext cx="3865200" cy="86610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" name="Group 1"/>
          <p:cNvGrpSpPr/>
          <p:nvPr/>
        </p:nvGrpSpPr>
        <p:grpSpPr>
          <a:xfrm>
            <a:off x="905255" y="2423676"/>
            <a:ext cx="10350037" cy="4169089"/>
            <a:chOff x="905255" y="1944714"/>
            <a:chExt cx="10350037" cy="4169089"/>
          </a:xfrm>
        </p:grpSpPr>
        <p:pic>
          <p:nvPicPr>
            <p:cNvPr id="7" name="Google Shape;104;p3">
              <a:extLst>
                <a:ext uri="{FF2B5EF4-FFF2-40B4-BE49-F238E27FC236}">
                  <a16:creationId xmlns:a16="http://schemas.microsoft.com/office/drawing/2014/main" id="{20B1C865-83E3-4A8C-983C-669E5573889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150953" y="1944714"/>
              <a:ext cx="1842796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5;p3">
              <a:extLst>
                <a:ext uri="{FF2B5EF4-FFF2-40B4-BE49-F238E27FC236}">
                  <a16:creationId xmlns:a16="http://schemas.microsoft.com/office/drawing/2014/main" id="{853336DE-383C-4F8A-84F0-0DD41D8E7A8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904001" y="1944714"/>
              <a:ext cx="1894737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06;p3">
              <a:extLst>
                <a:ext uri="{FF2B5EF4-FFF2-40B4-BE49-F238E27FC236}">
                  <a16:creationId xmlns:a16="http://schemas.microsoft.com/office/drawing/2014/main" id="{34D7DC59-7FC6-4711-B61B-065D9748A2F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717646" y="1944714"/>
              <a:ext cx="1991489" cy="21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07;p3">
              <a:extLst>
                <a:ext uri="{FF2B5EF4-FFF2-40B4-BE49-F238E27FC236}">
                  <a16:creationId xmlns:a16="http://schemas.microsoft.com/office/drawing/2014/main" id="{C0C8E0E8-4500-4197-A348-E556EC15507A}"/>
                </a:ext>
              </a:extLst>
            </p:cNvPr>
            <p:cNvSpPr txBox="1"/>
            <p:nvPr/>
          </p:nvSpPr>
          <p:spPr>
            <a:xfrm>
              <a:off x="905255" y="5352213"/>
              <a:ext cx="2537646" cy="761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Side-Angle-Side</a:t>
              </a:r>
              <a:endParaRPr sz="2000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(SAS)</a:t>
              </a:r>
              <a:endParaRPr sz="2000" dirty="0">
                <a:latin typeface="Myriad Pro" panose="020B0503030403020204" charset="0"/>
              </a:endParaRPr>
            </a:p>
          </p:txBody>
        </p:sp>
        <p:sp>
          <p:nvSpPr>
            <p:cNvPr id="13" name="Google Shape;108;p3">
              <a:extLst>
                <a:ext uri="{FF2B5EF4-FFF2-40B4-BE49-F238E27FC236}">
                  <a16:creationId xmlns:a16="http://schemas.microsoft.com/office/drawing/2014/main" id="{8DFB4CE6-85A6-4411-93B0-8385D00F368A}"/>
                </a:ext>
              </a:extLst>
            </p:cNvPr>
            <p:cNvSpPr txBox="1"/>
            <p:nvPr/>
          </p:nvSpPr>
          <p:spPr>
            <a:xfrm>
              <a:off x="4690546" y="5352213"/>
              <a:ext cx="2537646" cy="761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Side-Side-Side</a:t>
              </a:r>
              <a:endParaRPr sz="2000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(SSS)</a:t>
              </a:r>
              <a:endParaRPr sz="2000" dirty="0">
                <a:latin typeface="Myriad Pro" panose="020B0503030403020204" charset="0"/>
              </a:endParaRPr>
            </a:p>
          </p:txBody>
        </p:sp>
        <p:sp>
          <p:nvSpPr>
            <p:cNvPr id="14" name="Google Shape;109;p3">
              <a:extLst>
                <a:ext uri="{FF2B5EF4-FFF2-40B4-BE49-F238E27FC236}">
                  <a16:creationId xmlns:a16="http://schemas.microsoft.com/office/drawing/2014/main" id="{BA86E067-C6E4-47BA-BA30-7131B3ED83F7}"/>
                </a:ext>
              </a:extLst>
            </p:cNvPr>
            <p:cNvSpPr txBox="1"/>
            <p:nvPr/>
          </p:nvSpPr>
          <p:spPr>
            <a:xfrm>
              <a:off x="8717646" y="5352213"/>
              <a:ext cx="2537646" cy="761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Angle-Side-Angle</a:t>
              </a:r>
              <a:endParaRPr sz="2000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en-US" sz="20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(ASA)</a:t>
              </a:r>
              <a:endParaRPr sz="2000" dirty="0">
                <a:latin typeface="Myriad Pro" panose="020B0503030403020204" charset="0"/>
              </a:endParaRPr>
            </a:p>
          </p:txBody>
        </p:sp>
        <p:sp>
          <p:nvSpPr>
            <p:cNvPr id="15" name="Google Shape;110;p3">
              <a:extLst>
                <a:ext uri="{FF2B5EF4-FFF2-40B4-BE49-F238E27FC236}">
                  <a16:creationId xmlns:a16="http://schemas.microsoft.com/office/drawing/2014/main" id="{C1150127-ED83-4762-AAFE-6F2BE2C4404A}"/>
                </a:ext>
              </a:extLst>
            </p:cNvPr>
            <p:cNvSpPr/>
            <p:nvPr/>
          </p:nvSpPr>
          <p:spPr>
            <a:xfrm>
              <a:off x="9879347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11;p3">
              <a:extLst>
                <a:ext uri="{FF2B5EF4-FFF2-40B4-BE49-F238E27FC236}">
                  <a16:creationId xmlns:a16="http://schemas.microsoft.com/office/drawing/2014/main" id="{BE6E7D80-379E-42DF-8E24-87B8B1CDD7DB}"/>
                </a:ext>
              </a:extLst>
            </p:cNvPr>
            <p:cNvSpPr/>
            <p:nvPr/>
          </p:nvSpPr>
          <p:spPr>
            <a:xfrm>
              <a:off x="5851369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12;p3">
              <a:extLst>
                <a:ext uri="{FF2B5EF4-FFF2-40B4-BE49-F238E27FC236}">
                  <a16:creationId xmlns:a16="http://schemas.microsoft.com/office/drawing/2014/main" id="{D3A457B5-B535-4669-98EF-D6A30FBA8ABD}"/>
                </a:ext>
              </a:extLst>
            </p:cNvPr>
            <p:cNvSpPr/>
            <p:nvPr/>
          </p:nvSpPr>
          <p:spPr>
            <a:xfrm>
              <a:off x="9879347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14;p3">
              <a:extLst>
                <a:ext uri="{FF2B5EF4-FFF2-40B4-BE49-F238E27FC236}">
                  <a16:creationId xmlns:a16="http://schemas.microsoft.com/office/drawing/2014/main" id="{303D42B1-DC6A-420F-A001-B650F3A73E6A}"/>
                </a:ext>
              </a:extLst>
            </p:cNvPr>
            <p:cNvSpPr/>
            <p:nvPr/>
          </p:nvSpPr>
          <p:spPr>
            <a:xfrm>
              <a:off x="1856351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17;p3">
              <a:extLst>
                <a:ext uri="{FF2B5EF4-FFF2-40B4-BE49-F238E27FC236}">
                  <a16:creationId xmlns:a16="http://schemas.microsoft.com/office/drawing/2014/main" id="{3349A273-4A36-4EC5-99DE-6143A39014C2}"/>
                </a:ext>
              </a:extLst>
            </p:cNvPr>
            <p:cNvSpPr/>
            <p:nvPr/>
          </p:nvSpPr>
          <p:spPr>
            <a:xfrm>
              <a:off x="5851369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16;p3">
              <a:extLst>
                <a:ext uri="{FF2B5EF4-FFF2-40B4-BE49-F238E27FC236}">
                  <a16:creationId xmlns:a16="http://schemas.microsoft.com/office/drawing/2014/main" id="{4DA74208-4CF1-4C14-8B5C-4AE0C2CDA83A}"/>
                </a:ext>
              </a:extLst>
            </p:cNvPr>
            <p:cNvSpPr/>
            <p:nvPr/>
          </p:nvSpPr>
          <p:spPr>
            <a:xfrm>
              <a:off x="1856351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3" name="Google Shape;118;p3">
            <a:extLst>
              <a:ext uri="{FF2B5EF4-FFF2-40B4-BE49-F238E27FC236}">
                <a16:creationId xmlns:a16="http://schemas.microsoft.com/office/drawing/2014/main" id="{8E75B331-5B4A-4117-848F-E45BCE87E02E}"/>
              </a:ext>
            </a:extLst>
          </p:cNvPr>
          <p:cNvCxnSpPr/>
          <p:nvPr/>
        </p:nvCxnSpPr>
        <p:spPr>
          <a:xfrm flipH="1">
            <a:off x="6014033" y="4857255"/>
            <a:ext cx="3865314" cy="86601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1194342" y="1343616"/>
            <a:ext cx="62066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  <a:endParaRPr lang="en-US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67B204-C9DE-4E51-A478-B7165D9E6E96}"/>
              </a:ext>
            </a:extLst>
          </p:cNvPr>
          <p:cNvSpPr txBox="1"/>
          <p:nvPr/>
        </p:nvSpPr>
        <p:spPr>
          <a:xfrm>
            <a:off x="394349" y="1866387"/>
            <a:ext cx="5701004" cy="346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has a garden planted with flowers.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She wants to put a fence around the garden.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is interested in knowing whether the corner at the bottom left is a right corner or not. To do so, she measures some of the dimensions of the garden and labels them on the diagram at right.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May you help her to know the answer?</a:t>
            </a:r>
            <a:endParaRPr lang="en-US" sz="240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grpSp>
        <p:nvGrpSpPr>
          <p:cNvPr id="23" name="Google Shape;126;p4">
            <a:extLst>
              <a:ext uri="{FF2B5EF4-FFF2-40B4-BE49-F238E27FC236}">
                <a16:creationId xmlns:a16="http://schemas.microsoft.com/office/drawing/2014/main" id="{1AF16998-9099-4C74-B91C-802EB48686C8}"/>
              </a:ext>
            </a:extLst>
          </p:cNvPr>
          <p:cNvGrpSpPr/>
          <p:nvPr/>
        </p:nvGrpSpPr>
        <p:grpSpPr>
          <a:xfrm>
            <a:off x="7212564" y="1805281"/>
            <a:ext cx="4163672" cy="3124266"/>
            <a:chOff x="7086047" y="2041838"/>
            <a:chExt cx="4081517" cy="3001094"/>
          </a:xfrm>
        </p:grpSpPr>
        <p:sp>
          <p:nvSpPr>
            <p:cNvPr id="24" name="Google Shape;127;p4">
              <a:extLst>
                <a:ext uri="{FF2B5EF4-FFF2-40B4-BE49-F238E27FC236}">
                  <a16:creationId xmlns:a16="http://schemas.microsoft.com/office/drawing/2014/main" id="{5543B417-A142-449C-8AEA-6D316F8F3C9A}"/>
                </a:ext>
              </a:extLst>
            </p:cNvPr>
            <p:cNvSpPr/>
            <p:nvPr/>
          </p:nvSpPr>
          <p:spPr>
            <a:xfrm flipH="1">
              <a:off x="7750634" y="2041838"/>
              <a:ext cx="3312886" cy="2326962"/>
            </a:xfrm>
            <a:prstGeom prst="snipRoundRect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00CC00"/>
                </a:gs>
                <a:gs pos="50000">
                  <a:srgbClr val="7AB539"/>
                </a:gs>
                <a:gs pos="100000">
                  <a:srgbClr val="92D946"/>
                </a:gs>
              </a:gsLst>
              <a:path path="circle">
                <a:fillToRect t="100000" r="100000"/>
              </a:path>
              <a:tileRect l="-100000" b="-100000"/>
            </a:gradFill>
            <a:ln w="127000" cap="flat" cmpd="sng">
              <a:solidFill>
                <a:srgbClr val="99663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" name="Google Shape;128;p4">
              <a:extLst>
                <a:ext uri="{FF2B5EF4-FFF2-40B4-BE49-F238E27FC236}">
                  <a16:creationId xmlns:a16="http://schemas.microsoft.com/office/drawing/2014/main" id="{719092D3-554A-47AF-8020-982284DB75AD}"/>
                </a:ext>
              </a:extLst>
            </p:cNvPr>
            <p:cNvGrpSpPr/>
            <p:nvPr/>
          </p:nvGrpSpPr>
          <p:grpSpPr>
            <a:xfrm>
              <a:off x="7679077" y="4630057"/>
              <a:ext cx="3456000" cy="412875"/>
              <a:chOff x="7679077" y="4630057"/>
              <a:chExt cx="3456000" cy="412875"/>
            </a:xfrm>
          </p:grpSpPr>
          <p:cxnSp>
            <p:nvCxnSpPr>
              <p:cNvPr id="54" name="Google Shape;129;p4">
                <a:extLst>
                  <a:ext uri="{FF2B5EF4-FFF2-40B4-BE49-F238E27FC236}">
                    <a16:creationId xmlns:a16="http://schemas.microsoft.com/office/drawing/2014/main" id="{AF843CD0-0A89-457F-883A-D62709B3D5AA}"/>
                  </a:ext>
                </a:extLst>
              </p:cNvPr>
              <p:cNvCxnSpPr/>
              <p:nvPr/>
            </p:nvCxnSpPr>
            <p:spPr>
              <a:xfrm>
                <a:off x="7679077" y="4630057"/>
                <a:ext cx="34560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5" name="Google Shape;130;p4">
                <a:extLst>
                  <a:ext uri="{FF2B5EF4-FFF2-40B4-BE49-F238E27FC236}">
                    <a16:creationId xmlns:a16="http://schemas.microsoft.com/office/drawing/2014/main" id="{29F7124E-7FBC-4F85-A613-AE99511E1A67}"/>
                  </a:ext>
                </a:extLst>
              </p:cNvPr>
              <p:cNvSpPr txBox="1"/>
              <p:nvPr/>
            </p:nvSpPr>
            <p:spPr>
              <a:xfrm>
                <a:off x="8403777" y="4673600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30 m</a:t>
                </a:r>
                <a:endParaRPr/>
              </a:p>
            </p:txBody>
          </p:sp>
        </p:grpSp>
        <p:grpSp>
          <p:nvGrpSpPr>
            <p:cNvPr id="27" name="Google Shape;131;p4">
              <a:extLst>
                <a:ext uri="{FF2B5EF4-FFF2-40B4-BE49-F238E27FC236}">
                  <a16:creationId xmlns:a16="http://schemas.microsoft.com/office/drawing/2014/main" id="{5B52BDDB-3E2F-4A1D-95FB-4425FF205089}"/>
                </a:ext>
              </a:extLst>
            </p:cNvPr>
            <p:cNvGrpSpPr/>
            <p:nvPr/>
          </p:nvGrpSpPr>
          <p:grpSpPr>
            <a:xfrm>
              <a:off x="7086047" y="2883312"/>
              <a:ext cx="456416" cy="1872343"/>
              <a:chOff x="7086047" y="2883312"/>
              <a:chExt cx="456416" cy="1872343"/>
            </a:xfrm>
          </p:grpSpPr>
          <p:cxnSp>
            <p:nvCxnSpPr>
              <p:cNvPr id="52" name="Google Shape;132;p4">
                <a:extLst>
                  <a:ext uri="{FF2B5EF4-FFF2-40B4-BE49-F238E27FC236}">
                    <a16:creationId xmlns:a16="http://schemas.microsoft.com/office/drawing/2014/main" id="{2B71647D-5107-48CA-801C-FF80B9A95A94}"/>
                  </a:ext>
                </a:extLst>
              </p:cNvPr>
              <p:cNvCxnSpPr/>
              <p:nvPr/>
            </p:nvCxnSpPr>
            <p:spPr>
              <a:xfrm rot="10800000">
                <a:off x="7542463" y="3174969"/>
                <a:ext cx="0" cy="1260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3" name="Google Shape;133;p4">
                <a:extLst>
                  <a:ext uri="{FF2B5EF4-FFF2-40B4-BE49-F238E27FC236}">
                    <a16:creationId xmlns:a16="http://schemas.microsoft.com/office/drawing/2014/main" id="{0FDFE34C-E2E5-4E30-8E8D-2FB307F2D560}"/>
                  </a:ext>
                </a:extLst>
              </p:cNvPr>
              <p:cNvSpPr txBox="1"/>
              <p:nvPr/>
            </p:nvSpPr>
            <p:spPr>
              <a:xfrm rot="-5400000" flipH="1">
                <a:off x="6334541" y="3634817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12 m</a:t>
                </a:r>
                <a:endParaRPr/>
              </a:p>
            </p:txBody>
          </p:sp>
        </p:grpSp>
        <p:sp>
          <p:nvSpPr>
            <p:cNvPr id="40" name="Google Shape;134;p4">
              <a:extLst>
                <a:ext uri="{FF2B5EF4-FFF2-40B4-BE49-F238E27FC236}">
                  <a16:creationId xmlns:a16="http://schemas.microsoft.com/office/drawing/2014/main" id="{DEF68284-3AB7-4210-958E-9E57898FE5B9}"/>
                </a:ext>
              </a:extLst>
            </p:cNvPr>
            <p:cNvSpPr txBox="1"/>
            <p:nvPr/>
          </p:nvSpPr>
          <p:spPr>
            <a:xfrm>
              <a:off x="9324474" y="2762866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35;p4">
              <a:extLst>
                <a:ext uri="{FF2B5EF4-FFF2-40B4-BE49-F238E27FC236}">
                  <a16:creationId xmlns:a16="http://schemas.microsoft.com/office/drawing/2014/main" id="{D1C818AC-3F0C-44D2-AEE8-934446ECC72D}"/>
                </a:ext>
              </a:extLst>
            </p:cNvPr>
            <p:cNvSpPr txBox="1"/>
            <p:nvPr/>
          </p:nvSpPr>
          <p:spPr>
            <a:xfrm>
              <a:off x="9090718" y="2102523"/>
              <a:ext cx="6821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2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36;p4">
              <a:extLst>
                <a:ext uri="{FF2B5EF4-FFF2-40B4-BE49-F238E27FC236}">
                  <a16:creationId xmlns:a16="http://schemas.microsoft.com/office/drawing/2014/main" id="{C0E870BB-60F4-4038-B131-71470D72859A}"/>
                </a:ext>
              </a:extLst>
            </p:cNvPr>
            <p:cNvSpPr txBox="1"/>
            <p:nvPr/>
          </p:nvSpPr>
          <p:spPr>
            <a:xfrm>
              <a:off x="8299790" y="2706158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37;p4">
              <a:extLst>
                <a:ext uri="{FF2B5EF4-FFF2-40B4-BE49-F238E27FC236}">
                  <a16:creationId xmlns:a16="http://schemas.microsoft.com/office/drawing/2014/main" id="{502EDC9E-3963-4D3E-A61B-701FA486B466}"/>
                </a:ext>
              </a:extLst>
            </p:cNvPr>
            <p:cNvSpPr txBox="1"/>
            <p:nvPr/>
          </p:nvSpPr>
          <p:spPr>
            <a:xfrm>
              <a:off x="8978539" y="3766482"/>
              <a:ext cx="533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38;p4">
              <a:extLst>
                <a:ext uri="{FF2B5EF4-FFF2-40B4-BE49-F238E27FC236}">
                  <a16:creationId xmlns:a16="http://schemas.microsoft.com/office/drawing/2014/main" id="{58C1D56A-4B12-4325-9A14-49B910EF5F6B}"/>
                </a:ext>
              </a:extLst>
            </p:cNvPr>
            <p:cNvSpPr txBox="1"/>
            <p:nvPr/>
          </p:nvSpPr>
          <p:spPr>
            <a:xfrm>
              <a:off x="7794486" y="3373835"/>
              <a:ext cx="682166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400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39;p4">
              <a:extLst>
                <a:ext uri="{FF2B5EF4-FFF2-40B4-BE49-F238E27FC236}">
                  <a16:creationId xmlns:a16="http://schemas.microsoft.com/office/drawing/2014/main" id="{9357CA51-FE4E-415E-B2BB-05DC76E9904C}"/>
                </a:ext>
              </a:extLst>
            </p:cNvPr>
            <p:cNvSpPr txBox="1"/>
            <p:nvPr/>
          </p:nvSpPr>
          <p:spPr>
            <a:xfrm>
              <a:off x="10322820" y="3656196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40;p4">
              <a:extLst>
                <a:ext uri="{FF2B5EF4-FFF2-40B4-BE49-F238E27FC236}">
                  <a16:creationId xmlns:a16="http://schemas.microsoft.com/office/drawing/2014/main" id="{671C687C-E488-4825-B220-D7AED283CCC9}"/>
                </a:ext>
              </a:extLst>
            </p:cNvPr>
            <p:cNvSpPr txBox="1"/>
            <p:nvPr/>
          </p:nvSpPr>
          <p:spPr>
            <a:xfrm>
              <a:off x="8354903" y="3697425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41;p4">
              <a:extLst>
                <a:ext uri="{FF2B5EF4-FFF2-40B4-BE49-F238E27FC236}">
                  <a16:creationId xmlns:a16="http://schemas.microsoft.com/office/drawing/2014/main" id="{54239848-6329-450F-9B91-827C5116B7D2}"/>
                </a:ext>
              </a:extLst>
            </p:cNvPr>
            <p:cNvSpPr txBox="1"/>
            <p:nvPr/>
          </p:nvSpPr>
          <p:spPr>
            <a:xfrm>
              <a:off x="10084997" y="2873342"/>
              <a:ext cx="68216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54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" name="Google Shape;142;p4">
              <a:extLst>
                <a:ext uri="{FF2B5EF4-FFF2-40B4-BE49-F238E27FC236}">
                  <a16:creationId xmlns:a16="http://schemas.microsoft.com/office/drawing/2014/main" id="{3F307F05-48DF-4ECE-B0EA-2A1553EE31DF}"/>
                </a:ext>
              </a:extLst>
            </p:cNvPr>
            <p:cNvGrpSpPr/>
            <p:nvPr/>
          </p:nvGrpSpPr>
          <p:grpSpPr>
            <a:xfrm>
              <a:off x="7696037" y="3170107"/>
              <a:ext cx="3471527" cy="1276294"/>
              <a:chOff x="4207549" y="3188097"/>
              <a:chExt cx="3471527" cy="1276294"/>
            </a:xfrm>
          </p:grpSpPr>
          <p:cxnSp>
            <p:nvCxnSpPr>
              <p:cNvPr id="50" name="Google Shape;143;p4">
                <a:extLst>
                  <a:ext uri="{FF2B5EF4-FFF2-40B4-BE49-F238E27FC236}">
                    <a16:creationId xmlns:a16="http://schemas.microsoft.com/office/drawing/2014/main" id="{0C1EE123-9EA6-4157-A846-5C6AD2C08114}"/>
                  </a:ext>
                </a:extLst>
              </p:cNvPr>
              <p:cNvCxnSpPr/>
              <p:nvPr/>
            </p:nvCxnSpPr>
            <p:spPr>
              <a:xfrm rot="10800000">
                <a:off x="4207549" y="3229951"/>
                <a:ext cx="3471527" cy="123444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1" name="Google Shape;144;p4">
                <a:extLst>
                  <a:ext uri="{FF2B5EF4-FFF2-40B4-BE49-F238E27FC236}">
                    <a16:creationId xmlns:a16="http://schemas.microsoft.com/office/drawing/2014/main" id="{1AFE470E-4E8A-4552-A251-8253DCAAF76E}"/>
                  </a:ext>
                </a:extLst>
              </p:cNvPr>
              <p:cNvSpPr txBox="1"/>
              <p:nvPr/>
            </p:nvSpPr>
            <p:spPr>
              <a:xfrm rot="1140000">
                <a:off x="5071372" y="3482824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34 m</a:t>
                </a:r>
                <a:endParaRPr/>
              </a:p>
            </p:txBody>
          </p:sp>
        </p:grpSp>
        <p:sp>
          <p:nvSpPr>
            <p:cNvPr id="49" name="Google Shape;145;p4">
              <a:extLst>
                <a:ext uri="{FF2B5EF4-FFF2-40B4-BE49-F238E27FC236}">
                  <a16:creationId xmlns:a16="http://schemas.microsoft.com/office/drawing/2014/main" id="{DE7E08E3-5372-4FD7-A2CD-BC9AF62C7127}"/>
                </a:ext>
              </a:extLst>
            </p:cNvPr>
            <p:cNvSpPr txBox="1"/>
            <p:nvPr/>
          </p:nvSpPr>
          <p:spPr>
            <a:xfrm>
              <a:off x="9827481" y="2255540"/>
              <a:ext cx="53339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0">
                  <a:solidFill>
                    <a:srgbClr val="993366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4800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51;p5">
            <a:extLst>
              <a:ext uri="{FF2B5EF4-FFF2-40B4-BE49-F238E27FC236}">
                <a16:creationId xmlns:a16="http://schemas.microsoft.com/office/drawing/2014/main" id="{BBBFB110-F39A-4D18-A6A9-338B8E726AC8}"/>
              </a:ext>
            </a:extLst>
          </p:cNvPr>
          <p:cNvSpPr txBox="1">
            <a:spLocks/>
          </p:cNvSpPr>
          <p:nvPr/>
        </p:nvSpPr>
        <p:spPr>
          <a:xfrm>
            <a:off x="442934" y="1131397"/>
            <a:ext cx="8819308" cy="1344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In the figure on the right,</a:t>
            </a:r>
            <a:endParaRPr lang="en-US" sz="2400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is a triangle in which AB</a:t>
            </a:r>
            <a:r>
              <a:rPr lang="en-US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en-US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BC</a:t>
            </a:r>
            <a:r>
              <a:rPr lang="en-US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en-US" sz="2400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DEF is a right angled triangle at D such that DE = AB and DF = AC.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4" name="Google Shape;152;p5">
            <a:extLst>
              <a:ext uri="{FF2B5EF4-FFF2-40B4-BE49-F238E27FC236}">
                <a16:creationId xmlns:a16="http://schemas.microsoft.com/office/drawing/2014/main" id="{054B90B4-29DB-4EF0-B6C1-E7D5AB94C9FB}"/>
              </a:ext>
            </a:extLst>
          </p:cNvPr>
          <p:cNvSpPr txBox="1"/>
          <p:nvPr/>
        </p:nvSpPr>
        <p:spPr>
          <a:xfrm>
            <a:off x="442935" y="2448919"/>
            <a:ext cx="5439534" cy="47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Write a relation between DE, DF, and EF.</a:t>
            </a:r>
            <a:endParaRPr sz="2400" dirty="0">
              <a:latin typeface="Myriad Pro" panose="020B0503030403020204" charset="0"/>
            </a:endParaRPr>
          </a:p>
        </p:txBody>
      </p:sp>
      <p:sp>
        <p:nvSpPr>
          <p:cNvPr id="15" name="Google Shape;153;p5">
            <a:extLst>
              <a:ext uri="{FF2B5EF4-FFF2-40B4-BE49-F238E27FC236}">
                <a16:creationId xmlns:a16="http://schemas.microsoft.com/office/drawing/2014/main" id="{6B6C0531-1B22-483D-B0D4-0A43A87D0B4C}"/>
              </a:ext>
            </a:extLst>
          </p:cNvPr>
          <p:cNvSpPr txBox="1"/>
          <p:nvPr/>
        </p:nvSpPr>
        <p:spPr>
          <a:xfrm>
            <a:off x="806445" y="2846571"/>
            <a:ext cx="2083574" cy="455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EF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22860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" name="Google Shape;154;p5">
            <a:extLst>
              <a:ext uri="{FF2B5EF4-FFF2-40B4-BE49-F238E27FC236}">
                <a16:creationId xmlns:a16="http://schemas.microsoft.com/office/drawing/2014/main" id="{BCC9B90A-C1A6-4E15-82A0-889C27FE7A0B}"/>
              </a:ext>
            </a:extLst>
          </p:cNvPr>
          <p:cNvSpPr txBox="1"/>
          <p:nvPr/>
        </p:nvSpPr>
        <p:spPr>
          <a:xfrm>
            <a:off x="744772" y="4702621"/>
            <a:ext cx="8259853" cy="51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 = DE, AC = DF, BC = EF. Thus, ABC and DEF are congruent by SSS.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" name="Google Shape;155;p5">
            <a:extLst>
              <a:ext uri="{FF2B5EF4-FFF2-40B4-BE49-F238E27FC236}">
                <a16:creationId xmlns:a16="http://schemas.microsoft.com/office/drawing/2014/main" id="{8B248AAB-74AE-4579-BADB-A3CF85AD5CBA}"/>
              </a:ext>
            </a:extLst>
          </p:cNvPr>
          <p:cNvSpPr txBox="1"/>
          <p:nvPr/>
        </p:nvSpPr>
        <p:spPr>
          <a:xfrm>
            <a:off x="722268" y="3766441"/>
            <a:ext cx="7514658" cy="47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then, EF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BC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Thus, EF = BC.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" name="Google Shape;156;p5">
            <a:extLst>
              <a:ext uri="{FF2B5EF4-FFF2-40B4-BE49-F238E27FC236}">
                <a16:creationId xmlns:a16="http://schemas.microsoft.com/office/drawing/2014/main" id="{82F34D91-649B-4786-9C75-AC2E416C8740}"/>
              </a:ext>
            </a:extLst>
          </p:cNvPr>
          <p:cNvSpPr txBox="1"/>
          <p:nvPr/>
        </p:nvSpPr>
        <p:spPr>
          <a:xfrm>
            <a:off x="744772" y="5726603"/>
            <a:ext cx="6712801" cy="79225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l="-998" t="-3844" b="-384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0000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 </a:t>
            </a:r>
            <a:endParaRPr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pic>
        <p:nvPicPr>
          <p:cNvPr id="20" name="Google Shape;158;p5">
            <a:extLst>
              <a:ext uri="{FF2B5EF4-FFF2-40B4-BE49-F238E27FC236}">
                <a16:creationId xmlns:a16="http://schemas.microsoft.com/office/drawing/2014/main" id="{976677E9-8597-4032-890D-09258FF32B6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30596" y="1075484"/>
            <a:ext cx="1754959" cy="476345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59;p5">
            <a:extLst>
              <a:ext uri="{FF2B5EF4-FFF2-40B4-BE49-F238E27FC236}">
                <a16:creationId xmlns:a16="http://schemas.microsoft.com/office/drawing/2014/main" id="{7FD7F456-D7DC-4DCC-AD56-6C4F7BC98CFB}"/>
              </a:ext>
            </a:extLst>
          </p:cNvPr>
          <p:cNvSpPr txBox="1"/>
          <p:nvPr/>
        </p:nvSpPr>
        <p:spPr>
          <a:xfrm>
            <a:off x="442935" y="3340151"/>
            <a:ext cx="5439534" cy="516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Verify that EF = BC.</a:t>
            </a:r>
            <a:endParaRPr sz="2400">
              <a:latin typeface="Myriad Pro" panose="020B0503030403020204" charset="0"/>
            </a:endParaRPr>
          </a:p>
        </p:txBody>
      </p:sp>
      <p:sp>
        <p:nvSpPr>
          <p:cNvPr id="22" name="Google Shape;160;p5">
            <a:extLst>
              <a:ext uri="{FF2B5EF4-FFF2-40B4-BE49-F238E27FC236}">
                <a16:creationId xmlns:a16="http://schemas.microsoft.com/office/drawing/2014/main" id="{34D17D2F-F9B6-4BAE-B969-4CB3CD959A26}"/>
              </a:ext>
            </a:extLst>
          </p:cNvPr>
          <p:cNvSpPr txBox="1"/>
          <p:nvPr/>
        </p:nvSpPr>
        <p:spPr>
          <a:xfrm>
            <a:off x="442934" y="4291829"/>
            <a:ext cx="9548951" cy="51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7188" marR="0" lvl="0" indent="-3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3) Show that the two triangles ABC and DEF are congruent.</a:t>
            </a:r>
            <a:endParaRPr sz="2400" dirty="0">
              <a:latin typeface="Myriad Pro" panose="020B0503030403020204" charset="0"/>
            </a:endParaRPr>
          </a:p>
        </p:txBody>
      </p:sp>
      <p:sp>
        <p:nvSpPr>
          <p:cNvPr id="23" name="Google Shape;161;p5">
            <a:extLst>
              <a:ext uri="{FF2B5EF4-FFF2-40B4-BE49-F238E27FC236}">
                <a16:creationId xmlns:a16="http://schemas.microsoft.com/office/drawing/2014/main" id="{F0F89FA3-2262-48AB-96D2-567795804ACA}"/>
              </a:ext>
            </a:extLst>
          </p:cNvPr>
          <p:cNvSpPr txBox="1"/>
          <p:nvPr/>
        </p:nvSpPr>
        <p:spPr>
          <a:xfrm>
            <a:off x="448030" y="5324610"/>
            <a:ext cx="7593507" cy="51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7188" marR="0" lvl="0" indent="-3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4) Deduce that the triangle ABC is right angled at A.</a:t>
            </a:r>
            <a:endParaRPr sz="2400" dirty="0">
              <a:latin typeface="Myriad Pro" panose="020B0503030403020204" charset="0"/>
            </a:endParaRPr>
          </a:p>
          <a:p>
            <a:pPr marL="2286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166;p6">
            <a:extLst>
              <a:ext uri="{FF2B5EF4-FFF2-40B4-BE49-F238E27FC236}">
                <a16:creationId xmlns:a16="http://schemas.microsoft.com/office/drawing/2014/main" id="{1D3F319F-54AF-4395-9661-F6B82A6CAFF6}"/>
              </a:ext>
            </a:extLst>
          </p:cNvPr>
          <p:cNvSpPr txBox="1">
            <a:spLocks/>
          </p:cNvSpPr>
          <p:nvPr/>
        </p:nvSpPr>
        <p:spPr>
          <a:xfrm>
            <a:off x="0" y="969401"/>
            <a:ext cx="12191999" cy="292558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 indent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baseline="3000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lang="en-US">
              <a:latin typeface="Myriad Pro" panose="020B050303040302020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 converse of Pythagoras' theorem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167;p6">
            <a:extLst>
              <a:ext uri="{FF2B5EF4-FFF2-40B4-BE49-F238E27FC236}">
                <a16:creationId xmlns:a16="http://schemas.microsoft.com/office/drawing/2014/main" id="{AC89CB7A-B538-4FBA-B2D0-2AE713B01FFD}"/>
              </a:ext>
            </a:extLst>
          </p:cNvPr>
          <p:cNvSpPr txBox="1"/>
          <p:nvPr/>
        </p:nvSpPr>
        <p:spPr>
          <a:xfrm>
            <a:off x="628066" y="1473080"/>
            <a:ext cx="1974860" cy="50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Verbally</a:t>
            </a:r>
            <a:endParaRPr sz="24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168;p6">
            <a:extLst>
              <a:ext uri="{FF2B5EF4-FFF2-40B4-BE49-F238E27FC236}">
                <a16:creationId xmlns:a16="http://schemas.microsoft.com/office/drawing/2014/main" id="{0ABB419B-6EC0-49AA-8552-BED712ECB5A4}"/>
              </a:ext>
            </a:extLst>
          </p:cNvPr>
          <p:cNvSpPr txBox="1"/>
          <p:nvPr/>
        </p:nvSpPr>
        <p:spPr>
          <a:xfrm>
            <a:off x="628066" y="3231564"/>
            <a:ext cx="1974860" cy="50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Symbolically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26" name="Google Shape;169;p6">
            <a:extLst>
              <a:ext uri="{FF2B5EF4-FFF2-40B4-BE49-F238E27FC236}">
                <a16:creationId xmlns:a16="http://schemas.microsoft.com/office/drawing/2014/main" id="{3ACFFDF8-50B3-4010-A377-2CC983AABDDC}"/>
              </a:ext>
            </a:extLst>
          </p:cNvPr>
          <p:cNvSpPr txBox="1"/>
          <p:nvPr/>
        </p:nvSpPr>
        <p:spPr>
          <a:xfrm>
            <a:off x="628066" y="4022740"/>
            <a:ext cx="7830134" cy="2241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0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Example 1 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Verify that the triangle MNP is right angled at M.</a:t>
            </a: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NP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13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169</a:t>
            </a: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MP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12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+ 5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169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NP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MP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en-US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Thus, MNP is right angled at M.</a:t>
            </a:r>
            <a:endParaRPr sz="2000" dirty="0">
              <a:latin typeface="Myriad Pro" panose="020B0503030403020204" charset="0"/>
            </a:endParaRPr>
          </a:p>
        </p:txBody>
      </p:sp>
      <p:sp>
        <p:nvSpPr>
          <p:cNvPr id="27" name="Google Shape;170;p6">
            <a:extLst>
              <a:ext uri="{FF2B5EF4-FFF2-40B4-BE49-F238E27FC236}">
                <a16:creationId xmlns:a16="http://schemas.microsoft.com/office/drawing/2014/main" id="{ACF16A7D-0568-45D3-94C1-970E23A20772}"/>
              </a:ext>
            </a:extLst>
          </p:cNvPr>
          <p:cNvSpPr txBox="1"/>
          <p:nvPr/>
        </p:nvSpPr>
        <p:spPr>
          <a:xfrm>
            <a:off x="4752776" y="4434523"/>
            <a:ext cx="4820432" cy="1829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Square of the length of longest side</a:t>
            </a: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Sum of the squares of the lengths of the two other sides</a:t>
            </a: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Compare NP</a:t>
            </a:r>
            <a:r>
              <a:rPr lang="en-US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and MP</a:t>
            </a:r>
            <a:r>
              <a:rPr lang="en-US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en-US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b="0" dirty="0">
              <a:solidFill>
                <a:srgbClr val="0070C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Converse of Pythagoras’ Theorem.</a:t>
            </a:r>
            <a:endParaRPr sz="2000" b="0" dirty="0">
              <a:solidFill>
                <a:srgbClr val="0070C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" name="Google Shape;172;p6">
            <a:extLst>
              <a:ext uri="{FF2B5EF4-FFF2-40B4-BE49-F238E27FC236}">
                <a16:creationId xmlns:a16="http://schemas.microsoft.com/office/drawing/2014/main" id="{78F86F5D-B156-45DF-A08B-C2B1882C5FDD}"/>
              </a:ext>
            </a:extLst>
          </p:cNvPr>
          <p:cNvSpPr txBox="1"/>
          <p:nvPr/>
        </p:nvSpPr>
        <p:spPr>
          <a:xfrm>
            <a:off x="2602926" y="1492897"/>
            <a:ext cx="6970282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In a triangle, if the square of the length of the longest side is equal to the sum of the squares of the lengths of the other two </a:t>
            </a:r>
            <a:r>
              <a:rPr lang="en-US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sides, then this triangle is right angled</a:t>
            </a:r>
            <a:r>
              <a:rPr lang="en-US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solidFill>
                <a:schemeClr val="dk1"/>
              </a:solidFill>
              <a:latin typeface="Myriad Pro" panose="020B0503030403020204" charset="0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If BC</a:t>
            </a:r>
            <a:r>
              <a:rPr lang="en-US" sz="20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en-US" sz="20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en-US" sz="20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then ABC is right angled at A.</a:t>
            </a:r>
            <a:endParaRPr sz="20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" name="Google Shape;173;p6">
            <a:extLst>
              <a:ext uri="{FF2B5EF4-FFF2-40B4-BE49-F238E27FC236}">
                <a16:creationId xmlns:a16="http://schemas.microsoft.com/office/drawing/2014/main" id="{6EDED405-8E60-48CC-8C5B-D259FBBA6418}"/>
              </a:ext>
            </a:extLst>
          </p:cNvPr>
          <p:cNvSpPr txBox="1"/>
          <p:nvPr/>
        </p:nvSpPr>
        <p:spPr>
          <a:xfrm>
            <a:off x="646437" y="944863"/>
            <a:ext cx="4791752" cy="581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Converse of Pythagoras’ Theorem</a:t>
            </a:r>
            <a:endParaRPr sz="2400" b="0" dirty="0">
              <a:solidFill>
                <a:srgbClr val="00B0F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1" name="Google Shape;174;p6">
            <a:extLst>
              <a:ext uri="{FF2B5EF4-FFF2-40B4-BE49-F238E27FC236}">
                <a16:creationId xmlns:a16="http://schemas.microsoft.com/office/drawing/2014/main" id="{EF8B0BE1-F3EF-49A3-9323-A49823C2BBA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09673" y="1264775"/>
            <a:ext cx="1626170" cy="2286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75;p6">
            <a:extLst>
              <a:ext uri="{FF2B5EF4-FFF2-40B4-BE49-F238E27FC236}">
                <a16:creationId xmlns:a16="http://schemas.microsoft.com/office/drawing/2014/main" id="{9D12689E-7205-435C-934C-9EE47220106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09673" y="3997812"/>
            <a:ext cx="1626170" cy="2702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converse of Pythagoras’ theorem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Google Shape;180;p7">
            <a:extLst>
              <a:ext uri="{FF2B5EF4-FFF2-40B4-BE49-F238E27FC236}">
                <a16:creationId xmlns:a16="http://schemas.microsoft.com/office/drawing/2014/main" id="{AB11BEBF-8413-4737-A9DF-977CE4BDE91D}"/>
              </a:ext>
            </a:extLst>
          </p:cNvPr>
          <p:cNvSpPr txBox="1"/>
          <p:nvPr/>
        </p:nvSpPr>
        <p:spPr>
          <a:xfrm>
            <a:off x="354042" y="1129721"/>
            <a:ext cx="10800000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1 </a:t>
            </a:r>
            <a:r>
              <a:rPr lang="en-US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Verify that each of the triangles below is right. </a:t>
            </a:r>
            <a:endParaRPr dirty="0">
              <a:latin typeface="Myriad Pro" panose="020B0503030403020204" charset="0"/>
            </a:endParaRPr>
          </a:p>
        </p:txBody>
      </p:sp>
      <p:grpSp>
        <p:nvGrpSpPr>
          <p:cNvPr id="19" name="Google Shape;181;p7">
            <a:extLst>
              <a:ext uri="{FF2B5EF4-FFF2-40B4-BE49-F238E27FC236}">
                <a16:creationId xmlns:a16="http://schemas.microsoft.com/office/drawing/2014/main" id="{8B4D636F-E1C5-48DC-930F-67B86D95FBA7}"/>
              </a:ext>
            </a:extLst>
          </p:cNvPr>
          <p:cNvGrpSpPr/>
          <p:nvPr/>
        </p:nvGrpSpPr>
        <p:grpSpPr>
          <a:xfrm>
            <a:off x="967276" y="1974680"/>
            <a:ext cx="2577438" cy="1535584"/>
            <a:chOff x="955059" y="2342592"/>
            <a:chExt cx="2577438" cy="1535584"/>
          </a:xfrm>
        </p:grpSpPr>
        <p:sp>
          <p:nvSpPr>
            <p:cNvPr id="20" name="Google Shape;182;p7">
              <a:extLst>
                <a:ext uri="{FF2B5EF4-FFF2-40B4-BE49-F238E27FC236}">
                  <a16:creationId xmlns:a16="http://schemas.microsoft.com/office/drawing/2014/main" id="{1C03A025-FFAE-4931-886B-E29C8D3F3C3F}"/>
                </a:ext>
              </a:extLst>
            </p:cNvPr>
            <p:cNvSpPr/>
            <p:nvPr/>
          </p:nvSpPr>
          <p:spPr>
            <a:xfrm rot="-5400000">
              <a:off x="1495059" y="1802592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83;p7">
              <a:extLst>
                <a:ext uri="{FF2B5EF4-FFF2-40B4-BE49-F238E27FC236}">
                  <a16:creationId xmlns:a16="http://schemas.microsoft.com/office/drawing/2014/main" id="{435869FE-01B8-46A3-829E-E5855CC06637}"/>
                </a:ext>
              </a:extLst>
            </p:cNvPr>
            <p:cNvSpPr txBox="1"/>
            <p:nvPr/>
          </p:nvSpPr>
          <p:spPr>
            <a:xfrm>
              <a:off x="1738811" y="2420927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25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22" name="Google Shape;184;p7">
              <a:extLst>
                <a:ext uri="{FF2B5EF4-FFF2-40B4-BE49-F238E27FC236}">
                  <a16:creationId xmlns:a16="http://schemas.microsoft.com/office/drawing/2014/main" id="{7EADDEA5-9585-43F5-97D0-7DF37A6C5D8F}"/>
                </a:ext>
              </a:extLst>
            </p:cNvPr>
            <p:cNvSpPr txBox="1"/>
            <p:nvPr/>
          </p:nvSpPr>
          <p:spPr>
            <a:xfrm>
              <a:off x="1800327" y="341651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24</a:t>
              </a:r>
              <a:endParaRPr dirty="0">
                <a:latin typeface="Myriad Pro" panose="020B0503030403020204" charset="0"/>
              </a:endParaRPr>
            </a:p>
          </p:txBody>
        </p:sp>
        <p:sp>
          <p:nvSpPr>
            <p:cNvPr id="23" name="Google Shape;185;p7">
              <a:extLst>
                <a:ext uri="{FF2B5EF4-FFF2-40B4-BE49-F238E27FC236}">
                  <a16:creationId xmlns:a16="http://schemas.microsoft.com/office/drawing/2014/main" id="{7082DA61-CEAC-4953-9543-39775C68F506}"/>
                </a:ext>
              </a:extLst>
            </p:cNvPr>
            <p:cNvSpPr txBox="1"/>
            <p:nvPr/>
          </p:nvSpPr>
          <p:spPr>
            <a:xfrm>
              <a:off x="3027530" y="2691442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7</a:t>
              </a:r>
              <a:endParaRPr>
                <a:latin typeface="Myriad Pro" panose="020B0503030403020204" charset="0"/>
              </a:endParaRPr>
            </a:p>
          </p:txBody>
        </p:sp>
      </p:grpSp>
      <p:sp>
        <p:nvSpPr>
          <p:cNvPr id="24" name="Google Shape;186;p7">
            <a:extLst>
              <a:ext uri="{FF2B5EF4-FFF2-40B4-BE49-F238E27FC236}">
                <a16:creationId xmlns:a16="http://schemas.microsoft.com/office/drawing/2014/main" id="{EEAA257D-AF5F-4C85-8CC4-A29EA168A9F9}"/>
              </a:ext>
            </a:extLst>
          </p:cNvPr>
          <p:cNvSpPr txBox="1"/>
          <p:nvPr/>
        </p:nvSpPr>
        <p:spPr>
          <a:xfrm>
            <a:off x="911294" y="431508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25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24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+ 7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187;p7">
            <a:extLst>
              <a:ext uri="{FF2B5EF4-FFF2-40B4-BE49-F238E27FC236}">
                <a16:creationId xmlns:a16="http://schemas.microsoft.com/office/drawing/2014/main" id="{BADA147B-FDAB-4CDB-9A20-2938B11B6951}"/>
              </a:ext>
            </a:extLst>
          </p:cNvPr>
          <p:cNvSpPr txBox="1"/>
          <p:nvPr/>
        </p:nvSpPr>
        <p:spPr>
          <a:xfrm>
            <a:off x="4471982" y="1847576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B.</a:t>
            </a:r>
            <a:endParaRPr sz="2400" b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6" name="Google Shape;188;p7">
            <a:extLst>
              <a:ext uri="{FF2B5EF4-FFF2-40B4-BE49-F238E27FC236}">
                <a16:creationId xmlns:a16="http://schemas.microsoft.com/office/drawing/2014/main" id="{E3B1438C-8968-472E-9A67-6E2FB146968D}"/>
              </a:ext>
            </a:extLst>
          </p:cNvPr>
          <p:cNvGrpSpPr/>
          <p:nvPr/>
        </p:nvGrpSpPr>
        <p:grpSpPr>
          <a:xfrm>
            <a:off x="4908230" y="2056848"/>
            <a:ext cx="2577438" cy="1535584"/>
            <a:chOff x="4856526" y="2342592"/>
            <a:chExt cx="2577438" cy="1535584"/>
          </a:xfrm>
        </p:grpSpPr>
        <p:sp>
          <p:nvSpPr>
            <p:cNvPr id="27" name="Google Shape;189;p7">
              <a:extLst>
                <a:ext uri="{FF2B5EF4-FFF2-40B4-BE49-F238E27FC236}">
                  <a16:creationId xmlns:a16="http://schemas.microsoft.com/office/drawing/2014/main" id="{91DF7FB8-F498-44E9-AC9B-5F3D547BB689}"/>
                </a:ext>
              </a:extLst>
            </p:cNvPr>
            <p:cNvSpPr/>
            <p:nvPr/>
          </p:nvSpPr>
          <p:spPr>
            <a:xfrm rot="-5400000">
              <a:off x="5396526" y="1802592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90;p7">
              <a:extLst>
                <a:ext uri="{FF2B5EF4-FFF2-40B4-BE49-F238E27FC236}">
                  <a16:creationId xmlns:a16="http://schemas.microsoft.com/office/drawing/2014/main" id="{29F97A6C-4F45-4498-85AF-E937B5386C60}"/>
                </a:ext>
              </a:extLst>
            </p:cNvPr>
            <p:cNvSpPr txBox="1"/>
            <p:nvPr/>
          </p:nvSpPr>
          <p:spPr>
            <a:xfrm>
              <a:off x="5640278" y="2420927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17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29" name="Google Shape;191;p7">
              <a:extLst>
                <a:ext uri="{FF2B5EF4-FFF2-40B4-BE49-F238E27FC236}">
                  <a16:creationId xmlns:a16="http://schemas.microsoft.com/office/drawing/2014/main" id="{C3358970-DC4F-4B58-804D-43FC094F2C31}"/>
                </a:ext>
              </a:extLst>
            </p:cNvPr>
            <p:cNvSpPr txBox="1"/>
            <p:nvPr/>
          </p:nvSpPr>
          <p:spPr>
            <a:xfrm>
              <a:off x="5701794" y="341651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15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0" name="Google Shape;192;p7">
              <a:extLst>
                <a:ext uri="{FF2B5EF4-FFF2-40B4-BE49-F238E27FC236}">
                  <a16:creationId xmlns:a16="http://schemas.microsoft.com/office/drawing/2014/main" id="{FC3F3249-4E22-4379-90D0-5B9795FB9014}"/>
                </a:ext>
              </a:extLst>
            </p:cNvPr>
            <p:cNvSpPr txBox="1"/>
            <p:nvPr/>
          </p:nvSpPr>
          <p:spPr>
            <a:xfrm>
              <a:off x="6928997" y="2691442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8</a:t>
              </a:r>
              <a:endParaRPr>
                <a:latin typeface="Myriad Pro" panose="020B0503030403020204" charset="0"/>
              </a:endParaRPr>
            </a:p>
          </p:txBody>
        </p:sp>
      </p:grpSp>
      <p:sp>
        <p:nvSpPr>
          <p:cNvPr id="31" name="Google Shape;193;p7">
            <a:extLst>
              <a:ext uri="{FF2B5EF4-FFF2-40B4-BE49-F238E27FC236}">
                <a16:creationId xmlns:a16="http://schemas.microsoft.com/office/drawing/2014/main" id="{52D51483-248E-4D1E-85B9-0F1D59946A92}"/>
              </a:ext>
            </a:extLst>
          </p:cNvPr>
          <p:cNvSpPr txBox="1"/>
          <p:nvPr/>
        </p:nvSpPr>
        <p:spPr>
          <a:xfrm>
            <a:off x="8621340" y="1854726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C.</a:t>
            </a:r>
            <a:r>
              <a:rPr lang="en-US" sz="2400" b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Myriad Pro" panose="020B0503030403020204" charset="0"/>
            </a:endParaRPr>
          </a:p>
        </p:txBody>
      </p:sp>
      <p:grpSp>
        <p:nvGrpSpPr>
          <p:cNvPr id="32" name="Google Shape;194;p7">
            <a:extLst>
              <a:ext uri="{FF2B5EF4-FFF2-40B4-BE49-F238E27FC236}">
                <a16:creationId xmlns:a16="http://schemas.microsoft.com/office/drawing/2014/main" id="{0763E8BF-1181-4B25-91F6-BFD485BA3BB3}"/>
              </a:ext>
            </a:extLst>
          </p:cNvPr>
          <p:cNvGrpSpPr/>
          <p:nvPr/>
        </p:nvGrpSpPr>
        <p:grpSpPr>
          <a:xfrm>
            <a:off x="8877553" y="2049697"/>
            <a:ext cx="2577438" cy="1535584"/>
            <a:chOff x="8800528" y="2336511"/>
            <a:chExt cx="2577438" cy="1535584"/>
          </a:xfrm>
        </p:grpSpPr>
        <p:sp>
          <p:nvSpPr>
            <p:cNvPr id="33" name="Google Shape;195;p7">
              <a:extLst>
                <a:ext uri="{FF2B5EF4-FFF2-40B4-BE49-F238E27FC236}">
                  <a16:creationId xmlns:a16="http://schemas.microsoft.com/office/drawing/2014/main" id="{7E69E2DF-E1BD-491B-B581-219764622426}"/>
                </a:ext>
              </a:extLst>
            </p:cNvPr>
            <p:cNvSpPr/>
            <p:nvPr/>
          </p:nvSpPr>
          <p:spPr>
            <a:xfrm rot="-5400000">
              <a:off x="9340528" y="1796511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96;p7">
              <a:extLst>
                <a:ext uri="{FF2B5EF4-FFF2-40B4-BE49-F238E27FC236}">
                  <a16:creationId xmlns:a16="http://schemas.microsoft.com/office/drawing/2014/main" id="{6C52CAF4-D019-424F-9C03-CCBFA809F5F2}"/>
                </a:ext>
              </a:extLst>
            </p:cNvPr>
            <p:cNvSpPr txBox="1"/>
            <p:nvPr/>
          </p:nvSpPr>
          <p:spPr>
            <a:xfrm>
              <a:off x="9584280" y="2414846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41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5" name="Google Shape;197;p7">
              <a:extLst>
                <a:ext uri="{FF2B5EF4-FFF2-40B4-BE49-F238E27FC236}">
                  <a16:creationId xmlns:a16="http://schemas.microsoft.com/office/drawing/2014/main" id="{E003F0E2-E8A1-4AE5-A76C-6E084EF95130}"/>
                </a:ext>
              </a:extLst>
            </p:cNvPr>
            <p:cNvSpPr txBox="1"/>
            <p:nvPr/>
          </p:nvSpPr>
          <p:spPr>
            <a:xfrm>
              <a:off x="9645796" y="3410430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40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6" name="Google Shape;198;p7">
              <a:extLst>
                <a:ext uri="{FF2B5EF4-FFF2-40B4-BE49-F238E27FC236}">
                  <a16:creationId xmlns:a16="http://schemas.microsoft.com/office/drawing/2014/main" id="{1D9DB87C-AF36-464E-906D-D3A3AD7082BF}"/>
                </a:ext>
              </a:extLst>
            </p:cNvPr>
            <p:cNvSpPr txBox="1"/>
            <p:nvPr/>
          </p:nvSpPr>
          <p:spPr>
            <a:xfrm>
              <a:off x="10872999" y="268536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9</a:t>
              </a:r>
              <a:endParaRPr>
                <a:latin typeface="Myriad Pro" panose="020B0503030403020204" charset="0"/>
              </a:endParaRPr>
            </a:p>
          </p:txBody>
        </p:sp>
      </p:grpSp>
      <p:cxnSp>
        <p:nvCxnSpPr>
          <p:cNvPr id="37" name="Google Shape;199;p7">
            <a:extLst>
              <a:ext uri="{FF2B5EF4-FFF2-40B4-BE49-F238E27FC236}">
                <a16:creationId xmlns:a16="http://schemas.microsoft.com/office/drawing/2014/main" id="{2A8854D0-A679-4500-BA1B-60B1CCCD5BD4}"/>
              </a:ext>
            </a:extLst>
          </p:cNvPr>
          <p:cNvCxnSpPr/>
          <p:nvPr/>
        </p:nvCxnSpPr>
        <p:spPr>
          <a:xfrm>
            <a:off x="4079393" y="2293045"/>
            <a:ext cx="0" cy="3240000"/>
          </a:xfrm>
          <a:prstGeom prst="straightConnector1">
            <a:avLst/>
          </a:prstGeom>
          <a:noFill/>
          <a:ln w="19050" cap="flat" cmpd="sng">
            <a:solidFill>
              <a:srgbClr val="B4C7E7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" name="Google Shape;200;p7">
            <a:extLst>
              <a:ext uri="{FF2B5EF4-FFF2-40B4-BE49-F238E27FC236}">
                <a16:creationId xmlns:a16="http://schemas.microsoft.com/office/drawing/2014/main" id="{72750BA8-BE70-4C37-B105-153593B9353C}"/>
              </a:ext>
            </a:extLst>
          </p:cNvPr>
          <p:cNvCxnSpPr/>
          <p:nvPr/>
        </p:nvCxnSpPr>
        <p:spPr>
          <a:xfrm>
            <a:off x="7998575" y="2293045"/>
            <a:ext cx="0" cy="3240000"/>
          </a:xfrm>
          <a:prstGeom prst="straightConnector1">
            <a:avLst/>
          </a:prstGeom>
          <a:noFill/>
          <a:ln w="19050" cap="flat" cmpd="sng">
            <a:solidFill>
              <a:srgbClr val="B4C7E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0" name="Google Shape;202;p7">
            <a:extLst>
              <a:ext uri="{FF2B5EF4-FFF2-40B4-BE49-F238E27FC236}">
                <a16:creationId xmlns:a16="http://schemas.microsoft.com/office/drawing/2014/main" id="{A96F47B0-FD1A-499E-81B7-34AE2343294A}"/>
              </a:ext>
            </a:extLst>
          </p:cNvPr>
          <p:cNvSpPr txBox="1"/>
          <p:nvPr/>
        </p:nvSpPr>
        <p:spPr>
          <a:xfrm>
            <a:off x="415131" y="1832932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A.</a:t>
            </a:r>
            <a:r>
              <a:rPr lang="en-US" sz="2400" b="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41" name="Google Shape;203;p7">
            <a:extLst>
              <a:ext uri="{FF2B5EF4-FFF2-40B4-BE49-F238E27FC236}">
                <a16:creationId xmlns:a16="http://schemas.microsoft.com/office/drawing/2014/main" id="{55AE1563-3DD5-4680-8576-071A37A45FAE}"/>
              </a:ext>
            </a:extLst>
          </p:cNvPr>
          <p:cNvSpPr txBox="1"/>
          <p:nvPr/>
        </p:nvSpPr>
        <p:spPr>
          <a:xfrm>
            <a:off x="4812761" y="4310287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17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15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+ 8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Google Shape;204;p7">
            <a:extLst>
              <a:ext uri="{FF2B5EF4-FFF2-40B4-BE49-F238E27FC236}">
                <a16:creationId xmlns:a16="http://schemas.microsoft.com/office/drawing/2014/main" id="{FF2E3E0F-2ED7-4407-9428-9E8EB594FE33}"/>
              </a:ext>
            </a:extLst>
          </p:cNvPr>
          <p:cNvSpPr txBox="1"/>
          <p:nvPr/>
        </p:nvSpPr>
        <p:spPr>
          <a:xfrm>
            <a:off x="8965482" y="431028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41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9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+ 40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converse of Pythagoras’ theorem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09;p8">
            <a:extLst>
              <a:ext uri="{FF2B5EF4-FFF2-40B4-BE49-F238E27FC236}">
                <a16:creationId xmlns:a16="http://schemas.microsoft.com/office/drawing/2014/main" id="{477F7C4A-BC4B-4A5D-9613-58408873E36E}"/>
              </a:ext>
            </a:extLst>
          </p:cNvPr>
          <p:cNvSpPr txBox="1"/>
          <p:nvPr/>
        </p:nvSpPr>
        <p:spPr>
          <a:xfrm>
            <a:off x="398719" y="1187266"/>
            <a:ext cx="10864619" cy="923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2 </a:t>
            </a: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The shape </a:t>
            </a:r>
            <a:r>
              <a:rPr lang="en-US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on the</a:t>
            </a: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right is a triangle with side lengths a, b, and c.</a:t>
            </a:r>
            <a:endParaRPr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Is the triangle right or not? Fill in the table with ✔ or 🗶.</a:t>
            </a:r>
            <a:endParaRPr sz="24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6" name="Google Shape;210;p8">
            <a:extLst>
              <a:ext uri="{FF2B5EF4-FFF2-40B4-BE49-F238E27FC236}">
                <a16:creationId xmlns:a16="http://schemas.microsoft.com/office/drawing/2014/main" id="{D3DDBE5B-F719-4A3D-A2D6-28AB4DE9AA7E}"/>
              </a:ext>
            </a:extLst>
          </p:cNvPr>
          <p:cNvGrpSpPr/>
          <p:nvPr/>
        </p:nvGrpSpPr>
        <p:grpSpPr>
          <a:xfrm>
            <a:off x="9859540" y="1784863"/>
            <a:ext cx="1594450" cy="2213183"/>
            <a:chOff x="9701239" y="2714765"/>
            <a:chExt cx="1584967" cy="2213183"/>
          </a:xfrm>
        </p:grpSpPr>
        <p:sp>
          <p:nvSpPr>
            <p:cNvPr id="8" name="Google Shape;211;p8">
              <a:extLst>
                <a:ext uri="{FF2B5EF4-FFF2-40B4-BE49-F238E27FC236}">
                  <a16:creationId xmlns:a16="http://schemas.microsoft.com/office/drawing/2014/main" id="{44F6C8AF-9721-4BDA-8D4B-DF8D0ADB34F5}"/>
                </a:ext>
              </a:extLst>
            </p:cNvPr>
            <p:cNvSpPr/>
            <p:nvPr/>
          </p:nvSpPr>
          <p:spPr>
            <a:xfrm>
              <a:off x="10206206" y="2714765"/>
              <a:ext cx="1080000" cy="180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12;p8">
              <a:extLst>
                <a:ext uri="{FF2B5EF4-FFF2-40B4-BE49-F238E27FC236}">
                  <a16:creationId xmlns:a16="http://schemas.microsoft.com/office/drawing/2014/main" id="{9BE510D9-E0B6-4EBC-901C-AB8567C4ED3D}"/>
                </a:ext>
              </a:extLst>
            </p:cNvPr>
            <p:cNvSpPr txBox="1"/>
            <p:nvPr/>
          </p:nvSpPr>
          <p:spPr>
            <a:xfrm>
              <a:off x="10468017" y="4466283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a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10" name="Google Shape;213;p8">
              <a:extLst>
                <a:ext uri="{FF2B5EF4-FFF2-40B4-BE49-F238E27FC236}">
                  <a16:creationId xmlns:a16="http://schemas.microsoft.com/office/drawing/2014/main" id="{403DAD10-8254-4FF1-8849-1F055F6E86A6}"/>
                </a:ext>
              </a:extLst>
            </p:cNvPr>
            <p:cNvSpPr txBox="1"/>
            <p:nvPr/>
          </p:nvSpPr>
          <p:spPr>
            <a:xfrm>
              <a:off x="9701239" y="3464378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b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12" name="Google Shape;214;p8">
              <a:extLst>
                <a:ext uri="{FF2B5EF4-FFF2-40B4-BE49-F238E27FC236}">
                  <a16:creationId xmlns:a16="http://schemas.microsoft.com/office/drawing/2014/main" id="{69B34511-5B41-4DAC-9E9F-13152CCD2B66}"/>
                </a:ext>
              </a:extLst>
            </p:cNvPr>
            <p:cNvSpPr txBox="1"/>
            <p:nvPr/>
          </p:nvSpPr>
          <p:spPr>
            <a:xfrm>
              <a:off x="10720501" y="3464379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</a:t>
              </a:r>
              <a:endParaRPr>
                <a:latin typeface="Myriad Pro" panose="020B0503030403020204" charset="0"/>
              </a:endParaRPr>
            </a:p>
          </p:txBody>
        </p:sp>
      </p:grpSp>
      <p:graphicFrame>
        <p:nvGraphicFramePr>
          <p:cNvPr id="14" name="Google Shape;216;p8">
            <a:extLst>
              <a:ext uri="{FF2B5EF4-FFF2-40B4-BE49-F238E27FC236}">
                <a16:creationId xmlns:a16="http://schemas.microsoft.com/office/drawing/2014/main" id="{28BF3164-CA2E-4D81-BCC8-D53F2C2C05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451404"/>
              </p:ext>
            </p:extLst>
          </p:nvPr>
        </p:nvGraphicFramePr>
        <p:xfrm>
          <a:off x="559263" y="2286000"/>
          <a:ext cx="8758090" cy="39432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75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325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Right or Not Right</a:t>
                      </a:r>
                      <a:endParaRPr/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Right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Not Right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144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145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Google Shape;217;p8">
            <a:extLst>
              <a:ext uri="{FF2B5EF4-FFF2-40B4-BE49-F238E27FC236}">
                <a16:creationId xmlns:a16="http://schemas.microsoft.com/office/drawing/2014/main" id="{6C93BF84-022A-47D9-B41F-341379743224}"/>
              </a:ext>
            </a:extLst>
          </p:cNvPr>
          <p:cNvSpPr txBox="1"/>
          <p:nvPr/>
        </p:nvSpPr>
        <p:spPr>
          <a:xfrm>
            <a:off x="6284110" y="353638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" name="Google Shape;218;p8">
            <a:extLst>
              <a:ext uri="{FF2B5EF4-FFF2-40B4-BE49-F238E27FC236}">
                <a16:creationId xmlns:a16="http://schemas.microsoft.com/office/drawing/2014/main" id="{3EEB9435-FB72-428E-95C9-F01B6C55C920}"/>
              </a:ext>
            </a:extLst>
          </p:cNvPr>
          <p:cNvSpPr txBox="1"/>
          <p:nvPr/>
        </p:nvSpPr>
        <p:spPr>
          <a:xfrm>
            <a:off x="7960511" y="408958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" name="Google Shape;219;p8">
            <a:extLst>
              <a:ext uri="{FF2B5EF4-FFF2-40B4-BE49-F238E27FC236}">
                <a16:creationId xmlns:a16="http://schemas.microsoft.com/office/drawing/2014/main" id="{27D267DF-2A31-4EC7-BF10-FEDB2686F150}"/>
              </a:ext>
            </a:extLst>
          </p:cNvPr>
          <p:cNvSpPr txBox="1"/>
          <p:nvPr/>
        </p:nvSpPr>
        <p:spPr>
          <a:xfrm>
            <a:off x="7960511" y="3512776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" name="Google Shape;220;p8">
            <a:extLst>
              <a:ext uri="{FF2B5EF4-FFF2-40B4-BE49-F238E27FC236}">
                <a16:creationId xmlns:a16="http://schemas.microsoft.com/office/drawing/2014/main" id="{E2430C4F-DDFC-4F8A-A779-89D9C6C34A63}"/>
              </a:ext>
            </a:extLst>
          </p:cNvPr>
          <p:cNvSpPr txBox="1"/>
          <p:nvPr/>
        </p:nvSpPr>
        <p:spPr>
          <a:xfrm>
            <a:off x="6284110" y="4100699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" name="Google Shape;221;p8">
            <a:extLst>
              <a:ext uri="{FF2B5EF4-FFF2-40B4-BE49-F238E27FC236}">
                <a16:creationId xmlns:a16="http://schemas.microsoft.com/office/drawing/2014/main" id="{3A8B5D67-C0EC-42B6-9D7F-A6C94A1B6AB5}"/>
              </a:ext>
            </a:extLst>
          </p:cNvPr>
          <p:cNvSpPr txBox="1"/>
          <p:nvPr/>
        </p:nvSpPr>
        <p:spPr>
          <a:xfrm>
            <a:off x="6284111" y="4665017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" name="Google Shape;222;p8">
            <a:extLst>
              <a:ext uri="{FF2B5EF4-FFF2-40B4-BE49-F238E27FC236}">
                <a16:creationId xmlns:a16="http://schemas.microsoft.com/office/drawing/2014/main" id="{9A20CFFA-6C22-481C-ADEE-1D04566763DD}"/>
              </a:ext>
            </a:extLst>
          </p:cNvPr>
          <p:cNvSpPr txBox="1"/>
          <p:nvPr/>
        </p:nvSpPr>
        <p:spPr>
          <a:xfrm>
            <a:off x="7960511" y="524319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Google Shape;223;p8">
            <a:extLst>
              <a:ext uri="{FF2B5EF4-FFF2-40B4-BE49-F238E27FC236}">
                <a16:creationId xmlns:a16="http://schemas.microsoft.com/office/drawing/2014/main" id="{F30A4964-C64F-4713-A85A-2D5EE74BF18B}"/>
              </a:ext>
            </a:extLst>
          </p:cNvPr>
          <p:cNvSpPr txBox="1"/>
          <p:nvPr/>
        </p:nvSpPr>
        <p:spPr>
          <a:xfrm>
            <a:off x="7960511" y="4666386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" name="Google Shape;224;p8">
            <a:extLst>
              <a:ext uri="{FF2B5EF4-FFF2-40B4-BE49-F238E27FC236}">
                <a16:creationId xmlns:a16="http://schemas.microsoft.com/office/drawing/2014/main" id="{A3D4B621-BFAF-48B1-85DA-80E1B808E17E}"/>
              </a:ext>
            </a:extLst>
          </p:cNvPr>
          <p:cNvSpPr txBox="1"/>
          <p:nvPr/>
        </p:nvSpPr>
        <p:spPr>
          <a:xfrm>
            <a:off x="6284110" y="5229335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Google Shape;225;p8">
            <a:extLst>
              <a:ext uri="{FF2B5EF4-FFF2-40B4-BE49-F238E27FC236}">
                <a16:creationId xmlns:a16="http://schemas.microsoft.com/office/drawing/2014/main" id="{7B2C515F-8A13-441D-8C7C-5EE9E8258C17}"/>
              </a:ext>
            </a:extLst>
          </p:cNvPr>
          <p:cNvSpPr txBox="1"/>
          <p:nvPr/>
        </p:nvSpPr>
        <p:spPr>
          <a:xfrm>
            <a:off x="7978546" y="5819994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Google Shape;226;p8">
            <a:extLst>
              <a:ext uri="{FF2B5EF4-FFF2-40B4-BE49-F238E27FC236}">
                <a16:creationId xmlns:a16="http://schemas.microsoft.com/office/drawing/2014/main" id="{57B0B3A5-6EFA-462E-8097-86FDA246890C}"/>
              </a:ext>
            </a:extLst>
          </p:cNvPr>
          <p:cNvSpPr txBox="1"/>
          <p:nvPr/>
        </p:nvSpPr>
        <p:spPr>
          <a:xfrm>
            <a:off x="6302145" y="579365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04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232;p9">
            <a:extLst>
              <a:ext uri="{FF2B5EF4-FFF2-40B4-BE49-F238E27FC236}">
                <a16:creationId xmlns:a16="http://schemas.microsoft.com/office/drawing/2014/main" id="{C04B046D-8685-4B5E-A5A9-256AB1FECD11}"/>
              </a:ext>
            </a:extLst>
          </p:cNvPr>
          <p:cNvSpPr txBox="1">
            <a:spLocks/>
          </p:cNvSpPr>
          <p:nvPr/>
        </p:nvSpPr>
        <p:spPr>
          <a:xfrm>
            <a:off x="402184" y="1282838"/>
            <a:ext cx="8819308" cy="1344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In the figure on the right,</a:t>
            </a:r>
            <a:endParaRPr lang="en-US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and DEF are two right triangles.</a:t>
            </a:r>
            <a:endParaRPr lang="en-US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BC = EF and AB = ED.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6" name="Google Shape;233;p9">
            <a:extLst>
              <a:ext uri="{FF2B5EF4-FFF2-40B4-BE49-F238E27FC236}">
                <a16:creationId xmlns:a16="http://schemas.microsoft.com/office/drawing/2014/main" id="{BEF4AA6A-8D4E-4662-876D-E9EE910377B5}"/>
              </a:ext>
            </a:extLst>
          </p:cNvPr>
          <p:cNvSpPr txBox="1"/>
          <p:nvPr/>
        </p:nvSpPr>
        <p:spPr>
          <a:xfrm>
            <a:off x="402184" y="2626094"/>
            <a:ext cx="7336884" cy="601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1950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Use Pythagoras’ Theorem to prove that AC = DF.</a:t>
            </a:r>
            <a:endParaRPr>
              <a:latin typeface="Myriad Pro" panose="020B0503030403020204" charset="0"/>
            </a:endParaRPr>
          </a:p>
        </p:txBody>
      </p:sp>
      <p:sp>
        <p:nvSpPr>
          <p:cNvPr id="7" name="Google Shape;234;p9">
            <a:extLst>
              <a:ext uri="{FF2B5EF4-FFF2-40B4-BE49-F238E27FC236}">
                <a16:creationId xmlns:a16="http://schemas.microsoft.com/office/drawing/2014/main" id="{5369ADD4-EA2A-460F-85AE-7D43BB634314}"/>
              </a:ext>
            </a:extLst>
          </p:cNvPr>
          <p:cNvSpPr txBox="1"/>
          <p:nvPr/>
        </p:nvSpPr>
        <p:spPr>
          <a:xfrm>
            <a:off x="669944" y="3103809"/>
            <a:ext cx="7266136" cy="105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and EF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DE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But BC = EF and AB = ED</a:t>
            </a:r>
            <a:endParaRPr dirty="0">
              <a:solidFill>
                <a:srgbClr val="FF0000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Then, AC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DF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Thus, AC = DF 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" name="Google Shape;235;p9">
            <a:extLst>
              <a:ext uri="{FF2B5EF4-FFF2-40B4-BE49-F238E27FC236}">
                <a16:creationId xmlns:a16="http://schemas.microsoft.com/office/drawing/2014/main" id="{83EA9A7D-C71E-4A0D-BE1E-C2E51D0A9667}"/>
              </a:ext>
            </a:extLst>
          </p:cNvPr>
          <p:cNvSpPr txBox="1"/>
          <p:nvPr/>
        </p:nvSpPr>
        <p:spPr>
          <a:xfrm>
            <a:off x="669944" y="5014646"/>
            <a:ext cx="4173936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and DEF are congruent by SSS.</a:t>
            </a:r>
            <a:endParaRPr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0" name="Google Shape;237;p9">
            <a:extLst>
              <a:ext uri="{FF2B5EF4-FFF2-40B4-BE49-F238E27FC236}">
                <a16:creationId xmlns:a16="http://schemas.microsoft.com/office/drawing/2014/main" id="{3AF744AD-4153-4EE3-93A2-6055BADD10A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84436" y="1282838"/>
            <a:ext cx="1782337" cy="476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38;p9">
            <a:extLst>
              <a:ext uri="{FF2B5EF4-FFF2-40B4-BE49-F238E27FC236}">
                <a16:creationId xmlns:a16="http://schemas.microsoft.com/office/drawing/2014/main" id="{72778534-A887-4426-B6EC-396A04BD4BFA}"/>
              </a:ext>
            </a:extLst>
          </p:cNvPr>
          <p:cNvSpPr txBox="1"/>
          <p:nvPr/>
        </p:nvSpPr>
        <p:spPr>
          <a:xfrm>
            <a:off x="402184" y="4529910"/>
            <a:ext cx="8514492" cy="601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1950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Deduce that the two triangles ABC and DEF are congruent.</a:t>
            </a:r>
            <a:endParaRPr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77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2765</TotalTime>
  <Words>1224</Words>
  <Application>Microsoft Office PowerPoint</Application>
  <PresentationFormat>Widescreen</PresentationFormat>
  <Paragraphs>208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Times New Roman</vt:lpstr>
      <vt:lpstr>Myriad Pro</vt:lpstr>
      <vt:lpstr>Tw Cen MT</vt:lpstr>
      <vt:lpstr>Arial</vt:lpstr>
      <vt:lpstr>Myriad Pro Light</vt:lpstr>
      <vt:lpstr>Calibri</vt:lpstr>
      <vt:lpstr>Cambria Math</vt:lpstr>
      <vt:lpstr>Adobe Arabic</vt:lpstr>
      <vt:lpstr>Office Theme</vt:lpstr>
      <vt:lpstr>The Right Triangle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MSI-PC</dc:creator>
  <cp:lastModifiedBy>Acer</cp:lastModifiedBy>
  <cp:revision>162</cp:revision>
  <dcterms:created xsi:type="dcterms:W3CDTF">2021-05-31T08:15:25Z</dcterms:created>
  <dcterms:modified xsi:type="dcterms:W3CDTF">2021-12-04T08:15:34Z</dcterms:modified>
</cp:coreProperties>
</file>