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256" r:id="rId2"/>
    <p:sldId id="264" r:id="rId3"/>
    <p:sldId id="270" r:id="rId4"/>
    <p:sldId id="295" r:id="rId5"/>
    <p:sldId id="296" r:id="rId6"/>
    <p:sldId id="320" r:id="rId7"/>
    <p:sldId id="315" r:id="rId8"/>
    <p:sldId id="277" r:id="rId9"/>
    <p:sldId id="321" r:id="rId10"/>
    <p:sldId id="298" r:id="rId11"/>
    <p:sldId id="278" r:id="rId12"/>
    <p:sldId id="322" r:id="rId13"/>
    <p:sldId id="323" r:id="rId14"/>
    <p:sldId id="324" r:id="rId15"/>
    <p:sldId id="302" r:id="rId16"/>
    <p:sldId id="303" r:id="rId17"/>
    <p:sldId id="314" r:id="rId18"/>
    <p:sldId id="304" r:id="rId19"/>
    <p:sldId id="280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7" r:id="rId29"/>
    <p:sldId id="294" r:id="rId30"/>
    <p:sldId id="289" r:id="rId31"/>
    <p:sldId id="261" r:id="rId32"/>
    <p:sldId id="265" r:id="rId33"/>
    <p:sldId id="272" r:id="rId34"/>
  </p:sldIdLst>
  <p:sldSz cx="12192000" cy="6858000"/>
  <p:notesSz cx="6858000" cy="9144000"/>
  <p:embeddedFontLst>
    <p:embeddedFont>
      <p:font typeface="Adobe Arabic" panose="02040503050201020203" charset="-78"/>
      <p:regular r:id="rId36"/>
      <p:bold r:id="rId37"/>
      <p:italic r:id="rId38"/>
      <p:bold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ambria Math" panose="02040503050406030204" pitchFamily="18" charset="0"/>
      <p:regular r:id="rId44"/>
    </p:embeddedFont>
    <p:embeddedFont>
      <p:font typeface="Myriad Pro" panose="020B0503030403020204" charset="0"/>
      <p:regular r:id="rId45"/>
      <p:bold r:id="rId46"/>
      <p:italic r:id="rId47"/>
      <p:boldItalic r:id="rId48"/>
    </p:embeddedFont>
    <p:embeddedFont>
      <p:font typeface="Myriad Pro Light" panose="020B0403030403020204" charset="0"/>
      <p:regular r:id="rId49"/>
      <p:bold r:id="rId50"/>
      <p:italic r:id="rId51"/>
      <p:boldItalic r:id="rId52"/>
    </p:embeddedFont>
    <p:embeddedFont>
      <p:font typeface="Tw Cen MT" panose="020B0602020104020603" pitchFamily="34" charset="0"/>
      <p:regular r:id="rId53"/>
      <p:bold r:id="rId54"/>
      <p:italic r:id="rId55"/>
      <p:boldItalic r:id="rId56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orgesMaamari" initials="WU" lastIdx="34" clrIdx="0">
    <p:extLst>
      <p:ext uri="{19B8F6BF-5375-455C-9EA6-DF929625EA0E}">
        <p15:presenceInfo xmlns:p15="http://schemas.microsoft.com/office/powerpoint/2012/main" userId="742d177ea68953f3" providerId="Windows Live"/>
      </p:ext>
    </p:extLst>
  </p:cmAuthor>
  <p:cmAuthor id="2" name="Rima Amacha" initials="RA" lastIdx="21" clrIdx="1">
    <p:extLst>
      <p:ext uri="{19B8F6BF-5375-455C-9EA6-DF929625EA0E}">
        <p15:presenceInfo xmlns:p15="http://schemas.microsoft.com/office/powerpoint/2012/main" userId="f224e99967485cf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486D"/>
    <a:srgbClr val="F5FF69"/>
    <a:srgbClr val="FF3472"/>
    <a:srgbClr val="FF66FF"/>
    <a:srgbClr val="DEEBF7"/>
    <a:srgbClr val="9DC3E6"/>
    <a:srgbClr val="FFF8C2"/>
    <a:srgbClr val="F9EC7B"/>
    <a:srgbClr val="0097D7"/>
    <a:srgbClr val="FF8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87441" autoAdjust="0"/>
  </p:normalViewPr>
  <p:slideViewPr>
    <p:cSldViewPr snapToGrid="0">
      <p:cViewPr varScale="1">
        <p:scale>
          <a:sx n="67" d="100"/>
          <a:sy n="67" d="100"/>
        </p:scale>
        <p:origin x="648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font" Target="fonts/font2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font" Target="fonts/font21.fntdata"/><Relationship Id="rId8" Type="http://schemas.openxmlformats.org/officeDocument/2006/relationships/slide" Target="slides/slide7.xml"/><Relationship Id="rId51" Type="http://schemas.openxmlformats.org/officeDocument/2006/relationships/font" Target="fonts/font1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54" Type="http://schemas.openxmlformats.org/officeDocument/2006/relationships/font" Target="fonts/font19.fntdata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commentAuthors" Target="comment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font" Target="fonts/font17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bchi, Theresia" userId="e3b4379c-3e12-46aa-b3f1-cc2a9122e03d" providerId="ADAL" clId="{7DBED464-BB93-4FF9-8580-DC240875A9A8}"/>
    <pc:docChg chg="modSld sldOrd">
      <pc:chgData name="Tabchi, Theresia" userId="e3b4379c-3e12-46aa-b3f1-cc2a9122e03d" providerId="ADAL" clId="{7DBED464-BB93-4FF9-8580-DC240875A9A8}" dt="2024-05-21T09:42:22.324" v="1"/>
      <pc:docMkLst>
        <pc:docMk/>
      </pc:docMkLst>
      <pc:sldChg chg="ord">
        <pc:chgData name="Tabchi, Theresia" userId="e3b4379c-3e12-46aa-b3f1-cc2a9122e03d" providerId="ADAL" clId="{7DBED464-BB93-4FF9-8580-DC240875A9A8}" dt="2024-05-21T09:42:22.324" v="1"/>
        <pc:sldMkLst>
          <pc:docMk/>
          <pc:sldMk cId="1952646707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en-LB" smtClean="0"/>
              <a:t>05/21/2024</a:t>
            </a:fld>
            <a:endParaRPr lang="en-L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en-LB" smtClean="0"/>
              <a:t>‹#›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3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836452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00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5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1899277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00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7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761811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00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8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3755626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00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9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1254359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00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10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7969057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that these two triangles have two sides are respectively equal, but the angle is not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enclosed between the two sides</a:t>
            </a:r>
            <a:endParaRPr lang="en-00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17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1807849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00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28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3996239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30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3469748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en-LB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References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Our Team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Objectives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07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77" r:id="rId7"/>
    <p:sldLayoutId id="2147483668" r:id="rId8"/>
    <p:sldLayoutId id="2147483670" r:id="rId9"/>
    <p:sldLayoutId id="2147483671" r:id="rId10"/>
    <p:sldLayoutId id="2147483676" r:id="rId11"/>
    <p:sldLayoutId id="2147483672" r:id="rId12"/>
    <p:sldLayoutId id="2147483675" r:id="rId13"/>
    <p:sldLayoutId id="2147483663" r:id="rId14"/>
    <p:sldLayoutId id="2147483664" r:id="rId15"/>
    <p:sldLayoutId id="2147483665" r:id="rId16"/>
    <p:sldLayoutId id="2147483673" r:id="rId17"/>
    <p:sldLayoutId id="2147483674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8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4646301" y="4626829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Grade:  Seven	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664695" y="1418105"/>
            <a:ext cx="6473388" cy="2086725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en-US" sz="4800" b="1" dirty="0">
                <a:latin typeface="Myriad Pro" panose="020B0503030403020204" pitchFamily="34" charset="0"/>
              </a:rPr>
              <a:t>Triangles: Case of equality (congruent triangles)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4646974" y="854373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Mathematics</a:t>
            </a:r>
            <a:endParaRPr lang="ar-LB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0" name="Picture Placeholder 9" descr="Aerial view of parked aeroplane">
            <a:extLst>
              <a:ext uri="{FF2B5EF4-FFF2-40B4-BE49-F238E27FC236}">
                <a16:creationId xmlns:a16="http://schemas.microsoft.com/office/drawing/2014/main" id="{1A82B15F-3822-3141-B7F4-9FF0248FFECB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19" t="30357" r="23436" b="-4150"/>
          <a:stretch/>
        </p:blipFill>
        <p:spPr>
          <a:xfrm flipH="1">
            <a:off x="1210019" y="2607882"/>
            <a:ext cx="2975891" cy="297589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1A5DB31-A137-4FFB-8817-20F9004315A9}"/>
              </a:ext>
            </a:extLst>
          </p:cNvPr>
          <p:cNvSpPr txBox="1"/>
          <p:nvPr/>
        </p:nvSpPr>
        <p:spPr>
          <a:xfrm>
            <a:off x="4760727" y="3708963"/>
            <a:ext cx="6097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  <a:t>Chapter: 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 3 </a:t>
            </a:r>
            <a:r>
              <a:rPr lang="en-US" sz="3600" b="1" dirty="0">
                <a:solidFill>
                  <a:schemeClr val="accent1"/>
                </a:solidFill>
                <a:latin typeface="Myriad Pro" panose="020B0503030403020204" pitchFamily="34" charset="0"/>
              </a:rPr>
              <a:t>[Case 3: SAS] </a:t>
            </a:r>
            <a:endParaRPr lang="en-US" sz="3600" b="1" cap="all" dirty="0">
              <a:solidFill>
                <a:schemeClr val="accent1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9935D72D-DD7C-4403-AE3D-B472147E2CB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52672" y="1387171"/>
                <a:ext cx="10515600" cy="4351338"/>
              </a:xfrm>
              <a:prstGeom prst="rect">
                <a:avLst/>
              </a:prstGeom>
            </p:spPr>
            <p:txBody>
              <a:bodyPr/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r>
                  <a:rPr lang="en-GB" sz="2400" b="1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Given a triangle ABC with AB = 6 cm,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GB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</m:t>
                        </m:r>
                      </m:e>
                    </m:acc>
                    <m:r>
                      <a:rPr lang="en-GB" sz="24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GB" sz="24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𝟓𝟎</m:t>
                    </m:r>
                    <m:r>
                      <a:rPr lang="en-GB" sz="2400" b="1" i="1" baseline="3000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𝒐</m:t>
                    </m:r>
                  </m:oMath>
                </a14:m>
                <a:r>
                  <a:rPr lang="en-GB" sz="2400" b="1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and AC = 4 cm.</a:t>
                </a:r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You should construct a triangle RED that overlaps ABC.</a:t>
                </a:r>
                <a:b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GB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GB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GB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</m:acc>
                  </m:oMath>
                </a14:m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50</m:t>
                    </m:r>
                    <m:r>
                      <a:rPr lang="en-GB" sz="24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en-GB" sz="24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RE = 6 cm, what should be the length of RD? </a:t>
                </a:r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Construct RED, then use the scissors to </a:t>
                </a:r>
                <a:b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check if the two triangles overlap.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9935D72D-DD7C-4403-AE3D-B472147E2C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672" y="1387171"/>
                <a:ext cx="10515600" cy="4351338"/>
              </a:xfrm>
              <a:prstGeom prst="rect">
                <a:avLst/>
              </a:prstGeom>
              <a:blipFill>
                <a:blip r:embed="rId3"/>
                <a:stretch>
                  <a:fillRect l="-9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175CC909-8B6E-4915-BDAD-A853EEF8648B}"/>
              </a:ext>
            </a:extLst>
          </p:cNvPr>
          <p:cNvGrpSpPr/>
          <p:nvPr/>
        </p:nvGrpSpPr>
        <p:grpSpPr>
          <a:xfrm>
            <a:off x="8031760" y="1690546"/>
            <a:ext cx="3468021" cy="3476907"/>
            <a:chOff x="6679583" y="2694130"/>
            <a:chExt cx="3468021" cy="347690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3BDFB6D-2668-4742-B955-E91B6B29F719}"/>
                </a:ext>
              </a:extLst>
            </p:cNvPr>
            <p:cNvSpPr/>
            <p:nvPr/>
          </p:nvSpPr>
          <p:spPr>
            <a:xfrm>
              <a:off x="7125628" y="3155795"/>
              <a:ext cx="2575931" cy="2821259"/>
            </a:xfrm>
            <a:custGeom>
              <a:avLst/>
              <a:gdLst>
                <a:gd name="connsiteX0" fmla="*/ 0 w 2765502"/>
                <a:gd name="connsiteY0" fmla="*/ 2821259 h 2877015"/>
                <a:gd name="connsiteX1" fmla="*/ 1694985 w 2765502"/>
                <a:gd name="connsiteY1" fmla="*/ 0 h 2877015"/>
                <a:gd name="connsiteX2" fmla="*/ 2765502 w 2765502"/>
                <a:gd name="connsiteY2" fmla="*/ 2877015 h 2877015"/>
                <a:gd name="connsiteX3" fmla="*/ 0 w 2765502"/>
                <a:gd name="connsiteY3" fmla="*/ 2821259 h 2877015"/>
                <a:gd name="connsiteX0" fmla="*/ 0 w 2575931"/>
                <a:gd name="connsiteY0" fmla="*/ 2821259 h 2821259"/>
                <a:gd name="connsiteX1" fmla="*/ 1694985 w 2575931"/>
                <a:gd name="connsiteY1" fmla="*/ 0 h 2821259"/>
                <a:gd name="connsiteX2" fmla="*/ 2575931 w 2575931"/>
                <a:gd name="connsiteY2" fmla="*/ 2442118 h 2821259"/>
                <a:gd name="connsiteX3" fmla="*/ 0 w 2575931"/>
                <a:gd name="connsiteY3" fmla="*/ 2821259 h 282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5931" h="2821259">
                  <a:moveTo>
                    <a:pt x="0" y="2821259"/>
                  </a:moveTo>
                  <a:lnTo>
                    <a:pt x="1694985" y="0"/>
                  </a:lnTo>
                  <a:lnTo>
                    <a:pt x="2575931" y="2442118"/>
                  </a:lnTo>
                  <a:lnTo>
                    <a:pt x="0" y="2821259"/>
                  </a:lnTo>
                  <a:close/>
                </a:path>
              </a:pathLst>
            </a:cu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001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E50A54E-84E3-4F1B-BEEA-DA8A36E61D57}"/>
                </a:ext>
              </a:extLst>
            </p:cNvPr>
            <p:cNvSpPr txBox="1"/>
            <p:nvPr/>
          </p:nvSpPr>
          <p:spPr>
            <a:xfrm>
              <a:off x="8696532" y="2694130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001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7CF49F5-2344-45F8-AFB6-919A70C6B274}"/>
                </a:ext>
              </a:extLst>
            </p:cNvPr>
            <p:cNvSpPr txBox="1"/>
            <p:nvPr/>
          </p:nvSpPr>
          <p:spPr>
            <a:xfrm>
              <a:off x="9733075" y="5439203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001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E34D9AF-1D57-44EA-AA99-80AFEAFAF604}"/>
                </a:ext>
              </a:extLst>
            </p:cNvPr>
            <p:cNvSpPr txBox="1"/>
            <p:nvPr/>
          </p:nvSpPr>
          <p:spPr>
            <a:xfrm>
              <a:off x="6679583" y="5709372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001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A87C585-1E02-4ED5-AD56-60FC6252913C}"/>
                </a:ext>
              </a:extLst>
            </p:cNvPr>
            <p:cNvSpPr txBox="1"/>
            <p:nvPr/>
          </p:nvSpPr>
          <p:spPr>
            <a:xfrm rot="21358904">
              <a:off x="8468049" y="3577539"/>
              <a:ext cx="6110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50</a:t>
              </a:r>
              <a:r>
                <a:rPr lang="en-GB" sz="2400" baseline="300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en-001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1F8B595-3D74-4F9C-9895-B7B6AE8DA603}"/>
                </a:ext>
              </a:extLst>
            </p:cNvPr>
            <p:cNvSpPr txBox="1"/>
            <p:nvPr/>
          </p:nvSpPr>
          <p:spPr>
            <a:xfrm rot="17940682">
              <a:off x="7453700" y="4040095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6 cm</a:t>
              </a:r>
              <a:endParaRPr lang="en-001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40B3E2B-05E3-4822-9002-D1A2D16D3D94}"/>
                </a:ext>
              </a:extLst>
            </p:cNvPr>
            <p:cNvSpPr txBox="1"/>
            <p:nvPr/>
          </p:nvSpPr>
          <p:spPr>
            <a:xfrm rot="4023601">
              <a:off x="9146404" y="4128908"/>
              <a:ext cx="801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4 cm</a:t>
              </a:r>
              <a:endParaRPr lang="en-001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550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Equal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19968" y="1639718"/>
            <a:ext cx="7831523" cy="401293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E8177BCC-3E10-41D9-B9CB-8DCB44BFE2BE}"/>
              </a:ext>
            </a:extLst>
          </p:cNvPr>
          <p:cNvSpPr txBox="1">
            <a:spLocks/>
          </p:cNvSpPr>
          <p:nvPr/>
        </p:nvSpPr>
        <p:spPr>
          <a:xfrm>
            <a:off x="8318904" y="1639718"/>
            <a:ext cx="3537124" cy="401293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6B8F44DB-B7FA-4BDD-9D43-13F1D73349A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5805" y="1639717"/>
                <a:ext cx="7939647" cy="4351338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400" b="1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Vocabulary:</a:t>
                </a: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a triangle, each side is adjacent to two angles. </a:t>
                </a:r>
              </a:p>
              <a:p>
                <a:pPr marL="0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</a:t>
                </a:r>
                <a:r>
                  <a:rPr lang="en-US" sz="2000" b="1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Example</a:t>
                </a:r>
                <a:r>
                  <a:rPr lang="en-US" sz="2400" b="1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the triangle ABC, the side [BC] is </a:t>
                </a:r>
                <a:b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                 adjacent to the angles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sz="2000" i="1" smtClean="0">
                            <a:latin typeface="Cambria Math" panose="02040503050406030204" pitchFamily="18" charset="0"/>
                          </a:rPr>
                          <m:t>𝐴𝐵𝐶</m:t>
                        </m:r>
                      </m:e>
                    </m:acc>
                    <m:r>
                      <m:rPr>
                        <m:sty m:val="p"/>
                      </m:rPr>
                      <a:rPr lang="en-GB" sz="2000" smtClean="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GB" sz="2000" i="1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sz="2000" i="1" smtClean="0">
                            <a:latin typeface="Cambria Math" panose="02040503050406030204" pitchFamily="18" charset="0"/>
                          </a:rPr>
                          <m:t>𝐴𝐶𝐵</m:t>
                        </m:r>
                      </m:e>
                    </m:acc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endParaRPr lang="en-US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In a triangle, each angle is enclosed between two sides. </a:t>
                </a:r>
              </a:p>
              <a:p>
                <a:pPr marL="0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</a:t>
                </a:r>
                <a:r>
                  <a:rPr lang="en-US" sz="2000" b="1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Example</a:t>
                </a:r>
                <a:r>
                  <a:rPr lang="en-US" sz="2400" b="1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the triangle ABC, the angle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sz="2000" i="1" smtClean="0">
                            <a:latin typeface="Cambria Math" panose="02040503050406030204" pitchFamily="18" charset="0"/>
                          </a:rPr>
                          <m:t>𝐴𝐵𝐶</m:t>
                        </m:r>
                      </m:e>
                    </m:acc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is enclosed  </a:t>
                </a:r>
                <a:b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                between the sides [AB] and  [BC].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6B8F44DB-B7FA-4BDD-9D43-13F1D73349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805" y="1639717"/>
                <a:ext cx="7939647" cy="4351338"/>
              </a:xfrm>
              <a:prstGeom prst="rect">
                <a:avLst/>
              </a:prstGeom>
              <a:blipFill>
                <a:blip r:embed="rId2"/>
                <a:stretch>
                  <a:fillRect l="-1151" t="-1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8CBD5105-B6C0-4712-9D97-3BC9CB084989}"/>
              </a:ext>
            </a:extLst>
          </p:cNvPr>
          <p:cNvSpPr/>
          <p:nvPr/>
        </p:nvSpPr>
        <p:spPr>
          <a:xfrm>
            <a:off x="8602129" y="2516980"/>
            <a:ext cx="2922348" cy="2519266"/>
          </a:xfrm>
          <a:prstGeom prst="triangle">
            <a:avLst>
              <a:gd name="adj" fmla="val 24777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9F2881A-3CF2-4780-961B-6CA5D114E360}"/>
              </a:ext>
            </a:extLst>
          </p:cNvPr>
          <p:cNvSpPr/>
          <p:nvPr/>
        </p:nvSpPr>
        <p:spPr>
          <a:xfrm>
            <a:off x="8607991" y="4755310"/>
            <a:ext cx="363634" cy="286798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732" h="301297">
                <a:moveTo>
                  <a:pt x="0" y="296455"/>
                </a:moveTo>
                <a:cubicBezTo>
                  <a:pt x="33454" y="127866"/>
                  <a:pt x="74170" y="66978"/>
                  <a:pt x="98334" y="21082"/>
                </a:cubicBezTo>
                <a:cubicBezTo>
                  <a:pt x="122499" y="-24814"/>
                  <a:pt x="17377" y="18088"/>
                  <a:pt x="144987" y="21082"/>
                </a:cubicBezTo>
                <a:cubicBezTo>
                  <a:pt x="272597" y="24076"/>
                  <a:pt x="299900" y="34002"/>
                  <a:pt x="338777" y="75990"/>
                </a:cubicBezTo>
                <a:cubicBezTo>
                  <a:pt x="377654" y="117978"/>
                  <a:pt x="378253" y="273009"/>
                  <a:pt x="378253" y="273009"/>
                </a:cubicBezTo>
                <a:cubicBezTo>
                  <a:pt x="390694" y="310332"/>
                  <a:pt x="453018" y="290155"/>
                  <a:pt x="389976" y="294063"/>
                </a:cubicBezTo>
                <a:cubicBezTo>
                  <a:pt x="326934" y="297971"/>
                  <a:pt x="288931" y="306783"/>
                  <a:pt x="0" y="29645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8740754-4CB6-42DA-9D95-69E2740F176F}"/>
              </a:ext>
            </a:extLst>
          </p:cNvPr>
          <p:cNvSpPr/>
          <p:nvPr/>
        </p:nvSpPr>
        <p:spPr>
          <a:xfrm rot="15069136">
            <a:off x="11194948" y="4802977"/>
            <a:ext cx="288621" cy="283680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  <a:gd name="connsiteX0" fmla="*/ 0 w 413703"/>
              <a:gd name="connsiteY0" fmla="*/ 296454 h 297048"/>
              <a:gd name="connsiteX1" fmla="*/ 98334 w 413703"/>
              <a:gd name="connsiteY1" fmla="*/ 21081 h 297048"/>
              <a:gd name="connsiteX2" fmla="*/ 144987 w 413703"/>
              <a:gd name="connsiteY2" fmla="*/ 21081 h 297048"/>
              <a:gd name="connsiteX3" fmla="*/ 338777 w 413703"/>
              <a:gd name="connsiteY3" fmla="*/ 75989 h 297048"/>
              <a:gd name="connsiteX4" fmla="*/ 378253 w 413703"/>
              <a:gd name="connsiteY4" fmla="*/ 273008 h 297048"/>
              <a:gd name="connsiteX5" fmla="*/ 384525 w 413703"/>
              <a:gd name="connsiteY5" fmla="*/ 175238 h 297048"/>
              <a:gd name="connsiteX6" fmla="*/ 0 w 413703"/>
              <a:gd name="connsiteY6" fmla="*/ 296454 h 297048"/>
              <a:gd name="connsiteX0" fmla="*/ 0 w 407131"/>
              <a:gd name="connsiteY0" fmla="*/ 296454 h 297048"/>
              <a:gd name="connsiteX1" fmla="*/ 98334 w 407131"/>
              <a:gd name="connsiteY1" fmla="*/ 21081 h 297048"/>
              <a:gd name="connsiteX2" fmla="*/ 144987 w 407131"/>
              <a:gd name="connsiteY2" fmla="*/ 21081 h 297048"/>
              <a:gd name="connsiteX3" fmla="*/ 338777 w 407131"/>
              <a:gd name="connsiteY3" fmla="*/ 75989 h 297048"/>
              <a:gd name="connsiteX4" fmla="*/ 384525 w 407131"/>
              <a:gd name="connsiteY4" fmla="*/ 175238 h 297048"/>
              <a:gd name="connsiteX5" fmla="*/ 0 w 407131"/>
              <a:gd name="connsiteY5" fmla="*/ 296454 h 297048"/>
              <a:gd name="connsiteX0" fmla="*/ 0 w 407131"/>
              <a:gd name="connsiteY0" fmla="*/ 296454 h 297775"/>
              <a:gd name="connsiteX1" fmla="*/ 98334 w 407131"/>
              <a:gd name="connsiteY1" fmla="*/ 21081 h 297775"/>
              <a:gd name="connsiteX2" fmla="*/ 144987 w 407131"/>
              <a:gd name="connsiteY2" fmla="*/ 21081 h 297775"/>
              <a:gd name="connsiteX3" fmla="*/ 338777 w 407131"/>
              <a:gd name="connsiteY3" fmla="*/ 75989 h 297775"/>
              <a:gd name="connsiteX4" fmla="*/ 384525 w 407131"/>
              <a:gd name="connsiteY4" fmla="*/ 175238 h 297775"/>
              <a:gd name="connsiteX5" fmla="*/ 0 w 407131"/>
              <a:gd name="connsiteY5" fmla="*/ 296454 h 297775"/>
              <a:gd name="connsiteX0" fmla="*/ 0 w 357680"/>
              <a:gd name="connsiteY0" fmla="*/ 296454 h 298495"/>
              <a:gd name="connsiteX1" fmla="*/ 98334 w 357680"/>
              <a:gd name="connsiteY1" fmla="*/ 21081 h 298495"/>
              <a:gd name="connsiteX2" fmla="*/ 144987 w 357680"/>
              <a:gd name="connsiteY2" fmla="*/ 21081 h 298495"/>
              <a:gd name="connsiteX3" fmla="*/ 338777 w 357680"/>
              <a:gd name="connsiteY3" fmla="*/ 75989 h 298495"/>
              <a:gd name="connsiteX4" fmla="*/ 311946 w 357680"/>
              <a:gd name="connsiteY4" fmla="*/ 198128 h 298495"/>
              <a:gd name="connsiteX5" fmla="*/ 0 w 357680"/>
              <a:gd name="connsiteY5" fmla="*/ 296454 h 298495"/>
              <a:gd name="connsiteX0" fmla="*/ 0 w 357680"/>
              <a:gd name="connsiteY0" fmla="*/ 296454 h 296454"/>
              <a:gd name="connsiteX1" fmla="*/ 98334 w 357680"/>
              <a:gd name="connsiteY1" fmla="*/ 21081 h 296454"/>
              <a:gd name="connsiteX2" fmla="*/ 144987 w 357680"/>
              <a:gd name="connsiteY2" fmla="*/ 21081 h 296454"/>
              <a:gd name="connsiteX3" fmla="*/ 338777 w 357680"/>
              <a:gd name="connsiteY3" fmla="*/ 75989 h 296454"/>
              <a:gd name="connsiteX4" fmla="*/ 311946 w 357680"/>
              <a:gd name="connsiteY4" fmla="*/ 198128 h 296454"/>
              <a:gd name="connsiteX5" fmla="*/ 0 w 357680"/>
              <a:gd name="connsiteY5" fmla="*/ 296454 h 296454"/>
              <a:gd name="connsiteX0" fmla="*/ 0 w 331559"/>
              <a:gd name="connsiteY0" fmla="*/ 298022 h 298022"/>
              <a:gd name="connsiteX1" fmla="*/ 98334 w 331559"/>
              <a:gd name="connsiteY1" fmla="*/ 22649 h 298022"/>
              <a:gd name="connsiteX2" fmla="*/ 144987 w 331559"/>
              <a:gd name="connsiteY2" fmla="*/ 22649 h 298022"/>
              <a:gd name="connsiteX3" fmla="*/ 259978 w 331559"/>
              <a:gd name="connsiteY3" fmla="*/ 78985 h 298022"/>
              <a:gd name="connsiteX4" fmla="*/ 311946 w 331559"/>
              <a:gd name="connsiteY4" fmla="*/ 199696 h 298022"/>
              <a:gd name="connsiteX5" fmla="*/ 0 w 331559"/>
              <a:gd name="connsiteY5" fmla="*/ 298022 h 29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559" h="298022">
                <a:moveTo>
                  <a:pt x="0" y="298022"/>
                </a:moveTo>
                <a:cubicBezTo>
                  <a:pt x="33454" y="129433"/>
                  <a:pt x="74170" y="68545"/>
                  <a:pt x="98334" y="22649"/>
                </a:cubicBezTo>
                <a:cubicBezTo>
                  <a:pt x="122499" y="-23247"/>
                  <a:pt x="118046" y="13260"/>
                  <a:pt x="144987" y="22649"/>
                </a:cubicBezTo>
                <a:cubicBezTo>
                  <a:pt x="171928" y="32038"/>
                  <a:pt x="232152" y="49477"/>
                  <a:pt x="259978" y="78985"/>
                </a:cubicBezTo>
                <a:cubicBezTo>
                  <a:pt x="287804" y="108493"/>
                  <a:pt x="368409" y="162952"/>
                  <a:pt x="311946" y="199696"/>
                </a:cubicBezTo>
                <a:cubicBezTo>
                  <a:pt x="35363" y="280091"/>
                  <a:pt x="319845" y="168344"/>
                  <a:pt x="0" y="29802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29B143E4-4E66-4AF4-A9CD-2DC8D5D4A893}"/>
              </a:ext>
            </a:extLst>
          </p:cNvPr>
          <p:cNvSpPr/>
          <p:nvPr/>
        </p:nvSpPr>
        <p:spPr>
          <a:xfrm rot="7536039">
            <a:off x="9219264" y="2571750"/>
            <a:ext cx="290017" cy="302179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  <a:gd name="connsiteX0" fmla="*/ 0 w 413703"/>
              <a:gd name="connsiteY0" fmla="*/ 296454 h 297048"/>
              <a:gd name="connsiteX1" fmla="*/ 98334 w 413703"/>
              <a:gd name="connsiteY1" fmla="*/ 21081 h 297048"/>
              <a:gd name="connsiteX2" fmla="*/ 144987 w 413703"/>
              <a:gd name="connsiteY2" fmla="*/ 21081 h 297048"/>
              <a:gd name="connsiteX3" fmla="*/ 338777 w 413703"/>
              <a:gd name="connsiteY3" fmla="*/ 75989 h 297048"/>
              <a:gd name="connsiteX4" fmla="*/ 378253 w 413703"/>
              <a:gd name="connsiteY4" fmla="*/ 273008 h 297048"/>
              <a:gd name="connsiteX5" fmla="*/ 384525 w 413703"/>
              <a:gd name="connsiteY5" fmla="*/ 175238 h 297048"/>
              <a:gd name="connsiteX6" fmla="*/ 0 w 413703"/>
              <a:gd name="connsiteY6" fmla="*/ 296454 h 297048"/>
              <a:gd name="connsiteX0" fmla="*/ 0 w 407131"/>
              <a:gd name="connsiteY0" fmla="*/ 296454 h 297048"/>
              <a:gd name="connsiteX1" fmla="*/ 98334 w 407131"/>
              <a:gd name="connsiteY1" fmla="*/ 21081 h 297048"/>
              <a:gd name="connsiteX2" fmla="*/ 144987 w 407131"/>
              <a:gd name="connsiteY2" fmla="*/ 21081 h 297048"/>
              <a:gd name="connsiteX3" fmla="*/ 338777 w 407131"/>
              <a:gd name="connsiteY3" fmla="*/ 75989 h 297048"/>
              <a:gd name="connsiteX4" fmla="*/ 384525 w 407131"/>
              <a:gd name="connsiteY4" fmla="*/ 175238 h 297048"/>
              <a:gd name="connsiteX5" fmla="*/ 0 w 407131"/>
              <a:gd name="connsiteY5" fmla="*/ 296454 h 297048"/>
              <a:gd name="connsiteX0" fmla="*/ 0 w 407131"/>
              <a:gd name="connsiteY0" fmla="*/ 296454 h 297775"/>
              <a:gd name="connsiteX1" fmla="*/ 98334 w 407131"/>
              <a:gd name="connsiteY1" fmla="*/ 21081 h 297775"/>
              <a:gd name="connsiteX2" fmla="*/ 144987 w 407131"/>
              <a:gd name="connsiteY2" fmla="*/ 21081 h 297775"/>
              <a:gd name="connsiteX3" fmla="*/ 338777 w 407131"/>
              <a:gd name="connsiteY3" fmla="*/ 75989 h 297775"/>
              <a:gd name="connsiteX4" fmla="*/ 384525 w 407131"/>
              <a:gd name="connsiteY4" fmla="*/ 175238 h 297775"/>
              <a:gd name="connsiteX5" fmla="*/ 0 w 407131"/>
              <a:gd name="connsiteY5" fmla="*/ 296454 h 297775"/>
              <a:gd name="connsiteX0" fmla="*/ 0 w 357680"/>
              <a:gd name="connsiteY0" fmla="*/ 296454 h 298495"/>
              <a:gd name="connsiteX1" fmla="*/ 98334 w 357680"/>
              <a:gd name="connsiteY1" fmla="*/ 21081 h 298495"/>
              <a:gd name="connsiteX2" fmla="*/ 144987 w 357680"/>
              <a:gd name="connsiteY2" fmla="*/ 21081 h 298495"/>
              <a:gd name="connsiteX3" fmla="*/ 338777 w 357680"/>
              <a:gd name="connsiteY3" fmla="*/ 75989 h 298495"/>
              <a:gd name="connsiteX4" fmla="*/ 311946 w 357680"/>
              <a:gd name="connsiteY4" fmla="*/ 198128 h 298495"/>
              <a:gd name="connsiteX5" fmla="*/ 0 w 357680"/>
              <a:gd name="connsiteY5" fmla="*/ 296454 h 298495"/>
              <a:gd name="connsiteX0" fmla="*/ 0 w 357680"/>
              <a:gd name="connsiteY0" fmla="*/ 296454 h 296454"/>
              <a:gd name="connsiteX1" fmla="*/ 98334 w 357680"/>
              <a:gd name="connsiteY1" fmla="*/ 21081 h 296454"/>
              <a:gd name="connsiteX2" fmla="*/ 144987 w 357680"/>
              <a:gd name="connsiteY2" fmla="*/ 21081 h 296454"/>
              <a:gd name="connsiteX3" fmla="*/ 338777 w 357680"/>
              <a:gd name="connsiteY3" fmla="*/ 75989 h 296454"/>
              <a:gd name="connsiteX4" fmla="*/ 311946 w 357680"/>
              <a:gd name="connsiteY4" fmla="*/ 198128 h 296454"/>
              <a:gd name="connsiteX5" fmla="*/ 0 w 357680"/>
              <a:gd name="connsiteY5" fmla="*/ 296454 h 296454"/>
              <a:gd name="connsiteX0" fmla="*/ 0 w 331559"/>
              <a:gd name="connsiteY0" fmla="*/ 298022 h 298022"/>
              <a:gd name="connsiteX1" fmla="*/ 98334 w 331559"/>
              <a:gd name="connsiteY1" fmla="*/ 22649 h 298022"/>
              <a:gd name="connsiteX2" fmla="*/ 144987 w 331559"/>
              <a:gd name="connsiteY2" fmla="*/ 22649 h 298022"/>
              <a:gd name="connsiteX3" fmla="*/ 259978 w 331559"/>
              <a:gd name="connsiteY3" fmla="*/ 78985 h 298022"/>
              <a:gd name="connsiteX4" fmla="*/ 311946 w 331559"/>
              <a:gd name="connsiteY4" fmla="*/ 199696 h 298022"/>
              <a:gd name="connsiteX5" fmla="*/ 0 w 331559"/>
              <a:gd name="connsiteY5" fmla="*/ 298022 h 298022"/>
              <a:gd name="connsiteX0" fmla="*/ 0 w 332044"/>
              <a:gd name="connsiteY0" fmla="*/ 326764 h 326764"/>
              <a:gd name="connsiteX1" fmla="*/ 98334 w 332044"/>
              <a:gd name="connsiteY1" fmla="*/ 51391 h 326764"/>
              <a:gd name="connsiteX2" fmla="*/ 124579 w 332044"/>
              <a:gd name="connsiteY2" fmla="*/ 4167 h 326764"/>
              <a:gd name="connsiteX3" fmla="*/ 259978 w 332044"/>
              <a:gd name="connsiteY3" fmla="*/ 107727 h 326764"/>
              <a:gd name="connsiteX4" fmla="*/ 311946 w 332044"/>
              <a:gd name="connsiteY4" fmla="*/ 228438 h 326764"/>
              <a:gd name="connsiteX5" fmla="*/ 0 w 332044"/>
              <a:gd name="connsiteY5" fmla="*/ 326764 h 326764"/>
              <a:gd name="connsiteX0" fmla="*/ 0 w 332044"/>
              <a:gd name="connsiteY0" fmla="*/ 286404 h 286404"/>
              <a:gd name="connsiteX1" fmla="*/ 98334 w 332044"/>
              <a:gd name="connsiteY1" fmla="*/ 11031 h 286404"/>
              <a:gd name="connsiteX2" fmla="*/ 259978 w 332044"/>
              <a:gd name="connsiteY2" fmla="*/ 67367 h 286404"/>
              <a:gd name="connsiteX3" fmla="*/ 311946 w 332044"/>
              <a:gd name="connsiteY3" fmla="*/ 188078 h 286404"/>
              <a:gd name="connsiteX4" fmla="*/ 0 w 332044"/>
              <a:gd name="connsiteY4" fmla="*/ 286404 h 286404"/>
              <a:gd name="connsiteX0" fmla="*/ 0 w 332044"/>
              <a:gd name="connsiteY0" fmla="*/ 286404 h 286404"/>
              <a:gd name="connsiteX1" fmla="*/ 98334 w 332044"/>
              <a:gd name="connsiteY1" fmla="*/ 11031 h 286404"/>
              <a:gd name="connsiteX2" fmla="*/ 259978 w 332044"/>
              <a:gd name="connsiteY2" fmla="*/ 67367 h 286404"/>
              <a:gd name="connsiteX3" fmla="*/ 311946 w 332044"/>
              <a:gd name="connsiteY3" fmla="*/ 188078 h 286404"/>
              <a:gd name="connsiteX4" fmla="*/ 0 w 332044"/>
              <a:gd name="connsiteY4" fmla="*/ 286404 h 286404"/>
              <a:gd name="connsiteX0" fmla="*/ 0 w 333163"/>
              <a:gd name="connsiteY0" fmla="*/ 317456 h 317456"/>
              <a:gd name="connsiteX1" fmla="*/ 80290 w 333163"/>
              <a:gd name="connsiteY1" fmla="*/ 8457 h 317456"/>
              <a:gd name="connsiteX2" fmla="*/ 259978 w 333163"/>
              <a:gd name="connsiteY2" fmla="*/ 98419 h 317456"/>
              <a:gd name="connsiteX3" fmla="*/ 311946 w 333163"/>
              <a:gd name="connsiteY3" fmla="*/ 219130 h 317456"/>
              <a:gd name="connsiteX4" fmla="*/ 0 w 333163"/>
              <a:gd name="connsiteY4" fmla="*/ 317456 h 317456"/>
              <a:gd name="connsiteX0" fmla="*/ 0 w 333163"/>
              <a:gd name="connsiteY0" fmla="*/ 317456 h 317456"/>
              <a:gd name="connsiteX1" fmla="*/ 80290 w 333163"/>
              <a:gd name="connsiteY1" fmla="*/ 8457 h 317456"/>
              <a:gd name="connsiteX2" fmla="*/ 259978 w 333163"/>
              <a:gd name="connsiteY2" fmla="*/ 98419 h 317456"/>
              <a:gd name="connsiteX3" fmla="*/ 311946 w 333163"/>
              <a:gd name="connsiteY3" fmla="*/ 219130 h 317456"/>
              <a:gd name="connsiteX4" fmla="*/ 0 w 333163"/>
              <a:gd name="connsiteY4" fmla="*/ 317456 h 3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163" h="317456">
                <a:moveTo>
                  <a:pt x="0" y="317456"/>
                </a:moveTo>
                <a:cubicBezTo>
                  <a:pt x="33454" y="148867"/>
                  <a:pt x="44180" y="191700"/>
                  <a:pt x="80290" y="8457"/>
                </a:cubicBezTo>
                <a:cubicBezTo>
                  <a:pt x="123620" y="-28049"/>
                  <a:pt x="221369" y="63307"/>
                  <a:pt x="259978" y="98419"/>
                </a:cubicBezTo>
                <a:cubicBezTo>
                  <a:pt x="298587" y="133531"/>
                  <a:pt x="368409" y="182386"/>
                  <a:pt x="311946" y="219130"/>
                </a:cubicBezTo>
                <a:cubicBezTo>
                  <a:pt x="35363" y="299525"/>
                  <a:pt x="319845" y="187778"/>
                  <a:pt x="0" y="31745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22B60F-01B0-404C-AFA9-FE635CACA226}"/>
              </a:ext>
            </a:extLst>
          </p:cNvPr>
          <p:cNvSpPr txBox="1"/>
          <p:nvPr/>
        </p:nvSpPr>
        <p:spPr>
          <a:xfrm>
            <a:off x="9141964" y="2134561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001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D2C51D-BB1F-4610-8615-0D5F45446381}"/>
              </a:ext>
            </a:extLst>
          </p:cNvPr>
          <p:cNvSpPr txBox="1"/>
          <p:nvPr/>
        </p:nvSpPr>
        <p:spPr>
          <a:xfrm>
            <a:off x="11548176" y="4716702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001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D5A159-2FF6-431E-A306-82703F91810C}"/>
              </a:ext>
            </a:extLst>
          </p:cNvPr>
          <p:cNvSpPr txBox="1"/>
          <p:nvPr/>
        </p:nvSpPr>
        <p:spPr>
          <a:xfrm>
            <a:off x="8251491" y="4800881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001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8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 animBg="1"/>
      <p:bldP spid="29" grpId="0" uiExpand="1" build="p" animBg="1"/>
      <p:bldP spid="21" grpId="0" build="p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Equal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19968" y="1639717"/>
            <a:ext cx="7831523" cy="495850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E8177BCC-3E10-41D9-B9CB-8DCB44BFE2BE}"/>
              </a:ext>
            </a:extLst>
          </p:cNvPr>
          <p:cNvSpPr txBox="1">
            <a:spLocks/>
          </p:cNvSpPr>
          <p:nvPr/>
        </p:nvSpPr>
        <p:spPr>
          <a:xfrm>
            <a:off x="8318904" y="1639717"/>
            <a:ext cx="3537124" cy="495850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45682A0-3741-421A-881F-92A798EDA365}"/>
              </a:ext>
            </a:extLst>
          </p:cNvPr>
          <p:cNvSpPr txBox="1">
            <a:spLocks/>
          </p:cNvSpPr>
          <p:nvPr/>
        </p:nvSpPr>
        <p:spPr>
          <a:xfrm>
            <a:off x="723899" y="1732106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Equal triangles</a:t>
            </a:r>
            <a:r>
              <a:rPr lang="en-GB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 Two triangles are said to be equal if the drawing </a:t>
            </a:r>
            <a:b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</a:b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 of one coincides with the other.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DE0291-6857-48E9-8F33-6A86639AE008}"/>
              </a:ext>
            </a:extLst>
          </p:cNvPr>
          <p:cNvSpPr txBox="1"/>
          <p:nvPr/>
        </p:nvSpPr>
        <p:spPr>
          <a:xfrm>
            <a:off x="5676879" y="3515889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60E77C-78F7-419D-9E40-DD3C54B3657A}"/>
              </a:ext>
            </a:extLst>
          </p:cNvPr>
          <p:cNvSpPr txBox="1"/>
          <p:nvPr/>
        </p:nvSpPr>
        <p:spPr>
          <a:xfrm>
            <a:off x="7498811" y="5517571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DCDE30-B1D6-4049-AE32-43CAFA62BA7B}"/>
              </a:ext>
            </a:extLst>
          </p:cNvPr>
          <p:cNvSpPr txBox="1"/>
          <p:nvPr/>
        </p:nvSpPr>
        <p:spPr>
          <a:xfrm>
            <a:off x="4889834" y="5555200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0C667A-715E-48E2-B512-A2F609D28B28}"/>
              </a:ext>
            </a:extLst>
          </p:cNvPr>
          <p:cNvSpPr txBox="1"/>
          <p:nvPr/>
        </p:nvSpPr>
        <p:spPr>
          <a:xfrm>
            <a:off x="9625957" y="3515889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M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D2B68F-9B45-44DA-84A6-BF04E43FB0B3}"/>
              </a:ext>
            </a:extLst>
          </p:cNvPr>
          <p:cNvSpPr txBox="1"/>
          <p:nvPr/>
        </p:nvSpPr>
        <p:spPr>
          <a:xfrm>
            <a:off x="11447889" y="5517571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5BDBCF-0555-44E6-A692-AC6E96789B1D}"/>
              </a:ext>
            </a:extLst>
          </p:cNvPr>
          <p:cNvSpPr txBox="1"/>
          <p:nvPr/>
        </p:nvSpPr>
        <p:spPr>
          <a:xfrm>
            <a:off x="8838912" y="5555200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N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712BFD72-AA29-4DAC-8345-11523B29A7C4}"/>
              </a:ext>
            </a:extLst>
          </p:cNvPr>
          <p:cNvSpPr/>
          <p:nvPr/>
        </p:nvSpPr>
        <p:spPr>
          <a:xfrm>
            <a:off x="9241809" y="3907775"/>
            <a:ext cx="2178778" cy="1878258"/>
          </a:xfrm>
          <a:prstGeom prst="triangle">
            <a:avLst>
              <a:gd name="adj" fmla="val 24777"/>
            </a:avLst>
          </a:prstGeom>
          <a:ln w="19050"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 dirty="0">
              <a:latin typeface="Myriad Pro" panose="020B0503030403020204" pitchFamily="34" charset="0"/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3A43D5CE-621D-4DB1-8773-525F27AF3B94}"/>
              </a:ext>
            </a:extLst>
          </p:cNvPr>
          <p:cNvSpPr/>
          <p:nvPr/>
        </p:nvSpPr>
        <p:spPr>
          <a:xfrm>
            <a:off x="5320033" y="3907775"/>
            <a:ext cx="2178778" cy="1878258"/>
          </a:xfrm>
          <a:prstGeom prst="triangle">
            <a:avLst>
              <a:gd name="adj" fmla="val 24777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 dirty="0">
              <a:latin typeface="Myriad Pro" panose="020B0503030403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967885-1775-4508-89EC-7799A781D7BE}"/>
              </a:ext>
            </a:extLst>
          </p:cNvPr>
          <p:cNvSpPr txBox="1"/>
          <p:nvPr/>
        </p:nvSpPr>
        <p:spPr>
          <a:xfrm>
            <a:off x="963384" y="4006344"/>
            <a:ext cx="3668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 </a:t>
            </a:r>
            <a:r>
              <a:rPr lang="en-US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coincides</a:t>
            </a:r>
            <a:r>
              <a:rPr lang="en-US" sz="28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 </a:t>
            </a:r>
            <a:r>
              <a:rPr lang="en-US" sz="2800" i="1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endParaRPr lang="en-001" sz="2800" dirty="0">
              <a:latin typeface="Myriad Pro" panose="020B0503030403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47266F-18DC-42D5-BEA7-C49AC3F5B956}"/>
              </a:ext>
            </a:extLst>
          </p:cNvPr>
          <p:cNvSpPr txBox="1"/>
          <p:nvPr/>
        </p:nvSpPr>
        <p:spPr>
          <a:xfrm>
            <a:off x="963384" y="4664501"/>
            <a:ext cx="3668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 </a:t>
            </a:r>
            <a:r>
              <a:rPr lang="en-US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coincides</a:t>
            </a:r>
            <a:r>
              <a:rPr lang="en-US" sz="28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 </a:t>
            </a:r>
            <a:r>
              <a:rPr lang="en-US" sz="2800" i="1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endParaRPr lang="en-001" sz="2800" dirty="0">
              <a:latin typeface="Myriad Pro" panose="020B0503030403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8B850E-6A86-42EF-9A5E-06782EFB5D57}"/>
              </a:ext>
            </a:extLst>
          </p:cNvPr>
          <p:cNvSpPr txBox="1"/>
          <p:nvPr/>
        </p:nvSpPr>
        <p:spPr>
          <a:xfrm>
            <a:off x="963384" y="5293590"/>
            <a:ext cx="3668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en-US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coincides</a:t>
            </a:r>
            <a:r>
              <a:rPr lang="en-US" sz="28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 </a:t>
            </a:r>
            <a:r>
              <a:rPr lang="en-US" sz="2800" i="1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endParaRPr lang="en-001" sz="28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21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L 0.32214 0.00023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 animBg="1"/>
      <p:bldP spid="29" grpId="0" uiExpand="1" build="p" animBg="1"/>
      <p:bldP spid="14" grpId="0" build="p"/>
      <p:bldP spid="15" grpId="0"/>
      <p:bldP spid="16" grpId="0"/>
      <p:bldP spid="17" grpId="0"/>
      <p:bldP spid="18" grpId="0"/>
      <p:bldP spid="19" grpId="0"/>
      <p:bldP spid="20" grpId="0"/>
      <p:bldP spid="30" grpId="0" animBg="1"/>
      <p:bldP spid="31" grpId="0" animBg="1"/>
      <p:bldP spid="31" grpId="1" animBg="1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Equal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FAB6EDA-B612-42C4-BAE5-88FD7DAAABB2}"/>
              </a:ext>
            </a:extLst>
          </p:cNvPr>
          <p:cNvSpPr txBox="1">
            <a:spLocks/>
          </p:cNvSpPr>
          <p:nvPr/>
        </p:nvSpPr>
        <p:spPr>
          <a:xfrm>
            <a:off x="197427" y="135064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BC68540-BDEE-4D59-B6F6-2212AF770ADF}"/>
              </a:ext>
            </a:extLst>
          </p:cNvPr>
          <p:cNvSpPr txBox="1">
            <a:spLocks/>
          </p:cNvSpPr>
          <p:nvPr/>
        </p:nvSpPr>
        <p:spPr>
          <a:xfrm>
            <a:off x="838200" y="1844935"/>
            <a:ext cx="10515600" cy="4332027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Homologous Elements</a:t>
            </a:r>
            <a:r>
              <a:rPr lang="en-GB" sz="2400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 Homologous vertices: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 Homologous sides: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endParaRPr lang="en-US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 Homologous angles: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endParaRPr lang="en-US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7493D7-D120-449A-8681-88DA6727C5E2}"/>
              </a:ext>
            </a:extLst>
          </p:cNvPr>
          <p:cNvSpPr txBox="1"/>
          <p:nvPr/>
        </p:nvSpPr>
        <p:spPr>
          <a:xfrm>
            <a:off x="7310009" y="1392328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2195E5-D27F-49ED-BA97-12B5159B2F7D}"/>
              </a:ext>
            </a:extLst>
          </p:cNvPr>
          <p:cNvSpPr txBox="1"/>
          <p:nvPr/>
        </p:nvSpPr>
        <p:spPr>
          <a:xfrm>
            <a:off x="8870680" y="2995196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54422F-0DFE-4039-84E4-04FE17BE383B}"/>
              </a:ext>
            </a:extLst>
          </p:cNvPr>
          <p:cNvSpPr txBox="1"/>
          <p:nvPr/>
        </p:nvSpPr>
        <p:spPr>
          <a:xfrm>
            <a:off x="6708019" y="3032825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3407EC-69FC-4222-922F-7130CB5D20FE}"/>
              </a:ext>
            </a:extLst>
          </p:cNvPr>
          <p:cNvSpPr txBox="1"/>
          <p:nvPr/>
        </p:nvSpPr>
        <p:spPr>
          <a:xfrm>
            <a:off x="9986275" y="1354699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M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C2086A2-9BF6-4C52-B4D6-1840D84C1107}"/>
              </a:ext>
            </a:extLst>
          </p:cNvPr>
          <p:cNvSpPr txBox="1"/>
          <p:nvPr/>
        </p:nvSpPr>
        <p:spPr>
          <a:xfrm>
            <a:off x="11546946" y="2957567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5760D6D-DA97-445C-89AF-272DAC3E0F3E}"/>
              </a:ext>
            </a:extLst>
          </p:cNvPr>
          <p:cNvSpPr txBox="1"/>
          <p:nvPr/>
        </p:nvSpPr>
        <p:spPr>
          <a:xfrm>
            <a:off x="9384285" y="2995196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N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9BA73A4-2944-4C53-9902-30EF09749B76}"/>
              </a:ext>
            </a:extLst>
          </p:cNvPr>
          <p:cNvSpPr/>
          <p:nvPr/>
        </p:nvSpPr>
        <p:spPr>
          <a:xfrm>
            <a:off x="9757419" y="1784084"/>
            <a:ext cx="1740744" cy="1500642"/>
          </a:xfrm>
          <a:prstGeom prst="triangle">
            <a:avLst>
              <a:gd name="adj" fmla="val 24777"/>
            </a:avLst>
          </a:prstGeom>
          <a:ln w="19050"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 dirty="0">
              <a:latin typeface="Myriad Pro" panose="020B0503030403020204" pitchFamily="34" charset="0"/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A187D07A-8400-47BD-BC5F-8AAAA9EA1A90}"/>
              </a:ext>
            </a:extLst>
          </p:cNvPr>
          <p:cNvSpPr/>
          <p:nvPr/>
        </p:nvSpPr>
        <p:spPr>
          <a:xfrm>
            <a:off x="7108455" y="1821713"/>
            <a:ext cx="1740744" cy="1500642"/>
          </a:xfrm>
          <a:prstGeom prst="triangle">
            <a:avLst>
              <a:gd name="adj" fmla="val 24777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 dirty="0">
              <a:latin typeface="Myriad Pro" panose="020B0503030403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17DCB11-AA39-40F6-B7CF-109BF9D67516}"/>
              </a:ext>
            </a:extLst>
          </p:cNvPr>
          <p:cNvSpPr txBox="1"/>
          <p:nvPr/>
        </p:nvSpPr>
        <p:spPr>
          <a:xfrm>
            <a:off x="1052834" y="2872829"/>
            <a:ext cx="17090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 </a:t>
            </a:r>
            <a:r>
              <a:rPr lang="en-US" sz="2800" dirty="0">
                <a:solidFill>
                  <a:srgbClr val="231F20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</a:t>
            </a:r>
            <a:r>
              <a:rPr lang="en-US" sz="2800" i="1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endParaRPr lang="en-001" sz="2800" dirty="0">
              <a:latin typeface="Myriad Pro" panose="020B0503030403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8902289-FA13-488B-9815-29EF5BB1FB1D}"/>
              </a:ext>
            </a:extLst>
          </p:cNvPr>
          <p:cNvSpPr txBox="1"/>
          <p:nvPr/>
        </p:nvSpPr>
        <p:spPr>
          <a:xfrm>
            <a:off x="2838537" y="2872829"/>
            <a:ext cx="1556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 </a:t>
            </a:r>
            <a:r>
              <a:rPr lang="en-US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 </a:t>
            </a:r>
            <a:r>
              <a:rPr lang="en-US" sz="2800" i="1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endParaRPr lang="en-001" sz="2800" dirty="0">
              <a:latin typeface="Myriad Pro" panose="020B0503030403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351C49A-3965-4A9C-B686-B88CD3F9FDC7}"/>
              </a:ext>
            </a:extLst>
          </p:cNvPr>
          <p:cNvSpPr txBox="1"/>
          <p:nvPr/>
        </p:nvSpPr>
        <p:spPr>
          <a:xfrm>
            <a:off x="4612978" y="2872829"/>
            <a:ext cx="16265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en-US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</a:t>
            </a:r>
            <a:r>
              <a:rPr lang="en-US" sz="2800" i="1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endParaRPr lang="en-001" sz="2800" dirty="0">
              <a:latin typeface="Myriad Pro" panose="020B0503030403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2AAC432-4717-4B2B-99B9-B1C3F5ED352E}"/>
              </a:ext>
            </a:extLst>
          </p:cNvPr>
          <p:cNvSpPr txBox="1"/>
          <p:nvPr/>
        </p:nvSpPr>
        <p:spPr>
          <a:xfrm>
            <a:off x="1052833" y="4040719"/>
            <a:ext cx="22564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MN </a:t>
            </a:r>
            <a:r>
              <a:rPr lang="en-US" sz="2800" dirty="0">
                <a:solidFill>
                  <a:srgbClr val="231F20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</a:t>
            </a:r>
            <a:r>
              <a:rPr lang="en-US" sz="2800" i="1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AB</a:t>
            </a:r>
            <a:endParaRPr lang="en-001" sz="2800" dirty="0">
              <a:latin typeface="Myriad Pro" panose="020B0503030403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056B60B-A360-46BE-9B0D-CB2A3DB109DB}"/>
              </a:ext>
            </a:extLst>
          </p:cNvPr>
          <p:cNvSpPr txBox="1"/>
          <p:nvPr/>
        </p:nvSpPr>
        <p:spPr>
          <a:xfrm>
            <a:off x="4070701" y="4040719"/>
            <a:ext cx="21688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NP  </a:t>
            </a:r>
            <a:r>
              <a:rPr lang="en-US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 </a:t>
            </a:r>
            <a:r>
              <a:rPr lang="en-US" sz="2800" i="1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BC</a:t>
            </a:r>
            <a:endParaRPr lang="en-001" sz="2800" dirty="0">
              <a:latin typeface="Myriad Pro" panose="020B0503030403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48A764B-DF00-4E5E-894A-AE4AC327A0D4}"/>
              </a:ext>
            </a:extLst>
          </p:cNvPr>
          <p:cNvSpPr txBox="1"/>
          <p:nvPr/>
        </p:nvSpPr>
        <p:spPr>
          <a:xfrm>
            <a:off x="6846629" y="4040719"/>
            <a:ext cx="21787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PM </a:t>
            </a:r>
            <a:r>
              <a:rPr lang="en-US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</a:t>
            </a:r>
            <a:r>
              <a:rPr lang="en-US" sz="2800" i="1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</a:t>
            </a:r>
            <a:endParaRPr lang="en-001" sz="2800" dirty="0">
              <a:latin typeface="Myriad Pro" panose="020B0503030403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E4ACBC1-054E-42C1-919F-2F0B8B203080}"/>
                  </a:ext>
                </a:extLst>
              </p:cNvPr>
              <p:cNvSpPr txBox="1"/>
              <p:nvPr/>
            </p:nvSpPr>
            <p:spPr>
              <a:xfrm>
                <a:off x="1052833" y="5214834"/>
                <a:ext cx="2604767" cy="537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GB" sz="2800" b="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𝑀𝑁𝑃</m:t>
                        </m:r>
                      </m:e>
                    </m:acc>
                  </m:oMath>
                </a14:m>
                <a:r>
                  <a:rPr lang="en-US" sz="2800" dirty="0">
                    <a:solidFill>
                      <a:srgbClr val="231F20"/>
                    </a:solidFill>
                    <a:latin typeface="Myriad Pro" panose="020B0503030403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and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GB" sz="2800" b="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𝐴𝐵𝐶</m:t>
                        </m:r>
                      </m:e>
                    </m:acc>
                  </m:oMath>
                </a14:m>
                <a:endParaRPr lang="en-001" sz="28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E4ACBC1-054E-42C1-919F-2F0B8B203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833" y="5214834"/>
                <a:ext cx="2604767" cy="537583"/>
              </a:xfrm>
              <a:prstGeom prst="rect">
                <a:avLst/>
              </a:prstGeom>
              <a:blipFill>
                <a:blip r:embed="rId2"/>
                <a:stretch>
                  <a:fillRect l="-1463" t="-9091" b="-2954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04E514D-A852-45B8-8857-FEE5285BF5BB}"/>
                  </a:ext>
                </a:extLst>
              </p:cNvPr>
              <p:cNvSpPr txBox="1"/>
              <p:nvPr/>
            </p:nvSpPr>
            <p:spPr>
              <a:xfrm>
                <a:off x="3817804" y="5214834"/>
                <a:ext cx="2604767" cy="537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GB" sz="2800" b="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𝑁𝑃𝑀</m:t>
                        </m:r>
                      </m:e>
                    </m:acc>
                  </m:oMath>
                </a14:m>
                <a:r>
                  <a:rPr lang="en-US" sz="2800" dirty="0">
                    <a:solidFill>
                      <a:srgbClr val="231F20"/>
                    </a:solidFill>
                    <a:latin typeface="Myriad Pro" panose="020B0503030403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and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GB" sz="2800" b="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𝐵𝐶𝐴</m:t>
                        </m:r>
                      </m:e>
                    </m:acc>
                  </m:oMath>
                </a14:m>
                <a:endParaRPr lang="en-001" sz="28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04E514D-A852-45B8-8857-FEE5285BF5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7804" y="5214834"/>
                <a:ext cx="2604767" cy="537583"/>
              </a:xfrm>
              <a:prstGeom prst="rect">
                <a:avLst/>
              </a:prstGeom>
              <a:blipFill>
                <a:blip r:embed="rId3"/>
                <a:stretch>
                  <a:fillRect l="-971" t="-9091" b="-2954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88D6134-4484-4999-830B-DF09FBE83D25}"/>
                  </a:ext>
                </a:extLst>
              </p:cNvPr>
              <p:cNvSpPr txBox="1"/>
              <p:nvPr/>
            </p:nvSpPr>
            <p:spPr>
              <a:xfrm>
                <a:off x="6600813" y="5230957"/>
                <a:ext cx="2604767" cy="537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GB" sz="2800" b="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𝑃𝑀𝑁</m:t>
                        </m:r>
                      </m:e>
                    </m:acc>
                  </m:oMath>
                </a14:m>
                <a:r>
                  <a:rPr lang="en-US" sz="2800" dirty="0">
                    <a:solidFill>
                      <a:srgbClr val="231F20"/>
                    </a:solidFill>
                    <a:latin typeface="Myriad Pro" panose="020B0503030403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and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GB" sz="2800" b="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𝐵𝐴𝐶</m:t>
                        </m:r>
                      </m:e>
                    </m:acc>
                  </m:oMath>
                </a14:m>
                <a:endParaRPr lang="en-001" sz="28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88D6134-4484-4999-830B-DF09FBE83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813" y="5230957"/>
                <a:ext cx="2604767" cy="537583"/>
              </a:xfrm>
              <a:prstGeom prst="rect">
                <a:avLst/>
              </a:prstGeom>
              <a:blipFill>
                <a:blip r:embed="rId4"/>
                <a:stretch>
                  <a:fillRect l="-971" t="-9091" b="-2954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>
            <a:extLst>
              <a:ext uri="{FF2B5EF4-FFF2-40B4-BE49-F238E27FC236}">
                <a16:creationId xmlns:a16="http://schemas.microsoft.com/office/drawing/2014/main" id="{C2FD8114-77F7-4C00-80DC-28BD7CFDBDBD}"/>
              </a:ext>
            </a:extLst>
          </p:cNvPr>
          <p:cNvSpPr txBox="1"/>
          <p:nvPr/>
        </p:nvSpPr>
        <p:spPr>
          <a:xfrm>
            <a:off x="693837" y="5798700"/>
            <a:ext cx="10515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Note that f</a:t>
            </a:r>
            <a:r>
              <a:rPr lang="en-US" sz="2400" dirty="0">
                <a:solidFill>
                  <a:srgbClr val="231F20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 equal triangles: </a:t>
            </a:r>
            <a:r>
              <a:rPr lang="en-US" sz="24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homologous sides are equal</a:t>
            </a:r>
            <a:r>
              <a:rPr lang="en-US" sz="24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 homologous angles are equal</a:t>
            </a:r>
            <a:r>
              <a:rPr lang="en-US" sz="24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001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81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 animBg="1"/>
      <p:bldP spid="22" grpId="0" uiExpand="1" build="p"/>
      <p:bldP spid="37" grpId="0"/>
      <p:bldP spid="38" grpId="0"/>
      <p:bldP spid="39" grpId="0"/>
      <p:bldP spid="40" grpId="0"/>
      <p:bldP spid="41" grpId="0"/>
      <p:bldP spid="42" grpId="0"/>
      <p:bldP spid="43" grpId="0"/>
      <p:bldP spid="46" grpId="0"/>
      <p:bldP spid="47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Equal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FAB6EDA-B612-42C4-BAE5-88FD7DAAABB2}"/>
              </a:ext>
            </a:extLst>
          </p:cNvPr>
          <p:cNvSpPr txBox="1">
            <a:spLocks/>
          </p:cNvSpPr>
          <p:nvPr/>
        </p:nvSpPr>
        <p:spPr>
          <a:xfrm>
            <a:off x="197427" y="121573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4C8520D4-C519-42F3-87AE-AA5F07DF99B9}"/>
              </a:ext>
            </a:extLst>
          </p:cNvPr>
          <p:cNvSpPr txBox="1">
            <a:spLocks/>
          </p:cNvSpPr>
          <p:nvPr/>
        </p:nvSpPr>
        <p:spPr>
          <a:xfrm>
            <a:off x="557643" y="1971099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How to prove that triangles are congruent</a:t>
            </a:r>
            <a:r>
              <a:rPr lang="en-US" sz="2400" b="1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rgbClr val="00B05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Case 1 (SSS):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Verbally: If two triangles have 3 equal sides, then these triangles are equal.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Symbolically: In the two triangles ABC and MNP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rgbClr val="00B05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 = MP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C3191CC-6273-4962-9DC3-E0A5C9A0BFA5}"/>
                  </a:ext>
                </a:extLst>
              </p:cNvPr>
              <p:cNvSpPr txBox="1"/>
              <p:nvPr/>
            </p:nvSpPr>
            <p:spPr>
              <a:xfrm>
                <a:off x="3667503" y="6045598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001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en-GB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001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en-001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C3191CC-6273-4962-9DC3-E0A5C9A0B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7503" y="6045598"/>
                <a:ext cx="1658531" cy="381386"/>
              </a:xfrm>
              <a:prstGeom prst="rect">
                <a:avLst/>
              </a:prstGeom>
              <a:blipFill>
                <a:blip r:embed="rId2"/>
                <a:stretch>
                  <a:fillRect l="-3030" t="-26667" r="-3030" b="-666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" name="Group 30">
            <a:extLst>
              <a:ext uri="{FF2B5EF4-FFF2-40B4-BE49-F238E27FC236}">
                <a16:creationId xmlns:a16="http://schemas.microsoft.com/office/drawing/2014/main" id="{A7564B0E-3644-48AD-8D8E-2F3FD81E7FB3}"/>
              </a:ext>
            </a:extLst>
          </p:cNvPr>
          <p:cNvGrpSpPr/>
          <p:nvPr/>
        </p:nvGrpSpPr>
        <p:grpSpPr>
          <a:xfrm>
            <a:off x="6260256" y="1302028"/>
            <a:ext cx="2650716" cy="2239596"/>
            <a:chOff x="6120350" y="856704"/>
            <a:chExt cx="2915223" cy="246307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C4CBE54-F9A3-4CC6-82A6-42A9A7EDBBC6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E58B875-6E4B-4400-B69F-EB6CCF676FD5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A70FF2F-1612-422F-9AE8-7A510B44903C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92E3A62-3940-4AB1-A135-C70DD6BDABCD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CDED18B3-EB94-4515-AA08-65F20073FAC5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8BC68372-58BF-4C6C-9F48-642BEBF61356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2E8EF54C-B658-4FC8-9CB7-0627A1419B63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C7CF825-29DA-4EA4-8E7D-1E689CE2CF64}"/>
              </a:ext>
            </a:extLst>
          </p:cNvPr>
          <p:cNvGrpSpPr/>
          <p:nvPr/>
        </p:nvGrpSpPr>
        <p:grpSpPr>
          <a:xfrm>
            <a:off x="9104126" y="1265006"/>
            <a:ext cx="2650716" cy="2239596"/>
            <a:chOff x="6120350" y="856704"/>
            <a:chExt cx="2915223" cy="246307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BCAE8FD-E8E7-461B-9F60-28494986B63F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2D8D87B-DD9B-41B2-95EF-8A3741AF09DA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en-001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99EE192-FBE9-433C-BA96-182CD8DC81C2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en-001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705FD0D5-D13D-4FFE-B3DA-0243F5016849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D0EAF4CB-DD39-4CE2-9F2C-21F5444A4605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0A64C082-3AA7-40D2-96C3-F00906A32DE4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40DA9B4F-B9DD-4725-B913-B4469CF53F5C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Right Brace 59">
            <a:extLst>
              <a:ext uri="{FF2B5EF4-FFF2-40B4-BE49-F238E27FC236}">
                <a16:creationId xmlns:a16="http://schemas.microsoft.com/office/drawing/2014/main" id="{5F844389-970E-4A03-BDD7-53DBEBA75AB2}"/>
              </a:ext>
            </a:extLst>
          </p:cNvPr>
          <p:cNvSpPr/>
          <p:nvPr/>
        </p:nvSpPr>
        <p:spPr>
          <a:xfrm>
            <a:off x="2129140" y="5054930"/>
            <a:ext cx="391886" cy="1402443"/>
          </a:xfrm>
          <a:prstGeom prst="rightBrace">
            <a:avLst>
              <a:gd name="adj1" fmla="val 16666"/>
              <a:gd name="adj2" fmla="val 461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>
              <a:latin typeface="Myriad Pro" panose="020B0503030403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1B843FC-1FDC-4462-AC62-6EEBBF2ECD42}"/>
              </a:ext>
            </a:extLst>
          </p:cNvPr>
          <p:cNvSpPr txBox="1"/>
          <p:nvPr/>
        </p:nvSpPr>
        <p:spPr>
          <a:xfrm>
            <a:off x="2593211" y="5442696"/>
            <a:ext cx="893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Then 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4EFFE86-8814-4932-B3B2-C8F4946AB4CA}"/>
              </a:ext>
            </a:extLst>
          </p:cNvPr>
          <p:cNvSpPr txBox="1"/>
          <p:nvPr/>
        </p:nvSpPr>
        <p:spPr>
          <a:xfrm>
            <a:off x="3741794" y="5054930"/>
            <a:ext cx="4947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ABC and MNP are congruent by SSS 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68496CC-E981-4A60-9E5F-815B15238855}"/>
              </a:ext>
            </a:extLst>
          </p:cNvPr>
          <p:cNvSpPr txBox="1"/>
          <p:nvPr/>
        </p:nvSpPr>
        <p:spPr>
          <a:xfrm>
            <a:off x="3740790" y="5509720"/>
            <a:ext cx="5412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We deduce that: (homologous elements)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41938D3-68E1-4189-A62B-79114454EE35}"/>
              </a:ext>
            </a:extLst>
          </p:cNvPr>
          <p:cNvSpPr txBox="1"/>
          <p:nvPr/>
        </p:nvSpPr>
        <p:spPr>
          <a:xfrm>
            <a:off x="557643" y="6073478"/>
            <a:ext cx="1274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BC = NP </a:t>
            </a:r>
            <a:endParaRPr lang="en-001" sz="2400" dirty="0">
              <a:solidFill>
                <a:srgbClr val="0070C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8213A8A5-E38D-4596-952A-1F8FB7B948A8}"/>
                  </a:ext>
                </a:extLst>
              </p:cNvPr>
              <p:cNvSpPr txBox="1"/>
              <p:nvPr/>
            </p:nvSpPr>
            <p:spPr>
              <a:xfrm>
                <a:off x="7865990" y="5982271"/>
                <a:ext cx="1778051" cy="473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8213A8A5-E38D-4596-952A-1F8FB7B948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5990" y="5982271"/>
                <a:ext cx="1778051" cy="473719"/>
              </a:xfrm>
              <a:prstGeom prst="rect">
                <a:avLst/>
              </a:prstGeom>
              <a:blipFill>
                <a:blip r:embed="rId3"/>
                <a:stretch>
                  <a:fillRect l="-709" t="-10256" b="-2820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79CF638-5BE7-4946-BB21-959E1FE549E2}"/>
                  </a:ext>
                </a:extLst>
              </p:cNvPr>
              <p:cNvSpPr txBox="1"/>
              <p:nvPr/>
            </p:nvSpPr>
            <p:spPr>
              <a:xfrm>
                <a:off x="5804551" y="6047587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001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en-GB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001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en-001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79CF638-5BE7-4946-BB21-959E1FE54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4551" y="6047587"/>
                <a:ext cx="1658531" cy="381386"/>
              </a:xfrm>
              <a:prstGeom prst="rect">
                <a:avLst/>
              </a:prstGeom>
              <a:blipFill>
                <a:blip r:embed="rId4"/>
                <a:stretch>
                  <a:fillRect l="-3030" t="-25806" r="-3788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953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 animBg="1"/>
      <p:bldP spid="29" grpId="0" uiExpand="1" build="p"/>
      <p:bldP spid="30" grpId="0"/>
      <p:bldP spid="60" grpId="0" animBg="1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Equal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11C8C1F-BD4B-4FA8-BE30-0B113B7DFEAD}"/>
              </a:ext>
            </a:extLst>
          </p:cNvPr>
          <p:cNvSpPr txBox="1">
            <a:spLocks/>
          </p:cNvSpPr>
          <p:nvPr/>
        </p:nvSpPr>
        <p:spPr>
          <a:xfrm>
            <a:off x="197427" y="121573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C796A043-112B-4424-928D-FD710C81981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How to prove that triangles are congruent: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 Case 2 (ASA):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Verbally: If two triangles have one equal side adjacent to two angles that </a:t>
            </a:r>
            <a:b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</a:b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               are respectively equal, then the two triangles are equal.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Symbolically: In the two triangles ABC and MNP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57E62F-8507-4757-B459-4BA4E69DF3D3}"/>
                  </a:ext>
                </a:extLst>
              </p:cNvPr>
              <p:cNvSpPr txBox="1"/>
              <p:nvPr/>
            </p:nvSpPr>
            <p:spPr>
              <a:xfrm>
                <a:off x="820994" y="5109511"/>
                <a:ext cx="1655325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001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en-GB" sz="2400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001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en-001" sz="2000" dirty="0">
                  <a:solidFill>
                    <a:schemeClr val="accent2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57E62F-8507-4757-B459-4BA4E69DF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94" y="5109511"/>
                <a:ext cx="1655325" cy="381386"/>
              </a:xfrm>
              <a:prstGeom prst="rect">
                <a:avLst/>
              </a:prstGeom>
              <a:blipFill>
                <a:blip r:embed="rId2"/>
                <a:stretch>
                  <a:fillRect l="-4059" t="-15873" r="-66790" b="-79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50E6DD5-41E6-4366-8D36-24DFDAE11821}"/>
                  </a:ext>
                </a:extLst>
              </p:cNvPr>
              <p:cNvSpPr txBox="1"/>
              <p:nvPr/>
            </p:nvSpPr>
            <p:spPr>
              <a:xfrm>
                <a:off x="823351" y="5526078"/>
                <a:ext cx="1655325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001" sz="2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en-GB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001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en-001" sz="20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50E6DD5-41E6-4366-8D36-24DFDAE118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351" y="5526078"/>
                <a:ext cx="1655325" cy="381386"/>
              </a:xfrm>
              <a:prstGeom prst="rect">
                <a:avLst/>
              </a:prstGeom>
              <a:blipFill>
                <a:blip r:embed="rId3"/>
                <a:stretch>
                  <a:fillRect l="-3676" t="-17742" r="-66544" b="-80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46A865F1-6342-4BFD-A2AA-27369BEEBECC}"/>
              </a:ext>
            </a:extLst>
          </p:cNvPr>
          <p:cNvGrpSpPr/>
          <p:nvPr/>
        </p:nvGrpSpPr>
        <p:grpSpPr>
          <a:xfrm>
            <a:off x="6511921" y="1372209"/>
            <a:ext cx="2362256" cy="1941689"/>
            <a:chOff x="6120350" y="856704"/>
            <a:chExt cx="2996297" cy="246284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23C729B-BAEC-4B6D-B72C-718C19E15913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07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199CC39-06FC-40BA-8E16-D20A39868D20}"/>
                </a:ext>
              </a:extLst>
            </p:cNvPr>
            <p:cNvSpPr txBox="1"/>
            <p:nvPr/>
          </p:nvSpPr>
          <p:spPr>
            <a:xfrm>
              <a:off x="8788653" y="2762647"/>
              <a:ext cx="327994" cy="507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CFA3A99-012F-47D8-AF70-38C5FC3F7476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07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C241ED7-BDC7-45E9-9EFD-B4815B073B21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4A674E0A-82FB-4E18-A750-E83A12847EE5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D6112366-0935-4296-880D-B5CC41A99D4B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C5298C24-9258-431A-9836-4836E03EB8FA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49067C6A-2C0D-41DA-A49F-EDAD7D1AF842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BE5D329-020B-40BC-8458-9F813952D0F7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F9A608D-DA31-46D3-94B9-DD13F8E974AB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D3618BC-B4AD-4198-9B97-BCC357749731}"/>
              </a:ext>
            </a:extLst>
          </p:cNvPr>
          <p:cNvGrpSpPr/>
          <p:nvPr/>
        </p:nvGrpSpPr>
        <p:grpSpPr>
          <a:xfrm>
            <a:off x="8981228" y="1378569"/>
            <a:ext cx="2533633" cy="1941689"/>
            <a:chOff x="6120349" y="856704"/>
            <a:chExt cx="3213671" cy="246284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316B915-D463-4AE2-BDF0-054BA3B29BAC}"/>
                </a:ext>
              </a:extLst>
            </p:cNvPr>
            <p:cNvSpPr txBox="1"/>
            <p:nvPr/>
          </p:nvSpPr>
          <p:spPr>
            <a:xfrm>
              <a:off x="6909895" y="856704"/>
              <a:ext cx="408579" cy="507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AA8C214-AE68-4490-913D-8130273833F5}"/>
                </a:ext>
              </a:extLst>
            </p:cNvPr>
            <p:cNvSpPr txBox="1"/>
            <p:nvPr/>
          </p:nvSpPr>
          <p:spPr>
            <a:xfrm>
              <a:off x="8788650" y="2762647"/>
              <a:ext cx="545370" cy="507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AE3E71E-0BEC-4B71-A14C-A76258FFCFCD}"/>
                </a:ext>
              </a:extLst>
            </p:cNvPr>
            <p:cNvSpPr txBox="1"/>
            <p:nvPr/>
          </p:nvSpPr>
          <p:spPr>
            <a:xfrm>
              <a:off x="6120349" y="2812050"/>
              <a:ext cx="477241" cy="507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73928978-CBC8-47DF-B15F-1245234991B7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6322444F-45A2-42C2-ABD5-F146DD5E8850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34D478C0-11F4-45DD-9827-65746185776C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CDDF92C0-43EA-4ACA-8E1A-A5A7BC417BEE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0D36EB43-4B27-4692-BCB3-5BCBBCA91279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D310346D-6A4D-4992-BB9C-3AB9DE276F66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9F0FFA4-57A2-4FE4-B64F-67682152FF28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" name="Right Brace 80">
            <a:extLst>
              <a:ext uri="{FF2B5EF4-FFF2-40B4-BE49-F238E27FC236}">
                <a16:creationId xmlns:a16="http://schemas.microsoft.com/office/drawing/2014/main" id="{811A5DDC-1C84-4F90-95C1-C732467CD4D5}"/>
              </a:ext>
            </a:extLst>
          </p:cNvPr>
          <p:cNvSpPr/>
          <p:nvPr/>
        </p:nvSpPr>
        <p:spPr>
          <a:xfrm>
            <a:off x="2731534" y="4608344"/>
            <a:ext cx="391886" cy="1402443"/>
          </a:xfrm>
          <a:prstGeom prst="rightBrace">
            <a:avLst>
              <a:gd name="adj1" fmla="val 8333"/>
              <a:gd name="adj2" fmla="val 461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 sz="240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B54FCF94-77FC-472C-BA7A-65EA2900B442}"/>
              </a:ext>
            </a:extLst>
          </p:cNvPr>
          <p:cNvSpPr txBox="1"/>
          <p:nvPr/>
        </p:nvSpPr>
        <p:spPr>
          <a:xfrm>
            <a:off x="3411648" y="5045282"/>
            <a:ext cx="779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Then 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F97C25F-C2F4-430B-8FB0-7066B79CA476}"/>
              </a:ext>
            </a:extLst>
          </p:cNvPr>
          <p:cNvSpPr txBox="1"/>
          <p:nvPr/>
        </p:nvSpPr>
        <p:spPr>
          <a:xfrm>
            <a:off x="4334081" y="4909456"/>
            <a:ext cx="4089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ABC and MNP are congruent by ASA 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0633165-9A2D-48FC-A4F2-6FFE630E0E5F}"/>
              </a:ext>
            </a:extLst>
          </p:cNvPr>
          <p:cNvSpPr txBox="1"/>
          <p:nvPr/>
        </p:nvSpPr>
        <p:spPr>
          <a:xfrm>
            <a:off x="4343963" y="5396904"/>
            <a:ext cx="44702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We deduce that (homologous elements)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C20B23F-714A-4756-9658-D739A209A032}"/>
              </a:ext>
            </a:extLst>
          </p:cNvPr>
          <p:cNvSpPr txBox="1"/>
          <p:nvPr/>
        </p:nvSpPr>
        <p:spPr>
          <a:xfrm>
            <a:off x="4387507" y="5850234"/>
            <a:ext cx="2627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BC = NP , MP = AC and 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E6FA8C6D-77C5-40F0-8CD9-C3595F86CBAA}"/>
                  </a:ext>
                </a:extLst>
              </p:cNvPr>
              <p:cNvSpPr txBox="1"/>
              <p:nvPr/>
            </p:nvSpPr>
            <p:spPr>
              <a:xfrm>
                <a:off x="7739786" y="5850234"/>
                <a:ext cx="1491114" cy="410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en-001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E6FA8C6D-77C5-40F0-8CD9-C3595F86C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9786" y="5850234"/>
                <a:ext cx="1491114" cy="410177"/>
              </a:xfrm>
              <a:prstGeom prst="rect">
                <a:avLst/>
              </a:prstGeom>
              <a:blipFill>
                <a:blip r:embed="rId4"/>
                <a:stretch>
                  <a:fillRect t="-8955" r="-50000" b="-2686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927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uiExpand="1" build="p" animBg="1"/>
      <p:bldP spid="36" grpId="0" uiExpand="1" build="p"/>
      <p:bldP spid="37" grpId="0"/>
      <p:bldP spid="38" grpId="0"/>
      <p:bldP spid="81" grpId="0" animBg="1"/>
      <p:bldP spid="82" grpId="0"/>
      <p:bldP spid="83" grpId="0"/>
      <p:bldP spid="84" grpId="0"/>
      <p:bldP spid="85" grpId="0"/>
      <p:bldP spid="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Equal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11C8C1F-BD4B-4FA8-BE30-0B113B7DFEAD}"/>
              </a:ext>
            </a:extLst>
          </p:cNvPr>
          <p:cNvSpPr txBox="1">
            <a:spLocks/>
          </p:cNvSpPr>
          <p:nvPr/>
        </p:nvSpPr>
        <p:spPr>
          <a:xfrm>
            <a:off x="197427" y="121573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sz="24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9D13B75-7E42-438B-B282-52E2C8FBEE0D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983096" cy="4988570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How to prove that triangles are congruent:</a:t>
            </a:r>
            <a:endParaRPr lang="en-GB" sz="2400" b="1" dirty="0">
              <a:solidFill>
                <a:schemeClr val="accent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 Case 3 (SAS):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Verbally: If two triangles have one equal angle enclosed between two </a:t>
            </a:r>
            <a:b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</a:b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               sides respectively equal, then the two triangles are equal.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Symbolically: In the two triangles ABC and MNP</a:t>
            </a:r>
            <a:endParaRPr lang="en-US" sz="2000" dirty="0">
              <a:solidFill>
                <a:srgbClr val="00B05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 = MP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9E638BDC-B672-449E-8A91-7A085091075B}"/>
                  </a:ext>
                </a:extLst>
              </p:cNvPr>
              <p:cNvSpPr txBox="1"/>
              <p:nvPr/>
            </p:nvSpPr>
            <p:spPr>
              <a:xfrm>
                <a:off x="812804" y="5436156"/>
                <a:ext cx="1655325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001" sz="2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en-GB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001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en-001" sz="20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9E638BDC-B672-449E-8A91-7A08509107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804" y="5436156"/>
                <a:ext cx="1655325" cy="381386"/>
              </a:xfrm>
              <a:prstGeom prst="rect">
                <a:avLst/>
              </a:prstGeom>
              <a:blipFill>
                <a:blip r:embed="rId2"/>
                <a:stretch>
                  <a:fillRect l="-3676" t="-17742" r="-66544" b="-80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0" name="Group 49">
            <a:extLst>
              <a:ext uri="{FF2B5EF4-FFF2-40B4-BE49-F238E27FC236}">
                <a16:creationId xmlns:a16="http://schemas.microsoft.com/office/drawing/2014/main" id="{DAFBC055-6AEA-441A-A28B-A7823204B46D}"/>
              </a:ext>
            </a:extLst>
          </p:cNvPr>
          <p:cNvGrpSpPr/>
          <p:nvPr/>
        </p:nvGrpSpPr>
        <p:grpSpPr>
          <a:xfrm>
            <a:off x="6552676" y="1227482"/>
            <a:ext cx="2475725" cy="1964139"/>
            <a:chOff x="6114282" y="856704"/>
            <a:chExt cx="3095149" cy="2455563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0866212-8BD2-433F-8B71-7818736BB46E}"/>
                </a:ext>
              </a:extLst>
            </p:cNvPr>
            <p:cNvSpPr txBox="1"/>
            <p:nvPr/>
          </p:nvSpPr>
          <p:spPr>
            <a:xfrm>
              <a:off x="6909895" y="856704"/>
              <a:ext cx="408579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03EC691-26A5-4B51-97E7-2BC158591AB6}"/>
                </a:ext>
              </a:extLst>
            </p:cNvPr>
            <p:cNvSpPr txBox="1"/>
            <p:nvPr/>
          </p:nvSpPr>
          <p:spPr>
            <a:xfrm>
              <a:off x="8788653" y="2762647"/>
              <a:ext cx="420778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06B23AE-7C33-4110-B1F7-72209A1999BF}"/>
                </a:ext>
              </a:extLst>
            </p:cNvPr>
            <p:cNvSpPr txBox="1"/>
            <p:nvPr/>
          </p:nvSpPr>
          <p:spPr>
            <a:xfrm>
              <a:off x="6114282" y="2812050"/>
              <a:ext cx="423456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D3796EF-F76C-4882-A2C8-AFE2DFB7354D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5900C628-93CA-48EE-924D-E41DEC22F6B2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D1A54F7C-A97E-4B84-BA6F-50612DF034DB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1EFC48C8-EC1E-4635-A255-2E1741496876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BD51F218-55B6-4A3A-98D2-7350DC79287A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3B60E94-6B25-43E7-9FCA-071FFE4262DF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9E10D1E-4C1C-4208-8494-D3F77FA44EC5}"/>
              </a:ext>
            </a:extLst>
          </p:cNvPr>
          <p:cNvGrpSpPr/>
          <p:nvPr/>
        </p:nvGrpSpPr>
        <p:grpSpPr>
          <a:xfrm>
            <a:off x="9028403" y="1227482"/>
            <a:ext cx="2605906" cy="1964139"/>
            <a:chOff x="6120350" y="856704"/>
            <a:chExt cx="3257900" cy="2455563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579F605-8001-4B68-AB0B-BA5C8C061B35}"/>
                </a:ext>
              </a:extLst>
            </p:cNvPr>
            <p:cNvSpPr txBox="1"/>
            <p:nvPr/>
          </p:nvSpPr>
          <p:spPr>
            <a:xfrm>
              <a:off x="6909895" y="856704"/>
              <a:ext cx="408579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F4909D7-C31B-4F18-9D3C-C69F48778A3A}"/>
                </a:ext>
              </a:extLst>
            </p:cNvPr>
            <p:cNvSpPr txBox="1"/>
            <p:nvPr/>
          </p:nvSpPr>
          <p:spPr>
            <a:xfrm>
              <a:off x="8788653" y="2762647"/>
              <a:ext cx="589597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9B95E34-8136-4264-853F-5F12A9DD5735}"/>
                </a:ext>
              </a:extLst>
            </p:cNvPr>
            <p:cNvSpPr txBox="1"/>
            <p:nvPr/>
          </p:nvSpPr>
          <p:spPr>
            <a:xfrm>
              <a:off x="6120350" y="2812050"/>
              <a:ext cx="427012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E70316C3-545A-48E6-A2E9-7AA4AD1330C8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521109EB-1FEA-4222-A672-DB67682E2E8D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1267ADE0-2EA5-4D33-9B40-502E32FF8F40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7FE76E95-DACF-4BCF-B94D-C56F19BDFA0B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F0960DEB-1690-43CB-B896-C08A5B0DF3A5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E6B41F6-3EE6-4F53-BD6E-2090EC27F99E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90" name="Right Brace 89">
            <a:extLst>
              <a:ext uri="{FF2B5EF4-FFF2-40B4-BE49-F238E27FC236}">
                <a16:creationId xmlns:a16="http://schemas.microsoft.com/office/drawing/2014/main" id="{FBB8EC17-AC23-48CE-8A2A-1A3023ED1BDC}"/>
              </a:ext>
            </a:extLst>
          </p:cNvPr>
          <p:cNvSpPr/>
          <p:nvPr/>
        </p:nvSpPr>
        <p:spPr>
          <a:xfrm>
            <a:off x="2918552" y="4559805"/>
            <a:ext cx="391886" cy="1402443"/>
          </a:xfrm>
          <a:prstGeom prst="rightBrace">
            <a:avLst>
              <a:gd name="adj1" fmla="val 16666"/>
              <a:gd name="adj2" fmla="val 461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 sz="240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88C1E26-6C7A-4EBF-AA8B-D11DCDD3A3D5}"/>
              </a:ext>
            </a:extLst>
          </p:cNvPr>
          <p:cNvSpPr txBox="1"/>
          <p:nvPr/>
        </p:nvSpPr>
        <p:spPr>
          <a:xfrm>
            <a:off x="3418702" y="5030193"/>
            <a:ext cx="779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Then 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A5620FA-6869-46FC-8292-58F7CB41D485}"/>
              </a:ext>
            </a:extLst>
          </p:cNvPr>
          <p:cNvSpPr txBox="1"/>
          <p:nvPr/>
        </p:nvSpPr>
        <p:spPr>
          <a:xfrm>
            <a:off x="4333937" y="4713425"/>
            <a:ext cx="40586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ABC and MNP are congruent by SAS 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DEEF963-FF6C-4AF7-93C8-CD1A7D2154ED}"/>
              </a:ext>
            </a:extLst>
          </p:cNvPr>
          <p:cNvSpPr txBox="1"/>
          <p:nvPr/>
        </p:nvSpPr>
        <p:spPr>
          <a:xfrm>
            <a:off x="4320324" y="5100294"/>
            <a:ext cx="44702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We deduce that (homologous elements)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9C4DD26-5896-4560-8528-E502F9F2EC32}"/>
              </a:ext>
            </a:extLst>
          </p:cNvPr>
          <p:cNvSpPr txBox="1"/>
          <p:nvPr/>
        </p:nvSpPr>
        <p:spPr>
          <a:xfrm>
            <a:off x="4333937" y="5565233"/>
            <a:ext cx="1274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BC = NP 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61ABBDD-9DF2-4EA8-B223-FE3091B41641}"/>
                  </a:ext>
                </a:extLst>
              </p:cNvPr>
              <p:cNvSpPr txBox="1"/>
              <p:nvPr/>
            </p:nvSpPr>
            <p:spPr>
              <a:xfrm>
                <a:off x="7878844" y="5486350"/>
                <a:ext cx="1754006" cy="473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61ABBDD-9DF2-4EA8-B223-FE3091B41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8844" y="5486350"/>
                <a:ext cx="1754006" cy="473719"/>
              </a:xfrm>
              <a:prstGeom prst="rect">
                <a:avLst/>
              </a:prstGeom>
              <a:blipFill>
                <a:blip r:embed="rId3"/>
                <a:stretch>
                  <a:fillRect l="-694" t="-6410" r="-51042" b="-294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A61418C1-9F8C-4514-8FD9-1263F543C101}"/>
                  </a:ext>
                </a:extLst>
              </p:cNvPr>
              <p:cNvSpPr txBox="1"/>
              <p:nvPr/>
            </p:nvSpPr>
            <p:spPr>
              <a:xfrm>
                <a:off x="6068279" y="5569429"/>
                <a:ext cx="1655325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001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en-GB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001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en-001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A61418C1-9F8C-4514-8FD9-1263F543C1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8279" y="5569429"/>
                <a:ext cx="1655325" cy="381386"/>
              </a:xfrm>
              <a:prstGeom prst="rect">
                <a:avLst/>
              </a:prstGeom>
              <a:blipFill>
                <a:blip r:embed="rId4"/>
                <a:stretch>
                  <a:fillRect l="-3676" t="-17742" r="-66544" b="-80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984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uiExpand="1" build="p" animBg="1"/>
      <p:bldP spid="45" grpId="0" uiExpand="1" build="p"/>
      <p:bldP spid="49" grpId="0"/>
      <p:bldP spid="90" grpId="0" animBg="1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Check your Knowledge | equal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EF86E6C4-396F-422A-BF10-514DA5272C01}"/>
              </a:ext>
            </a:extLst>
          </p:cNvPr>
          <p:cNvSpPr txBox="1">
            <a:spLocks/>
          </p:cNvSpPr>
          <p:nvPr/>
        </p:nvSpPr>
        <p:spPr>
          <a:xfrm>
            <a:off x="614177" y="1279645"/>
            <a:ext cx="10801129" cy="422905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Given the coded figure</a:t>
            </a: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Are the two triangle ABC and MNP equal? Explain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E02EE57-B717-4987-BED3-C57AA44F1ADE}"/>
              </a:ext>
            </a:extLst>
          </p:cNvPr>
          <p:cNvGrpSpPr/>
          <p:nvPr/>
        </p:nvGrpSpPr>
        <p:grpSpPr>
          <a:xfrm>
            <a:off x="1283005" y="1562273"/>
            <a:ext cx="9243228" cy="2722648"/>
            <a:chOff x="1283005" y="1562273"/>
            <a:chExt cx="8874449" cy="2340380"/>
          </a:xfrm>
        </p:grpSpPr>
        <p:sp>
          <p:nvSpPr>
            <p:cNvPr id="90" name="Isosceles Triangle 3">
              <a:extLst>
                <a:ext uri="{FF2B5EF4-FFF2-40B4-BE49-F238E27FC236}">
                  <a16:creationId xmlns:a16="http://schemas.microsoft.com/office/drawing/2014/main" id="{7619C4D2-3297-4884-B606-06A5209474BD}"/>
                </a:ext>
              </a:extLst>
            </p:cNvPr>
            <p:cNvSpPr/>
            <p:nvPr/>
          </p:nvSpPr>
          <p:spPr>
            <a:xfrm>
              <a:off x="1617420" y="1923584"/>
              <a:ext cx="3769112" cy="1505416"/>
            </a:xfrm>
            <a:custGeom>
              <a:avLst/>
              <a:gdLst>
                <a:gd name="connsiteX0" fmla="*/ 0 w 2877014"/>
                <a:gd name="connsiteY0" fmla="*/ 1996069 h 1996069"/>
                <a:gd name="connsiteX1" fmla="*/ 1438507 w 2877014"/>
                <a:gd name="connsiteY1" fmla="*/ 0 h 1996069"/>
                <a:gd name="connsiteX2" fmla="*/ 2877014 w 2877014"/>
                <a:gd name="connsiteY2" fmla="*/ 1996069 h 1996069"/>
                <a:gd name="connsiteX3" fmla="*/ 0 w 2877014"/>
                <a:gd name="connsiteY3" fmla="*/ 1996069 h 1996069"/>
                <a:gd name="connsiteX0" fmla="*/ 0 w 3769112"/>
                <a:gd name="connsiteY0" fmla="*/ 1505416 h 1505416"/>
                <a:gd name="connsiteX1" fmla="*/ 3769112 w 3769112"/>
                <a:gd name="connsiteY1" fmla="*/ 0 h 1505416"/>
                <a:gd name="connsiteX2" fmla="*/ 2877014 w 3769112"/>
                <a:gd name="connsiteY2" fmla="*/ 1505416 h 1505416"/>
                <a:gd name="connsiteX3" fmla="*/ 0 w 3769112"/>
                <a:gd name="connsiteY3" fmla="*/ 1505416 h 1505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9112" h="1505416">
                  <a:moveTo>
                    <a:pt x="0" y="1505416"/>
                  </a:moveTo>
                  <a:lnTo>
                    <a:pt x="3769112" y="0"/>
                  </a:lnTo>
                  <a:lnTo>
                    <a:pt x="2877014" y="1505416"/>
                  </a:lnTo>
                  <a:lnTo>
                    <a:pt x="0" y="1505416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001"/>
            </a:p>
          </p:txBody>
        </p:sp>
        <p:sp>
          <p:nvSpPr>
            <p:cNvPr id="91" name="Isosceles Triangle 3">
              <a:extLst>
                <a:ext uri="{FF2B5EF4-FFF2-40B4-BE49-F238E27FC236}">
                  <a16:creationId xmlns:a16="http://schemas.microsoft.com/office/drawing/2014/main" id="{B426743B-B3B0-4DEA-911B-731063FB335D}"/>
                </a:ext>
              </a:extLst>
            </p:cNvPr>
            <p:cNvSpPr/>
            <p:nvPr/>
          </p:nvSpPr>
          <p:spPr>
            <a:xfrm rot="12043589">
              <a:off x="6920427" y="2668655"/>
              <a:ext cx="2877014" cy="526968"/>
            </a:xfrm>
            <a:custGeom>
              <a:avLst/>
              <a:gdLst>
                <a:gd name="connsiteX0" fmla="*/ 0 w 2877014"/>
                <a:gd name="connsiteY0" fmla="*/ 1996069 h 1996069"/>
                <a:gd name="connsiteX1" fmla="*/ 1438507 w 2877014"/>
                <a:gd name="connsiteY1" fmla="*/ 0 h 1996069"/>
                <a:gd name="connsiteX2" fmla="*/ 2877014 w 2877014"/>
                <a:gd name="connsiteY2" fmla="*/ 1996069 h 1996069"/>
                <a:gd name="connsiteX3" fmla="*/ 0 w 2877014"/>
                <a:gd name="connsiteY3" fmla="*/ 1996069 h 1996069"/>
                <a:gd name="connsiteX0" fmla="*/ 0 w 3769112"/>
                <a:gd name="connsiteY0" fmla="*/ 1505416 h 1505416"/>
                <a:gd name="connsiteX1" fmla="*/ 3769112 w 3769112"/>
                <a:gd name="connsiteY1" fmla="*/ 0 h 1505416"/>
                <a:gd name="connsiteX2" fmla="*/ 2877014 w 3769112"/>
                <a:gd name="connsiteY2" fmla="*/ 1505416 h 1505416"/>
                <a:gd name="connsiteX3" fmla="*/ 0 w 3769112"/>
                <a:gd name="connsiteY3" fmla="*/ 1505416 h 1505416"/>
                <a:gd name="connsiteX0" fmla="*/ 0 w 2877014"/>
                <a:gd name="connsiteY0" fmla="*/ 526968 h 526968"/>
                <a:gd name="connsiteX1" fmla="*/ 1277868 w 2877014"/>
                <a:gd name="connsiteY1" fmla="*/ 0 h 526968"/>
                <a:gd name="connsiteX2" fmla="*/ 2877014 w 2877014"/>
                <a:gd name="connsiteY2" fmla="*/ 526968 h 526968"/>
                <a:gd name="connsiteX3" fmla="*/ 0 w 2877014"/>
                <a:gd name="connsiteY3" fmla="*/ 526968 h 52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7014" h="526968">
                  <a:moveTo>
                    <a:pt x="0" y="526968"/>
                  </a:moveTo>
                  <a:lnTo>
                    <a:pt x="1277868" y="0"/>
                  </a:lnTo>
                  <a:lnTo>
                    <a:pt x="2877014" y="526968"/>
                  </a:lnTo>
                  <a:lnTo>
                    <a:pt x="0" y="526968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001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3ABF9C04-E07C-4A17-85DC-6C84E401E6DC}"/>
                </a:ext>
              </a:extLst>
            </p:cNvPr>
            <p:cNvSpPr txBox="1"/>
            <p:nvPr/>
          </p:nvSpPr>
          <p:spPr>
            <a:xfrm>
              <a:off x="5360036" y="1562273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3B9D8D2C-D1AC-4360-922D-AB9CDA10C1A6}"/>
                </a:ext>
              </a:extLst>
            </p:cNvPr>
            <p:cNvSpPr txBox="1"/>
            <p:nvPr/>
          </p:nvSpPr>
          <p:spPr>
            <a:xfrm>
              <a:off x="4632791" y="3248042"/>
              <a:ext cx="413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C65094D-C943-4375-8F67-B6B14E1CE00D}"/>
                </a:ext>
              </a:extLst>
            </p:cNvPr>
            <p:cNvSpPr txBox="1"/>
            <p:nvPr/>
          </p:nvSpPr>
          <p:spPr>
            <a:xfrm>
              <a:off x="1283005" y="3287558"/>
              <a:ext cx="330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D8827AA-6542-4E04-851B-E98E09241806}"/>
                </a:ext>
              </a:extLst>
            </p:cNvPr>
            <p:cNvSpPr txBox="1"/>
            <p:nvPr/>
          </p:nvSpPr>
          <p:spPr>
            <a:xfrm>
              <a:off x="6901170" y="1694287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9A4A5CD-F80D-4893-BED9-E347642C9F66}"/>
                </a:ext>
              </a:extLst>
            </p:cNvPr>
            <p:cNvSpPr txBox="1"/>
            <p:nvPr/>
          </p:nvSpPr>
          <p:spPr>
            <a:xfrm>
              <a:off x="8131859" y="3263276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E8DB7A6F-C8B4-4ECE-901F-3979E7C1BE5D}"/>
                </a:ext>
              </a:extLst>
            </p:cNvPr>
            <p:cNvSpPr txBox="1"/>
            <p:nvPr/>
          </p:nvSpPr>
          <p:spPr>
            <a:xfrm>
              <a:off x="9830643" y="3050883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192C6219-AA1C-40BB-BA7F-15A36A1016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8157" y="2750655"/>
              <a:ext cx="223347" cy="354551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286F074-03DB-4441-8010-5AF23BDF27DD}"/>
                </a:ext>
              </a:extLst>
            </p:cNvPr>
            <p:cNvCxnSpPr/>
            <p:nvPr/>
          </p:nvCxnSpPr>
          <p:spPr>
            <a:xfrm>
              <a:off x="4704730" y="2614069"/>
              <a:ext cx="391377" cy="232001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6D84BA2-D289-43FD-A73D-CAFD65B01335}"/>
                </a:ext>
              </a:extLst>
            </p:cNvPr>
            <p:cNvGrpSpPr/>
            <p:nvPr/>
          </p:nvGrpSpPr>
          <p:grpSpPr>
            <a:xfrm>
              <a:off x="3159029" y="3307418"/>
              <a:ext cx="219798" cy="281357"/>
              <a:chOff x="2037336" y="4331534"/>
              <a:chExt cx="219798" cy="281357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889C2018-447E-4B8C-A429-01F32AA080F0}"/>
                  </a:ext>
                </a:extLst>
              </p:cNvPr>
              <p:cNvCxnSpPr/>
              <p:nvPr/>
            </p:nvCxnSpPr>
            <p:spPr>
              <a:xfrm flipH="1">
                <a:off x="2037336" y="4331534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B26F992D-1AFA-4F9A-B605-A408352D7612}"/>
                  </a:ext>
                </a:extLst>
              </p:cNvPr>
              <p:cNvCxnSpPr/>
              <p:nvPr/>
            </p:nvCxnSpPr>
            <p:spPr>
              <a:xfrm flipH="1">
                <a:off x="2145132" y="4338971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EF7F0CB6-2062-4995-95D2-A400997B114D}"/>
                </a:ext>
              </a:extLst>
            </p:cNvPr>
            <p:cNvGrpSpPr/>
            <p:nvPr/>
          </p:nvGrpSpPr>
          <p:grpSpPr>
            <a:xfrm>
              <a:off x="8373225" y="2533437"/>
              <a:ext cx="219798" cy="281357"/>
              <a:chOff x="2037336" y="4331534"/>
              <a:chExt cx="219798" cy="281357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93F6EF3C-2B06-46EC-A7C4-82777012FCCD}"/>
                  </a:ext>
                </a:extLst>
              </p:cNvPr>
              <p:cNvCxnSpPr/>
              <p:nvPr/>
            </p:nvCxnSpPr>
            <p:spPr>
              <a:xfrm flipH="1">
                <a:off x="2037336" y="4331534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549ED724-DA7E-49A0-91D0-18AA2D59387F}"/>
                  </a:ext>
                </a:extLst>
              </p:cNvPr>
              <p:cNvCxnSpPr/>
              <p:nvPr/>
            </p:nvCxnSpPr>
            <p:spPr>
              <a:xfrm flipH="1">
                <a:off x="2145132" y="4338971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2A1FED77-7A00-4B98-B0E9-4BE6258505FE}"/>
                </a:ext>
              </a:extLst>
            </p:cNvPr>
            <p:cNvSpPr/>
            <p:nvPr/>
          </p:nvSpPr>
          <p:spPr>
            <a:xfrm rot="1657783">
              <a:off x="1773724" y="2988253"/>
              <a:ext cx="914400" cy="914400"/>
            </a:xfrm>
            <a:prstGeom prst="arc">
              <a:avLst>
                <a:gd name="adj1" fmla="val 16826251"/>
                <a:gd name="adj2" fmla="val 19921237"/>
              </a:avLst>
            </a:prstGeom>
            <a:ln w="28575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/>
            </a:p>
          </p:txBody>
        </p:sp>
        <p:sp>
          <p:nvSpPr>
            <p:cNvPr id="102" name="Arc 101">
              <a:extLst>
                <a:ext uri="{FF2B5EF4-FFF2-40B4-BE49-F238E27FC236}">
                  <a16:creationId xmlns:a16="http://schemas.microsoft.com/office/drawing/2014/main" id="{839AEC62-6CE1-47CF-AC7B-C8CF89CE2BD6}"/>
                </a:ext>
              </a:extLst>
            </p:cNvPr>
            <p:cNvSpPr/>
            <p:nvPr/>
          </p:nvSpPr>
          <p:spPr>
            <a:xfrm rot="16043276">
              <a:off x="8716199" y="2808607"/>
              <a:ext cx="914400" cy="914400"/>
            </a:xfrm>
            <a:prstGeom prst="arc">
              <a:avLst>
                <a:gd name="adj1" fmla="val 16826251"/>
                <a:gd name="adj2" fmla="val 19921237"/>
              </a:avLst>
            </a:prstGeom>
            <a:ln w="28575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/>
            </a:p>
          </p:txBody>
        </p:sp>
      </p:grpSp>
    </p:spTree>
    <p:extLst>
      <p:ext uri="{BB962C8B-B14F-4D97-AF65-F5344CB8AC3E}">
        <p14:creationId xmlns:p14="http://schemas.microsoft.com/office/powerpoint/2010/main" val="272031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Equal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ontent Placeholder 2">
            <a:extLst>
              <a:ext uri="{FF2B5EF4-FFF2-40B4-BE49-F238E27FC236}">
                <a16:creationId xmlns:a16="http://schemas.microsoft.com/office/drawing/2014/main" id="{4CFEA2F4-412E-4EB0-A9F9-33CA40FBF90B}"/>
              </a:ext>
            </a:extLst>
          </p:cNvPr>
          <p:cNvSpPr txBox="1">
            <a:spLocks/>
          </p:cNvSpPr>
          <p:nvPr/>
        </p:nvSpPr>
        <p:spPr>
          <a:xfrm>
            <a:off x="840085" y="1296082"/>
            <a:ext cx="10801129" cy="3695020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1</a:t>
            </a:r>
            <a:endParaRPr lang="en-GB" sz="2400" b="1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For each pair of triangles, name the case of equality, then write the homologous elements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160CB175-AB07-4FED-9351-E94A7B113C77}"/>
              </a:ext>
            </a:extLst>
          </p:cNvPr>
          <p:cNvGrpSpPr/>
          <p:nvPr/>
        </p:nvGrpSpPr>
        <p:grpSpPr>
          <a:xfrm>
            <a:off x="1433698" y="2405668"/>
            <a:ext cx="2398821" cy="2654255"/>
            <a:chOff x="1481069" y="2860132"/>
            <a:chExt cx="2398821" cy="2654255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B67EEF27-F19F-4CC8-8244-B83073F99609}"/>
                </a:ext>
              </a:extLst>
            </p:cNvPr>
            <p:cNvGrpSpPr/>
            <p:nvPr/>
          </p:nvGrpSpPr>
          <p:grpSpPr>
            <a:xfrm>
              <a:off x="1838131" y="3247053"/>
              <a:ext cx="1670179" cy="1978090"/>
              <a:chOff x="1838131" y="3247053"/>
              <a:chExt cx="1670179" cy="1978090"/>
            </a:xfrm>
          </p:grpSpPr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46F5ED6A-E75D-46E2-BBD3-DBED40E382BD}"/>
                  </a:ext>
                </a:extLst>
              </p:cNvPr>
              <p:cNvSpPr/>
              <p:nvPr/>
            </p:nvSpPr>
            <p:spPr>
              <a:xfrm>
                <a:off x="2472612" y="3685592"/>
                <a:ext cx="177282" cy="103820"/>
              </a:xfrm>
              <a:custGeom>
                <a:avLst/>
                <a:gdLst>
                  <a:gd name="connsiteX0" fmla="*/ 0 w 177282"/>
                  <a:gd name="connsiteY0" fmla="*/ 0 h 103820"/>
                  <a:gd name="connsiteX1" fmla="*/ 83976 w 177282"/>
                  <a:gd name="connsiteY1" fmla="*/ 102637 h 103820"/>
                  <a:gd name="connsiteX2" fmla="*/ 177282 w 177282"/>
                  <a:gd name="connsiteY2" fmla="*/ 46653 h 10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282" h="103820">
                    <a:moveTo>
                      <a:pt x="0" y="0"/>
                    </a:moveTo>
                    <a:cubicBezTo>
                      <a:pt x="27214" y="47431"/>
                      <a:pt x="54429" y="94862"/>
                      <a:pt x="83976" y="102637"/>
                    </a:cubicBezTo>
                    <a:cubicBezTo>
                      <a:pt x="113523" y="110412"/>
                      <a:pt x="145402" y="78532"/>
                      <a:pt x="177282" y="46653"/>
                    </a:cubicBezTo>
                  </a:path>
                </a:pathLst>
              </a:custGeom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001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E225537B-D073-4549-BE3F-B1E318A4B953}"/>
                  </a:ext>
                </a:extLst>
              </p:cNvPr>
              <p:cNvSpPr/>
              <p:nvPr/>
            </p:nvSpPr>
            <p:spPr>
              <a:xfrm flipH="1">
                <a:off x="2690329" y="3716699"/>
                <a:ext cx="177282" cy="103820"/>
              </a:xfrm>
              <a:custGeom>
                <a:avLst/>
                <a:gdLst>
                  <a:gd name="connsiteX0" fmla="*/ 0 w 177282"/>
                  <a:gd name="connsiteY0" fmla="*/ 0 h 103820"/>
                  <a:gd name="connsiteX1" fmla="*/ 83976 w 177282"/>
                  <a:gd name="connsiteY1" fmla="*/ 102637 h 103820"/>
                  <a:gd name="connsiteX2" fmla="*/ 177282 w 177282"/>
                  <a:gd name="connsiteY2" fmla="*/ 46653 h 10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282" h="103820">
                    <a:moveTo>
                      <a:pt x="0" y="0"/>
                    </a:moveTo>
                    <a:cubicBezTo>
                      <a:pt x="27214" y="47431"/>
                      <a:pt x="54429" y="94862"/>
                      <a:pt x="83976" y="102637"/>
                    </a:cubicBezTo>
                    <a:cubicBezTo>
                      <a:pt x="113523" y="110412"/>
                      <a:pt x="145402" y="78532"/>
                      <a:pt x="177282" y="46653"/>
                    </a:cubicBezTo>
                  </a:path>
                </a:pathLst>
              </a:custGeom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001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313DB4A8-22FB-4B89-BE8C-3C1CBB1B215D}"/>
                  </a:ext>
                </a:extLst>
              </p:cNvPr>
              <p:cNvSpPr/>
              <p:nvPr/>
            </p:nvSpPr>
            <p:spPr>
              <a:xfrm>
                <a:off x="2472612" y="5038531"/>
                <a:ext cx="391888" cy="186612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001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D3180D39-2CA2-4263-A940-40417A82AC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3890" y="3247053"/>
                <a:ext cx="0" cy="1978090"/>
              </a:xfrm>
              <a:prstGeom prst="line">
                <a:avLst/>
              </a:prstGeom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01" name="Isosceles Triangle 100">
                <a:extLst>
                  <a:ext uri="{FF2B5EF4-FFF2-40B4-BE49-F238E27FC236}">
                    <a16:creationId xmlns:a16="http://schemas.microsoft.com/office/drawing/2014/main" id="{CE7EE540-8E86-4991-9883-3EB0F1EF4A77}"/>
                  </a:ext>
                </a:extLst>
              </p:cNvPr>
              <p:cNvSpPr/>
              <p:nvPr/>
            </p:nvSpPr>
            <p:spPr>
              <a:xfrm>
                <a:off x="1838131" y="3247053"/>
                <a:ext cx="1670179" cy="1978090"/>
              </a:xfrm>
              <a:prstGeom prst="triangle">
                <a:avLst/>
              </a:prstGeom>
              <a:noFill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001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8DB0D22-C0B7-44B7-BE66-1DA2EE70C75E}"/>
                </a:ext>
              </a:extLst>
            </p:cNvPr>
            <p:cNvSpPr txBox="1"/>
            <p:nvPr/>
          </p:nvSpPr>
          <p:spPr>
            <a:xfrm>
              <a:off x="2497531" y="2860132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K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5A6A5F8D-8DBD-4156-B7AB-BCB323B5F157}"/>
                </a:ext>
              </a:extLst>
            </p:cNvPr>
            <p:cNvSpPr txBox="1"/>
            <p:nvPr/>
          </p:nvSpPr>
          <p:spPr>
            <a:xfrm>
              <a:off x="3566984" y="500472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10E759F7-45B7-486E-8D66-53F8DF68DC48}"/>
                </a:ext>
              </a:extLst>
            </p:cNvPr>
            <p:cNvSpPr txBox="1"/>
            <p:nvPr/>
          </p:nvSpPr>
          <p:spPr>
            <a:xfrm>
              <a:off x="1481069" y="5004729"/>
              <a:ext cx="2391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I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5E2453DF-8BA7-44BC-92F4-5E2250C228BB}"/>
                </a:ext>
              </a:extLst>
            </p:cNvPr>
            <p:cNvSpPr txBox="1"/>
            <p:nvPr/>
          </p:nvSpPr>
          <p:spPr>
            <a:xfrm>
              <a:off x="2505364" y="5145055"/>
              <a:ext cx="335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H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8CE66A24-939C-44C5-88A6-723E51755F23}"/>
              </a:ext>
            </a:extLst>
          </p:cNvPr>
          <p:cNvGrpSpPr/>
          <p:nvPr/>
        </p:nvGrpSpPr>
        <p:grpSpPr>
          <a:xfrm>
            <a:off x="4838350" y="2357242"/>
            <a:ext cx="2503174" cy="2732895"/>
            <a:chOff x="6655489" y="2860132"/>
            <a:chExt cx="2503174" cy="2732895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A3ED2388-5EB6-4658-A3FB-110AA95F2998}"/>
                </a:ext>
              </a:extLst>
            </p:cNvPr>
            <p:cNvGrpSpPr/>
            <p:nvPr/>
          </p:nvGrpSpPr>
          <p:grpSpPr>
            <a:xfrm>
              <a:off x="6655489" y="3247053"/>
              <a:ext cx="1978090" cy="1978090"/>
              <a:chOff x="6655489" y="3247053"/>
              <a:chExt cx="1978090" cy="1978090"/>
            </a:xfrm>
          </p:grpSpPr>
          <p:sp>
            <p:nvSpPr>
              <p:cNvPr id="112" name="Right Triangle 111">
                <a:extLst>
                  <a:ext uri="{FF2B5EF4-FFF2-40B4-BE49-F238E27FC236}">
                    <a16:creationId xmlns:a16="http://schemas.microsoft.com/office/drawing/2014/main" id="{44F460CD-2AC4-4D41-8346-AC917E905383}"/>
                  </a:ext>
                </a:extLst>
              </p:cNvPr>
              <p:cNvSpPr/>
              <p:nvPr/>
            </p:nvSpPr>
            <p:spPr>
              <a:xfrm>
                <a:off x="6969967" y="3247053"/>
                <a:ext cx="1342145" cy="1978090"/>
              </a:xfrm>
              <a:prstGeom prst="rtTriangle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001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Right Triangle 112">
                <a:extLst>
                  <a:ext uri="{FF2B5EF4-FFF2-40B4-BE49-F238E27FC236}">
                    <a16:creationId xmlns:a16="http://schemas.microsoft.com/office/drawing/2014/main" id="{FA88601D-0DDD-4DA8-B8D2-5C76023BDF0F}"/>
                  </a:ext>
                </a:extLst>
              </p:cNvPr>
              <p:cNvSpPr/>
              <p:nvPr/>
            </p:nvSpPr>
            <p:spPr>
              <a:xfrm rot="17498082" flipH="1">
                <a:off x="6973461" y="3248643"/>
                <a:ext cx="1342145" cy="1978090"/>
              </a:xfrm>
              <a:prstGeom prst="rtTriangle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001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028D0B19-4443-4F41-84F1-200CEEDA9690}"/>
                </a:ext>
              </a:extLst>
            </p:cNvPr>
            <p:cNvSpPr txBox="1"/>
            <p:nvPr/>
          </p:nvSpPr>
          <p:spPr>
            <a:xfrm>
              <a:off x="6794278" y="2860132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92AEBA5D-2820-4088-A328-B49ABD2198F6}"/>
                </a:ext>
              </a:extLst>
            </p:cNvPr>
            <p:cNvSpPr txBox="1"/>
            <p:nvPr/>
          </p:nvSpPr>
          <p:spPr>
            <a:xfrm>
              <a:off x="6767490" y="522369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V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4B3E839D-F9E8-4CBB-B10D-D5CC26DE80A4}"/>
                </a:ext>
              </a:extLst>
            </p:cNvPr>
            <p:cNvSpPr txBox="1"/>
            <p:nvPr/>
          </p:nvSpPr>
          <p:spPr>
            <a:xfrm>
              <a:off x="8198712" y="5223695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FFB0C10-DE2B-449E-95F9-317558FAA11D}"/>
                </a:ext>
              </a:extLst>
            </p:cNvPr>
            <p:cNvSpPr txBox="1"/>
            <p:nvPr/>
          </p:nvSpPr>
          <p:spPr>
            <a:xfrm>
              <a:off x="8821711" y="3737502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98CAC02-9AC6-4C24-93F2-6A39479D73D6}"/>
                </a:ext>
              </a:extLst>
            </p:cNvPr>
            <p:cNvSpPr/>
            <p:nvPr/>
          </p:nvSpPr>
          <p:spPr>
            <a:xfrm>
              <a:off x="6960636" y="3620278"/>
              <a:ext cx="251927" cy="92055"/>
            </a:xfrm>
            <a:custGeom>
              <a:avLst/>
              <a:gdLst>
                <a:gd name="connsiteX0" fmla="*/ 0 w 251927"/>
                <a:gd name="connsiteY0" fmla="*/ 83975 h 92055"/>
                <a:gd name="connsiteX1" fmla="*/ 158621 w 251927"/>
                <a:gd name="connsiteY1" fmla="*/ 83975 h 92055"/>
                <a:gd name="connsiteX2" fmla="*/ 251927 w 251927"/>
                <a:gd name="connsiteY2" fmla="*/ 0 h 9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927" h="92055">
                  <a:moveTo>
                    <a:pt x="0" y="83975"/>
                  </a:moveTo>
                  <a:cubicBezTo>
                    <a:pt x="58316" y="90973"/>
                    <a:pt x="116633" y="97971"/>
                    <a:pt x="158621" y="83975"/>
                  </a:cubicBezTo>
                  <a:cubicBezTo>
                    <a:pt x="200609" y="69979"/>
                    <a:pt x="226268" y="34989"/>
                    <a:pt x="251927" y="0"/>
                  </a:cubicBezTo>
                </a:path>
              </a:pathLst>
            </a:cu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FC3402F0-41FB-47F1-A37D-34CC0AE3C368}"/>
                </a:ext>
              </a:extLst>
            </p:cNvPr>
            <p:cNvSpPr/>
            <p:nvPr/>
          </p:nvSpPr>
          <p:spPr>
            <a:xfrm rot="19467975">
              <a:off x="7150360" y="3474102"/>
              <a:ext cx="251927" cy="92055"/>
            </a:xfrm>
            <a:custGeom>
              <a:avLst/>
              <a:gdLst>
                <a:gd name="connsiteX0" fmla="*/ 0 w 251927"/>
                <a:gd name="connsiteY0" fmla="*/ 83975 h 92055"/>
                <a:gd name="connsiteX1" fmla="*/ 158621 w 251927"/>
                <a:gd name="connsiteY1" fmla="*/ 83975 h 92055"/>
                <a:gd name="connsiteX2" fmla="*/ 251927 w 251927"/>
                <a:gd name="connsiteY2" fmla="*/ 0 h 9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927" h="92055">
                  <a:moveTo>
                    <a:pt x="0" y="83975"/>
                  </a:moveTo>
                  <a:cubicBezTo>
                    <a:pt x="58316" y="90973"/>
                    <a:pt x="116633" y="97971"/>
                    <a:pt x="158621" y="83975"/>
                  </a:cubicBezTo>
                  <a:cubicBezTo>
                    <a:pt x="200609" y="69979"/>
                    <a:pt x="226268" y="34989"/>
                    <a:pt x="251927" y="0"/>
                  </a:cubicBezTo>
                </a:path>
              </a:pathLst>
            </a:cu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3FB14C6-8822-46E6-9BB3-EE36FB2D271A}"/>
                </a:ext>
              </a:extLst>
            </p:cNvPr>
            <p:cNvSpPr/>
            <p:nvPr/>
          </p:nvSpPr>
          <p:spPr>
            <a:xfrm>
              <a:off x="7985938" y="4991878"/>
              <a:ext cx="159686" cy="248421"/>
            </a:xfrm>
            <a:custGeom>
              <a:avLst/>
              <a:gdLst>
                <a:gd name="connsiteX0" fmla="*/ 159686 w 159686"/>
                <a:gd name="connsiteY0" fmla="*/ 0 h 248421"/>
                <a:gd name="connsiteX1" fmla="*/ 19727 w 159686"/>
                <a:gd name="connsiteY1" fmla="*/ 102636 h 248421"/>
                <a:gd name="connsiteX2" fmla="*/ 1066 w 159686"/>
                <a:gd name="connsiteY2" fmla="*/ 242595 h 248421"/>
                <a:gd name="connsiteX3" fmla="*/ 10397 w 159686"/>
                <a:gd name="connsiteY3" fmla="*/ 223934 h 248421"/>
                <a:gd name="connsiteX4" fmla="*/ 10397 w 159686"/>
                <a:gd name="connsiteY4" fmla="*/ 233265 h 24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686" h="248421">
                  <a:moveTo>
                    <a:pt x="159686" y="0"/>
                  </a:moveTo>
                  <a:cubicBezTo>
                    <a:pt x="102925" y="31102"/>
                    <a:pt x="46164" y="62204"/>
                    <a:pt x="19727" y="102636"/>
                  </a:cubicBezTo>
                  <a:cubicBezTo>
                    <a:pt x="-6710" y="143069"/>
                    <a:pt x="1066" y="242595"/>
                    <a:pt x="1066" y="242595"/>
                  </a:cubicBezTo>
                  <a:cubicBezTo>
                    <a:pt x="-489" y="262811"/>
                    <a:pt x="10397" y="223934"/>
                    <a:pt x="10397" y="223934"/>
                  </a:cubicBezTo>
                  <a:cubicBezTo>
                    <a:pt x="11952" y="222379"/>
                    <a:pt x="11174" y="227822"/>
                    <a:pt x="10397" y="233265"/>
                  </a:cubicBezTo>
                </a:path>
              </a:pathLst>
            </a:cu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1EF02D19-BF0B-426C-AE48-E12AB749621F}"/>
                </a:ext>
              </a:extLst>
            </p:cNvPr>
            <p:cNvSpPr/>
            <p:nvPr/>
          </p:nvSpPr>
          <p:spPr>
            <a:xfrm rot="2762900">
              <a:off x="8197394" y="4854444"/>
              <a:ext cx="159686" cy="248421"/>
            </a:xfrm>
            <a:custGeom>
              <a:avLst/>
              <a:gdLst>
                <a:gd name="connsiteX0" fmla="*/ 159686 w 159686"/>
                <a:gd name="connsiteY0" fmla="*/ 0 h 248421"/>
                <a:gd name="connsiteX1" fmla="*/ 19727 w 159686"/>
                <a:gd name="connsiteY1" fmla="*/ 102636 h 248421"/>
                <a:gd name="connsiteX2" fmla="*/ 1066 w 159686"/>
                <a:gd name="connsiteY2" fmla="*/ 242595 h 248421"/>
                <a:gd name="connsiteX3" fmla="*/ 10397 w 159686"/>
                <a:gd name="connsiteY3" fmla="*/ 223934 h 248421"/>
                <a:gd name="connsiteX4" fmla="*/ 10397 w 159686"/>
                <a:gd name="connsiteY4" fmla="*/ 233265 h 24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686" h="248421">
                  <a:moveTo>
                    <a:pt x="159686" y="0"/>
                  </a:moveTo>
                  <a:cubicBezTo>
                    <a:pt x="102925" y="31102"/>
                    <a:pt x="46164" y="62204"/>
                    <a:pt x="19727" y="102636"/>
                  </a:cubicBezTo>
                  <a:cubicBezTo>
                    <a:pt x="-6710" y="143069"/>
                    <a:pt x="1066" y="242595"/>
                    <a:pt x="1066" y="242595"/>
                  </a:cubicBezTo>
                  <a:cubicBezTo>
                    <a:pt x="-489" y="262811"/>
                    <a:pt x="10397" y="223934"/>
                    <a:pt x="10397" y="223934"/>
                  </a:cubicBezTo>
                  <a:cubicBezTo>
                    <a:pt x="11952" y="222379"/>
                    <a:pt x="11174" y="227822"/>
                    <a:pt x="10397" y="233265"/>
                  </a:cubicBezTo>
                </a:path>
              </a:pathLst>
            </a:cu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FE66C74-62FE-4729-8D7C-C81AB3056E09}"/>
              </a:ext>
            </a:extLst>
          </p:cNvPr>
          <p:cNvGrpSpPr/>
          <p:nvPr/>
        </p:nvGrpSpPr>
        <p:grpSpPr>
          <a:xfrm>
            <a:off x="8624346" y="2453920"/>
            <a:ext cx="2089632" cy="2558576"/>
            <a:chOff x="8258671" y="2990675"/>
            <a:chExt cx="2089632" cy="2558576"/>
          </a:xfrm>
        </p:grpSpPr>
        <p:sp>
          <p:nvSpPr>
            <p:cNvPr id="115" name="Isosceles Triangle 64">
              <a:extLst>
                <a:ext uri="{FF2B5EF4-FFF2-40B4-BE49-F238E27FC236}">
                  <a16:creationId xmlns:a16="http://schemas.microsoft.com/office/drawing/2014/main" id="{02FC6EC6-9652-46C6-9A09-8E71FFD3CF5A}"/>
                </a:ext>
              </a:extLst>
            </p:cNvPr>
            <p:cNvSpPr/>
            <p:nvPr/>
          </p:nvSpPr>
          <p:spPr>
            <a:xfrm rot="5400000">
              <a:off x="8091011" y="3934834"/>
              <a:ext cx="1520483" cy="816274"/>
            </a:xfrm>
            <a:custGeom>
              <a:avLst/>
              <a:gdLst>
                <a:gd name="connsiteX0" fmla="*/ 0 w 1819065"/>
                <a:gd name="connsiteY0" fmla="*/ 816274 h 816274"/>
                <a:gd name="connsiteX1" fmla="*/ 909533 w 1819065"/>
                <a:gd name="connsiteY1" fmla="*/ 0 h 816274"/>
                <a:gd name="connsiteX2" fmla="*/ 1819065 w 1819065"/>
                <a:gd name="connsiteY2" fmla="*/ 816274 h 816274"/>
                <a:gd name="connsiteX3" fmla="*/ 0 w 1819065"/>
                <a:gd name="connsiteY3" fmla="*/ 816274 h 816274"/>
                <a:gd name="connsiteX0" fmla="*/ 0 w 1520483"/>
                <a:gd name="connsiteY0" fmla="*/ 806943 h 816274"/>
                <a:gd name="connsiteX1" fmla="*/ 610951 w 1520483"/>
                <a:gd name="connsiteY1" fmla="*/ 0 h 816274"/>
                <a:gd name="connsiteX2" fmla="*/ 1520483 w 1520483"/>
                <a:gd name="connsiteY2" fmla="*/ 816274 h 816274"/>
                <a:gd name="connsiteX3" fmla="*/ 0 w 1520483"/>
                <a:gd name="connsiteY3" fmla="*/ 806943 h 816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483" h="816274">
                  <a:moveTo>
                    <a:pt x="0" y="806943"/>
                  </a:moveTo>
                  <a:lnTo>
                    <a:pt x="610951" y="0"/>
                  </a:lnTo>
                  <a:lnTo>
                    <a:pt x="1520483" y="816274"/>
                  </a:lnTo>
                  <a:lnTo>
                    <a:pt x="0" y="806943"/>
                  </a:ln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Isosceles Triangle 64">
              <a:extLst>
                <a:ext uri="{FF2B5EF4-FFF2-40B4-BE49-F238E27FC236}">
                  <a16:creationId xmlns:a16="http://schemas.microsoft.com/office/drawing/2014/main" id="{92A7EDE8-A6A3-4362-8491-9C781C73483B}"/>
                </a:ext>
              </a:extLst>
            </p:cNvPr>
            <p:cNvSpPr/>
            <p:nvPr/>
          </p:nvSpPr>
          <p:spPr>
            <a:xfrm rot="16200000">
              <a:off x="8907286" y="3639286"/>
              <a:ext cx="1520483" cy="816274"/>
            </a:xfrm>
            <a:custGeom>
              <a:avLst/>
              <a:gdLst>
                <a:gd name="connsiteX0" fmla="*/ 0 w 1819065"/>
                <a:gd name="connsiteY0" fmla="*/ 816274 h 816274"/>
                <a:gd name="connsiteX1" fmla="*/ 909533 w 1819065"/>
                <a:gd name="connsiteY1" fmla="*/ 0 h 816274"/>
                <a:gd name="connsiteX2" fmla="*/ 1819065 w 1819065"/>
                <a:gd name="connsiteY2" fmla="*/ 816274 h 816274"/>
                <a:gd name="connsiteX3" fmla="*/ 0 w 1819065"/>
                <a:gd name="connsiteY3" fmla="*/ 816274 h 816274"/>
                <a:gd name="connsiteX0" fmla="*/ 0 w 1520483"/>
                <a:gd name="connsiteY0" fmla="*/ 806943 h 816274"/>
                <a:gd name="connsiteX1" fmla="*/ 610951 w 1520483"/>
                <a:gd name="connsiteY1" fmla="*/ 0 h 816274"/>
                <a:gd name="connsiteX2" fmla="*/ 1520483 w 1520483"/>
                <a:gd name="connsiteY2" fmla="*/ 816274 h 816274"/>
                <a:gd name="connsiteX3" fmla="*/ 0 w 1520483"/>
                <a:gd name="connsiteY3" fmla="*/ 806943 h 816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483" h="816274">
                  <a:moveTo>
                    <a:pt x="0" y="806943"/>
                  </a:moveTo>
                  <a:lnTo>
                    <a:pt x="610951" y="0"/>
                  </a:lnTo>
                  <a:lnTo>
                    <a:pt x="1520483" y="816274"/>
                  </a:lnTo>
                  <a:lnTo>
                    <a:pt x="0" y="806943"/>
                  </a:ln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80B778D5-FB23-406F-84E0-D122922978EB}"/>
                </a:ext>
              </a:extLst>
            </p:cNvPr>
            <p:cNvSpPr/>
            <p:nvPr/>
          </p:nvSpPr>
          <p:spPr>
            <a:xfrm>
              <a:off x="8983762" y="4040155"/>
              <a:ext cx="113585" cy="307910"/>
            </a:xfrm>
            <a:custGeom>
              <a:avLst/>
              <a:gdLst>
                <a:gd name="connsiteX0" fmla="*/ 57601 w 113585"/>
                <a:gd name="connsiteY0" fmla="*/ 0 h 307910"/>
                <a:gd name="connsiteX1" fmla="*/ 1618 w 113585"/>
                <a:gd name="connsiteY1" fmla="*/ 149290 h 307910"/>
                <a:gd name="connsiteX2" fmla="*/ 113585 w 11358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585" h="307910">
                  <a:moveTo>
                    <a:pt x="57601" y="0"/>
                  </a:moveTo>
                  <a:cubicBezTo>
                    <a:pt x="24944" y="48986"/>
                    <a:pt x="-7713" y="97972"/>
                    <a:pt x="1618" y="149290"/>
                  </a:cubicBezTo>
                  <a:cubicBezTo>
                    <a:pt x="10949" y="200608"/>
                    <a:pt x="62267" y="254259"/>
                    <a:pt x="113585" y="307910"/>
                  </a:cubicBezTo>
                </a:path>
              </a:pathLst>
            </a:cu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DB7E45E6-67AA-4FFA-B4B0-F57FF9EB3A26}"/>
                </a:ext>
              </a:extLst>
            </p:cNvPr>
            <p:cNvSpPr/>
            <p:nvPr/>
          </p:nvSpPr>
          <p:spPr>
            <a:xfrm rot="11489233">
              <a:off x="9410539" y="4038156"/>
              <a:ext cx="113585" cy="307910"/>
            </a:xfrm>
            <a:custGeom>
              <a:avLst/>
              <a:gdLst>
                <a:gd name="connsiteX0" fmla="*/ 57601 w 113585"/>
                <a:gd name="connsiteY0" fmla="*/ 0 h 307910"/>
                <a:gd name="connsiteX1" fmla="*/ 1618 w 113585"/>
                <a:gd name="connsiteY1" fmla="*/ 149290 h 307910"/>
                <a:gd name="connsiteX2" fmla="*/ 113585 w 11358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585" h="307910">
                  <a:moveTo>
                    <a:pt x="57601" y="0"/>
                  </a:moveTo>
                  <a:cubicBezTo>
                    <a:pt x="24944" y="48986"/>
                    <a:pt x="-7713" y="97972"/>
                    <a:pt x="1618" y="149290"/>
                  </a:cubicBezTo>
                  <a:cubicBezTo>
                    <a:pt x="10949" y="200608"/>
                    <a:pt x="62267" y="254259"/>
                    <a:pt x="113585" y="307910"/>
                  </a:cubicBezTo>
                </a:path>
              </a:pathLst>
            </a:cu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C0BC9C0F-E560-40EA-A1EC-9E8A992FBFA1}"/>
                </a:ext>
              </a:extLst>
            </p:cNvPr>
            <p:cNvCxnSpPr/>
            <p:nvPr/>
          </p:nvCxnSpPr>
          <p:spPr>
            <a:xfrm>
              <a:off x="9553647" y="3678161"/>
              <a:ext cx="165741" cy="1423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F03FE1C1-40DC-4EA7-A4AA-1E8C8DD9AFE0}"/>
                </a:ext>
              </a:extLst>
            </p:cNvPr>
            <p:cNvCxnSpPr/>
            <p:nvPr/>
          </p:nvCxnSpPr>
          <p:spPr>
            <a:xfrm>
              <a:off x="8829092" y="4512102"/>
              <a:ext cx="165741" cy="1423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B0F9D047-499D-48AB-A6E6-7AA33963F505}"/>
                </a:ext>
              </a:extLst>
            </p:cNvPr>
            <p:cNvGrpSpPr/>
            <p:nvPr/>
          </p:nvGrpSpPr>
          <p:grpSpPr>
            <a:xfrm>
              <a:off x="8770278" y="3786743"/>
              <a:ext cx="213484" cy="199711"/>
              <a:chOff x="11387575" y="2788898"/>
              <a:chExt cx="213484" cy="199711"/>
            </a:xfrm>
          </p:grpSpPr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EDECABBA-DD6E-47C7-B827-8136B7CCFE44}"/>
                  </a:ext>
                </a:extLst>
              </p:cNvPr>
              <p:cNvCxnSpPr/>
              <p:nvPr/>
            </p:nvCxnSpPr>
            <p:spPr>
              <a:xfrm flipH="1">
                <a:off x="11387575" y="278889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0159DBB6-6E47-4CC4-A621-28BA04DD24C4}"/>
                  </a:ext>
                </a:extLst>
              </p:cNvPr>
              <p:cNvCxnSpPr/>
              <p:nvPr/>
            </p:nvCxnSpPr>
            <p:spPr>
              <a:xfrm flipH="1">
                <a:off x="11437336" y="282932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BAE6B199-0F32-4ADF-926B-D7BDA8EAED9D}"/>
                </a:ext>
              </a:extLst>
            </p:cNvPr>
            <p:cNvGrpSpPr/>
            <p:nvPr/>
          </p:nvGrpSpPr>
          <p:grpSpPr>
            <a:xfrm>
              <a:off x="9588354" y="4383570"/>
              <a:ext cx="213484" cy="199711"/>
              <a:chOff x="11387575" y="2788898"/>
              <a:chExt cx="213484" cy="199711"/>
            </a:xfrm>
          </p:grpSpPr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B47929F8-93CD-447C-AA34-4ADE2FD99B89}"/>
                  </a:ext>
                </a:extLst>
              </p:cNvPr>
              <p:cNvCxnSpPr/>
              <p:nvPr/>
            </p:nvCxnSpPr>
            <p:spPr>
              <a:xfrm flipH="1">
                <a:off x="11387575" y="278889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125E205-E1E2-4BA7-9ABA-1BAE18CCDE97}"/>
                  </a:ext>
                </a:extLst>
              </p:cNvPr>
              <p:cNvCxnSpPr/>
              <p:nvPr/>
            </p:nvCxnSpPr>
            <p:spPr>
              <a:xfrm flipH="1">
                <a:off x="11437336" y="282932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A12BD65C-BE4E-467E-B5B0-EAED0FD30215}"/>
                </a:ext>
              </a:extLst>
            </p:cNvPr>
            <p:cNvSpPr txBox="1"/>
            <p:nvPr/>
          </p:nvSpPr>
          <p:spPr>
            <a:xfrm>
              <a:off x="8258671" y="3220098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S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B400AC62-5986-46E7-9E11-ABF8B8FD3A3D}"/>
                </a:ext>
              </a:extLst>
            </p:cNvPr>
            <p:cNvSpPr txBox="1"/>
            <p:nvPr/>
          </p:nvSpPr>
          <p:spPr>
            <a:xfrm>
              <a:off x="8286662" y="5179919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E1DB61CD-D586-44F4-8BAC-7C743FDAF852}"/>
                </a:ext>
              </a:extLst>
            </p:cNvPr>
            <p:cNvSpPr txBox="1"/>
            <p:nvPr/>
          </p:nvSpPr>
          <p:spPr>
            <a:xfrm>
              <a:off x="9083117" y="375090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T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E682E6B2-F6B8-4170-A867-7434009F718C}"/>
                </a:ext>
              </a:extLst>
            </p:cNvPr>
            <p:cNvSpPr txBox="1"/>
            <p:nvPr/>
          </p:nvSpPr>
          <p:spPr>
            <a:xfrm>
              <a:off x="10051427" y="2990675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256FDDCD-FDDB-44AB-8C36-67A41E2544CC}"/>
                </a:ext>
              </a:extLst>
            </p:cNvPr>
            <p:cNvSpPr txBox="1"/>
            <p:nvPr/>
          </p:nvSpPr>
          <p:spPr>
            <a:xfrm>
              <a:off x="10051427" y="4754161"/>
              <a:ext cx="293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L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32" name="Table 86">
            <a:extLst>
              <a:ext uri="{FF2B5EF4-FFF2-40B4-BE49-F238E27FC236}">
                <a16:creationId xmlns:a16="http://schemas.microsoft.com/office/drawing/2014/main" id="{AED1B955-47EE-4538-BD64-677B596ECF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274375"/>
              </p:ext>
            </p:extLst>
          </p:nvPr>
        </p:nvGraphicFramePr>
        <p:xfrm>
          <a:off x="1010277" y="5059923"/>
          <a:ext cx="3144416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376">
                  <a:extLst>
                    <a:ext uri="{9D8B030D-6E8A-4147-A177-3AD203B41FA5}">
                      <a16:colId xmlns:a16="http://schemas.microsoft.com/office/drawing/2014/main" val="96065421"/>
                    </a:ext>
                  </a:extLst>
                </a:gridCol>
                <a:gridCol w="1773040">
                  <a:extLst>
                    <a:ext uri="{9D8B030D-6E8A-4147-A177-3AD203B41FA5}">
                      <a16:colId xmlns:a16="http://schemas.microsoft.com/office/drawing/2014/main" val="3938445521"/>
                    </a:ext>
                  </a:extLst>
                </a:gridCol>
              </a:tblGrid>
              <a:tr h="300494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yriad Pro" panose="020B0503030403020204" pitchFamily="34" charset="0"/>
                        </a:rPr>
                        <a:t>Case</a:t>
                      </a:r>
                      <a:endParaRPr lang="en-001" sz="20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__________</a:t>
                      </a:r>
                      <a:endParaRPr lang="en-00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64828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r>
                        <a:rPr lang="en-GB" sz="1700" dirty="0">
                          <a:latin typeface="Myriad Pro" panose="020B0503030403020204" pitchFamily="34" charset="0"/>
                        </a:rPr>
                        <a:t>Homologous </a:t>
                      </a:r>
                    </a:p>
                    <a:p>
                      <a:r>
                        <a:rPr lang="en-GB" sz="1700" dirty="0">
                          <a:latin typeface="Myriad Pro" panose="020B0503030403020204" pitchFamily="34" charset="0"/>
                        </a:rPr>
                        <a:t>elements</a:t>
                      </a:r>
                      <a:endParaRPr lang="en-001" sz="17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_________</a:t>
                      </a:r>
                    </a:p>
                    <a:p>
                      <a:pPr algn="ctr"/>
                      <a:r>
                        <a:rPr lang="en-GB" dirty="0"/>
                        <a:t>_________</a:t>
                      </a:r>
                    </a:p>
                    <a:p>
                      <a:pPr algn="ctr"/>
                      <a:r>
                        <a:rPr lang="en-GB" dirty="0"/>
                        <a:t>_________</a:t>
                      </a:r>
                      <a:endParaRPr lang="en-00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705112"/>
                  </a:ext>
                </a:extLst>
              </a:tr>
            </a:tbl>
          </a:graphicData>
        </a:graphic>
      </p:graphicFrame>
      <p:graphicFrame>
        <p:nvGraphicFramePr>
          <p:cNvPr id="133" name="Table 132">
            <a:extLst>
              <a:ext uri="{FF2B5EF4-FFF2-40B4-BE49-F238E27FC236}">
                <a16:creationId xmlns:a16="http://schemas.microsoft.com/office/drawing/2014/main" id="{92B266FC-F6F2-4B2C-BB82-C1F73845C7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2047"/>
              </p:ext>
            </p:extLst>
          </p:nvPr>
        </p:nvGraphicFramePr>
        <p:xfrm>
          <a:off x="4523780" y="5059923"/>
          <a:ext cx="3144416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376">
                  <a:extLst>
                    <a:ext uri="{9D8B030D-6E8A-4147-A177-3AD203B41FA5}">
                      <a16:colId xmlns:a16="http://schemas.microsoft.com/office/drawing/2014/main" val="96065421"/>
                    </a:ext>
                  </a:extLst>
                </a:gridCol>
                <a:gridCol w="1773040">
                  <a:extLst>
                    <a:ext uri="{9D8B030D-6E8A-4147-A177-3AD203B41FA5}">
                      <a16:colId xmlns:a16="http://schemas.microsoft.com/office/drawing/2014/main" val="3938445521"/>
                    </a:ext>
                  </a:extLst>
                </a:gridCol>
              </a:tblGrid>
              <a:tr h="300494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yriad Pro" panose="020B0503030403020204" pitchFamily="34" charset="0"/>
                        </a:rPr>
                        <a:t>Case</a:t>
                      </a:r>
                      <a:endParaRPr lang="en-001" sz="20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__________</a:t>
                      </a:r>
                      <a:endParaRPr lang="en-00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64828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r>
                        <a:rPr lang="en-GB" sz="1700" dirty="0">
                          <a:latin typeface="Myriad Pro" panose="020B0503030403020204" pitchFamily="34" charset="0"/>
                        </a:rPr>
                        <a:t>Homologous </a:t>
                      </a:r>
                    </a:p>
                    <a:p>
                      <a:r>
                        <a:rPr lang="en-GB" sz="1700" dirty="0">
                          <a:latin typeface="Myriad Pro" panose="020B0503030403020204" pitchFamily="34" charset="0"/>
                        </a:rPr>
                        <a:t>elements</a:t>
                      </a:r>
                      <a:endParaRPr lang="en-001" sz="17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_________</a:t>
                      </a:r>
                    </a:p>
                    <a:p>
                      <a:pPr algn="ctr"/>
                      <a:r>
                        <a:rPr lang="en-GB" dirty="0"/>
                        <a:t>_________</a:t>
                      </a:r>
                    </a:p>
                    <a:p>
                      <a:pPr algn="ctr"/>
                      <a:r>
                        <a:rPr lang="en-GB" dirty="0"/>
                        <a:t>_________</a:t>
                      </a:r>
                      <a:endParaRPr lang="en-00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705112"/>
                  </a:ext>
                </a:extLst>
              </a:tr>
            </a:tbl>
          </a:graphicData>
        </a:graphic>
      </p:graphicFrame>
      <p:graphicFrame>
        <p:nvGraphicFramePr>
          <p:cNvPr id="134" name="Table 133">
            <a:extLst>
              <a:ext uri="{FF2B5EF4-FFF2-40B4-BE49-F238E27FC236}">
                <a16:creationId xmlns:a16="http://schemas.microsoft.com/office/drawing/2014/main" id="{ADB25C21-5843-4CDB-9211-37225EBBB7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503368"/>
              </p:ext>
            </p:extLst>
          </p:nvPr>
        </p:nvGraphicFramePr>
        <p:xfrm>
          <a:off x="8202529" y="5059923"/>
          <a:ext cx="3144416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376">
                  <a:extLst>
                    <a:ext uri="{9D8B030D-6E8A-4147-A177-3AD203B41FA5}">
                      <a16:colId xmlns:a16="http://schemas.microsoft.com/office/drawing/2014/main" val="96065421"/>
                    </a:ext>
                  </a:extLst>
                </a:gridCol>
                <a:gridCol w="1773040">
                  <a:extLst>
                    <a:ext uri="{9D8B030D-6E8A-4147-A177-3AD203B41FA5}">
                      <a16:colId xmlns:a16="http://schemas.microsoft.com/office/drawing/2014/main" val="3938445521"/>
                    </a:ext>
                  </a:extLst>
                </a:gridCol>
              </a:tblGrid>
              <a:tr h="300494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yriad Pro" panose="020B0503030403020204" pitchFamily="34" charset="0"/>
                        </a:rPr>
                        <a:t>Case</a:t>
                      </a:r>
                      <a:endParaRPr lang="en-001" sz="20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__________</a:t>
                      </a:r>
                      <a:endParaRPr lang="en-00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64828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r>
                        <a:rPr lang="en-GB" sz="1700" dirty="0">
                          <a:latin typeface="Myriad Pro" panose="020B0503030403020204" pitchFamily="34" charset="0"/>
                        </a:rPr>
                        <a:t>Homologous </a:t>
                      </a:r>
                    </a:p>
                    <a:p>
                      <a:r>
                        <a:rPr lang="en-GB" sz="1700" dirty="0">
                          <a:latin typeface="Myriad Pro" panose="020B0503030403020204" pitchFamily="34" charset="0"/>
                        </a:rPr>
                        <a:t>elements</a:t>
                      </a:r>
                      <a:endParaRPr lang="en-001" sz="17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_________</a:t>
                      </a:r>
                    </a:p>
                    <a:p>
                      <a:pPr algn="ctr"/>
                      <a:r>
                        <a:rPr lang="en-GB" dirty="0"/>
                        <a:t>_________</a:t>
                      </a:r>
                    </a:p>
                    <a:p>
                      <a:pPr algn="ctr"/>
                      <a:r>
                        <a:rPr lang="en-GB" dirty="0"/>
                        <a:t>_________</a:t>
                      </a:r>
                      <a:endParaRPr lang="en-00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705112"/>
                  </a:ext>
                </a:extLst>
              </a:tr>
            </a:tbl>
          </a:graphicData>
        </a:graphic>
      </p:graphicFrame>
      <p:sp>
        <p:nvSpPr>
          <p:cNvPr id="135" name="TextBox 134">
            <a:extLst>
              <a:ext uri="{FF2B5EF4-FFF2-40B4-BE49-F238E27FC236}">
                <a16:creationId xmlns:a16="http://schemas.microsoft.com/office/drawing/2014/main" id="{831EDCB6-DB1B-4F1B-B9A7-4EC5FDB2E583}"/>
              </a:ext>
            </a:extLst>
          </p:cNvPr>
          <p:cNvSpPr txBox="1"/>
          <p:nvPr/>
        </p:nvSpPr>
        <p:spPr>
          <a:xfrm>
            <a:off x="2919740" y="5024175"/>
            <a:ext cx="625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ASA</a:t>
            </a:r>
            <a:endParaRPr lang="en-001" sz="20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C209E1E2-1453-425B-B1E0-A77097A80909}"/>
              </a:ext>
            </a:extLst>
          </p:cNvPr>
          <p:cNvSpPr txBox="1"/>
          <p:nvPr/>
        </p:nvSpPr>
        <p:spPr>
          <a:xfrm>
            <a:off x="2884998" y="5396905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KI = KP</a:t>
            </a:r>
            <a:endParaRPr lang="en-001" dirty="0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5288DF20-06E6-40CF-877F-C6AF4D8A3420}"/>
              </a:ext>
            </a:extLst>
          </p:cNvPr>
          <p:cNvSpPr txBox="1"/>
          <p:nvPr/>
        </p:nvSpPr>
        <p:spPr>
          <a:xfrm>
            <a:off x="2884998" y="5695943"/>
            <a:ext cx="90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IH = HP</a:t>
            </a:r>
            <a:endParaRPr lang="en-001" dirty="0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8B0844CF-B848-476D-ADBA-8C024D1FAB3C}"/>
                  </a:ext>
                </a:extLst>
              </p:cNvPr>
              <p:cNvSpPr txBox="1"/>
              <p:nvPr/>
            </p:nvSpPr>
            <p:spPr>
              <a:xfrm>
                <a:off x="2773029" y="5967058"/>
                <a:ext cx="1135247" cy="3765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KIP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KP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e>
                    </m:acc>
                  </m:oMath>
                </a14:m>
                <a:endParaRPr lang="en-001" dirty="0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8B0844CF-B848-476D-ADBA-8C024D1FAB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3029" y="5967058"/>
                <a:ext cx="1135247" cy="376513"/>
              </a:xfrm>
              <a:prstGeom prst="rect">
                <a:avLst/>
              </a:prstGeom>
              <a:blipFill>
                <a:blip r:embed="rId2"/>
                <a:stretch>
                  <a:fillRect t="-3226" b="-22581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TextBox 138">
            <a:extLst>
              <a:ext uri="{FF2B5EF4-FFF2-40B4-BE49-F238E27FC236}">
                <a16:creationId xmlns:a16="http://schemas.microsoft.com/office/drawing/2014/main" id="{7EDF4B00-54A5-4EF8-B5D6-EB2DD4698C8F}"/>
              </a:ext>
            </a:extLst>
          </p:cNvPr>
          <p:cNvSpPr txBox="1"/>
          <p:nvPr/>
        </p:nvSpPr>
        <p:spPr>
          <a:xfrm>
            <a:off x="6452039" y="5024175"/>
            <a:ext cx="625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ASA</a:t>
            </a:r>
            <a:endParaRPr lang="en-001" sz="20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D80E7A3A-7696-477D-A452-7F9BB402E753}"/>
              </a:ext>
            </a:extLst>
          </p:cNvPr>
          <p:cNvSpPr txBox="1"/>
          <p:nvPr/>
        </p:nvSpPr>
        <p:spPr>
          <a:xfrm>
            <a:off x="6417297" y="5396905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EV = EN</a:t>
            </a:r>
            <a:endParaRPr lang="en-001" dirty="0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4AC92098-B10E-4C85-96A3-FD72681A4FEE}"/>
              </a:ext>
            </a:extLst>
          </p:cNvPr>
          <p:cNvSpPr txBox="1"/>
          <p:nvPr/>
        </p:nvSpPr>
        <p:spPr>
          <a:xfrm>
            <a:off x="6417297" y="5695943"/>
            <a:ext cx="98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VA = AN</a:t>
            </a:r>
            <a:endParaRPr lang="en-001" dirty="0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5C14265B-4BC4-4428-95A3-0473B06A032B}"/>
                  </a:ext>
                </a:extLst>
              </p:cNvPr>
              <p:cNvSpPr txBox="1"/>
              <p:nvPr/>
            </p:nvSpPr>
            <p:spPr>
              <a:xfrm>
                <a:off x="6305328" y="5967058"/>
                <a:ext cx="1281120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EVA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ENA</m:t>
                        </m:r>
                      </m:e>
                    </m:acc>
                  </m:oMath>
                </a14:m>
                <a:endParaRPr lang="en-001" dirty="0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5C14265B-4BC4-4428-95A3-0473B06A03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5328" y="5967058"/>
                <a:ext cx="1281120" cy="378630"/>
              </a:xfrm>
              <a:prstGeom prst="rect">
                <a:avLst/>
              </a:prstGeom>
              <a:blipFill>
                <a:blip r:embed="rId3"/>
                <a:stretch>
                  <a:fillRect t="-6452" r="-50000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" name="TextBox 142">
            <a:extLst>
              <a:ext uri="{FF2B5EF4-FFF2-40B4-BE49-F238E27FC236}">
                <a16:creationId xmlns:a16="http://schemas.microsoft.com/office/drawing/2014/main" id="{E30E67D6-9F45-40E6-B722-0C4F1F0D3DC4}"/>
              </a:ext>
            </a:extLst>
          </p:cNvPr>
          <p:cNvSpPr txBox="1"/>
          <p:nvPr/>
        </p:nvSpPr>
        <p:spPr>
          <a:xfrm>
            <a:off x="10128482" y="5024175"/>
            <a:ext cx="5950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SAS</a:t>
            </a:r>
            <a:endParaRPr lang="en-001" sz="20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9D15A08-20B7-4C91-9C69-EF024CDB3EC5}"/>
              </a:ext>
            </a:extLst>
          </p:cNvPr>
          <p:cNvSpPr txBox="1"/>
          <p:nvPr/>
        </p:nvSpPr>
        <p:spPr>
          <a:xfrm>
            <a:off x="9969048" y="5396905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SA = FL</a:t>
            </a:r>
            <a:endParaRPr lang="en-001" dirty="0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B860AD8C-7D61-4AE0-A77E-A55129F297AD}"/>
                  </a:ext>
                </a:extLst>
              </p:cNvPr>
              <p:cNvSpPr txBox="1"/>
              <p:nvPr/>
            </p:nvSpPr>
            <p:spPr>
              <a:xfrm>
                <a:off x="9844465" y="5716862"/>
                <a:ext cx="1234056" cy="3783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TSA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TLF</m:t>
                        </m:r>
                      </m:e>
                    </m:acc>
                  </m:oMath>
                </a14:m>
                <a:endParaRPr lang="en-001" dirty="0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B860AD8C-7D61-4AE0-A77E-A55129F29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4465" y="5716862"/>
                <a:ext cx="1234056" cy="378373"/>
              </a:xfrm>
              <a:prstGeom prst="rect">
                <a:avLst/>
              </a:prstGeom>
              <a:blipFill>
                <a:blip r:embed="rId4"/>
                <a:stretch>
                  <a:fillRect t="-6452" r="-41089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29FDC3E3-44B9-4E20-9652-AACDA8266642}"/>
                  </a:ext>
                </a:extLst>
              </p:cNvPr>
              <p:cNvSpPr txBox="1"/>
              <p:nvPr/>
            </p:nvSpPr>
            <p:spPr>
              <a:xfrm>
                <a:off x="9844465" y="5997458"/>
                <a:ext cx="1207382" cy="3783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TAS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TFL</m:t>
                        </m:r>
                      </m:e>
                    </m:acc>
                  </m:oMath>
                </a14:m>
                <a:endParaRPr lang="en-001" dirty="0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29FDC3E3-44B9-4E20-9652-AACDA8266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4465" y="5997458"/>
                <a:ext cx="1207382" cy="378373"/>
              </a:xfrm>
              <a:prstGeom prst="rect">
                <a:avLst/>
              </a:prstGeom>
              <a:blipFill>
                <a:blip r:embed="rId5"/>
                <a:stretch>
                  <a:fillRect t="-6452" r="-43939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19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uiExpand="1" build="p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Homologous Elements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79718" y="1833760"/>
            <a:ext cx="7197307" cy="17379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2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In the adjacent figure: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Name two congruent triangles.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Write the homologous elements.</a:t>
            </a:r>
            <a:endParaRPr lang="en-US" sz="2000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D26B36E-90D9-45C0-9D9F-450829D4DD4B}"/>
              </a:ext>
            </a:extLst>
          </p:cNvPr>
          <p:cNvGrpSpPr/>
          <p:nvPr/>
        </p:nvGrpSpPr>
        <p:grpSpPr>
          <a:xfrm>
            <a:off x="6572489" y="1592854"/>
            <a:ext cx="4680242" cy="3014123"/>
            <a:chOff x="6707571" y="2382563"/>
            <a:chExt cx="4680242" cy="301412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A655B6F-685B-4CD0-8BA3-A71F8DAD6DE2}"/>
                </a:ext>
              </a:extLst>
            </p:cNvPr>
            <p:cNvSpPr/>
            <p:nvPr/>
          </p:nvSpPr>
          <p:spPr>
            <a:xfrm>
              <a:off x="10720869" y="2733869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</a:endParaRPr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55362005-D0E0-42F0-8F06-904B573A7A89}"/>
                </a:ext>
              </a:extLst>
            </p:cNvPr>
            <p:cNvSpPr/>
            <p:nvPr/>
          </p:nvSpPr>
          <p:spPr>
            <a:xfrm rot="10800000">
              <a:off x="8752114" y="2730899"/>
              <a:ext cx="2324318" cy="1651518"/>
            </a:xfrm>
            <a:prstGeom prst="rtTriangle">
              <a:avLst/>
            </a:prstGeom>
            <a:noFill/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 dirty="0">
                <a:latin typeface="Myriad Pro" panose="020B0503030403020204" pitchFamily="34" charset="0"/>
              </a:endParaRPr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06877DBC-DE7B-41CD-8773-EC3193D38AC9}"/>
                </a:ext>
              </a:extLst>
            </p:cNvPr>
            <p:cNvSpPr/>
            <p:nvPr/>
          </p:nvSpPr>
          <p:spPr>
            <a:xfrm rot="5400000">
              <a:off x="6749948" y="3067298"/>
              <a:ext cx="2324318" cy="1651518"/>
            </a:xfrm>
            <a:prstGeom prst="rtTriangle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F1300D-5D4C-4FCD-B0D8-F42D90A2E7F8}"/>
                </a:ext>
              </a:extLst>
            </p:cNvPr>
            <p:cNvSpPr/>
            <p:nvPr/>
          </p:nvSpPr>
          <p:spPr>
            <a:xfrm>
              <a:off x="8260231" y="2752531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B592F69-D661-40B1-B136-9099CF55EF3F}"/>
                </a:ext>
              </a:extLst>
            </p:cNvPr>
            <p:cNvSpPr/>
            <p:nvPr/>
          </p:nvSpPr>
          <p:spPr>
            <a:xfrm rot="5552413">
              <a:off x="10788680" y="3858707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8083E99-EB5F-4E93-9FE5-A0A5CC473C82}"/>
                </a:ext>
              </a:extLst>
            </p:cNvPr>
            <p:cNvCxnSpPr/>
            <p:nvPr/>
          </p:nvCxnSpPr>
          <p:spPr>
            <a:xfrm>
              <a:off x="7912107" y="2547257"/>
              <a:ext cx="0" cy="359229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74DF968-A8C8-450F-8E8E-319C1A843E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4662" y="3503647"/>
              <a:ext cx="389034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CADBAB7-974C-4370-B719-5E863E0015EB}"/>
                </a:ext>
              </a:extLst>
            </p:cNvPr>
            <p:cNvSpPr/>
            <p:nvPr/>
          </p:nvSpPr>
          <p:spPr>
            <a:xfrm>
              <a:off x="7093346" y="2740228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877F579-6D84-45E4-8916-C95ED1C12FF4}"/>
                </a:ext>
              </a:extLst>
            </p:cNvPr>
            <p:cNvSpPr txBox="1"/>
            <p:nvPr/>
          </p:nvSpPr>
          <p:spPr>
            <a:xfrm>
              <a:off x="6707571" y="2382563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K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20E040E-B6E6-49E7-9359-FA1010313836}"/>
                </a:ext>
              </a:extLst>
            </p:cNvPr>
            <p:cNvSpPr txBox="1"/>
            <p:nvPr/>
          </p:nvSpPr>
          <p:spPr>
            <a:xfrm>
              <a:off x="8589576" y="2382563"/>
              <a:ext cx="293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L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87F4909-4CA4-4C1C-B300-B400154BB176}"/>
                </a:ext>
              </a:extLst>
            </p:cNvPr>
            <p:cNvSpPr txBox="1"/>
            <p:nvPr/>
          </p:nvSpPr>
          <p:spPr>
            <a:xfrm>
              <a:off x="11017199" y="2382563"/>
              <a:ext cx="3706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C0BA989-83C4-4956-80D4-370EBA330F5F}"/>
                </a:ext>
              </a:extLst>
            </p:cNvPr>
            <p:cNvSpPr txBox="1"/>
            <p:nvPr/>
          </p:nvSpPr>
          <p:spPr>
            <a:xfrm>
              <a:off x="11017199" y="4361420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3BAC54E-1979-4741-878C-563F498D8BBD}"/>
                </a:ext>
              </a:extLst>
            </p:cNvPr>
            <p:cNvSpPr txBox="1"/>
            <p:nvPr/>
          </p:nvSpPr>
          <p:spPr>
            <a:xfrm>
              <a:off x="6746043" y="502735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en-001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0A7FD0B-9227-4D8F-A391-071382864B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5679" y="4391748"/>
              <a:ext cx="3975338" cy="672799"/>
            </a:xfrm>
            <a:prstGeom prst="line">
              <a:avLst/>
            </a:prstGeom>
            <a:ln w="1905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8571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72828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 At the end of this lesson, students should be able to:</a:t>
            </a:r>
            <a:endParaRPr lang="ar-LB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582673" y="3961176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98045" y="3703890"/>
            <a:ext cx="737188" cy="1039132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17186" y="3990834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1958136" y="3900390"/>
            <a:ext cx="8173978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Apply the conditions of equality of two triangles</a:t>
            </a:r>
            <a:r>
              <a:rPr lang="en-US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.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582673" y="5494567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5245672"/>
            <a:ext cx="737188" cy="1039132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64276" y="5532616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2005226" y="5461836"/>
            <a:ext cx="8173978" cy="58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charset="0"/>
              </a:rPr>
              <a:t>Apply the cases of equality in simple demonstrations</a:t>
            </a:r>
            <a:r>
              <a:rPr lang="en-US" sz="2400" dirty="0"/>
              <a:t>.</a:t>
            </a:r>
            <a:endParaRPr lang="en-US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582671" y="2427786"/>
            <a:ext cx="9026653" cy="573596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2178890"/>
            <a:ext cx="737188" cy="1039132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64276" y="2465834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1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2005226" y="2434385"/>
            <a:ext cx="8173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yriad Pro" panose="020B0503030403020204" charset="0"/>
              </a:rPr>
              <a:t>Recognize the identical elements of two equal (congruent) triangles</a:t>
            </a:r>
            <a:r>
              <a:rPr lang="en-US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.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63210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 animBg="1"/>
      <p:bldP spid="131" grpId="0"/>
      <p:bldP spid="132" grpId="0"/>
      <p:bldP spid="133" grpId="0" animBg="1"/>
      <p:bldP spid="135" grpId="0"/>
      <p:bldP spid="136" grpId="0"/>
      <p:bldP spid="137" grpId="0" animBg="1"/>
      <p:bldP spid="139" grpId="0"/>
      <p:bldP spid="1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Homologues Elements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7B02010C-AC45-40CF-A4ED-439C12709E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1873" y="1581490"/>
                <a:ext cx="5763516" cy="3695020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400" b="1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Application 2: Solution</a:t>
                </a:r>
                <a:endParaRPr lang="en-GB" sz="2400" b="1" dirty="0">
                  <a:solidFill>
                    <a:schemeClr val="accent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Based on the coded figure we have:</a:t>
                </a:r>
              </a:p>
              <a:p>
                <a:pPr marL="635000" indent="0">
                  <a:buFont typeface="Arial" panose="020B0604020202020204" pitchFamily="34" charset="0"/>
                  <a:buNone/>
                </a:pP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KL = MN</a:t>
                </a:r>
              </a:p>
              <a:p>
                <a:pPr marL="63500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PKL</m:t>
                        </m:r>
                      </m:e>
                    </m:acc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LMN</m:t>
                        </m:r>
                      </m:e>
                    </m:acc>
                  </m:oMath>
                </a14:m>
                <a:endPara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63500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KL</m:t>
                        </m:r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</m:acc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MN</m:t>
                        </m:r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</m:t>
                        </m:r>
                      </m:e>
                    </m:acc>
                  </m:oMath>
                </a14:m>
                <a:endPara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KLP and MNL are congruent by ASA</a:t>
                </a:r>
              </a:p>
              <a:p>
                <a:pPr marL="514350" indent="-514350">
                  <a:buFont typeface="+mj-lt"/>
                  <a:buAutoNum type="arabicPeriod" startAt="2"/>
                </a:pP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 homologous elements: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KP = LM , PL = LN,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KP</m:t>
                        </m:r>
                        <m:r>
                          <m:rPr>
                            <m:sty m:val="p"/>
                          </m:rPr>
                          <a:rPr lang="en-GB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</m:t>
                        </m:r>
                      </m:e>
                    </m:acc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  <m:r>
                          <m:rPr>
                            <m:sty m:val="p"/>
                          </m:rPr>
                          <a:rPr lang="en-GB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LM</m:t>
                        </m:r>
                      </m:e>
                    </m:acc>
                  </m:oMath>
                </a14:m>
                <a:endPara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7B02010C-AC45-40CF-A4ED-439C12709E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873" y="1581490"/>
                <a:ext cx="5763516" cy="3695020"/>
              </a:xfrm>
              <a:prstGeom prst="rect">
                <a:avLst/>
              </a:prstGeom>
              <a:blipFill>
                <a:blip r:embed="rId2"/>
                <a:stretch>
                  <a:fillRect l="-1587" t="-21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oup 23">
            <a:extLst>
              <a:ext uri="{FF2B5EF4-FFF2-40B4-BE49-F238E27FC236}">
                <a16:creationId xmlns:a16="http://schemas.microsoft.com/office/drawing/2014/main" id="{393800DE-FE01-43D8-9EF8-9BEA87EEF0E7}"/>
              </a:ext>
            </a:extLst>
          </p:cNvPr>
          <p:cNvGrpSpPr/>
          <p:nvPr/>
        </p:nvGrpSpPr>
        <p:grpSpPr>
          <a:xfrm>
            <a:off x="6842653" y="2421177"/>
            <a:ext cx="4701082" cy="3044901"/>
            <a:chOff x="6707571" y="2382563"/>
            <a:chExt cx="4701082" cy="3044901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23B773E-5B94-458C-A4A4-ABF8B90537D9}"/>
                </a:ext>
              </a:extLst>
            </p:cNvPr>
            <p:cNvSpPr/>
            <p:nvPr/>
          </p:nvSpPr>
          <p:spPr>
            <a:xfrm>
              <a:off x="10720869" y="2733869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EE0B69B5-0530-42B4-9173-B6DD425F2A46}"/>
                </a:ext>
              </a:extLst>
            </p:cNvPr>
            <p:cNvSpPr/>
            <p:nvPr/>
          </p:nvSpPr>
          <p:spPr>
            <a:xfrm rot="10800000">
              <a:off x="8752114" y="2730899"/>
              <a:ext cx="2324318" cy="1651518"/>
            </a:xfrm>
            <a:prstGeom prst="rtTriangle">
              <a:avLst/>
            </a:prstGeom>
            <a:noFill/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ight Triangle 26">
              <a:extLst>
                <a:ext uri="{FF2B5EF4-FFF2-40B4-BE49-F238E27FC236}">
                  <a16:creationId xmlns:a16="http://schemas.microsoft.com/office/drawing/2014/main" id="{9F59866C-92C0-4595-88E9-75DD722FED4A}"/>
                </a:ext>
              </a:extLst>
            </p:cNvPr>
            <p:cNvSpPr/>
            <p:nvPr/>
          </p:nvSpPr>
          <p:spPr>
            <a:xfrm rot="5400000">
              <a:off x="6749948" y="3067298"/>
              <a:ext cx="2324318" cy="1651518"/>
            </a:xfrm>
            <a:prstGeom prst="rtTriangle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D150A6D-D07C-49C5-8175-063DBEF89E26}"/>
                </a:ext>
              </a:extLst>
            </p:cNvPr>
            <p:cNvSpPr/>
            <p:nvPr/>
          </p:nvSpPr>
          <p:spPr>
            <a:xfrm>
              <a:off x="8260231" y="2752531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019C98C-9700-4ED0-9655-63BA0CFB8DEA}"/>
                </a:ext>
              </a:extLst>
            </p:cNvPr>
            <p:cNvSpPr/>
            <p:nvPr/>
          </p:nvSpPr>
          <p:spPr>
            <a:xfrm rot="5552413">
              <a:off x="10788680" y="3858707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00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C0CBD40-C2C5-4257-9A20-FA009907C28D}"/>
                </a:ext>
              </a:extLst>
            </p:cNvPr>
            <p:cNvCxnSpPr/>
            <p:nvPr/>
          </p:nvCxnSpPr>
          <p:spPr>
            <a:xfrm>
              <a:off x="7912107" y="2547257"/>
              <a:ext cx="0" cy="359229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7EA8D44-BB95-40DD-AE35-DBCF866180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4662" y="3503647"/>
              <a:ext cx="389034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1ED0075-19AA-4864-BB3F-529ECD647720}"/>
                </a:ext>
              </a:extLst>
            </p:cNvPr>
            <p:cNvSpPr/>
            <p:nvPr/>
          </p:nvSpPr>
          <p:spPr>
            <a:xfrm>
              <a:off x="7093346" y="2740228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2820007-0D75-49FD-8601-FA3710159ACD}"/>
                </a:ext>
              </a:extLst>
            </p:cNvPr>
            <p:cNvSpPr txBox="1"/>
            <p:nvPr/>
          </p:nvSpPr>
          <p:spPr>
            <a:xfrm>
              <a:off x="6707571" y="2382563"/>
              <a:ext cx="324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K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66138DD-811B-445D-AB55-9E98EE97DFC5}"/>
                </a:ext>
              </a:extLst>
            </p:cNvPr>
            <p:cNvSpPr txBox="1"/>
            <p:nvPr/>
          </p:nvSpPr>
          <p:spPr>
            <a:xfrm>
              <a:off x="8589576" y="2382563"/>
              <a:ext cx="3064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L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79B080A-7076-462C-9A44-96569C739B27}"/>
                </a:ext>
              </a:extLst>
            </p:cNvPr>
            <p:cNvSpPr txBox="1"/>
            <p:nvPr/>
          </p:nvSpPr>
          <p:spPr>
            <a:xfrm>
              <a:off x="11017199" y="2382563"/>
              <a:ext cx="3914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86AAC60-5D11-483E-BAD6-8265784F378A}"/>
                </a:ext>
              </a:extLst>
            </p:cNvPr>
            <p:cNvSpPr txBox="1"/>
            <p:nvPr/>
          </p:nvSpPr>
          <p:spPr>
            <a:xfrm>
              <a:off x="11017199" y="436142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en-00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5E237BD-6D22-4ACD-9E94-D28CB9BD61FD}"/>
                </a:ext>
              </a:extLst>
            </p:cNvPr>
            <p:cNvSpPr txBox="1"/>
            <p:nvPr/>
          </p:nvSpPr>
          <p:spPr>
            <a:xfrm>
              <a:off x="6746043" y="5027354"/>
              <a:ext cx="3209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9CFE5FC-1CA3-4A4E-855E-B5C9F0A9B9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5679" y="4391748"/>
              <a:ext cx="3975338" cy="672799"/>
            </a:xfrm>
            <a:prstGeom prst="line">
              <a:avLst/>
            </a:prstGeom>
            <a:ln w="1905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16F519BD-1FED-4665-AD05-1EFE894CBAA2}"/>
              </a:ext>
            </a:extLst>
          </p:cNvPr>
          <p:cNvSpPr/>
          <p:nvPr/>
        </p:nvSpPr>
        <p:spPr>
          <a:xfrm rot="10800000">
            <a:off x="8877364" y="2770032"/>
            <a:ext cx="2324318" cy="1651518"/>
          </a:xfrm>
          <a:prstGeom prst="rtTriangle">
            <a:avLst/>
          </a:prstGeom>
          <a:solidFill>
            <a:srgbClr val="FF66FF">
              <a:alpha val="18039"/>
            </a:srgb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9FE3792D-143B-4FE0-BA03-D1FCE4F24D9F}"/>
              </a:ext>
            </a:extLst>
          </p:cNvPr>
          <p:cNvSpPr/>
          <p:nvPr/>
        </p:nvSpPr>
        <p:spPr>
          <a:xfrm rot="5400000">
            <a:off x="6896384" y="3100759"/>
            <a:ext cx="2324318" cy="1651518"/>
          </a:xfrm>
          <a:prstGeom prst="rtTriangle">
            <a:avLst/>
          </a:prstGeom>
          <a:solidFill>
            <a:srgbClr val="FF66FF">
              <a:alpha val="18039"/>
            </a:srgb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9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Proving triangles congruent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972DECB5-6590-4046-9F09-6A3D91FC1C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3343" y="2302287"/>
                <a:ext cx="8080420" cy="195109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50000"/>
                  </a:lnSpc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Prove that the two triangles AMB and AMC are congruent.</a:t>
                </a:r>
              </a:p>
              <a:p>
                <a:pPr marL="457200" indent="-457200">
                  <a:lnSpc>
                    <a:spcPct val="150000"/>
                  </a:lnSpc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Deduce that [AM) is a bisector of the angle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b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rPr>
                          <m:t>BAC</m:t>
                        </m:r>
                      </m:e>
                    </m:acc>
                  </m:oMath>
                </a14:m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marL="457200" indent="-457200">
                  <a:lnSpc>
                    <a:spcPct val="150000"/>
                  </a:lnSpc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Deduce that (AM) is perpendicular to (BC).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972DECB5-6590-4046-9F09-6A3D91FC1C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343" y="2302287"/>
                <a:ext cx="8080420" cy="1951092"/>
              </a:xfrm>
              <a:prstGeom prst="rect">
                <a:avLst/>
              </a:prstGeom>
              <a:blipFill>
                <a:blip r:embed="rId2"/>
                <a:stretch>
                  <a:fillRect l="-1207" b="-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Group 22">
            <a:extLst>
              <a:ext uri="{FF2B5EF4-FFF2-40B4-BE49-F238E27FC236}">
                <a16:creationId xmlns:a16="http://schemas.microsoft.com/office/drawing/2014/main" id="{C256AA7D-0CB9-4108-9C4E-BBB67BA805B9}"/>
              </a:ext>
            </a:extLst>
          </p:cNvPr>
          <p:cNvGrpSpPr/>
          <p:nvPr/>
        </p:nvGrpSpPr>
        <p:grpSpPr>
          <a:xfrm>
            <a:off x="8438043" y="1870459"/>
            <a:ext cx="2983979" cy="3516410"/>
            <a:chOff x="8438538" y="2128492"/>
            <a:chExt cx="2983979" cy="3516410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B937E10-D128-4004-B1D2-F5FE85BE9518}"/>
                </a:ext>
              </a:extLst>
            </p:cNvPr>
            <p:cNvCxnSpPr>
              <a:cxnSpLocks/>
              <a:stCxn id="25" idx="0"/>
              <a:endCxn id="25" idx="3"/>
            </p:cNvCxnSpPr>
            <p:nvPr/>
          </p:nvCxnSpPr>
          <p:spPr>
            <a:xfrm>
              <a:off x="10001141" y="2560320"/>
              <a:ext cx="0" cy="2634343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6F58322D-227F-42A5-B5D2-DE7573902D42}"/>
                </a:ext>
              </a:extLst>
            </p:cNvPr>
            <p:cNvSpPr/>
            <p:nvPr/>
          </p:nvSpPr>
          <p:spPr>
            <a:xfrm>
              <a:off x="8925850" y="2560320"/>
              <a:ext cx="2150582" cy="263434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82E0BF7-CA49-45D2-A24F-C6607008A400}"/>
                </a:ext>
              </a:extLst>
            </p:cNvPr>
            <p:cNvSpPr txBox="1"/>
            <p:nvPr/>
          </p:nvSpPr>
          <p:spPr>
            <a:xfrm>
              <a:off x="9806216" y="2128492"/>
              <a:ext cx="34176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7BDC042-1D19-4439-9227-CDCB60AEAE36}"/>
                </a:ext>
              </a:extLst>
            </p:cNvPr>
            <p:cNvSpPr txBox="1"/>
            <p:nvPr/>
          </p:nvSpPr>
          <p:spPr>
            <a:xfrm>
              <a:off x="8438538" y="4963830"/>
              <a:ext cx="324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16906A9-6AD0-4C06-9022-831B0DF0B66A}"/>
                </a:ext>
              </a:extLst>
            </p:cNvPr>
            <p:cNvSpPr txBox="1"/>
            <p:nvPr/>
          </p:nvSpPr>
          <p:spPr>
            <a:xfrm>
              <a:off x="11088771" y="4963830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17CED4F-0DCF-40D2-9331-AF21278C2830}"/>
                </a:ext>
              </a:extLst>
            </p:cNvPr>
            <p:cNvSpPr txBox="1"/>
            <p:nvPr/>
          </p:nvSpPr>
          <p:spPr>
            <a:xfrm>
              <a:off x="9823850" y="5244792"/>
              <a:ext cx="3914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AE25C2C-B23C-4EA1-A38E-7DA47E7AF763}"/>
                </a:ext>
              </a:extLst>
            </p:cNvPr>
            <p:cNvCxnSpPr/>
            <p:nvPr/>
          </p:nvCxnSpPr>
          <p:spPr>
            <a:xfrm flipH="1">
              <a:off x="9503229" y="5094515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00BD4AD-D267-4B42-B400-CD860C64C98C}"/>
                </a:ext>
              </a:extLst>
            </p:cNvPr>
            <p:cNvCxnSpPr/>
            <p:nvPr/>
          </p:nvCxnSpPr>
          <p:spPr>
            <a:xfrm flipH="1">
              <a:off x="10406740" y="5105401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F61931A-7A4B-4933-9326-410D04EF39F0}"/>
              </a:ext>
            </a:extLst>
          </p:cNvPr>
          <p:cNvSpPr txBox="1"/>
          <p:nvPr/>
        </p:nvSpPr>
        <p:spPr>
          <a:xfrm>
            <a:off x="849043" y="1375003"/>
            <a:ext cx="9151603" cy="990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3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Let [AM] be a median in the isosceles triangle ABC of main vertex A.</a:t>
            </a:r>
          </a:p>
        </p:txBody>
      </p:sp>
    </p:spTree>
    <p:extLst>
      <p:ext uri="{BB962C8B-B14F-4D97-AF65-F5344CB8AC3E}">
        <p14:creationId xmlns:p14="http://schemas.microsoft.com/office/powerpoint/2010/main" val="1441724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Proving triangles congruent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3: Solution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67D905B3-5BCC-415E-BE0A-BF4D738C2012}"/>
              </a:ext>
            </a:extLst>
          </p:cNvPr>
          <p:cNvSpPr txBox="1">
            <a:spLocks/>
          </p:cNvSpPr>
          <p:nvPr/>
        </p:nvSpPr>
        <p:spPr>
          <a:xfrm>
            <a:off x="684926" y="2357473"/>
            <a:ext cx="10168128" cy="3695020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Prove that the two triangles AMB and AMC are congruent.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We have: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GB" dirty="0">
                <a:latin typeface="Myriad Pro" panose="020B0503030403020204" pitchFamily="34" charset="0"/>
                <a:cs typeface="Times New Roman" panose="02020603050405020304" pitchFamily="18" charset="0"/>
              </a:rPr>
              <a:t>AB = AC (sides of isosceles triangle)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GB" dirty="0">
                <a:latin typeface="Myriad Pro" panose="020B0503030403020204" pitchFamily="34" charset="0"/>
                <a:cs typeface="Times New Roman" panose="02020603050405020304" pitchFamily="18" charset="0"/>
              </a:rPr>
              <a:t>BM = MC (property of the median [AM]) 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GB" dirty="0">
                <a:latin typeface="Myriad Pro" panose="020B0503030403020204" pitchFamily="34" charset="0"/>
                <a:cs typeface="Times New Roman" panose="02020603050405020304" pitchFamily="18" charset="0"/>
              </a:rPr>
              <a:t>AM = AM (common side between the two triangles)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Therefore: the two triangles AMB and AMC are congruent </a:t>
            </a:r>
            <a:b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</a:br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                    by S.S.S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ABADF05-7054-468F-917F-510CB0BBFE9C}"/>
              </a:ext>
            </a:extLst>
          </p:cNvPr>
          <p:cNvGrpSpPr/>
          <p:nvPr/>
        </p:nvGrpSpPr>
        <p:grpSpPr>
          <a:xfrm>
            <a:off x="8884852" y="2191353"/>
            <a:ext cx="2983979" cy="3516410"/>
            <a:chOff x="8438538" y="2128492"/>
            <a:chExt cx="2983979" cy="3516410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7D27BCF-4583-4623-BB48-6068BE766688}"/>
                </a:ext>
              </a:extLst>
            </p:cNvPr>
            <p:cNvCxnSpPr>
              <a:stCxn id="36" idx="0"/>
              <a:endCxn id="36" idx="3"/>
            </p:cNvCxnSpPr>
            <p:nvPr/>
          </p:nvCxnSpPr>
          <p:spPr>
            <a:xfrm>
              <a:off x="10001141" y="2560320"/>
              <a:ext cx="0" cy="2634343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13F9C515-583F-4BFC-8EAC-25636DC13EF7}"/>
                </a:ext>
              </a:extLst>
            </p:cNvPr>
            <p:cNvSpPr/>
            <p:nvPr/>
          </p:nvSpPr>
          <p:spPr>
            <a:xfrm>
              <a:off x="8925850" y="2560320"/>
              <a:ext cx="2150582" cy="263434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6FAA9B-5836-4FFF-A3A8-EDC93CFCD60B}"/>
                </a:ext>
              </a:extLst>
            </p:cNvPr>
            <p:cNvSpPr txBox="1"/>
            <p:nvPr/>
          </p:nvSpPr>
          <p:spPr>
            <a:xfrm>
              <a:off x="9806216" y="2128492"/>
              <a:ext cx="34176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D2B9C18-3816-4A4C-86E3-F3283020FD8D}"/>
                </a:ext>
              </a:extLst>
            </p:cNvPr>
            <p:cNvSpPr txBox="1"/>
            <p:nvPr/>
          </p:nvSpPr>
          <p:spPr>
            <a:xfrm>
              <a:off x="8438538" y="4963830"/>
              <a:ext cx="324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1CEB038-0E77-4E67-98D6-44871990D087}"/>
                </a:ext>
              </a:extLst>
            </p:cNvPr>
            <p:cNvSpPr txBox="1"/>
            <p:nvPr/>
          </p:nvSpPr>
          <p:spPr>
            <a:xfrm>
              <a:off x="11088771" y="4963830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F91B12A-32FA-4380-AC9B-E3A74A4A7258}"/>
                </a:ext>
              </a:extLst>
            </p:cNvPr>
            <p:cNvSpPr txBox="1"/>
            <p:nvPr/>
          </p:nvSpPr>
          <p:spPr>
            <a:xfrm>
              <a:off x="9823850" y="5244792"/>
              <a:ext cx="3914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ADA3BF1-4BDD-47E0-B46D-352E772813E4}"/>
                </a:ext>
              </a:extLst>
            </p:cNvPr>
            <p:cNvCxnSpPr/>
            <p:nvPr/>
          </p:nvCxnSpPr>
          <p:spPr>
            <a:xfrm flipH="1">
              <a:off x="9503229" y="5094515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59C4896-17D5-4898-B3F3-0D1032FA7505}"/>
                </a:ext>
              </a:extLst>
            </p:cNvPr>
            <p:cNvCxnSpPr/>
            <p:nvPr/>
          </p:nvCxnSpPr>
          <p:spPr>
            <a:xfrm flipH="1">
              <a:off x="10406740" y="5105401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202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3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Proving triangles congruent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905255" y="1472936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3: Solution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ABADF05-7054-468F-917F-510CB0BBFE9C}"/>
              </a:ext>
            </a:extLst>
          </p:cNvPr>
          <p:cNvGrpSpPr/>
          <p:nvPr/>
        </p:nvGrpSpPr>
        <p:grpSpPr>
          <a:xfrm>
            <a:off x="8884852" y="2191353"/>
            <a:ext cx="2983979" cy="3516410"/>
            <a:chOff x="8438538" y="2128492"/>
            <a:chExt cx="2983979" cy="3516410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7D27BCF-4583-4623-BB48-6068BE766688}"/>
                </a:ext>
              </a:extLst>
            </p:cNvPr>
            <p:cNvCxnSpPr>
              <a:stCxn id="36" idx="0"/>
              <a:endCxn id="36" idx="3"/>
            </p:cNvCxnSpPr>
            <p:nvPr/>
          </p:nvCxnSpPr>
          <p:spPr>
            <a:xfrm>
              <a:off x="10001141" y="2560320"/>
              <a:ext cx="0" cy="2634343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13F9C515-583F-4BFC-8EAC-25636DC13EF7}"/>
                </a:ext>
              </a:extLst>
            </p:cNvPr>
            <p:cNvSpPr/>
            <p:nvPr/>
          </p:nvSpPr>
          <p:spPr>
            <a:xfrm>
              <a:off x="8925850" y="2560320"/>
              <a:ext cx="2150582" cy="263434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6FAA9B-5836-4FFF-A3A8-EDC93CFCD60B}"/>
                </a:ext>
              </a:extLst>
            </p:cNvPr>
            <p:cNvSpPr txBox="1"/>
            <p:nvPr/>
          </p:nvSpPr>
          <p:spPr>
            <a:xfrm>
              <a:off x="9806216" y="2128492"/>
              <a:ext cx="34176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D2B9C18-3816-4A4C-86E3-F3283020FD8D}"/>
                </a:ext>
              </a:extLst>
            </p:cNvPr>
            <p:cNvSpPr txBox="1"/>
            <p:nvPr/>
          </p:nvSpPr>
          <p:spPr>
            <a:xfrm>
              <a:off x="8438538" y="4963830"/>
              <a:ext cx="324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1CEB038-0E77-4E67-98D6-44871990D087}"/>
                </a:ext>
              </a:extLst>
            </p:cNvPr>
            <p:cNvSpPr txBox="1"/>
            <p:nvPr/>
          </p:nvSpPr>
          <p:spPr>
            <a:xfrm>
              <a:off x="11088771" y="4963830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F91B12A-32FA-4380-AC9B-E3A74A4A7258}"/>
                </a:ext>
              </a:extLst>
            </p:cNvPr>
            <p:cNvSpPr txBox="1"/>
            <p:nvPr/>
          </p:nvSpPr>
          <p:spPr>
            <a:xfrm>
              <a:off x="9823850" y="5244792"/>
              <a:ext cx="3914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sz="20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ADA3BF1-4BDD-47E0-B46D-352E772813E4}"/>
                </a:ext>
              </a:extLst>
            </p:cNvPr>
            <p:cNvCxnSpPr/>
            <p:nvPr/>
          </p:nvCxnSpPr>
          <p:spPr>
            <a:xfrm flipH="1">
              <a:off x="9503229" y="5094515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59C4896-17D5-4898-B3F3-0D1032FA7505}"/>
                </a:ext>
              </a:extLst>
            </p:cNvPr>
            <p:cNvCxnSpPr/>
            <p:nvPr/>
          </p:nvCxnSpPr>
          <p:spPr>
            <a:xfrm flipH="1">
              <a:off x="10406740" y="5105401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2CCC4611-BCC5-48C8-A758-AA2BEC7F35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668" y="2391408"/>
                <a:ext cx="10168128" cy="4105469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14350" indent="-514350">
                  <a:buFont typeface="+mj-lt"/>
                  <a:buAutoNum type="arabicPeriod" startAt="2"/>
                </a:pPr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Deduce that [AM) is a bisector of the angle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>
                            <a:latin typeface="Cambria Math" panose="02040503050406030204" pitchFamily="18" charset="0"/>
                          </a:rPr>
                          <m:t>BAC</m:t>
                        </m:r>
                      </m:e>
                    </m:acc>
                  </m:oMath>
                </a14:m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Since AMB and AMC are congruent, then: </a:t>
                </a:r>
                <a:b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BAM</m:t>
                        </m:r>
                      </m:e>
                    </m:acc>
                    <m:r>
                      <a:rPr lang="en-GB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CAM</m:t>
                        </m:r>
                      </m:e>
                    </m:acc>
                  </m:oMath>
                </a14:m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( homologous elements)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Therefore [AM) is a bisector of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en-GB" sz="2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</m:acc>
                  </m:oMath>
                </a14:m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sz="2400" dirty="0">
                  <a:solidFill>
                    <a:srgbClr val="FF3472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Deduce that (AM) is perpendicular to (BC).</a:t>
                </a:r>
                <a:endParaRPr lang="en-GB" sz="2000" dirty="0">
                  <a:solidFill>
                    <a:srgbClr val="FF3472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000" dirty="0">
                    <a:solidFill>
                      <a:srgbClr val="FF3472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AM</m:t>
                        </m:r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AM</m:t>
                        </m:r>
                        <m: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90 (homologous elements,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en-GB" sz="2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  <m:r>
                          <m:rPr>
                            <m:sty m:val="p"/>
                          </m:rPr>
                          <a:rPr lang="en-GB" sz="2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</m:acc>
                  </m:oMath>
                </a14:m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is a straight angle)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Therefore, (AM) is perpendicular to (BC).</a:t>
                </a:r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2CCC4611-BCC5-48C8-A758-AA2BEC7F3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668" y="2391408"/>
                <a:ext cx="10168128" cy="4105469"/>
              </a:xfrm>
              <a:prstGeom prst="rect">
                <a:avLst/>
              </a:prstGeom>
              <a:blipFill>
                <a:blip r:embed="rId2"/>
                <a:stretch>
                  <a:fillRect l="-659" t="-1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535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25375" y="43805"/>
            <a:ext cx="1150660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Exercise 12 page 47 (National Book)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2A189C9-9D80-4C54-992B-6C7A7F7CE161}"/>
              </a:ext>
            </a:extLst>
          </p:cNvPr>
          <p:cNvSpPr txBox="1">
            <a:spLocks/>
          </p:cNvSpPr>
          <p:nvPr/>
        </p:nvSpPr>
        <p:spPr>
          <a:xfrm>
            <a:off x="693977" y="2334609"/>
            <a:ext cx="7045206" cy="452339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ABCD is a square, and E, B and F are collinear.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Give the coded properties in the following figure</a:t>
            </a:r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Find the angles of the triangles </a:t>
            </a:r>
            <a:r>
              <a:rPr lang="en-US" sz="2400" i="1" dirty="0">
                <a:latin typeface="Myriad Pro" panose="020B0503030403020204" pitchFamily="34" charset="0"/>
                <a:cs typeface="Times New Roman" panose="02020603050405020304" pitchFamily="18" charset="0"/>
              </a:rPr>
              <a:t>ABE 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and BCF</a:t>
            </a:r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Prove that the triangles </a:t>
            </a:r>
            <a:r>
              <a:rPr lang="en-US" sz="2400" i="1" dirty="0">
                <a:latin typeface="Myriad Pro" panose="020B0503030403020204" pitchFamily="34" charset="0"/>
                <a:cs typeface="Times New Roman" panose="02020603050405020304" pitchFamily="18" charset="0"/>
              </a:rPr>
              <a:t>ABE 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and </a:t>
            </a:r>
            <a:r>
              <a:rPr lang="en-US" sz="2400" i="1" dirty="0">
                <a:latin typeface="Myriad Pro" panose="020B0503030403020204" pitchFamily="34" charset="0"/>
                <a:cs typeface="Times New Roman" panose="02020603050405020304" pitchFamily="18" charset="0"/>
              </a:rPr>
              <a:t>BCF 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are equal and give the homologous elements</a:t>
            </a:r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8085724" y="2191353"/>
            <a:ext cx="3770372" cy="3816536"/>
            <a:chOff x="8374973" y="2133600"/>
            <a:chExt cx="3770372" cy="3816536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1879" y="2451027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133600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824699"/>
              <a:ext cx="481780" cy="2762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374973" y="5601793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en-GB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en-001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0908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Equal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651142" y="1570194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 Solution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7752433" y="1843790"/>
            <a:ext cx="3770372" cy="3715042"/>
            <a:chOff x="8374973" y="2209909"/>
            <a:chExt cx="3770372" cy="3715042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944" y="2276856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209909"/>
              <a:ext cx="481780" cy="2720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752560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470989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en-GB" sz="2000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E3B3E83-D803-460D-9C24-9FA4AB067468}"/>
                  </a:ext>
                </a:extLst>
              </p:cNvPr>
              <p:cNvSpPr txBox="1"/>
              <p:nvPr/>
            </p:nvSpPr>
            <p:spPr>
              <a:xfrm>
                <a:off x="555126" y="2395357"/>
                <a:ext cx="7197307" cy="17749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14350" indent="-514350">
                  <a:buFont typeface="+mj-lt"/>
                  <a:buAutoNum type="arabicPeriod"/>
                </a:pP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Give the coded properties of the following figure</a:t>
                </a:r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en-GB" sz="2400" dirty="0">
                  <a:solidFill>
                    <a:srgbClr val="FF3472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623888" indent="-355600">
                  <a:buFont typeface="Wingdings" panose="05000000000000000000" pitchFamily="2" charset="2"/>
                  <a:buChar char="v"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AEB</m:t>
                        </m:r>
                      </m:e>
                    </m:acc>
                  </m:oMath>
                </a14:m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BFC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ABC</m:t>
                        </m:r>
                      </m:e>
                    </m:acc>
                  </m:oMath>
                </a14:m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90</a:t>
                </a:r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</a:t>
                </a:r>
                <a:endParaRPr lang="en-GB" sz="2000" i="1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  <a:p>
                <a:pPr marL="623888" indent="-355600">
                  <a:buFont typeface="Wingdings" panose="05000000000000000000" pitchFamily="2" charset="2"/>
                  <a:buChar char="v"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ABE</m:t>
                        </m:r>
                      </m:e>
                    </m:acc>
                    <m:r>
                      <a:rPr lang="en-GB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en-GB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623888" indent="-355600">
                  <a:buFont typeface="Wingdings" panose="05000000000000000000" pitchFamily="2" charset="2"/>
                  <a:buChar char="v"/>
                </a:pP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 = BC</a:t>
                </a:r>
                <a:endParaRPr lang="en-001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E3B3E83-D803-460D-9C24-9FA4AB067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126" y="2395357"/>
                <a:ext cx="7197307" cy="1774973"/>
              </a:xfrm>
              <a:prstGeom prst="rect">
                <a:avLst/>
              </a:prstGeom>
              <a:blipFill>
                <a:blip r:embed="rId3"/>
                <a:stretch>
                  <a:fillRect l="-1355" t="-2749" b="-54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35423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Equal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 Solution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7752433" y="1767481"/>
            <a:ext cx="3770372" cy="3791351"/>
            <a:chOff x="8374973" y="2133600"/>
            <a:chExt cx="3770372" cy="3791351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944" y="2276856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133600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752560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470989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en-GB" sz="2000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F072FBF4-6289-4A58-A3FB-9C249C7BBC5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9993" y="2683435"/>
                <a:ext cx="7740235" cy="3695020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14350" indent="-514350">
                  <a:buFont typeface="+mj-lt"/>
                  <a:buAutoNum type="arabicPeriod" startAt="2"/>
                </a:pP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Find the angles of the triangles </a:t>
                </a:r>
                <a:r>
                  <a:rPr lang="en-US" sz="2400" i="1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ABE </a:t>
                </a: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and BCF</a:t>
                </a:r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v"/>
                </a:pP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AEB is a right triangle in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E 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30</m:t>
                    </m:r>
                  </m:oMath>
                </a14:m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</a:t>
                </a:r>
                <a:b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v"/>
                </a:pP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E, B and F are collinear then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E</m:t>
                        </m:r>
                        <m:r>
                          <m:rPr>
                            <m:sty m:val="p"/>
                          </m:rPr>
                          <a:rPr lang="en-GB" sz="2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BF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18</m:t>
                    </m:r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we have: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EBA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30</m:t>
                    </m:r>
                  </m:oMath>
                </a14:m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  <m:r>
                          <m:rPr>
                            <m:sty m:val="p"/>
                          </m:rPr>
                          <a:rPr lang="en-GB" sz="20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en-GB" sz="200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9</m:t>
                    </m:r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 then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m:rPr>
                            <m:sty m:val="p"/>
                          </m:rPr>
                          <a:rPr lang="en-GB" sz="20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en-GB" sz="200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v"/>
                </a:pP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BCF is a right triangle in F with</a:t>
                </a:r>
                <a14:m>
                  <m:oMath xmlns:m="http://schemas.openxmlformats.org/officeDocument/2006/math">
                    <m:r>
                      <a:rPr lang="en-GB" sz="200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m:rPr>
                            <m:sty m:val="p"/>
                          </m:rPr>
                          <a:rPr lang="en-GB" sz="20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en-GB" sz="200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 </a:t>
                </a:r>
                <a:b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  <m:r>
                          <m:rPr>
                            <m:sty m:val="p"/>
                          </m:rPr>
                          <a:rPr lang="en-GB" sz="20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CB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en-GB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sz="2000" dirty="0">
                  <a:solidFill>
                    <a:srgbClr val="FF3472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F072FBF4-6289-4A58-A3FB-9C249C7BBC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993" y="2683435"/>
                <a:ext cx="7740235" cy="3695020"/>
              </a:xfrm>
              <a:prstGeom prst="rect">
                <a:avLst/>
              </a:prstGeom>
              <a:blipFill>
                <a:blip r:embed="rId3"/>
                <a:stretch>
                  <a:fillRect l="-1260" t="-2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586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Equal triangles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 Solution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7752433" y="1767481"/>
            <a:ext cx="3770372" cy="3791351"/>
            <a:chOff x="8374973" y="2133600"/>
            <a:chExt cx="3770372" cy="3791351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944" y="2276856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133600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752560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470989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001">
                <a:latin typeface="Myriad Pro" panose="020B0503030403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en-GB" sz="2000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en-001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D81CBAE5-4F4B-489E-8D85-91E5421309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9519" y="2413270"/>
                <a:ext cx="7197307" cy="3299741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14350" indent="-514350">
                  <a:buFont typeface="+mj-lt"/>
                  <a:buAutoNum type="arabicPeriod" startAt="3"/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Prove that the triangles </a:t>
                </a:r>
                <a:r>
                  <a:rPr lang="en-US" sz="2000" i="1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ABE </a:t>
                </a: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and </a:t>
                </a:r>
                <a:r>
                  <a:rPr lang="en-US" sz="2000" i="1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BCF </a:t>
                </a: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are equal and give the homologous elements</a:t>
                </a:r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We have:</a:t>
                </a:r>
              </a:p>
              <a:p>
                <a:pPr marL="457200" lvl="1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𝐸𝐴𝐵</m:t>
                        </m:r>
                      </m:e>
                    </m:acc>
                    <m:r>
                      <a:rPr lang="en-GB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𝐹𝐵𝐶</m:t>
                        </m:r>
                      </m:e>
                    </m:acc>
                    <m:r>
                      <a:rPr lang="en-GB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60</a:t>
                </a:r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(proved)</a:t>
                </a:r>
              </a:p>
              <a:p>
                <a:pPr marL="457200" lvl="1" indent="0">
                  <a:buFont typeface="Arial" panose="020B0604020202020204" pitchFamily="34" charset="0"/>
                  <a:buNone/>
                </a:pP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 = BC (sides of square)</a:t>
                </a:r>
              </a:p>
              <a:p>
                <a:pPr marL="457200" lvl="1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EB</m:t>
                        </m:r>
                        <m:r>
                          <m:rPr>
                            <m:sty m:val="p"/>
                          </m:rPr>
                          <a:rPr lang="en-GB" sz="200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en-GB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  <m:r>
                          <m:rPr>
                            <m:sty m:val="p"/>
                          </m:rPr>
                          <a:rPr lang="en-GB" sz="200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m:rPr>
                            <m:sty m:val="p"/>
                          </m:rPr>
                          <a:rPr lang="en-GB" sz="20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en-GB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30</a:t>
                </a:r>
                <a:r>
                  <a:rPr lang="en-GB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(proved)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 triangles </a:t>
                </a:r>
                <a:r>
                  <a:rPr lang="en-US" sz="2000" i="1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ABE 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and </a:t>
                </a:r>
                <a:r>
                  <a:rPr lang="en-US" sz="2000" i="1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BCF 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are equal by ASA</a:t>
                </a:r>
                <a:endParaRPr lang="en-GB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D81CBAE5-4F4B-489E-8D85-91E542130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519" y="2413270"/>
                <a:ext cx="7197307" cy="3299741"/>
              </a:xfrm>
              <a:prstGeom prst="rect">
                <a:avLst/>
              </a:prstGeom>
              <a:blipFill>
                <a:blip r:embed="rId3"/>
                <a:stretch>
                  <a:fillRect l="-931" t="-20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95F1070-005D-4A7E-8F1E-2AFF223240DF}"/>
              </a:ext>
            </a:extLst>
          </p:cNvPr>
          <p:cNvSpPr txBox="1">
            <a:spLocks/>
          </p:cNvSpPr>
          <p:nvPr/>
        </p:nvSpPr>
        <p:spPr>
          <a:xfrm>
            <a:off x="413293" y="4930808"/>
            <a:ext cx="7666111" cy="90770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Homologous elements</a:t>
            </a:r>
            <a:r>
              <a:rPr lang="en-GB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: Since </a:t>
            </a:r>
            <a:r>
              <a:rPr lang="en-US" sz="2000" i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ABE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and </a:t>
            </a:r>
            <a:r>
              <a:rPr lang="en-US" sz="2000" i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BCF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are equal, then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AE = BF, EB = FC </a:t>
            </a:r>
            <a:endParaRPr lang="en-GB" sz="20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49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28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Problem of the chapter | solution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97B3D62-8A61-504C-A9AF-80BE15D330C3}"/>
              </a:ext>
            </a:extLst>
          </p:cNvPr>
          <p:cNvSpPr txBox="1"/>
          <p:nvPr/>
        </p:nvSpPr>
        <p:spPr>
          <a:xfrm>
            <a:off x="292584" y="1732290"/>
            <a:ext cx="587949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LB" sz="2200" dirty="0">
                <a:solidFill>
                  <a:schemeClr val="bg1"/>
                </a:solidFill>
                <a:latin typeface="Myriad Pro" panose="020B0503030403020204" pitchFamily="34" charset="0"/>
              </a:rPr>
              <a:t>A new airplane must undergo some safety tests before being sold to airlines. </a:t>
            </a:r>
            <a:r>
              <a:rPr lang="en-GB" sz="2200" dirty="0">
                <a:solidFill>
                  <a:schemeClr val="bg1"/>
                </a:solidFill>
                <a:latin typeface="Myriad Pro" panose="020B0503030403020204" pitchFamily="34" charset="0"/>
              </a:rPr>
              <a:t>O</a:t>
            </a:r>
            <a:r>
              <a:rPr lang="en-LB" sz="2200" dirty="0">
                <a:solidFill>
                  <a:schemeClr val="bg1"/>
                </a:solidFill>
                <a:latin typeface="Myriad Pro" panose="020B0503030403020204" pitchFamily="34" charset="0"/>
              </a:rPr>
              <a:t>ne of the tests is that </a:t>
            </a:r>
            <a:r>
              <a:rPr lang="en-GB" sz="2200" dirty="0">
                <a:solidFill>
                  <a:schemeClr val="bg1"/>
                </a:solidFill>
                <a:latin typeface="Myriad Pro" panose="020B0503030403020204" pitchFamily="34" charset="0"/>
              </a:rPr>
              <a:t>t</a:t>
            </a:r>
            <a:r>
              <a:rPr lang="en-LB" sz="2200" dirty="0">
                <a:solidFill>
                  <a:schemeClr val="bg1"/>
                </a:solidFill>
                <a:latin typeface="Myriad Pro" panose="020B0503030403020204" pitchFamily="34" charset="0"/>
              </a:rPr>
              <a:t>he wings must be identical for the airplane to balance while flying. </a:t>
            </a:r>
          </a:p>
          <a:p>
            <a:r>
              <a:rPr lang="en-LB" sz="2200" dirty="0">
                <a:solidFill>
                  <a:schemeClr val="bg1"/>
                </a:solidFill>
                <a:latin typeface="Myriad Pro" panose="020B0503030403020204" pitchFamily="34" charset="0"/>
              </a:rPr>
              <a:t>How can the manufacturer ensure that the wings are identical with minimum tests? </a:t>
            </a:r>
          </a:p>
        </p:txBody>
      </p:sp>
      <p:sp>
        <p:nvSpPr>
          <p:cNvPr id="16" name="Graphic 12" descr="Aeroplane outline">
            <a:extLst>
              <a:ext uri="{FF2B5EF4-FFF2-40B4-BE49-F238E27FC236}">
                <a16:creationId xmlns:a16="http://schemas.microsoft.com/office/drawing/2014/main" id="{36B83427-4370-EA4C-9A22-AE16E9629D0B}"/>
              </a:ext>
            </a:extLst>
          </p:cNvPr>
          <p:cNvSpPr/>
          <p:nvPr/>
        </p:nvSpPr>
        <p:spPr>
          <a:xfrm rot="5400000">
            <a:off x="7448063" y="1562587"/>
            <a:ext cx="3762975" cy="4043876"/>
          </a:xfrm>
          <a:custGeom>
            <a:avLst/>
            <a:gdLst>
              <a:gd name="connsiteX0" fmla="*/ 3437294 w 3437294"/>
              <a:gd name="connsiteY0" fmla="*/ 2931810 h 4043875"/>
              <a:gd name="connsiteX1" fmla="*/ 3437294 w 3437294"/>
              <a:gd name="connsiteY1" fmla="*/ 2476874 h 4043875"/>
              <a:gd name="connsiteX2" fmla="*/ 1971390 w 3437294"/>
              <a:gd name="connsiteY2" fmla="*/ 1440631 h 4043875"/>
              <a:gd name="connsiteX3" fmla="*/ 1971390 w 3437294"/>
              <a:gd name="connsiteY3" fmla="*/ 454936 h 4043875"/>
              <a:gd name="connsiteX4" fmla="*/ 1718647 w 3437294"/>
              <a:gd name="connsiteY4" fmla="*/ 0 h 4043875"/>
              <a:gd name="connsiteX5" fmla="*/ 1465905 w 3437294"/>
              <a:gd name="connsiteY5" fmla="*/ 454936 h 4043875"/>
              <a:gd name="connsiteX6" fmla="*/ 1465905 w 3437294"/>
              <a:gd name="connsiteY6" fmla="*/ 1440631 h 4043875"/>
              <a:gd name="connsiteX7" fmla="*/ 0 w 3437294"/>
              <a:gd name="connsiteY7" fmla="*/ 2476874 h 4043875"/>
              <a:gd name="connsiteX8" fmla="*/ 0 w 3437294"/>
              <a:gd name="connsiteY8" fmla="*/ 2931810 h 4043875"/>
              <a:gd name="connsiteX9" fmla="*/ 1465905 w 3437294"/>
              <a:gd name="connsiteY9" fmla="*/ 2198858 h 4043875"/>
              <a:gd name="connsiteX10" fmla="*/ 1465905 w 3437294"/>
              <a:gd name="connsiteY10" fmla="*/ 3300814 h 4043875"/>
              <a:gd name="connsiteX11" fmla="*/ 960421 w 3437294"/>
              <a:gd name="connsiteY11" fmla="*/ 3740585 h 4043875"/>
              <a:gd name="connsiteX12" fmla="*/ 960421 w 3437294"/>
              <a:gd name="connsiteY12" fmla="*/ 4043876 h 4043875"/>
              <a:gd name="connsiteX13" fmla="*/ 1718647 w 3437294"/>
              <a:gd name="connsiteY13" fmla="*/ 3740585 h 4043875"/>
              <a:gd name="connsiteX14" fmla="*/ 2476874 w 3437294"/>
              <a:gd name="connsiteY14" fmla="*/ 4043876 h 4043875"/>
              <a:gd name="connsiteX15" fmla="*/ 2476874 w 3437294"/>
              <a:gd name="connsiteY15" fmla="*/ 3740585 h 4043875"/>
              <a:gd name="connsiteX16" fmla="*/ 1971390 w 3437294"/>
              <a:gd name="connsiteY16" fmla="*/ 3300814 h 4043875"/>
              <a:gd name="connsiteX17" fmla="*/ 1971390 w 3437294"/>
              <a:gd name="connsiteY17" fmla="*/ 2198858 h 4043875"/>
              <a:gd name="connsiteX18" fmla="*/ 1905019 w 3437294"/>
              <a:gd name="connsiteY18" fmla="*/ 3377091 h 4043875"/>
              <a:gd name="connsiteX19" fmla="*/ 2375777 w 3437294"/>
              <a:gd name="connsiteY19" fmla="*/ 3786534 h 4043875"/>
              <a:gd name="connsiteX20" fmla="*/ 2375777 w 3437294"/>
              <a:gd name="connsiteY20" fmla="*/ 3894455 h 4043875"/>
              <a:gd name="connsiteX21" fmla="*/ 1756205 w 3437294"/>
              <a:gd name="connsiteY21" fmla="*/ 3646767 h 4043875"/>
              <a:gd name="connsiteX22" fmla="*/ 1718647 w 3437294"/>
              <a:gd name="connsiteY22" fmla="*/ 3631603 h 4043875"/>
              <a:gd name="connsiteX23" fmla="*/ 1681090 w 3437294"/>
              <a:gd name="connsiteY23" fmla="*/ 3646767 h 4043875"/>
              <a:gd name="connsiteX24" fmla="*/ 1061518 w 3437294"/>
              <a:gd name="connsiteY24" fmla="*/ 3894455 h 4043875"/>
              <a:gd name="connsiteX25" fmla="*/ 1061518 w 3437294"/>
              <a:gd name="connsiteY25" fmla="*/ 3786635 h 4043875"/>
              <a:gd name="connsiteX26" fmla="*/ 1532275 w 3437294"/>
              <a:gd name="connsiteY26" fmla="*/ 3377192 h 4043875"/>
              <a:gd name="connsiteX27" fmla="*/ 1567002 w 3437294"/>
              <a:gd name="connsiteY27" fmla="*/ 3346863 h 4043875"/>
              <a:gd name="connsiteX28" fmla="*/ 1567002 w 3437294"/>
              <a:gd name="connsiteY28" fmla="*/ 2035283 h 4043875"/>
              <a:gd name="connsiteX29" fmla="*/ 1420411 w 3437294"/>
              <a:gd name="connsiteY29" fmla="*/ 2108426 h 4043875"/>
              <a:gd name="connsiteX30" fmla="*/ 101097 w 3437294"/>
              <a:gd name="connsiteY30" fmla="*/ 2768235 h 4043875"/>
              <a:gd name="connsiteX31" fmla="*/ 101097 w 3437294"/>
              <a:gd name="connsiteY31" fmla="*/ 2529192 h 4043875"/>
              <a:gd name="connsiteX32" fmla="*/ 1524238 w 3437294"/>
              <a:gd name="connsiteY32" fmla="*/ 1523277 h 4043875"/>
              <a:gd name="connsiteX33" fmla="*/ 1567002 w 3437294"/>
              <a:gd name="connsiteY33" fmla="*/ 1492948 h 4043875"/>
              <a:gd name="connsiteX34" fmla="*/ 1567002 w 3437294"/>
              <a:gd name="connsiteY34" fmla="*/ 454936 h 4043875"/>
              <a:gd name="connsiteX35" fmla="*/ 1718647 w 3437294"/>
              <a:gd name="connsiteY35" fmla="*/ 101097 h 4043875"/>
              <a:gd name="connsiteX36" fmla="*/ 1870293 w 3437294"/>
              <a:gd name="connsiteY36" fmla="*/ 454936 h 4043875"/>
              <a:gd name="connsiteX37" fmla="*/ 1870293 w 3437294"/>
              <a:gd name="connsiteY37" fmla="*/ 1492948 h 4043875"/>
              <a:gd name="connsiteX38" fmla="*/ 1913006 w 3437294"/>
              <a:gd name="connsiteY38" fmla="*/ 1523277 h 4043875"/>
              <a:gd name="connsiteX39" fmla="*/ 3336198 w 3437294"/>
              <a:gd name="connsiteY39" fmla="*/ 2529192 h 4043875"/>
              <a:gd name="connsiteX40" fmla="*/ 3336198 w 3437294"/>
              <a:gd name="connsiteY40" fmla="*/ 2768235 h 4043875"/>
              <a:gd name="connsiteX41" fmla="*/ 2016630 w 3437294"/>
              <a:gd name="connsiteY41" fmla="*/ 2108426 h 4043875"/>
              <a:gd name="connsiteX42" fmla="*/ 1870343 w 3437294"/>
              <a:gd name="connsiteY42" fmla="*/ 2035283 h 4043875"/>
              <a:gd name="connsiteX43" fmla="*/ 1870343 w 3437294"/>
              <a:gd name="connsiteY43" fmla="*/ 3346863 h 4043875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0 w 3437294"/>
              <a:gd name="connsiteY7" fmla="*/ 247687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96253 w 3437294"/>
              <a:gd name="connsiteY7" fmla="*/ 264050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509452 w 3509452"/>
              <a:gd name="connsiteY0" fmla="*/ 2931810 h 4043876"/>
              <a:gd name="connsiteX1" fmla="*/ 3509452 w 3509452"/>
              <a:gd name="connsiteY1" fmla="*/ 2476874 h 4043876"/>
              <a:gd name="connsiteX2" fmla="*/ 2043548 w 3509452"/>
              <a:gd name="connsiteY2" fmla="*/ 1440631 h 4043876"/>
              <a:gd name="connsiteX3" fmla="*/ 2043548 w 3509452"/>
              <a:gd name="connsiteY3" fmla="*/ 454936 h 4043876"/>
              <a:gd name="connsiteX4" fmla="*/ 1790805 w 3509452"/>
              <a:gd name="connsiteY4" fmla="*/ 0 h 4043876"/>
              <a:gd name="connsiteX5" fmla="*/ 1538063 w 3509452"/>
              <a:gd name="connsiteY5" fmla="*/ 454936 h 4043876"/>
              <a:gd name="connsiteX6" fmla="*/ 1538063 w 3509452"/>
              <a:gd name="connsiteY6" fmla="*/ 1440631 h 4043876"/>
              <a:gd name="connsiteX7" fmla="*/ 168411 w 3509452"/>
              <a:gd name="connsiteY7" fmla="*/ 2640504 h 4043876"/>
              <a:gd name="connsiteX8" fmla="*/ 72158 w 3509452"/>
              <a:gd name="connsiteY8" fmla="*/ 2931810 h 4043876"/>
              <a:gd name="connsiteX9" fmla="*/ 1538063 w 3509452"/>
              <a:gd name="connsiteY9" fmla="*/ 2198858 h 4043876"/>
              <a:gd name="connsiteX10" fmla="*/ 1538063 w 3509452"/>
              <a:gd name="connsiteY10" fmla="*/ 3300814 h 4043876"/>
              <a:gd name="connsiteX11" fmla="*/ 1032579 w 3509452"/>
              <a:gd name="connsiteY11" fmla="*/ 3740585 h 4043876"/>
              <a:gd name="connsiteX12" fmla="*/ 1032579 w 3509452"/>
              <a:gd name="connsiteY12" fmla="*/ 4043876 h 4043876"/>
              <a:gd name="connsiteX13" fmla="*/ 1790805 w 3509452"/>
              <a:gd name="connsiteY13" fmla="*/ 3740585 h 4043876"/>
              <a:gd name="connsiteX14" fmla="*/ 2549032 w 3509452"/>
              <a:gd name="connsiteY14" fmla="*/ 4043876 h 4043876"/>
              <a:gd name="connsiteX15" fmla="*/ 2549032 w 3509452"/>
              <a:gd name="connsiteY15" fmla="*/ 3740585 h 4043876"/>
              <a:gd name="connsiteX16" fmla="*/ 2043548 w 3509452"/>
              <a:gd name="connsiteY16" fmla="*/ 3300814 h 4043876"/>
              <a:gd name="connsiteX17" fmla="*/ 2043548 w 3509452"/>
              <a:gd name="connsiteY17" fmla="*/ 2198858 h 4043876"/>
              <a:gd name="connsiteX18" fmla="*/ 3509452 w 3509452"/>
              <a:gd name="connsiteY18" fmla="*/ 2931810 h 4043876"/>
              <a:gd name="connsiteX19" fmla="*/ 1977177 w 3509452"/>
              <a:gd name="connsiteY19" fmla="*/ 3377091 h 4043876"/>
              <a:gd name="connsiteX20" fmla="*/ 2447935 w 3509452"/>
              <a:gd name="connsiteY20" fmla="*/ 3786534 h 4043876"/>
              <a:gd name="connsiteX21" fmla="*/ 2447935 w 3509452"/>
              <a:gd name="connsiteY21" fmla="*/ 3894455 h 4043876"/>
              <a:gd name="connsiteX22" fmla="*/ 1828363 w 3509452"/>
              <a:gd name="connsiteY22" fmla="*/ 3646767 h 4043876"/>
              <a:gd name="connsiteX23" fmla="*/ 1790805 w 3509452"/>
              <a:gd name="connsiteY23" fmla="*/ 3631603 h 4043876"/>
              <a:gd name="connsiteX24" fmla="*/ 1753248 w 3509452"/>
              <a:gd name="connsiteY24" fmla="*/ 3646767 h 4043876"/>
              <a:gd name="connsiteX25" fmla="*/ 1133676 w 3509452"/>
              <a:gd name="connsiteY25" fmla="*/ 3894455 h 4043876"/>
              <a:gd name="connsiteX26" fmla="*/ 1133676 w 3509452"/>
              <a:gd name="connsiteY26" fmla="*/ 3786635 h 4043876"/>
              <a:gd name="connsiteX27" fmla="*/ 1604433 w 3509452"/>
              <a:gd name="connsiteY27" fmla="*/ 3377192 h 4043876"/>
              <a:gd name="connsiteX28" fmla="*/ 1639160 w 3509452"/>
              <a:gd name="connsiteY28" fmla="*/ 3346863 h 4043876"/>
              <a:gd name="connsiteX29" fmla="*/ 1639160 w 3509452"/>
              <a:gd name="connsiteY29" fmla="*/ 2035283 h 4043876"/>
              <a:gd name="connsiteX30" fmla="*/ 1492569 w 3509452"/>
              <a:gd name="connsiteY30" fmla="*/ 2108426 h 4043876"/>
              <a:gd name="connsiteX31" fmla="*/ 173255 w 3509452"/>
              <a:gd name="connsiteY31" fmla="*/ 2768235 h 4043876"/>
              <a:gd name="connsiteX32" fmla="*/ 0 w 3509452"/>
              <a:gd name="connsiteY32" fmla="*/ 2846826 h 4043876"/>
              <a:gd name="connsiteX33" fmla="*/ 1596396 w 3509452"/>
              <a:gd name="connsiteY33" fmla="*/ 1523277 h 4043876"/>
              <a:gd name="connsiteX34" fmla="*/ 1639160 w 3509452"/>
              <a:gd name="connsiteY34" fmla="*/ 1492948 h 4043876"/>
              <a:gd name="connsiteX35" fmla="*/ 1639160 w 3509452"/>
              <a:gd name="connsiteY35" fmla="*/ 454936 h 4043876"/>
              <a:gd name="connsiteX36" fmla="*/ 1790805 w 3509452"/>
              <a:gd name="connsiteY36" fmla="*/ 101097 h 4043876"/>
              <a:gd name="connsiteX37" fmla="*/ 1942451 w 3509452"/>
              <a:gd name="connsiteY37" fmla="*/ 454936 h 4043876"/>
              <a:gd name="connsiteX38" fmla="*/ 1942451 w 3509452"/>
              <a:gd name="connsiteY38" fmla="*/ 1492948 h 4043876"/>
              <a:gd name="connsiteX39" fmla="*/ 1985164 w 3509452"/>
              <a:gd name="connsiteY39" fmla="*/ 1523277 h 4043876"/>
              <a:gd name="connsiteX40" fmla="*/ 3408356 w 3509452"/>
              <a:gd name="connsiteY40" fmla="*/ 2529192 h 4043876"/>
              <a:gd name="connsiteX41" fmla="*/ 3408356 w 3509452"/>
              <a:gd name="connsiteY41" fmla="*/ 2768235 h 4043876"/>
              <a:gd name="connsiteX42" fmla="*/ 2088788 w 3509452"/>
              <a:gd name="connsiteY42" fmla="*/ 2108426 h 4043876"/>
              <a:gd name="connsiteX43" fmla="*/ 1942501 w 3509452"/>
              <a:gd name="connsiteY43" fmla="*/ 2035283 h 4043876"/>
              <a:gd name="connsiteX44" fmla="*/ 1942501 w 3509452"/>
              <a:gd name="connsiteY44" fmla="*/ 3346863 h 4043876"/>
              <a:gd name="connsiteX45" fmla="*/ 1977177 w 3509452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20347 w 3629799"/>
              <a:gd name="connsiteY32" fmla="*/ 2846826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740947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49050"/>
              <a:gd name="connsiteY0" fmla="*/ 2931810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931810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29799 w 3649050"/>
              <a:gd name="connsiteY0" fmla="*/ 2874059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874059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58675 w 3658675"/>
              <a:gd name="connsiteY0" fmla="*/ 2931810 h 4043876"/>
              <a:gd name="connsiteX1" fmla="*/ 3649050 w 3658675"/>
              <a:gd name="connsiteY1" fmla="*/ 2717505 h 4043876"/>
              <a:gd name="connsiteX2" fmla="*/ 2163895 w 3658675"/>
              <a:gd name="connsiteY2" fmla="*/ 1440631 h 4043876"/>
              <a:gd name="connsiteX3" fmla="*/ 2163895 w 3658675"/>
              <a:gd name="connsiteY3" fmla="*/ 454936 h 4043876"/>
              <a:gd name="connsiteX4" fmla="*/ 1911152 w 3658675"/>
              <a:gd name="connsiteY4" fmla="*/ 0 h 4043876"/>
              <a:gd name="connsiteX5" fmla="*/ 1658410 w 3658675"/>
              <a:gd name="connsiteY5" fmla="*/ 454936 h 4043876"/>
              <a:gd name="connsiteX6" fmla="*/ 1658410 w 3658675"/>
              <a:gd name="connsiteY6" fmla="*/ 1440631 h 4043876"/>
              <a:gd name="connsiteX7" fmla="*/ 0 w 3658675"/>
              <a:gd name="connsiteY7" fmla="*/ 2861885 h 4043876"/>
              <a:gd name="connsiteX8" fmla="*/ 48126 w 3658675"/>
              <a:gd name="connsiteY8" fmla="*/ 2941436 h 4043876"/>
              <a:gd name="connsiteX9" fmla="*/ 1658410 w 3658675"/>
              <a:gd name="connsiteY9" fmla="*/ 2198858 h 4043876"/>
              <a:gd name="connsiteX10" fmla="*/ 1658410 w 3658675"/>
              <a:gd name="connsiteY10" fmla="*/ 3300814 h 4043876"/>
              <a:gd name="connsiteX11" fmla="*/ 1152926 w 3658675"/>
              <a:gd name="connsiteY11" fmla="*/ 3740585 h 4043876"/>
              <a:gd name="connsiteX12" fmla="*/ 1152926 w 3658675"/>
              <a:gd name="connsiteY12" fmla="*/ 4043876 h 4043876"/>
              <a:gd name="connsiteX13" fmla="*/ 1911152 w 3658675"/>
              <a:gd name="connsiteY13" fmla="*/ 3740585 h 4043876"/>
              <a:gd name="connsiteX14" fmla="*/ 2669379 w 3658675"/>
              <a:gd name="connsiteY14" fmla="*/ 4043876 h 4043876"/>
              <a:gd name="connsiteX15" fmla="*/ 2669379 w 3658675"/>
              <a:gd name="connsiteY15" fmla="*/ 3740585 h 4043876"/>
              <a:gd name="connsiteX16" fmla="*/ 2163895 w 3658675"/>
              <a:gd name="connsiteY16" fmla="*/ 3300814 h 4043876"/>
              <a:gd name="connsiteX17" fmla="*/ 2163895 w 3658675"/>
              <a:gd name="connsiteY17" fmla="*/ 2198858 h 4043876"/>
              <a:gd name="connsiteX18" fmla="*/ 3658675 w 3658675"/>
              <a:gd name="connsiteY18" fmla="*/ 2931810 h 4043876"/>
              <a:gd name="connsiteX19" fmla="*/ 2097524 w 3658675"/>
              <a:gd name="connsiteY19" fmla="*/ 3377091 h 4043876"/>
              <a:gd name="connsiteX20" fmla="*/ 2568282 w 3658675"/>
              <a:gd name="connsiteY20" fmla="*/ 3786534 h 4043876"/>
              <a:gd name="connsiteX21" fmla="*/ 2568282 w 3658675"/>
              <a:gd name="connsiteY21" fmla="*/ 3894455 h 4043876"/>
              <a:gd name="connsiteX22" fmla="*/ 1948710 w 3658675"/>
              <a:gd name="connsiteY22" fmla="*/ 3646767 h 4043876"/>
              <a:gd name="connsiteX23" fmla="*/ 1911152 w 3658675"/>
              <a:gd name="connsiteY23" fmla="*/ 3631603 h 4043876"/>
              <a:gd name="connsiteX24" fmla="*/ 1873595 w 3658675"/>
              <a:gd name="connsiteY24" fmla="*/ 3646767 h 4043876"/>
              <a:gd name="connsiteX25" fmla="*/ 1254023 w 3658675"/>
              <a:gd name="connsiteY25" fmla="*/ 3894455 h 4043876"/>
              <a:gd name="connsiteX26" fmla="*/ 1254023 w 3658675"/>
              <a:gd name="connsiteY26" fmla="*/ 3786635 h 4043876"/>
              <a:gd name="connsiteX27" fmla="*/ 1724780 w 3658675"/>
              <a:gd name="connsiteY27" fmla="*/ 3377192 h 4043876"/>
              <a:gd name="connsiteX28" fmla="*/ 1759507 w 3658675"/>
              <a:gd name="connsiteY28" fmla="*/ 3346863 h 4043876"/>
              <a:gd name="connsiteX29" fmla="*/ 1759507 w 3658675"/>
              <a:gd name="connsiteY29" fmla="*/ 2035283 h 4043876"/>
              <a:gd name="connsiteX30" fmla="*/ 1612916 w 3658675"/>
              <a:gd name="connsiteY30" fmla="*/ 2108426 h 4043876"/>
              <a:gd name="connsiteX31" fmla="*/ 293602 w 3658675"/>
              <a:gd name="connsiteY31" fmla="*/ 2768235 h 4043876"/>
              <a:gd name="connsiteX32" fmla="*/ 168473 w 3658675"/>
              <a:gd name="connsiteY32" fmla="*/ 2827575 h 4043876"/>
              <a:gd name="connsiteX33" fmla="*/ 1716743 w 3658675"/>
              <a:gd name="connsiteY33" fmla="*/ 1523277 h 4043876"/>
              <a:gd name="connsiteX34" fmla="*/ 1759507 w 3658675"/>
              <a:gd name="connsiteY34" fmla="*/ 1492948 h 4043876"/>
              <a:gd name="connsiteX35" fmla="*/ 1759507 w 3658675"/>
              <a:gd name="connsiteY35" fmla="*/ 454936 h 4043876"/>
              <a:gd name="connsiteX36" fmla="*/ 1911152 w 3658675"/>
              <a:gd name="connsiteY36" fmla="*/ 101097 h 4043876"/>
              <a:gd name="connsiteX37" fmla="*/ 2062798 w 3658675"/>
              <a:gd name="connsiteY37" fmla="*/ 454936 h 4043876"/>
              <a:gd name="connsiteX38" fmla="*/ 2062798 w 3658675"/>
              <a:gd name="connsiteY38" fmla="*/ 1492948 h 4043876"/>
              <a:gd name="connsiteX39" fmla="*/ 2105511 w 3658675"/>
              <a:gd name="connsiteY39" fmla="*/ 1523277 h 4043876"/>
              <a:gd name="connsiteX40" fmla="*/ 3528703 w 3658675"/>
              <a:gd name="connsiteY40" fmla="*/ 2740947 h 4043876"/>
              <a:gd name="connsiteX41" fmla="*/ 3528703 w 3658675"/>
              <a:gd name="connsiteY41" fmla="*/ 2768235 h 4043876"/>
              <a:gd name="connsiteX42" fmla="*/ 2209135 w 3658675"/>
              <a:gd name="connsiteY42" fmla="*/ 2108426 h 4043876"/>
              <a:gd name="connsiteX43" fmla="*/ 2062848 w 3658675"/>
              <a:gd name="connsiteY43" fmla="*/ 2035283 h 4043876"/>
              <a:gd name="connsiteX44" fmla="*/ 2062848 w 3658675"/>
              <a:gd name="connsiteY44" fmla="*/ 3346863 h 4043876"/>
              <a:gd name="connsiteX45" fmla="*/ 2097524 w 3658675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528703 w 3735677"/>
              <a:gd name="connsiteY41" fmla="*/ 2768235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29972 w 3735677"/>
              <a:gd name="connsiteY32" fmla="*/ 2808324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35677"/>
              <a:gd name="connsiteY0" fmla="*/ 2952282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733741 w 3735677"/>
              <a:gd name="connsiteY18" fmla="*/ 2952282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62975"/>
              <a:gd name="connsiteY0" fmla="*/ 2952282 h 4043876"/>
              <a:gd name="connsiteX1" fmla="*/ 3762975 w 3762975"/>
              <a:gd name="connsiteY1" fmla="*/ 2871150 h 4043876"/>
              <a:gd name="connsiteX2" fmla="*/ 2163895 w 3762975"/>
              <a:gd name="connsiteY2" fmla="*/ 1440631 h 4043876"/>
              <a:gd name="connsiteX3" fmla="*/ 2163895 w 3762975"/>
              <a:gd name="connsiteY3" fmla="*/ 454936 h 4043876"/>
              <a:gd name="connsiteX4" fmla="*/ 1911152 w 3762975"/>
              <a:gd name="connsiteY4" fmla="*/ 0 h 4043876"/>
              <a:gd name="connsiteX5" fmla="*/ 1658410 w 3762975"/>
              <a:gd name="connsiteY5" fmla="*/ 454936 h 4043876"/>
              <a:gd name="connsiteX6" fmla="*/ 1658410 w 3762975"/>
              <a:gd name="connsiteY6" fmla="*/ 1440631 h 4043876"/>
              <a:gd name="connsiteX7" fmla="*/ 0 w 3762975"/>
              <a:gd name="connsiteY7" fmla="*/ 2861885 h 4043876"/>
              <a:gd name="connsiteX8" fmla="*/ 48126 w 3762975"/>
              <a:gd name="connsiteY8" fmla="*/ 2941436 h 4043876"/>
              <a:gd name="connsiteX9" fmla="*/ 1658410 w 3762975"/>
              <a:gd name="connsiteY9" fmla="*/ 2198858 h 4043876"/>
              <a:gd name="connsiteX10" fmla="*/ 1658410 w 3762975"/>
              <a:gd name="connsiteY10" fmla="*/ 3300814 h 4043876"/>
              <a:gd name="connsiteX11" fmla="*/ 1152926 w 3762975"/>
              <a:gd name="connsiteY11" fmla="*/ 3740585 h 4043876"/>
              <a:gd name="connsiteX12" fmla="*/ 1152926 w 3762975"/>
              <a:gd name="connsiteY12" fmla="*/ 4043876 h 4043876"/>
              <a:gd name="connsiteX13" fmla="*/ 1911152 w 3762975"/>
              <a:gd name="connsiteY13" fmla="*/ 3740585 h 4043876"/>
              <a:gd name="connsiteX14" fmla="*/ 2669379 w 3762975"/>
              <a:gd name="connsiteY14" fmla="*/ 4043876 h 4043876"/>
              <a:gd name="connsiteX15" fmla="*/ 2669379 w 3762975"/>
              <a:gd name="connsiteY15" fmla="*/ 3740585 h 4043876"/>
              <a:gd name="connsiteX16" fmla="*/ 2163895 w 3762975"/>
              <a:gd name="connsiteY16" fmla="*/ 3300814 h 4043876"/>
              <a:gd name="connsiteX17" fmla="*/ 2163895 w 3762975"/>
              <a:gd name="connsiteY17" fmla="*/ 2198858 h 4043876"/>
              <a:gd name="connsiteX18" fmla="*/ 3733741 w 3762975"/>
              <a:gd name="connsiteY18" fmla="*/ 2952282 h 4043876"/>
              <a:gd name="connsiteX19" fmla="*/ 2097524 w 3762975"/>
              <a:gd name="connsiteY19" fmla="*/ 3377091 h 4043876"/>
              <a:gd name="connsiteX20" fmla="*/ 2568282 w 3762975"/>
              <a:gd name="connsiteY20" fmla="*/ 3786534 h 4043876"/>
              <a:gd name="connsiteX21" fmla="*/ 2568282 w 3762975"/>
              <a:gd name="connsiteY21" fmla="*/ 3894455 h 4043876"/>
              <a:gd name="connsiteX22" fmla="*/ 1948710 w 3762975"/>
              <a:gd name="connsiteY22" fmla="*/ 3646767 h 4043876"/>
              <a:gd name="connsiteX23" fmla="*/ 1911152 w 3762975"/>
              <a:gd name="connsiteY23" fmla="*/ 3631603 h 4043876"/>
              <a:gd name="connsiteX24" fmla="*/ 1873595 w 3762975"/>
              <a:gd name="connsiteY24" fmla="*/ 3646767 h 4043876"/>
              <a:gd name="connsiteX25" fmla="*/ 1254023 w 3762975"/>
              <a:gd name="connsiteY25" fmla="*/ 3894455 h 4043876"/>
              <a:gd name="connsiteX26" fmla="*/ 1254023 w 3762975"/>
              <a:gd name="connsiteY26" fmla="*/ 3786635 h 4043876"/>
              <a:gd name="connsiteX27" fmla="*/ 1724780 w 3762975"/>
              <a:gd name="connsiteY27" fmla="*/ 3377192 h 4043876"/>
              <a:gd name="connsiteX28" fmla="*/ 1759507 w 3762975"/>
              <a:gd name="connsiteY28" fmla="*/ 3346863 h 4043876"/>
              <a:gd name="connsiteX29" fmla="*/ 1759507 w 3762975"/>
              <a:gd name="connsiteY29" fmla="*/ 2035283 h 4043876"/>
              <a:gd name="connsiteX30" fmla="*/ 1612916 w 3762975"/>
              <a:gd name="connsiteY30" fmla="*/ 2108426 h 4043876"/>
              <a:gd name="connsiteX31" fmla="*/ 158849 w 3762975"/>
              <a:gd name="connsiteY31" fmla="*/ 2825987 h 4043876"/>
              <a:gd name="connsiteX32" fmla="*/ 149223 w 3762975"/>
              <a:gd name="connsiteY32" fmla="*/ 2817949 h 4043876"/>
              <a:gd name="connsiteX33" fmla="*/ 1716743 w 3762975"/>
              <a:gd name="connsiteY33" fmla="*/ 1523277 h 4043876"/>
              <a:gd name="connsiteX34" fmla="*/ 1759507 w 3762975"/>
              <a:gd name="connsiteY34" fmla="*/ 1492948 h 4043876"/>
              <a:gd name="connsiteX35" fmla="*/ 1759507 w 3762975"/>
              <a:gd name="connsiteY35" fmla="*/ 454936 h 4043876"/>
              <a:gd name="connsiteX36" fmla="*/ 1911152 w 3762975"/>
              <a:gd name="connsiteY36" fmla="*/ 101097 h 4043876"/>
              <a:gd name="connsiteX37" fmla="*/ 2062798 w 3762975"/>
              <a:gd name="connsiteY37" fmla="*/ 454936 h 4043876"/>
              <a:gd name="connsiteX38" fmla="*/ 2062798 w 3762975"/>
              <a:gd name="connsiteY38" fmla="*/ 1492948 h 4043876"/>
              <a:gd name="connsiteX39" fmla="*/ 2105511 w 3762975"/>
              <a:gd name="connsiteY39" fmla="*/ 1523277 h 4043876"/>
              <a:gd name="connsiteX40" fmla="*/ 3586455 w 3762975"/>
              <a:gd name="connsiteY40" fmla="*/ 2798698 h 4043876"/>
              <a:gd name="connsiteX41" fmla="*/ 3615330 w 3762975"/>
              <a:gd name="connsiteY41" fmla="*/ 2825987 h 4043876"/>
              <a:gd name="connsiteX42" fmla="*/ 2209135 w 3762975"/>
              <a:gd name="connsiteY42" fmla="*/ 2108426 h 4043876"/>
              <a:gd name="connsiteX43" fmla="*/ 2062848 w 3762975"/>
              <a:gd name="connsiteY43" fmla="*/ 2035283 h 4043876"/>
              <a:gd name="connsiteX44" fmla="*/ 2062848 w 3762975"/>
              <a:gd name="connsiteY44" fmla="*/ 3346863 h 4043876"/>
              <a:gd name="connsiteX45" fmla="*/ 2097524 w 3762975"/>
              <a:gd name="connsiteY45" fmla="*/ 3377091 h 404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762975" h="4043876">
                <a:moveTo>
                  <a:pt x="3733741" y="2952282"/>
                </a:moveTo>
                <a:cubicBezTo>
                  <a:pt x="3734386" y="2909316"/>
                  <a:pt x="3762330" y="2914116"/>
                  <a:pt x="3762975" y="2871150"/>
                </a:cubicBezTo>
                <a:lnTo>
                  <a:pt x="2163895" y="1440631"/>
                </a:lnTo>
                <a:lnTo>
                  <a:pt x="2163895" y="454936"/>
                </a:lnTo>
                <a:cubicBezTo>
                  <a:pt x="2163895" y="257797"/>
                  <a:pt x="2062798" y="0"/>
                  <a:pt x="1911152" y="0"/>
                </a:cubicBezTo>
                <a:cubicBezTo>
                  <a:pt x="1764562" y="0"/>
                  <a:pt x="1658410" y="257797"/>
                  <a:pt x="1658410" y="454936"/>
                </a:cubicBezTo>
                <a:lnTo>
                  <a:pt x="1658410" y="1440631"/>
                </a:lnTo>
                <a:lnTo>
                  <a:pt x="0" y="2861885"/>
                </a:lnTo>
                <a:lnTo>
                  <a:pt x="48126" y="2941436"/>
                </a:lnTo>
                <a:lnTo>
                  <a:pt x="1658410" y="2198858"/>
                </a:lnTo>
                <a:lnTo>
                  <a:pt x="1658410" y="3300814"/>
                </a:lnTo>
                <a:lnTo>
                  <a:pt x="1152926" y="3740585"/>
                </a:lnTo>
                <a:lnTo>
                  <a:pt x="1152926" y="4043876"/>
                </a:lnTo>
                <a:lnTo>
                  <a:pt x="1911152" y="3740585"/>
                </a:lnTo>
                <a:lnTo>
                  <a:pt x="2669379" y="4043876"/>
                </a:lnTo>
                <a:lnTo>
                  <a:pt x="2669379" y="3740585"/>
                </a:lnTo>
                <a:lnTo>
                  <a:pt x="2163895" y="3300814"/>
                </a:lnTo>
                <a:lnTo>
                  <a:pt x="2163895" y="2198858"/>
                </a:lnTo>
                <a:lnTo>
                  <a:pt x="3733741" y="2952282"/>
                </a:lnTo>
                <a:close/>
                <a:moveTo>
                  <a:pt x="2097524" y="3377091"/>
                </a:moveTo>
                <a:lnTo>
                  <a:pt x="2568282" y="3786534"/>
                </a:lnTo>
                <a:lnTo>
                  <a:pt x="2568282" y="3894455"/>
                </a:lnTo>
                <a:lnTo>
                  <a:pt x="1948710" y="3646767"/>
                </a:lnTo>
                <a:lnTo>
                  <a:pt x="1911152" y="3631603"/>
                </a:lnTo>
                <a:lnTo>
                  <a:pt x="1873595" y="3646767"/>
                </a:lnTo>
                <a:lnTo>
                  <a:pt x="1254023" y="3894455"/>
                </a:lnTo>
                <a:lnTo>
                  <a:pt x="1254023" y="3786635"/>
                </a:lnTo>
                <a:lnTo>
                  <a:pt x="1724780" y="3377192"/>
                </a:lnTo>
                <a:lnTo>
                  <a:pt x="1759507" y="3346863"/>
                </a:lnTo>
                <a:lnTo>
                  <a:pt x="1759507" y="2035283"/>
                </a:lnTo>
                <a:lnTo>
                  <a:pt x="1612916" y="2108426"/>
                </a:lnTo>
                <a:lnTo>
                  <a:pt x="158849" y="2825987"/>
                </a:lnTo>
                <a:lnTo>
                  <a:pt x="149223" y="2817949"/>
                </a:lnTo>
                <a:lnTo>
                  <a:pt x="1716743" y="1523277"/>
                </a:lnTo>
                <a:lnTo>
                  <a:pt x="1759507" y="1492948"/>
                </a:lnTo>
                <a:lnTo>
                  <a:pt x="1759507" y="454936"/>
                </a:lnTo>
                <a:cubicBezTo>
                  <a:pt x="1759507" y="275944"/>
                  <a:pt x="1855549" y="101097"/>
                  <a:pt x="1911152" y="101097"/>
                </a:cubicBezTo>
                <a:cubicBezTo>
                  <a:pt x="1974540" y="101097"/>
                  <a:pt x="2062798" y="279381"/>
                  <a:pt x="2062798" y="454936"/>
                </a:cubicBezTo>
                <a:lnTo>
                  <a:pt x="2062798" y="1492948"/>
                </a:lnTo>
                <a:lnTo>
                  <a:pt x="2105511" y="1523277"/>
                </a:lnTo>
                <a:lnTo>
                  <a:pt x="3586455" y="2798698"/>
                </a:lnTo>
                <a:lnTo>
                  <a:pt x="3615330" y="2825987"/>
                </a:lnTo>
                <a:lnTo>
                  <a:pt x="2209135" y="2108426"/>
                </a:lnTo>
                <a:lnTo>
                  <a:pt x="2062848" y="2035283"/>
                </a:lnTo>
                <a:lnTo>
                  <a:pt x="2062848" y="3346863"/>
                </a:lnTo>
                <a:lnTo>
                  <a:pt x="2097524" y="337709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50502" cap="flat">
            <a:solidFill>
              <a:schemeClr val="accent1">
                <a:lumMod val="75000"/>
              </a:schemeClr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LB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8" name="Graphic 17" descr="Cloud outline">
            <a:extLst>
              <a:ext uri="{FF2B5EF4-FFF2-40B4-BE49-F238E27FC236}">
                <a16:creationId xmlns:a16="http://schemas.microsoft.com/office/drawing/2014/main" id="{EDD0BD02-2E6A-D348-8E7C-0603D77FC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65771" y="519619"/>
            <a:ext cx="3103279" cy="2366833"/>
          </a:xfrm>
          <a:prstGeom prst="rect">
            <a:avLst/>
          </a:prstGeom>
        </p:spPr>
      </p:pic>
      <p:pic>
        <p:nvPicPr>
          <p:cNvPr id="51" name="Graphic 50" descr="Cloud outline">
            <a:extLst>
              <a:ext uri="{FF2B5EF4-FFF2-40B4-BE49-F238E27FC236}">
                <a16:creationId xmlns:a16="http://schemas.microsoft.com/office/drawing/2014/main" id="{AD246EE2-F462-EC4D-A4D2-4FC4822386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79771" y="5069172"/>
            <a:ext cx="2094179" cy="1597205"/>
          </a:xfrm>
          <a:prstGeom prst="rect">
            <a:avLst/>
          </a:prstGeom>
        </p:spPr>
      </p:pic>
      <p:pic>
        <p:nvPicPr>
          <p:cNvPr id="52" name="Graphic 51" descr="Cloud outline">
            <a:extLst>
              <a:ext uri="{FF2B5EF4-FFF2-40B4-BE49-F238E27FC236}">
                <a16:creationId xmlns:a16="http://schemas.microsoft.com/office/drawing/2014/main" id="{47D7C06D-B102-B148-9E8B-9BA9C9E79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75997" y="5087826"/>
            <a:ext cx="2094179" cy="1597205"/>
          </a:xfrm>
          <a:prstGeom prst="rect">
            <a:avLst/>
          </a:prstGeom>
        </p:spPr>
      </p:pic>
      <p:sp>
        <p:nvSpPr>
          <p:cNvPr id="56" name="CuadroTexto 238">
            <a:extLst>
              <a:ext uri="{FF2B5EF4-FFF2-40B4-BE49-F238E27FC236}">
                <a16:creationId xmlns:a16="http://schemas.microsoft.com/office/drawing/2014/main" id="{C4769A70-092B-6A49-84A8-647C5B0CE6BE}"/>
              </a:ext>
            </a:extLst>
          </p:cNvPr>
          <p:cNvSpPr txBox="1"/>
          <p:nvPr/>
        </p:nvSpPr>
        <p:spPr>
          <a:xfrm>
            <a:off x="292584" y="1099251"/>
            <a:ext cx="5332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DFCC0BF-CDCD-E045-82B3-D354C20FDA40}"/>
              </a:ext>
            </a:extLst>
          </p:cNvPr>
          <p:cNvCxnSpPr/>
          <p:nvPr/>
        </p:nvCxnSpPr>
        <p:spPr>
          <a:xfrm>
            <a:off x="8638898" y="1594785"/>
            <a:ext cx="1381303" cy="1581295"/>
          </a:xfrm>
          <a:prstGeom prst="line">
            <a:avLst/>
          </a:prstGeom>
          <a:ln w="38100">
            <a:solidFill>
              <a:srgbClr val="FF3472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FADE9EE-F3F0-FF46-BE2F-161A10231EB8}"/>
              </a:ext>
            </a:extLst>
          </p:cNvPr>
          <p:cNvCxnSpPr>
            <a:cxnSpLocks/>
          </p:cNvCxnSpPr>
          <p:nvPr/>
        </p:nvCxnSpPr>
        <p:spPr>
          <a:xfrm flipH="1">
            <a:off x="8638899" y="4054708"/>
            <a:ext cx="1381302" cy="1519557"/>
          </a:xfrm>
          <a:prstGeom prst="line">
            <a:avLst/>
          </a:prstGeom>
          <a:ln w="38100">
            <a:solidFill>
              <a:srgbClr val="FF3472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5FA7CA2-6108-A746-B363-84335797D048}"/>
              </a:ext>
            </a:extLst>
          </p:cNvPr>
          <p:cNvCxnSpPr>
            <a:cxnSpLocks/>
          </p:cNvCxnSpPr>
          <p:nvPr/>
        </p:nvCxnSpPr>
        <p:spPr>
          <a:xfrm>
            <a:off x="8248210" y="1788828"/>
            <a:ext cx="725740" cy="1535137"/>
          </a:xfrm>
          <a:prstGeom prst="line">
            <a:avLst/>
          </a:prstGeom>
          <a:ln w="38100">
            <a:solidFill>
              <a:srgbClr val="00B050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5EEC42A-8454-2742-BFC1-602A8A4E8F7E}"/>
              </a:ext>
            </a:extLst>
          </p:cNvPr>
          <p:cNvCxnSpPr>
            <a:cxnSpLocks/>
          </p:cNvCxnSpPr>
          <p:nvPr/>
        </p:nvCxnSpPr>
        <p:spPr>
          <a:xfrm flipH="1">
            <a:off x="8248210" y="3921984"/>
            <a:ext cx="646230" cy="1544029"/>
          </a:xfrm>
          <a:prstGeom prst="line">
            <a:avLst/>
          </a:prstGeom>
          <a:ln w="38100">
            <a:solidFill>
              <a:srgbClr val="00B050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>
            <a:extLst>
              <a:ext uri="{FF2B5EF4-FFF2-40B4-BE49-F238E27FC236}">
                <a16:creationId xmlns:a16="http://schemas.microsoft.com/office/drawing/2014/main" id="{2DFBB338-F3C4-0142-83ED-3416CA5069BE}"/>
              </a:ext>
            </a:extLst>
          </p:cNvPr>
          <p:cNvSpPr/>
          <p:nvPr/>
        </p:nvSpPr>
        <p:spPr>
          <a:xfrm>
            <a:off x="8611985" y="2028305"/>
            <a:ext cx="532015" cy="690356"/>
          </a:xfrm>
          <a:custGeom>
            <a:avLst/>
            <a:gdLst>
              <a:gd name="connsiteX0" fmla="*/ 0 w 532015"/>
              <a:gd name="connsiteY0" fmla="*/ 0 h 631768"/>
              <a:gd name="connsiteX1" fmla="*/ 299259 w 532015"/>
              <a:gd name="connsiteY1" fmla="*/ 581891 h 631768"/>
              <a:gd name="connsiteX2" fmla="*/ 465513 w 532015"/>
              <a:gd name="connsiteY2" fmla="*/ 631768 h 631768"/>
              <a:gd name="connsiteX3" fmla="*/ 532015 w 532015"/>
              <a:gd name="connsiteY3" fmla="*/ 565266 h 631768"/>
              <a:gd name="connsiteX4" fmla="*/ 49877 w 532015"/>
              <a:gd name="connsiteY4" fmla="*/ 16626 h 631768"/>
              <a:gd name="connsiteX5" fmla="*/ 0 w 532015"/>
              <a:gd name="connsiteY5" fmla="*/ 0 h 631768"/>
              <a:gd name="connsiteX0" fmla="*/ 0 w 532015"/>
              <a:gd name="connsiteY0" fmla="*/ 0 h 668602"/>
              <a:gd name="connsiteX1" fmla="*/ 338673 w 532015"/>
              <a:gd name="connsiteY1" fmla="*/ 668602 h 668602"/>
              <a:gd name="connsiteX2" fmla="*/ 465513 w 532015"/>
              <a:gd name="connsiteY2" fmla="*/ 631768 h 668602"/>
              <a:gd name="connsiteX3" fmla="*/ 532015 w 532015"/>
              <a:gd name="connsiteY3" fmla="*/ 565266 h 668602"/>
              <a:gd name="connsiteX4" fmla="*/ 49877 w 532015"/>
              <a:gd name="connsiteY4" fmla="*/ 16626 h 668602"/>
              <a:gd name="connsiteX5" fmla="*/ 0 w 532015"/>
              <a:gd name="connsiteY5" fmla="*/ 0 h 668602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90356"/>
              <a:gd name="connsiteX1" fmla="*/ 338673 w 532015"/>
              <a:gd name="connsiteY1" fmla="*/ 668602 h 690356"/>
              <a:gd name="connsiteX2" fmla="*/ 481279 w 532015"/>
              <a:gd name="connsiteY2" fmla="*/ 679064 h 690356"/>
              <a:gd name="connsiteX3" fmla="*/ 532015 w 532015"/>
              <a:gd name="connsiteY3" fmla="*/ 565266 h 690356"/>
              <a:gd name="connsiteX4" fmla="*/ 49877 w 532015"/>
              <a:gd name="connsiteY4" fmla="*/ 16626 h 690356"/>
              <a:gd name="connsiteX5" fmla="*/ 0 w 532015"/>
              <a:gd name="connsiteY5" fmla="*/ 0 h 69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2015" h="690356">
                <a:moveTo>
                  <a:pt x="0" y="0"/>
                </a:moveTo>
                <a:lnTo>
                  <a:pt x="338673" y="668602"/>
                </a:lnTo>
                <a:cubicBezTo>
                  <a:pt x="386208" y="672089"/>
                  <a:pt x="387091" y="708234"/>
                  <a:pt x="481279" y="679064"/>
                </a:cubicBezTo>
                <a:cubicBezTo>
                  <a:pt x="540179" y="631801"/>
                  <a:pt x="515103" y="603199"/>
                  <a:pt x="532015" y="565266"/>
                </a:cubicBezTo>
                <a:lnTo>
                  <a:pt x="49877" y="166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B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09F6FBCC-BDBA-284D-B04B-E4A0F4224F6A}"/>
              </a:ext>
            </a:extLst>
          </p:cNvPr>
          <p:cNvSpPr/>
          <p:nvPr/>
        </p:nvSpPr>
        <p:spPr>
          <a:xfrm flipV="1">
            <a:off x="8571325" y="4550600"/>
            <a:ext cx="532015" cy="690356"/>
          </a:xfrm>
          <a:custGeom>
            <a:avLst/>
            <a:gdLst>
              <a:gd name="connsiteX0" fmla="*/ 0 w 532015"/>
              <a:gd name="connsiteY0" fmla="*/ 0 h 631768"/>
              <a:gd name="connsiteX1" fmla="*/ 299259 w 532015"/>
              <a:gd name="connsiteY1" fmla="*/ 581891 h 631768"/>
              <a:gd name="connsiteX2" fmla="*/ 465513 w 532015"/>
              <a:gd name="connsiteY2" fmla="*/ 631768 h 631768"/>
              <a:gd name="connsiteX3" fmla="*/ 532015 w 532015"/>
              <a:gd name="connsiteY3" fmla="*/ 565266 h 631768"/>
              <a:gd name="connsiteX4" fmla="*/ 49877 w 532015"/>
              <a:gd name="connsiteY4" fmla="*/ 16626 h 631768"/>
              <a:gd name="connsiteX5" fmla="*/ 0 w 532015"/>
              <a:gd name="connsiteY5" fmla="*/ 0 h 631768"/>
              <a:gd name="connsiteX0" fmla="*/ 0 w 532015"/>
              <a:gd name="connsiteY0" fmla="*/ 0 h 668602"/>
              <a:gd name="connsiteX1" fmla="*/ 338673 w 532015"/>
              <a:gd name="connsiteY1" fmla="*/ 668602 h 668602"/>
              <a:gd name="connsiteX2" fmla="*/ 465513 w 532015"/>
              <a:gd name="connsiteY2" fmla="*/ 631768 h 668602"/>
              <a:gd name="connsiteX3" fmla="*/ 532015 w 532015"/>
              <a:gd name="connsiteY3" fmla="*/ 565266 h 668602"/>
              <a:gd name="connsiteX4" fmla="*/ 49877 w 532015"/>
              <a:gd name="connsiteY4" fmla="*/ 16626 h 668602"/>
              <a:gd name="connsiteX5" fmla="*/ 0 w 532015"/>
              <a:gd name="connsiteY5" fmla="*/ 0 h 668602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90356"/>
              <a:gd name="connsiteX1" fmla="*/ 338673 w 532015"/>
              <a:gd name="connsiteY1" fmla="*/ 668602 h 690356"/>
              <a:gd name="connsiteX2" fmla="*/ 481279 w 532015"/>
              <a:gd name="connsiteY2" fmla="*/ 679064 h 690356"/>
              <a:gd name="connsiteX3" fmla="*/ 532015 w 532015"/>
              <a:gd name="connsiteY3" fmla="*/ 565266 h 690356"/>
              <a:gd name="connsiteX4" fmla="*/ 49877 w 532015"/>
              <a:gd name="connsiteY4" fmla="*/ 16626 h 690356"/>
              <a:gd name="connsiteX5" fmla="*/ 0 w 532015"/>
              <a:gd name="connsiteY5" fmla="*/ 0 h 69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2015" h="690356">
                <a:moveTo>
                  <a:pt x="0" y="0"/>
                </a:moveTo>
                <a:lnTo>
                  <a:pt x="338673" y="668602"/>
                </a:lnTo>
                <a:cubicBezTo>
                  <a:pt x="386208" y="672089"/>
                  <a:pt x="387091" y="708234"/>
                  <a:pt x="481279" y="679064"/>
                </a:cubicBezTo>
                <a:cubicBezTo>
                  <a:pt x="540179" y="631801"/>
                  <a:pt x="515103" y="603199"/>
                  <a:pt x="532015" y="565266"/>
                </a:cubicBezTo>
                <a:lnTo>
                  <a:pt x="49877" y="166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A2C92F8-9D9C-0C4E-88F2-B88C10C71E5D}"/>
              </a:ext>
            </a:extLst>
          </p:cNvPr>
          <p:cNvSpPr txBox="1"/>
          <p:nvPr/>
        </p:nvSpPr>
        <p:spPr>
          <a:xfrm>
            <a:off x="321825" y="4260488"/>
            <a:ext cx="57741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Myriad Pro" panose="020B0503030403020204" pitchFamily="34" charset="0"/>
              </a:rPr>
              <a:t>T</a:t>
            </a:r>
            <a:r>
              <a:rPr lang="en-LB" sz="2200" dirty="0">
                <a:solidFill>
                  <a:schemeClr val="bg1"/>
                </a:solidFill>
                <a:latin typeface="Myriad Pro" panose="020B0503030403020204" pitchFamily="34" charset="0"/>
              </a:rPr>
              <a:t>he wings of the airplane are triangular. By applying S.A.S. , the manufacturer can ensure that the wings are congruent and the airplane can fly safely.</a:t>
            </a:r>
          </a:p>
        </p:txBody>
      </p:sp>
      <p:sp>
        <p:nvSpPr>
          <p:cNvPr id="21" name="Triangle 20">
            <a:extLst>
              <a:ext uri="{FF2B5EF4-FFF2-40B4-BE49-F238E27FC236}">
                <a16:creationId xmlns:a16="http://schemas.microsoft.com/office/drawing/2014/main" id="{4E8A3AAE-F162-D64F-B56A-E0CCDD7A18E2}"/>
              </a:ext>
            </a:extLst>
          </p:cNvPr>
          <p:cNvSpPr/>
          <p:nvPr/>
        </p:nvSpPr>
        <p:spPr>
          <a:xfrm rot="13780966">
            <a:off x="7852176" y="2522634"/>
            <a:ext cx="2313811" cy="501328"/>
          </a:xfrm>
          <a:prstGeom prst="triangle">
            <a:avLst>
              <a:gd name="adj" fmla="val 17942"/>
            </a:avLst>
          </a:prstGeom>
          <a:solidFill>
            <a:srgbClr val="F5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B"/>
          </a:p>
        </p:txBody>
      </p:sp>
      <p:sp>
        <p:nvSpPr>
          <p:cNvPr id="27" name="Triangle 26">
            <a:extLst>
              <a:ext uri="{FF2B5EF4-FFF2-40B4-BE49-F238E27FC236}">
                <a16:creationId xmlns:a16="http://schemas.microsoft.com/office/drawing/2014/main" id="{55C09154-9A70-734C-9F5D-B20FA43AD957}"/>
              </a:ext>
            </a:extLst>
          </p:cNvPr>
          <p:cNvSpPr/>
          <p:nvPr/>
        </p:nvSpPr>
        <p:spPr>
          <a:xfrm rot="7819034" flipV="1">
            <a:off x="7835243" y="4213953"/>
            <a:ext cx="2313811" cy="501328"/>
          </a:xfrm>
          <a:prstGeom prst="triangle">
            <a:avLst>
              <a:gd name="adj" fmla="val 18162"/>
            </a:avLst>
          </a:prstGeom>
          <a:solidFill>
            <a:srgbClr val="F5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111844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85185E-6 L -0.02383 0.2527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1263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56" grpId="0"/>
      <p:bldP spid="15" grpId="0" animBg="1"/>
      <p:bldP spid="24" grpId="0" animBg="1"/>
      <p:bldP spid="19" grpId="0"/>
      <p:bldP spid="21" grpId="0" animBg="1"/>
      <p:bldP spid="21" grpId="1" animBg="1"/>
      <p:bldP spid="21" grpId="2" animBg="1"/>
      <p:bldP spid="21" grpId="3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7540966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the appropriate exercises and problems from the textbook and/or your own resources.</a:t>
            </a: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521E598D-71EF-4EA5-A9F1-D469FBFC297C}"/>
              </a:ext>
            </a:extLst>
          </p:cNvPr>
          <p:cNvSpPr txBox="1">
            <a:spLocks/>
          </p:cNvSpPr>
          <p:nvPr/>
        </p:nvSpPr>
        <p:spPr>
          <a:xfrm>
            <a:off x="7502236" y="1870459"/>
            <a:ext cx="4229100" cy="3763382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 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Tri .. angle ?.. triangle !</a:t>
            </a:r>
            <a:endParaRPr lang="en-US" sz="2400" b="1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1A55F457-836C-45EB-974E-E536FD2A2004}"/>
              </a:ext>
            </a:extLst>
          </p:cNvPr>
          <p:cNvSpPr txBox="1">
            <a:spLocks/>
          </p:cNvSpPr>
          <p:nvPr/>
        </p:nvSpPr>
        <p:spPr>
          <a:xfrm>
            <a:off x="502323" y="1870459"/>
            <a:ext cx="6729996" cy="3763382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EE257C54-612F-453F-B2BA-2706927418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0664" y="2137441"/>
                <a:ext cx="6856354" cy="3496387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14350" indent="-344488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What is the shape in the following figure called? </a:t>
                </a:r>
              </a:p>
              <a:p>
                <a:pPr marL="514350" indent="-344488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What do the points A, B and C represent ?</a:t>
                </a:r>
              </a:p>
              <a:p>
                <a:pPr marL="514350" indent="-344488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What do we call the line-segments [AB], [AC] and [BC] ?</a:t>
                </a:r>
              </a:p>
              <a:p>
                <a:pPr marL="514350" indent="-344488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What is the sum of the angles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</m:acc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acc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?</a:t>
                </a:r>
                <a:endParaRPr lang="en-001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EE257C54-612F-453F-B2BA-2706927418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664" y="2137441"/>
                <a:ext cx="6856354" cy="34963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452FB76D-3C38-45A3-AE39-E6E8C1D10CC6}"/>
              </a:ext>
            </a:extLst>
          </p:cNvPr>
          <p:cNvGrpSpPr/>
          <p:nvPr/>
        </p:nvGrpSpPr>
        <p:grpSpPr>
          <a:xfrm>
            <a:off x="7609981" y="2036715"/>
            <a:ext cx="3711214" cy="3127985"/>
            <a:chOff x="7609981" y="2036715"/>
            <a:chExt cx="3711214" cy="3127985"/>
          </a:xfrm>
        </p:grpSpPr>
        <p:sp>
          <p:nvSpPr>
            <p:cNvPr id="46" name="Isosceles Triangle 45">
              <a:extLst>
                <a:ext uri="{FF2B5EF4-FFF2-40B4-BE49-F238E27FC236}">
                  <a16:creationId xmlns:a16="http://schemas.microsoft.com/office/drawing/2014/main" id="{C022B66A-C3B5-4624-9E9F-ECF250A2CB6F}"/>
                </a:ext>
              </a:extLst>
            </p:cNvPr>
            <p:cNvSpPr/>
            <p:nvPr/>
          </p:nvSpPr>
          <p:spPr>
            <a:xfrm>
              <a:off x="7960619" y="2419134"/>
              <a:ext cx="2922348" cy="2519266"/>
            </a:xfrm>
            <a:prstGeom prst="triangle">
              <a:avLst>
                <a:gd name="adj" fmla="val 24777"/>
              </a:avLst>
            </a:prstGeom>
            <a:ln w="190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 b="1" dirty="0">
                <a:latin typeface="Myriad Pro" panose="020B0503030403020204" pitchFamily="34" charset="0"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6DEDC0E-58CF-4E53-8FA1-6BD20D646C8D}"/>
                </a:ext>
              </a:extLst>
            </p:cNvPr>
            <p:cNvGrpSpPr/>
            <p:nvPr/>
          </p:nvGrpSpPr>
          <p:grpSpPr>
            <a:xfrm>
              <a:off x="7609981" y="2036715"/>
              <a:ext cx="3711214" cy="3127985"/>
              <a:chOff x="7609981" y="2036715"/>
              <a:chExt cx="3711214" cy="3127985"/>
            </a:xfrm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63479247-79CD-4B1E-A134-0EC8C13B3EB1}"/>
                  </a:ext>
                </a:extLst>
              </p:cNvPr>
              <p:cNvSpPr/>
              <p:nvPr/>
            </p:nvSpPr>
            <p:spPr>
              <a:xfrm>
                <a:off x="7966481" y="4657464"/>
                <a:ext cx="363634" cy="286798"/>
              </a:xfrm>
              <a:custGeom>
                <a:avLst/>
                <a:gdLst>
                  <a:gd name="connsiteX0" fmla="*/ 12171 w 394618"/>
                  <a:gd name="connsiteY0" fmla="*/ 272049 h 294593"/>
                  <a:gd name="connsiteX1" fmla="*/ 86816 w 394618"/>
                  <a:gd name="connsiteY1" fmla="*/ 20122 h 294593"/>
                  <a:gd name="connsiteX2" fmla="*/ 133469 w 394618"/>
                  <a:gd name="connsiteY2" fmla="*/ 20122 h 294593"/>
                  <a:gd name="connsiteX3" fmla="*/ 292090 w 394618"/>
                  <a:gd name="connsiteY3" fmla="*/ 57445 h 294593"/>
                  <a:gd name="connsiteX4" fmla="*/ 366735 w 394618"/>
                  <a:gd name="connsiteY4" fmla="*/ 272049 h 294593"/>
                  <a:gd name="connsiteX5" fmla="*/ 366735 w 394618"/>
                  <a:gd name="connsiteY5" fmla="*/ 281380 h 294593"/>
                  <a:gd name="connsiteX6" fmla="*/ 12171 w 394618"/>
                  <a:gd name="connsiteY6" fmla="*/ 272049 h 294593"/>
                  <a:gd name="connsiteX0" fmla="*/ 12893 w 403801"/>
                  <a:gd name="connsiteY0" fmla="*/ 272049 h 300227"/>
                  <a:gd name="connsiteX1" fmla="*/ 87538 w 403801"/>
                  <a:gd name="connsiteY1" fmla="*/ 20122 h 300227"/>
                  <a:gd name="connsiteX2" fmla="*/ 134191 w 403801"/>
                  <a:gd name="connsiteY2" fmla="*/ 20122 h 300227"/>
                  <a:gd name="connsiteX3" fmla="*/ 292812 w 403801"/>
                  <a:gd name="connsiteY3" fmla="*/ 57445 h 300227"/>
                  <a:gd name="connsiteX4" fmla="*/ 367457 w 403801"/>
                  <a:gd name="connsiteY4" fmla="*/ 272049 h 300227"/>
                  <a:gd name="connsiteX5" fmla="*/ 379180 w 403801"/>
                  <a:gd name="connsiteY5" fmla="*/ 293103 h 300227"/>
                  <a:gd name="connsiteX6" fmla="*/ 12893 w 403801"/>
                  <a:gd name="connsiteY6" fmla="*/ 272049 h 300227"/>
                  <a:gd name="connsiteX0" fmla="*/ 12893 w 403801"/>
                  <a:gd name="connsiteY0" fmla="*/ 272793 h 300971"/>
                  <a:gd name="connsiteX1" fmla="*/ 87538 w 403801"/>
                  <a:gd name="connsiteY1" fmla="*/ 20866 h 300971"/>
                  <a:gd name="connsiteX2" fmla="*/ 134191 w 403801"/>
                  <a:gd name="connsiteY2" fmla="*/ 20866 h 300971"/>
                  <a:gd name="connsiteX3" fmla="*/ 327981 w 403801"/>
                  <a:gd name="connsiteY3" fmla="*/ 75774 h 300971"/>
                  <a:gd name="connsiteX4" fmla="*/ 367457 w 403801"/>
                  <a:gd name="connsiteY4" fmla="*/ 272793 h 300971"/>
                  <a:gd name="connsiteX5" fmla="*/ 379180 w 403801"/>
                  <a:gd name="connsiteY5" fmla="*/ 293847 h 300971"/>
                  <a:gd name="connsiteX6" fmla="*/ 12893 w 403801"/>
                  <a:gd name="connsiteY6" fmla="*/ 272793 h 300971"/>
                  <a:gd name="connsiteX0" fmla="*/ 15022 w 382129"/>
                  <a:gd name="connsiteY0" fmla="*/ 266502 h 297338"/>
                  <a:gd name="connsiteX1" fmla="*/ 66221 w 382129"/>
                  <a:gd name="connsiteY1" fmla="*/ 20437 h 297338"/>
                  <a:gd name="connsiteX2" fmla="*/ 112874 w 382129"/>
                  <a:gd name="connsiteY2" fmla="*/ 20437 h 297338"/>
                  <a:gd name="connsiteX3" fmla="*/ 306664 w 382129"/>
                  <a:gd name="connsiteY3" fmla="*/ 75345 h 297338"/>
                  <a:gd name="connsiteX4" fmla="*/ 346140 w 382129"/>
                  <a:gd name="connsiteY4" fmla="*/ 272364 h 297338"/>
                  <a:gd name="connsiteX5" fmla="*/ 357863 w 382129"/>
                  <a:gd name="connsiteY5" fmla="*/ 293418 h 297338"/>
                  <a:gd name="connsiteX6" fmla="*/ 15022 w 382129"/>
                  <a:gd name="connsiteY6" fmla="*/ 266502 h 297338"/>
                  <a:gd name="connsiteX0" fmla="*/ 5221 w 372328"/>
                  <a:gd name="connsiteY0" fmla="*/ 266502 h 338550"/>
                  <a:gd name="connsiteX1" fmla="*/ 56420 w 372328"/>
                  <a:gd name="connsiteY1" fmla="*/ 20437 h 338550"/>
                  <a:gd name="connsiteX2" fmla="*/ 103073 w 372328"/>
                  <a:gd name="connsiteY2" fmla="*/ 20437 h 338550"/>
                  <a:gd name="connsiteX3" fmla="*/ 296863 w 372328"/>
                  <a:gd name="connsiteY3" fmla="*/ 75345 h 338550"/>
                  <a:gd name="connsiteX4" fmla="*/ 336339 w 372328"/>
                  <a:gd name="connsiteY4" fmla="*/ 272364 h 338550"/>
                  <a:gd name="connsiteX5" fmla="*/ 348062 w 372328"/>
                  <a:gd name="connsiteY5" fmla="*/ 293418 h 338550"/>
                  <a:gd name="connsiteX6" fmla="*/ 5221 w 372328"/>
                  <a:gd name="connsiteY6" fmla="*/ 266502 h 338550"/>
                  <a:gd name="connsiteX0" fmla="*/ 2437 w 369544"/>
                  <a:gd name="connsiteY0" fmla="*/ 266502 h 348851"/>
                  <a:gd name="connsiteX1" fmla="*/ 53636 w 369544"/>
                  <a:gd name="connsiteY1" fmla="*/ 20437 h 348851"/>
                  <a:gd name="connsiteX2" fmla="*/ 100289 w 369544"/>
                  <a:gd name="connsiteY2" fmla="*/ 20437 h 348851"/>
                  <a:gd name="connsiteX3" fmla="*/ 294079 w 369544"/>
                  <a:gd name="connsiteY3" fmla="*/ 75345 h 348851"/>
                  <a:gd name="connsiteX4" fmla="*/ 333555 w 369544"/>
                  <a:gd name="connsiteY4" fmla="*/ 272364 h 348851"/>
                  <a:gd name="connsiteX5" fmla="*/ 345278 w 369544"/>
                  <a:gd name="connsiteY5" fmla="*/ 293418 h 348851"/>
                  <a:gd name="connsiteX6" fmla="*/ 2437 w 369544"/>
                  <a:gd name="connsiteY6" fmla="*/ 266502 h 348851"/>
                  <a:gd name="connsiteX0" fmla="*/ 0 w 367107"/>
                  <a:gd name="connsiteY0" fmla="*/ 266502 h 297338"/>
                  <a:gd name="connsiteX1" fmla="*/ 51199 w 367107"/>
                  <a:gd name="connsiteY1" fmla="*/ 20437 h 297338"/>
                  <a:gd name="connsiteX2" fmla="*/ 97852 w 367107"/>
                  <a:gd name="connsiteY2" fmla="*/ 20437 h 297338"/>
                  <a:gd name="connsiteX3" fmla="*/ 291642 w 367107"/>
                  <a:gd name="connsiteY3" fmla="*/ 75345 h 297338"/>
                  <a:gd name="connsiteX4" fmla="*/ 331118 w 367107"/>
                  <a:gd name="connsiteY4" fmla="*/ 272364 h 297338"/>
                  <a:gd name="connsiteX5" fmla="*/ 342841 w 367107"/>
                  <a:gd name="connsiteY5" fmla="*/ 293418 h 297338"/>
                  <a:gd name="connsiteX6" fmla="*/ 0 w 367107"/>
                  <a:gd name="connsiteY6" fmla="*/ 266502 h 297338"/>
                  <a:gd name="connsiteX0" fmla="*/ 0 w 367107"/>
                  <a:gd name="connsiteY0" fmla="*/ 297960 h 313220"/>
                  <a:gd name="connsiteX1" fmla="*/ 51199 w 367107"/>
                  <a:gd name="connsiteY1" fmla="*/ 22587 h 313220"/>
                  <a:gd name="connsiteX2" fmla="*/ 97852 w 367107"/>
                  <a:gd name="connsiteY2" fmla="*/ 22587 h 313220"/>
                  <a:gd name="connsiteX3" fmla="*/ 291642 w 367107"/>
                  <a:gd name="connsiteY3" fmla="*/ 77495 h 313220"/>
                  <a:gd name="connsiteX4" fmla="*/ 331118 w 367107"/>
                  <a:gd name="connsiteY4" fmla="*/ 274514 h 313220"/>
                  <a:gd name="connsiteX5" fmla="*/ 342841 w 367107"/>
                  <a:gd name="connsiteY5" fmla="*/ 295568 h 313220"/>
                  <a:gd name="connsiteX6" fmla="*/ 0 w 367107"/>
                  <a:gd name="connsiteY6" fmla="*/ 297960 h 313220"/>
                  <a:gd name="connsiteX0" fmla="*/ 0 w 367107"/>
                  <a:gd name="connsiteY0" fmla="*/ 297960 h 302802"/>
                  <a:gd name="connsiteX1" fmla="*/ 51199 w 367107"/>
                  <a:gd name="connsiteY1" fmla="*/ 22587 h 302802"/>
                  <a:gd name="connsiteX2" fmla="*/ 97852 w 367107"/>
                  <a:gd name="connsiteY2" fmla="*/ 22587 h 302802"/>
                  <a:gd name="connsiteX3" fmla="*/ 291642 w 367107"/>
                  <a:gd name="connsiteY3" fmla="*/ 77495 h 302802"/>
                  <a:gd name="connsiteX4" fmla="*/ 331118 w 367107"/>
                  <a:gd name="connsiteY4" fmla="*/ 274514 h 302802"/>
                  <a:gd name="connsiteX5" fmla="*/ 342841 w 367107"/>
                  <a:gd name="connsiteY5" fmla="*/ 295568 h 302802"/>
                  <a:gd name="connsiteX6" fmla="*/ 0 w 367107"/>
                  <a:gd name="connsiteY6" fmla="*/ 297960 h 302802"/>
                  <a:gd name="connsiteX0" fmla="*/ 0 w 417732"/>
                  <a:gd name="connsiteY0" fmla="*/ 297961 h 302803"/>
                  <a:gd name="connsiteX1" fmla="*/ 98334 w 417732"/>
                  <a:gd name="connsiteY1" fmla="*/ 22588 h 302803"/>
                  <a:gd name="connsiteX2" fmla="*/ 144987 w 417732"/>
                  <a:gd name="connsiteY2" fmla="*/ 22588 h 302803"/>
                  <a:gd name="connsiteX3" fmla="*/ 338777 w 417732"/>
                  <a:gd name="connsiteY3" fmla="*/ 77496 h 302803"/>
                  <a:gd name="connsiteX4" fmla="*/ 378253 w 417732"/>
                  <a:gd name="connsiteY4" fmla="*/ 274515 h 302803"/>
                  <a:gd name="connsiteX5" fmla="*/ 389976 w 417732"/>
                  <a:gd name="connsiteY5" fmla="*/ 295569 h 302803"/>
                  <a:gd name="connsiteX6" fmla="*/ 0 w 417732"/>
                  <a:gd name="connsiteY6" fmla="*/ 297961 h 302803"/>
                  <a:gd name="connsiteX0" fmla="*/ 0 w 417732"/>
                  <a:gd name="connsiteY0" fmla="*/ 296455 h 301297"/>
                  <a:gd name="connsiteX1" fmla="*/ 98334 w 417732"/>
                  <a:gd name="connsiteY1" fmla="*/ 21082 h 301297"/>
                  <a:gd name="connsiteX2" fmla="*/ 144987 w 417732"/>
                  <a:gd name="connsiteY2" fmla="*/ 21082 h 301297"/>
                  <a:gd name="connsiteX3" fmla="*/ 338777 w 417732"/>
                  <a:gd name="connsiteY3" fmla="*/ 75990 h 301297"/>
                  <a:gd name="connsiteX4" fmla="*/ 378253 w 417732"/>
                  <a:gd name="connsiteY4" fmla="*/ 273009 h 301297"/>
                  <a:gd name="connsiteX5" fmla="*/ 389976 w 417732"/>
                  <a:gd name="connsiteY5" fmla="*/ 294063 h 301297"/>
                  <a:gd name="connsiteX6" fmla="*/ 0 w 417732"/>
                  <a:gd name="connsiteY6" fmla="*/ 296455 h 30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7732" h="301297">
                    <a:moveTo>
                      <a:pt x="0" y="296455"/>
                    </a:moveTo>
                    <a:cubicBezTo>
                      <a:pt x="33454" y="127866"/>
                      <a:pt x="74170" y="66978"/>
                      <a:pt x="98334" y="21082"/>
                    </a:cubicBezTo>
                    <a:cubicBezTo>
                      <a:pt x="122499" y="-24814"/>
                      <a:pt x="17377" y="18088"/>
                      <a:pt x="144987" y="21082"/>
                    </a:cubicBezTo>
                    <a:cubicBezTo>
                      <a:pt x="272597" y="24076"/>
                      <a:pt x="299900" y="34002"/>
                      <a:pt x="338777" y="75990"/>
                    </a:cubicBezTo>
                    <a:cubicBezTo>
                      <a:pt x="377654" y="117978"/>
                      <a:pt x="378253" y="273009"/>
                      <a:pt x="378253" y="273009"/>
                    </a:cubicBezTo>
                    <a:cubicBezTo>
                      <a:pt x="390694" y="310332"/>
                      <a:pt x="453018" y="290155"/>
                      <a:pt x="389976" y="294063"/>
                    </a:cubicBezTo>
                    <a:cubicBezTo>
                      <a:pt x="326934" y="297971"/>
                      <a:pt x="288931" y="306783"/>
                      <a:pt x="0" y="29645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dirty="0">
                  <a:latin typeface="Myriad Pro" panose="020B0503030403020204" pitchFamily="34" charset="0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9D00468-C324-44D6-B5ED-EB25C71A89BF}"/>
                  </a:ext>
                </a:extLst>
              </p:cNvPr>
              <p:cNvSpPr/>
              <p:nvPr/>
            </p:nvSpPr>
            <p:spPr>
              <a:xfrm rot="15069136">
                <a:off x="10553438" y="4705131"/>
                <a:ext cx="288621" cy="283680"/>
              </a:xfrm>
              <a:custGeom>
                <a:avLst/>
                <a:gdLst>
                  <a:gd name="connsiteX0" fmla="*/ 12171 w 394618"/>
                  <a:gd name="connsiteY0" fmla="*/ 272049 h 294593"/>
                  <a:gd name="connsiteX1" fmla="*/ 86816 w 394618"/>
                  <a:gd name="connsiteY1" fmla="*/ 20122 h 294593"/>
                  <a:gd name="connsiteX2" fmla="*/ 133469 w 394618"/>
                  <a:gd name="connsiteY2" fmla="*/ 20122 h 294593"/>
                  <a:gd name="connsiteX3" fmla="*/ 292090 w 394618"/>
                  <a:gd name="connsiteY3" fmla="*/ 57445 h 294593"/>
                  <a:gd name="connsiteX4" fmla="*/ 366735 w 394618"/>
                  <a:gd name="connsiteY4" fmla="*/ 272049 h 294593"/>
                  <a:gd name="connsiteX5" fmla="*/ 366735 w 394618"/>
                  <a:gd name="connsiteY5" fmla="*/ 281380 h 294593"/>
                  <a:gd name="connsiteX6" fmla="*/ 12171 w 394618"/>
                  <a:gd name="connsiteY6" fmla="*/ 272049 h 294593"/>
                  <a:gd name="connsiteX0" fmla="*/ 12893 w 403801"/>
                  <a:gd name="connsiteY0" fmla="*/ 272049 h 300227"/>
                  <a:gd name="connsiteX1" fmla="*/ 87538 w 403801"/>
                  <a:gd name="connsiteY1" fmla="*/ 20122 h 300227"/>
                  <a:gd name="connsiteX2" fmla="*/ 134191 w 403801"/>
                  <a:gd name="connsiteY2" fmla="*/ 20122 h 300227"/>
                  <a:gd name="connsiteX3" fmla="*/ 292812 w 403801"/>
                  <a:gd name="connsiteY3" fmla="*/ 57445 h 300227"/>
                  <a:gd name="connsiteX4" fmla="*/ 367457 w 403801"/>
                  <a:gd name="connsiteY4" fmla="*/ 272049 h 300227"/>
                  <a:gd name="connsiteX5" fmla="*/ 379180 w 403801"/>
                  <a:gd name="connsiteY5" fmla="*/ 293103 h 300227"/>
                  <a:gd name="connsiteX6" fmla="*/ 12893 w 403801"/>
                  <a:gd name="connsiteY6" fmla="*/ 272049 h 300227"/>
                  <a:gd name="connsiteX0" fmla="*/ 12893 w 403801"/>
                  <a:gd name="connsiteY0" fmla="*/ 272793 h 300971"/>
                  <a:gd name="connsiteX1" fmla="*/ 87538 w 403801"/>
                  <a:gd name="connsiteY1" fmla="*/ 20866 h 300971"/>
                  <a:gd name="connsiteX2" fmla="*/ 134191 w 403801"/>
                  <a:gd name="connsiteY2" fmla="*/ 20866 h 300971"/>
                  <a:gd name="connsiteX3" fmla="*/ 327981 w 403801"/>
                  <a:gd name="connsiteY3" fmla="*/ 75774 h 300971"/>
                  <a:gd name="connsiteX4" fmla="*/ 367457 w 403801"/>
                  <a:gd name="connsiteY4" fmla="*/ 272793 h 300971"/>
                  <a:gd name="connsiteX5" fmla="*/ 379180 w 403801"/>
                  <a:gd name="connsiteY5" fmla="*/ 293847 h 300971"/>
                  <a:gd name="connsiteX6" fmla="*/ 12893 w 403801"/>
                  <a:gd name="connsiteY6" fmla="*/ 272793 h 300971"/>
                  <a:gd name="connsiteX0" fmla="*/ 15022 w 382129"/>
                  <a:gd name="connsiteY0" fmla="*/ 266502 h 297338"/>
                  <a:gd name="connsiteX1" fmla="*/ 66221 w 382129"/>
                  <a:gd name="connsiteY1" fmla="*/ 20437 h 297338"/>
                  <a:gd name="connsiteX2" fmla="*/ 112874 w 382129"/>
                  <a:gd name="connsiteY2" fmla="*/ 20437 h 297338"/>
                  <a:gd name="connsiteX3" fmla="*/ 306664 w 382129"/>
                  <a:gd name="connsiteY3" fmla="*/ 75345 h 297338"/>
                  <a:gd name="connsiteX4" fmla="*/ 346140 w 382129"/>
                  <a:gd name="connsiteY4" fmla="*/ 272364 h 297338"/>
                  <a:gd name="connsiteX5" fmla="*/ 357863 w 382129"/>
                  <a:gd name="connsiteY5" fmla="*/ 293418 h 297338"/>
                  <a:gd name="connsiteX6" fmla="*/ 15022 w 382129"/>
                  <a:gd name="connsiteY6" fmla="*/ 266502 h 297338"/>
                  <a:gd name="connsiteX0" fmla="*/ 5221 w 372328"/>
                  <a:gd name="connsiteY0" fmla="*/ 266502 h 338550"/>
                  <a:gd name="connsiteX1" fmla="*/ 56420 w 372328"/>
                  <a:gd name="connsiteY1" fmla="*/ 20437 h 338550"/>
                  <a:gd name="connsiteX2" fmla="*/ 103073 w 372328"/>
                  <a:gd name="connsiteY2" fmla="*/ 20437 h 338550"/>
                  <a:gd name="connsiteX3" fmla="*/ 296863 w 372328"/>
                  <a:gd name="connsiteY3" fmla="*/ 75345 h 338550"/>
                  <a:gd name="connsiteX4" fmla="*/ 336339 w 372328"/>
                  <a:gd name="connsiteY4" fmla="*/ 272364 h 338550"/>
                  <a:gd name="connsiteX5" fmla="*/ 348062 w 372328"/>
                  <a:gd name="connsiteY5" fmla="*/ 293418 h 338550"/>
                  <a:gd name="connsiteX6" fmla="*/ 5221 w 372328"/>
                  <a:gd name="connsiteY6" fmla="*/ 266502 h 338550"/>
                  <a:gd name="connsiteX0" fmla="*/ 2437 w 369544"/>
                  <a:gd name="connsiteY0" fmla="*/ 266502 h 348851"/>
                  <a:gd name="connsiteX1" fmla="*/ 53636 w 369544"/>
                  <a:gd name="connsiteY1" fmla="*/ 20437 h 348851"/>
                  <a:gd name="connsiteX2" fmla="*/ 100289 w 369544"/>
                  <a:gd name="connsiteY2" fmla="*/ 20437 h 348851"/>
                  <a:gd name="connsiteX3" fmla="*/ 294079 w 369544"/>
                  <a:gd name="connsiteY3" fmla="*/ 75345 h 348851"/>
                  <a:gd name="connsiteX4" fmla="*/ 333555 w 369544"/>
                  <a:gd name="connsiteY4" fmla="*/ 272364 h 348851"/>
                  <a:gd name="connsiteX5" fmla="*/ 345278 w 369544"/>
                  <a:gd name="connsiteY5" fmla="*/ 293418 h 348851"/>
                  <a:gd name="connsiteX6" fmla="*/ 2437 w 369544"/>
                  <a:gd name="connsiteY6" fmla="*/ 266502 h 348851"/>
                  <a:gd name="connsiteX0" fmla="*/ 0 w 367107"/>
                  <a:gd name="connsiteY0" fmla="*/ 266502 h 297338"/>
                  <a:gd name="connsiteX1" fmla="*/ 51199 w 367107"/>
                  <a:gd name="connsiteY1" fmla="*/ 20437 h 297338"/>
                  <a:gd name="connsiteX2" fmla="*/ 97852 w 367107"/>
                  <a:gd name="connsiteY2" fmla="*/ 20437 h 297338"/>
                  <a:gd name="connsiteX3" fmla="*/ 291642 w 367107"/>
                  <a:gd name="connsiteY3" fmla="*/ 75345 h 297338"/>
                  <a:gd name="connsiteX4" fmla="*/ 331118 w 367107"/>
                  <a:gd name="connsiteY4" fmla="*/ 272364 h 297338"/>
                  <a:gd name="connsiteX5" fmla="*/ 342841 w 367107"/>
                  <a:gd name="connsiteY5" fmla="*/ 293418 h 297338"/>
                  <a:gd name="connsiteX6" fmla="*/ 0 w 367107"/>
                  <a:gd name="connsiteY6" fmla="*/ 266502 h 297338"/>
                  <a:gd name="connsiteX0" fmla="*/ 0 w 367107"/>
                  <a:gd name="connsiteY0" fmla="*/ 297960 h 313220"/>
                  <a:gd name="connsiteX1" fmla="*/ 51199 w 367107"/>
                  <a:gd name="connsiteY1" fmla="*/ 22587 h 313220"/>
                  <a:gd name="connsiteX2" fmla="*/ 97852 w 367107"/>
                  <a:gd name="connsiteY2" fmla="*/ 22587 h 313220"/>
                  <a:gd name="connsiteX3" fmla="*/ 291642 w 367107"/>
                  <a:gd name="connsiteY3" fmla="*/ 77495 h 313220"/>
                  <a:gd name="connsiteX4" fmla="*/ 331118 w 367107"/>
                  <a:gd name="connsiteY4" fmla="*/ 274514 h 313220"/>
                  <a:gd name="connsiteX5" fmla="*/ 342841 w 367107"/>
                  <a:gd name="connsiteY5" fmla="*/ 295568 h 313220"/>
                  <a:gd name="connsiteX6" fmla="*/ 0 w 367107"/>
                  <a:gd name="connsiteY6" fmla="*/ 297960 h 313220"/>
                  <a:gd name="connsiteX0" fmla="*/ 0 w 367107"/>
                  <a:gd name="connsiteY0" fmla="*/ 297960 h 302802"/>
                  <a:gd name="connsiteX1" fmla="*/ 51199 w 367107"/>
                  <a:gd name="connsiteY1" fmla="*/ 22587 h 302802"/>
                  <a:gd name="connsiteX2" fmla="*/ 97852 w 367107"/>
                  <a:gd name="connsiteY2" fmla="*/ 22587 h 302802"/>
                  <a:gd name="connsiteX3" fmla="*/ 291642 w 367107"/>
                  <a:gd name="connsiteY3" fmla="*/ 77495 h 302802"/>
                  <a:gd name="connsiteX4" fmla="*/ 331118 w 367107"/>
                  <a:gd name="connsiteY4" fmla="*/ 274514 h 302802"/>
                  <a:gd name="connsiteX5" fmla="*/ 342841 w 367107"/>
                  <a:gd name="connsiteY5" fmla="*/ 295568 h 302802"/>
                  <a:gd name="connsiteX6" fmla="*/ 0 w 367107"/>
                  <a:gd name="connsiteY6" fmla="*/ 297960 h 302802"/>
                  <a:gd name="connsiteX0" fmla="*/ 0 w 417732"/>
                  <a:gd name="connsiteY0" fmla="*/ 297961 h 302803"/>
                  <a:gd name="connsiteX1" fmla="*/ 98334 w 417732"/>
                  <a:gd name="connsiteY1" fmla="*/ 22588 h 302803"/>
                  <a:gd name="connsiteX2" fmla="*/ 144987 w 417732"/>
                  <a:gd name="connsiteY2" fmla="*/ 22588 h 302803"/>
                  <a:gd name="connsiteX3" fmla="*/ 338777 w 417732"/>
                  <a:gd name="connsiteY3" fmla="*/ 77496 h 302803"/>
                  <a:gd name="connsiteX4" fmla="*/ 378253 w 417732"/>
                  <a:gd name="connsiteY4" fmla="*/ 274515 h 302803"/>
                  <a:gd name="connsiteX5" fmla="*/ 389976 w 417732"/>
                  <a:gd name="connsiteY5" fmla="*/ 295569 h 302803"/>
                  <a:gd name="connsiteX6" fmla="*/ 0 w 417732"/>
                  <a:gd name="connsiteY6" fmla="*/ 297961 h 302803"/>
                  <a:gd name="connsiteX0" fmla="*/ 0 w 417732"/>
                  <a:gd name="connsiteY0" fmla="*/ 296455 h 301297"/>
                  <a:gd name="connsiteX1" fmla="*/ 98334 w 417732"/>
                  <a:gd name="connsiteY1" fmla="*/ 21082 h 301297"/>
                  <a:gd name="connsiteX2" fmla="*/ 144987 w 417732"/>
                  <a:gd name="connsiteY2" fmla="*/ 21082 h 301297"/>
                  <a:gd name="connsiteX3" fmla="*/ 338777 w 417732"/>
                  <a:gd name="connsiteY3" fmla="*/ 75990 h 301297"/>
                  <a:gd name="connsiteX4" fmla="*/ 378253 w 417732"/>
                  <a:gd name="connsiteY4" fmla="*/ 273009 h 301297"/>
                  <a:gd name="connsiteX5" fmla="*/ 389976 w 417732"/>
                  <a:gd name="connsiteY5" fmla="*/ 294063 h 301297"/>
                  <a:gd name="connsiteX6" fmla="*/ 0 w 417732"/>
                  <a:gd name="connsiteY6" fmla="*/ 296455 h 301297"/>
                  <a:gd name="connsiteX0" fmla="*/ 0 w 413703"/>
                  <a:gd name="connsiteY0" fmla="*/ 296454 h 297048"/>
                  <a:gd name="connsiteX1" fmla="*/ 98334 w 413703"/>
                  <a:gd name="connsiteY1" fmla="*/ 21081 h 297048"/>
                  <a:gd name="connsiteX2" fmla="*/ 144987 w 413703"/>
                  <a:gd name="connsiteY2" fmla="*/ 21081 h 297048"/>
                  <a:gd name="connsiteX3" fmla="*/ 338777 w 413703"/>
                  <a:gd name="connsiteY3" fmla="*/ 75989 h 297048"/>
                  <a:gd name="connsiteX4" fmla="*/ 378253 w 413703"/>
                  <a:gd name="connsiteY4" fmla="*/ 273008 h 297048"/>
                  <a:gd name="connsiteX5" fmla="*/ 384525 w 413703"/>
                  <a:gd name="connsiteY5" fmla="*/ 175238 h 297048"/>
                  <a:gd name="connsiteX6" fmla="*/ 0 w 413703"/>
                  <a:gd name="connsiteY6" fmla="*/ 296454 h 297048"/>
                  <a:gd name="connsiteX0" fmla="*/ 0 w 407131"/>
                  <a:gd name="connsiteY0" fmla="*/ 296454 h 297048"/>
                  <a:gd name="connsiteX1" fmla="*/ 98334 w 407131"/>
                  <a:gd name="connsiteY1" fmla="*/ 21081 h 297048"/>
                  <a:gd name="connsiteX2" fmla="*/ 144987 w 407131"/>
                  <a:gd name="connsiteY2" fmla="*/ 21081 h 297048"/>
                  <a:gd name="connsiteX3" fmla="*/ 338777 w 407131"/>
                  <a:gd name="connsiteY3" fmla="*/ 75989 h 297048"/>
                  <a:gd name="connsiteX4" fmla="*/ 384525 w 407131"/>
                  <a:gd name="connsiteY4" fmla="*/ 175238 h 297048"/>
                  <a:gd name="connsiteX5" fmla="*/ 0 w 407131"/>
                  <a:gd name="connsiteY5" fmla="*/ 296454 h 297048"/>
                  <a:gd name="connsiteX0" fmla="*/ 0 w 407131"/>
                  <a:gd name="connsiteY0" fmla="*/ 296454 h 297775"/>
                  <a:gd name="connsiteX1" fmla="*/ 98334 w 407131"/>
                  <a:gd name="connsiteY1" fmla="*/ 21081 h 297775"/>
                  <a:gd name="connsiteX2" fmla="*/ 144987 w 407131"/>
                  <a:gd name="connsiteY2" fmla="*/ 21081 h 297775"/>
                  <a:gd name="connsiteX3" fmla="*/ 338777 w 407131"/>
                  <a:gd name="connsiteY3" fmla="*/ 75989 h 297775"/>
                  <a:gd name="connsiteX4" fmla="*/ 384525 w 407131"/>
                  <a:gd name="connsiteY4" fmla="*/ 175238 h 297775"/>
                  <a:gd name="connsiteX5" fmla="*/ 0 w 407131"/>
                  <a:gd name="connsiteY5" fmla="*/ 296454 h 297775"/>
                  <a:gd name="connsiteX0" fmla="*/ 0 w 357680"/>
                  <a:gd name="connsiteY0" fmla="*/ 296454 h 298495"/>
                  <a:gd name="connsiteX1" fmla="*/ 98334 w 357680"/>
                  <a:gd name="connsiteY1" fmla="*/ 21081 h 298495"/>
                  <a:gd name="connsiteX2" fmla="*/ 144987 w 357680"/>
                  <a:gd name="connsiteY2" fmla="*/ 21081 h 298495"/>
                  <a:gd name="connsiteX3" fmla="*/ 338777 w 357680"/>
                  <a:gd name="connsiteY3" fmla="*/ 75989 h 298495"/>
                  <a:gd name="connsiteX4" fmla="*/ 311946 w 357680"/>
                  <a:gd name="connsiteY4" fmla="*/ 198128 h 298495"/>
                  <a:gd name="connsiteX5" fmla="*/ 0 w 357680"/>
                  <a:gd name="connsiteY5" fmla="*/ 296454 h 298495"/>
                  <a:gd name="connsiteX0" fmla="*/ 0 w 357680"/>
                  <a:gd name="connsiteY0" fmla="*/ 296454 h 296454"/>
                  <a:gd name="connsiteX1" fmla="*/ 98334 w 357680"/>
                  <a:gd name="connsiteY1" fmla="*/ 21081 h 296454"/>
                  <a:gd name="connsiteX2" fmla="*/ 144987 w 357680"/>
                  <a:gd name="connsiteY2" fmla="*/ 21081 h 296454"/>
                  <a:gd name="connsiteX3" fmla="*/ 338777 w 357680"/>
                  <a:gd name="connsiteY3" fmla="*/ 75989 h 296454"/>
                  <a:gd name="connsiteX4" fmla="*/ 311946 w 357680"/>
                  <a:gd name="connsiteY4" fmla="*/ 198128 h 296454"/>
                  <a:gd name="connsiteX5" fmla="*/ 0 w 357680"/>
                  <a:gd name="connsiteY5" fmla="*/ 296454 h 296454"/>
                  <a:gd name="connsiteX0" fmla="*/ 0 w 331559"/>
                  <a:gd name="connsiteY0" fmla="*/ 298022 h 298022"/>
                  <a:gd name="connsiteX1" fmla="*/ 98334 w 331559"/>
                  <a:gd name="connsiteY1" fmla="*/ 22649 h 298022"/>
                  <a:gd name="connsiteX2" fmla="*/ 144987 w 331559"/>
                  <a:gd name="connsiteY2" fmla="*/ 22649 h 298022"/>
                  <a:gd name="connsiteX3" fmla="*/ 259978 w 331559"/>
                  <a:gd name="connsiteY3" fmla="*/ 78985 h 298022"/>
                  <a:gd name="connsiteX4" fmla="*/ 311946 w 331559"/>
                  <a:gd name="connsiteY4" fmla="*/ 199696 h 298022"/>
                  <a:gd name="connsiteX5" fmla="*/ 0 w 331559"/>
                  <a:gd name="connsiteY5" fmla="*/ 298022 h 29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1559" h="298022">
                    <a:moveTo>
                      <a:pt x="0" y="298022"/>
                    </a:moveTo>
                    <a:cubicBezTo>
                      <a:pt x="33454" y="129433"/>
                      <a:pt x="74170" y="68545"/>
                      <a:pt x="98334" y="22649"/>
                    </a:cubicBezTo>
                    <a:cubicBezTo>
                      <a:pt x="122499" y="-23247"/>
                      <a:pt x="118046" y="13260"/>
                      <a:pt x="144987" y="22649"/>
                    </a:cubicBezTo>
                    <a:cubicBezTo>
                      <a:pt x="171928" y="32038"/>
                      <a:pt x="232152" y="49477"/>
                      <a:pt x="259978" y="78985"/>
                    </a:cubicBezTo>
                    <a:cubicBezTo>
                      <a:pt x="287804" y="108493"/>
                      <a:pt x="368409" y="162952"/>
                      <a:pt x="311946" y="199696"/>
                    </a:cubicBezTo>
                    <a:cubicBezTo>
                      <a:pt x="35363" y="280091"/>
                      <a:pt x="319845" y="168344"/>
                      <a:pt x="0" y="298022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dirty="0">
                  <a:latin typeface="Myriad Pro" panose="020B0503030403020204" pitchFamily="34" charset="0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FB51BDA-F8AD-4014-9722-AF683D178B86}"/>
                  </a:ext>
                </a:extLst>
              </p:cNvPr>
              <p:cNvSpPr/>
              <p:nvPr/>
            </p:nvSpPr>
            <p:spPr>
              <a:xfrm rot="7536039">
                <a:off x="8577754" y="2473904"/>
                <a:ext cx="290017" cy="302179"/>
              </a:xfrm>
              <a:custGeom>
                <a:avLst/>
                <a:gdLst>
                  <a:gd name="connsiteX0" fmla="*/ 12171 w 394618"/>
                  <a:gd name="connsiteY0" fmla="*/ 272049 h 294593"/>
                  <a:gd name="connsiteX1" fmla="*/ 86816 w 394618"/>
                  <a:gd name="connsiteY1" fmla="*/ 20122 h 294593"/>
                  <a:gd name="connsiteX2" fmla="*/ 133469 w 394618"/>
                  <a:gd name="connsiteY2" fmla="*/ 20122 h 294593"/>
                  <a:gd name="connsiteX3" fmla="*/ 292090 w 394618"/>
                  <a:gd name="connsiteY3" fmla="*/ 57445 h 294593"/>
                  <a:gd name="connsiteX4" fmla="*/ 366735 w 394618"/>
                  <a:gd name="connsiteY4" fmla="*/ 272049 h 294593"/>
                  <a:gd name="connsiteX5" fmla="*/ 366735 w 394618"/>
                  <a:gd name="connsiteY5" fmla="*/ 281380 h 294593"/>
                  <a:gd name="connsiteX6" fmla="*/ 12171 w 394618"/>
                  <a:gd name="connsiteY6" fmla="*/ 272049 h 294593"/>
                  <a:gd name="connsiteX0" fmla="*/ 12893 w 403801"/>
                  <a:gd name="connsiteY0" fmla="*/ 272049 h 300227"/>
                  <a:gd name="connsiteX1" fmla="*/ 87538 w 403801"/>
                  <a:gd name="connsiteY1" fmla="*/ 20122 h 300227"/>
                  <a:gd name="connsiteX2" fmla="*/ 134191 w 403801"/>
                  <a:gd name="connsiteY2" fmla="*/ 20122 h 300227"/>
                  <a:gd name="connsiteX3" fmla="*/ 292812 w 403801"/>
                  <a:gd name="connsiteY3" fmla="*/ 57445 h 300227"/>
                  <a:gd name="connsiteX4" fmla="*/ 367457 w 403801"/>
                  <a:gd name="connsiteY4" fmla="*/ 272049 h 300227"/>
                  <a:gd name="connsiteX5" fmla="*/ 379180 w 403801"/>
                  <a:gd name="connsiteY5" fmla="*/ 293103 h 300227"/>
                  <a:gd name="connsiteX6" fmla="*/ 12893 w 403801"/>
                  <a:gd name="connsiteY6" fmla="*/ 272049 h 300227"/>
                  <a:gd name="connsiteX0" fmla="*/ 12893 w 403801"/>
                  <a:gd name="connsiteY0" fmla="*/ 272793 h 300971"/>
                  <a:gd name="connsiteX1" fmla="*/ 87538 w 403801"/>
                  <a:gd name="connsiteY1" fmla="*/ 20866 h 300971"/>
                  <a:gd name="connsiteX2" fmla="*/ 134191 w 403801"/>
                  <a:gd name="connsiteY2" fmla="*/ 20866 h 300971"/>
                  <a:gd name="connsiteX3" fmla="*/ 327981 w 403801"/>
                  <a:gd name="connsiteY3" fmla="*/ 75774 h 300971"/>
                  <a:gd name="connsiteX4" fmla="*/ 367457 w 403801"/>
                  <a:gd name="connsiteY4" fmla="*/ 272793 h 300971"/>
                  <a:gd name="connsiteX5" fmla="*/ 379180 w 403801"/>
                  <a:gd name="connsiteY5" fmla="*/ 293847 h 300971"/>
                  <a:gd name="connsiteX6" fmla="*/ 12893 w 403801"/>
                  <a:gd name="connsiteY6" fmla="*/ 272793 h 300971"/>
                  <a:gd name="connsiteX0" fmla="*/ 15022 w 382129"/>
                  <a:gd name="connsiteY0" fmla="*/ 266502 h 297338"/>
                  <a:gd name="connsiteX1" fmla="*/ 66221 w 382129"/>
                  <a:gd name="connsiteY1" fmla="*/ 20437 h 297338"/>
                  <a:gd name="connsiteX2" fmla="*/ 112874 w 382129"/>
                  <a:gd name="connsiteY2" fmla="*/ 20437 h 297338"/>
                  <a:gd name="connsiteX3" fmla="*/ 306664 w 382129"/>
                  <a:gd name="connsiteY3" fmla="*/ 75345 h 297338"/>
                  <a:gd name="connsiteX4" fmla="*/ 346140 w 382129"/>
                  <a:gd name="connsiteY4" fmla="*/ 272364 h 297338"/>
                  <a:gd name="connsiteX5" fmla="*/ 357863 w 382129"/>
                  <a:gd name="connsiteY5" fmla="*/ 293418 h 297338"/>
                  <a:gd name="connsiteX6" fmla="*/ 15022 w 382129"/>
                  <a:gd name="connsiteY6" fmla="*/ 266502 h 297338"/>
                  <a:gd name="connsiteX0" fmla="*/ 5221 w 372328"/>
                  <a:gd name="connsiteY0" fmla="*/ 266502 h 338550"/>
                  <a:gd name="connsiteX1" fmla="*/ 56420 w 372328"/>
                  <a:gd name="connsiteY1" fmla="*/ 20437 h 338550"/>
                  <a:gd name="connsiteX2" fmla="*/ 103073 w 372328"/>
                  <a:gd name="connsiteY2" fmla="*/ 20437 h 338550"/>
                  <a:gd name="connsiteX3" fmla="*/ 296863 w 372328"/>
                  <a:gd name="connsiteY3" fmla="*/ 75345 h 338550"/>
                  <a:gd name="connsiteX4" fmla="*/ 336339 w 372328"/>
                  <a:gd name="connsiteY4" fmla="*/ 272364 h 338550"/>
                  <a:gd name="connsiteX5" fmla="*/ 348062 w 372328"/>
                  <a:gd name="connsiteY5" fmla="*/ 293418 h 338550"/>
                  <a:gd name="connsiteX6" fmla="*/ 5221 w 372328"/>
                  <a:gd name="connsiteY6" fmla="*/ 266502 h 338550"/>
                  <a:gd name="connsiteX0" fmla="*/ 2437 w 369544"/>
                  <a:gd name="connsiteY0" fmla="*/ 266502 h 348851"/>
                  <a:gd name="connsiteX1" fmla="*/ 53636 w 369544"/>
                  <a:gd name="connsiteY1" fmla="*/ 20437 h 348851"/>
                  <a:gd name="connsiteX2" fmla="*/ 100289 w 369544"/>
                  <a:gd name="connsiteY2" fmla="*/ 20437 h 348851"/>
                  <a:gd name="connsiteX3" fmla="*/ 294079 w 369544"/>
                  <a:gd name="connsiteY3" fmla="*/ 75345 h 348851"/>
                  <a:gd name="connsiteX4" fmla="*/ 333555 w 369544"/>
                  <a:gd name="connsiteY4" fmla="*/ 272364 h 348851"/>
                  <a:gd name="connsiteX5" fmla="*/ 345278 w 369544"/>
                  <a:gd name="connsiteY5" fmla="*/ 293418 h 348851"/>
                  <a:gd name="connsiteX6" fmla="*/ 2437 w 369544"/>
                  <a:gd name="connsiteY6" fmla="*/ 266502 h 348851"/>
                  <a:gd name="connsiteX0" fmla="*/ 0 w 367107"/>
                  <a:gd name="connsiteY0" fmla="*/ 266502 h 297338"/>
                  <a:gd name="connsiteX1" fmla="*/ 51199 w 367107"/>
                  <a:gd name="connsiteY1" fmla="*/ 20437 h 297338"/>
                  <a:gd name="connsiteX2" fmla="*/ 97852 w 367107"/>
                  <a:gd name="connsiteY2" fmla="*/ 20437 h 297338"/>
                  <a:gd name="connsiteX3" fmla="*/ 291642 w 367107"/>
                  <a:gd name="connsiteY3" fmla="*/ 75345 h 297338"/>
                  <a:gd name="connsiteX4" fmla="*/ 331118 w 367107"/>
                  <a:gd name="connsiteY4" fmla="*/ 272364 h 297338"/>
                  <a:gd name="connsiteX5" fmla="*/ 342841 w 367107"/>
                  <a:gd name="connsiteY5" fmla="*/ 293418 h 297338"/>
                  <a:gd name="connsiteX6" fmla="*/ 0 w 367107"/>
                  <a:gd name="connsiteY6" fmla="*/ 266502 h 297338"/>
                  <a:gd name="connsiteX0" fmla="*/ 0 w 367107"/>
                  <a:gd name="connsiteY0" fmla="*/ 297960 h 313220"/>
                  <a:gd name="connsiteX1" fmla="*/ 51199 w 367107"/>
                  <a:gd name="connsiteY1" fmla="*/ 22587 h 313220"/>
                  <a:gd name="connsiteX2" fmla="*/ 97852 w 367107"/>
                  <a:gd name="connsiteY2" fmla="*/ 22587 h 313220"/>
                  <a:gd name="connsiteX3" fmla="*/ 291642 w 367107"/>
                  <a:gd name="connsiteY3" fmla="*/ 77495 h 313220"/>
                  <a:gd name="connsiteX4" fmla="*/ 331118 w 367107"/>
                  <a:gd name="connsiteY4" fmla="*/ 274514 h 313220"/>
                  <a:gd name="connsiteX5" fmla="*/ 342841 w 367107"/>
                  <a:gd name="connsiteY5" fmla="*/ 295568 h 313220"/>
                  <a:gd name="connsiteX6" fmla="*/ 0 w 367107"/>
                  <a:gd name="connsiteY6" fmla="*/ 297960 h 313220"/>
                  <a:gd name="connsiteX0" fmla="*/ 0 w 367107"/>
                  <a:gd name="connsiteY0" fmla="*/ 297960 h 302802"/>
                  <a:gd name="connsiteX1" fmla="*/ 51199 w 367107"/>
                  <a:gd name="connsiteY1" fmla="*/ 22587 h 302802"/>
                  <a:gd name="connsiteX2" fmla="*/ 97852 w 367107"/>
                  <a:gd name="connsiteY2" fmla="*/ 22587 h 302802"/>
                  <a:gd name="connsiteX3" fmla="*/ 291642 w 367107"/>
                  <a:gd name="connsiteY3" fmla="*/ 77495 h 302802"/>
                  <a:gd name="connsiteX4" fmla="*/ 331118 w 367107"/>
                  <a:gd name="connsiteY4" fmla="*/ 274514 h 302802"/>
                  <a:gd name="connsiteX5" fmla="*/ 342841 w 367107"/>
                  <a:gd name="connsiteY5" fmla="*/ 295568 h 302802"/>
                  <a:gd name="connsiteX6" fmla="*/ 0 w 367107"/>
                  <a:gd name="connsiteY6" fmla="*/ 297960 h 302802"/>
                  <a:gd name="connsiteX0" fmla="*/ 0 w 417732"/>
                  <a:gd name="connsiteY0" fmla="*/ 297961 h 302803"/>
                  <a:gd name="connsiteX1" fmla="*/ 98334 w 417732"/>
                  <a:gd name="connsiteY1" fmla="*/ 22588 h 302803"/>
                  <a:gd name="connsiteX2" fmla="*/ 144987 w 417732"/>
                  <a:gd name="connsiteY2" fmla="*/ 22588 h 302803"/>
                  <a:gd name="connsiteX3" fmla="*/ 338777 w 417732"/>
                  <a:gd name="connsiteY3" fmla="*/ 77496 h 302803"/>
                  <a:gd name="connsiteX4" fmla="*/ 378253 w 417732"/>
                  <a:gd name="connsiteY4" fmla="*/ 274515 h 302803"/>
                  <a:gd name="connsiteX5" fmla="*/ 389976 w 417732"/>
                  <a:gd name="connsiteY5" fmla="*/ 295569 h 302803"/>
                  <a:gd name="connsiteX6" fmla="*/ 0 w 417732"/>
                  <a:gd name="connsiteY6" fmla="*/ 297961 h 302803"/>
                  <a:gd name="connsiteX0" fmla="*/ 0 w 417732"/>
                  <a:gd name="connsiteY0" fmla="*/ 296455 h 301297"/>
                  <a:gd name="connsiteX1" fmla="*/ 98334 w 417732"/>
                  <a:gd name="connsiteY1" fmla="*/ 21082 h 301297"/>
                  <a:gd name="connsiteX2" fmla="*/ 144987 w 417732"/>
                  <a:gd name="connsiteY2" fmla="*/ 21082 h 301297"/>
                  <a:gd name="connsiteX3" fmla="*/ 338777 w 417732"/>
                  <a:gd name="connsiteY3" fmla="*/ 75990 h 301297"/>
                  <a:gd name="connsiteX4" fmla="*/ 378253 w 417732"/>
                  <a:gd name="connsiteY4" fmla="*/ 273009 h 301297"/>
                  <a:gd name="connsiteX5" fmla="*/ 389976 w 417732"/>
                  <a:gd name="connsiteY5" fmla="*/ 294063 h 301297"/>
                  <a:gd name="connsiteX6" fmla="*/ 0 w 417732"/>
                  <a:gd name="connsiteY6" fmla="*/ 296455 h 301297"/>
                  <a:gd name="connsiteX0" fmla="*/ 0 w 413703"/>
                  <a:gd name="connsiteY0" fmla="*/ 296454 h 297048"/>
                  <a:gd name="connsiteX1" fmla="*/ 98334 w 413703"/>
                  <a:gd name="connsiteY1" fmla="*/ 21081 h 297048"/>
                  <a:gd name="connsiteX2" fmla="*/ 144987 w 413703"/>
                  <a:gd name="connsiteY2" fmla="*/ 21081 h 297048"/>
                  <a:gd name="connsiteX3" fmla="*/ 338777 w 413703"/>
                  <a:gd name="connsiteY3" fmla="*/ 75989 h 297048"/>
                  <a:gd name="connsiteX4" fmla="*/ 378253 w 413703"/>
                  <a:gd name="connsiteY4" fmla="*/ 273008 h 297048"/>
                  <a:gd name="connsiteX5" fmla="*/ 384525 w 413703"/>
                  <a:gd name="connsiteY5" fmla="*/ 175238 h 297048"/>
                  <a:gd name="connsiteX6" fmla="*/ 0 w 413703"/>
                  <a:gd name="connsiteY6" fmla="*/ 296454 h 297048"/>
                  <a:gd name="connsiteX0" fmla="*/ 0 w 407131"/>
                  <a:gd name="connsiteY0" fmla="*/ 296454 h 297048"/>
                  <a:gd name="connsiteX1" fmla="*/ 98334 w 407131"/>
                  <a:gd name="connsiteY1" fmla="*/ 21081 h 297048"/>
                  <a:gd name="connsiteX2" fmla="*/ 144987 w 407131"/>
                  <a:gd name="connsiteY2" fmla="*/ 21081 h 297048"/>
                  <a:gd name="connsiteX3" fmla="*/ 338777 w 407131"/>
                  <a:gd name="connsiteY3" fmla="*/ 75989 h 297048"/>
                  <a:gd name="connsiteX4" fmla="*/ 384525 w 407131"/>
                  <a:gd name="connsiteY4" fmla="*/ 175238 h 297048"/>
                  <a:gd name="connsiteX5" fmla="*/ 0 w 407131"/>
                  <a:gd name="connsiteY5" fmla="*/ 296454 h 297048"/>
                  <a:gd name="connsiteX0" fmla="*/ 0 w 407131"/>
                  <a:gd name="connsiteY0" fmla="*/ 296454 h 297775"/>
                  <a:gd name="connsiteX1" fmla="*/ 98334 w 407131"/>
                  <a:gd name="connsiteY1" fmla="*/ 21081 h 297775"/>
                  <a:gd name="connsiteX2" fmla="*/ 144987 w 407131"/>
                  <a:gd name="connsiteY2" fmla="*/ 21081 h 297775"/>
                  <a:gd name="connsiteX3" fmla="*/ 338777 w 407131"/>
                  <a:gd name="connsiteY3" fmla="*/ 75989 h 297775"/>
                  <a:gd name="connsiteX4" fmla="*/ 384525 w 407131"/>
                  <a:gd name="connsiteY4" fmla="*/ 175238 h 297775"/>
                  <a:gd name="connsiteX5" fmla="*/ 0 w 407131"/>
                  <a:gd name="connsiteY5" fmla="*/ 296454 h 297775"/>
                  <a:gd name="connsiteX0" fmla="*/ 0 w 357680"/>
                  <a:gd name="connsiteY0" fmla="*/ 296454 h 298495"/>
                  <a:gd name="connsiteX1" fmla="*/ 98334 w 357680"/>
                  <a:gd name="connsiteY1" fmla="*/ 21081 h 298495"/>
                  <a:gd name="connsiteX2" fmla="*/ 144987 w 357680"/>
                  <a:gd name="connsiteY2" fmla="*/ 21081 h 298495"/>
                  <a:gd name="connsiteX3" fmla="*/ 338777 w 357680"/>
                  <a:gd name="connsiteY3" fmla="*/ 75989 h 298495"/>
                  <a:gd name="connsiteX4" fmla="*/ 311946 w 357680"/>
                  <a:gd name="connsiteY4" fmla="*/ 198128 h 298495"/>
                  <a:gd name="connsiteX5" fmla="*/ 0 w 357680"/>
                  <a:gd name="connsiteY5" fmla="*/ 296454 h 298495"/>
                  <a:gd name="connsiteX0" fmla="*/ 0 w 357680"/>
                  <a:gd name="connsiteY0" fmla="*/ 296454 h 296454"/>
                  <a:gd name="connsiteX1" fmla="*/ 98334 w 357680"/>
                  <a:gd name="connsiteY1" fmla="*/ 21081 h 296454"/>
                  <a:gd name="connsiteX2" fmla="*/ 144987 w 357680"/>
                  <a:gd name="connsiteY2" fmla="*/ 21081 h 296454"/>
                  <a:gd name="connsiteX3" fmla="*/ 338777 w 357680"/>
                  <a:gd name="connsiteY3" fmla="*/ 75989 h 296454"/>
                  <a:gd name="connsiteX4" fmla="*/ 311946 w 357680"/>
                  <a:gd name="connsiteY4" fmla="*/ 198128 h 296454"/>
                  <a:gd name="connsiteX5" fmla="*/ 0 w 357680"/>
                  <a:gd name="connsiteY5" fmla="*/ 296454 h 296454"/>
                  <a:gd name="connsiteX0" fmla="*/ 0 w 331559"/>
                  <a:gd name="connsiteY0" fmla="*/ 298022 h 298022"/>
                  <a:gd name="connsiteX1" fmla="*/ 98334 w 331559"/>
                  <a:gd name="connsiteY1" fmla="*/ 22649 h 298022"/>
                  <a:gd name="connsiteX2" fmla="*/ 144987 w 331559"/>
                  <a:gd name="connsiteY2" fmla="*/ 22649 h 298022"/>
                  <a:gd name="connsiteX3" fmla="*/ 259978 w 331559"/>
                  <a:gd name="connsiteY3" fmla="*/ 78985 h 298022"/>
                  <a:gd name="connsiteX4" fmla="*/ 311946 w 331559"/>
                  <a:gd name="connsiteY4" fmla="*/ 199696 h 298022"/>
                  <a:gd name="connsiteX5" fmla="*/ 0 w 331559"/>
                  <a:gd name="connsiteY5" fmla="*/ 298022 h 298022"/>
                  <a:gd name="connsiteX0" fmla="*/ 0 w 332044"/>
                  <a:gd name="connsiteY0" fmla="*/ 326764 h 326764"/>
                  <a:gd name="connsiteX1" fmla="*/ 98334 w 332044"/>
                  <a:gd name="connsiteY1" fmla="*/ 51391 h 326764"/>
                  <a:gd name="connsiteX2" fmla="*/ 124579 w 332044"/>
                  <a:gd name="connsiteY2" fmla="*/ 4167 h 326764"/>
                  <a:gd name="connsiteX3" fmla="*/ 259978 w 332044"/>
                  <a:gd name="connsiteY3" fmla="*/ 107727 h 326764"/>
                  <a:gd name="connsiteX4" fmla="*/ 311946 w 332044"/>
                  <a:gd name="connsiteY4" fmla="*/ 228438 h 326764"/>
                  <a:gd name="connsiteX5" fmla="*/ 0 w 332044"/>
                  <a:gd name="connsiteY5" fmla="*/ 326764 h 326764"/>
                  <a:gd name="connsiteX0" fmla="*/ 0 w 332044"/>
                  <a:gd name="connsiteY0" fmla="*/ 286404 h 286404"/>
                  <a:gd name="connsiteX1" fmla="*/ 98334 w 332044"/>
                  <a:gd name="connsiteY1" fmla="*/ 11031 h 286404"/>
                  <a:gd name="connsiteX2" fmla="*/ 259978 w 332044"/>
                  <a:gd name="connsiteY2" fmla="*/ 67367 h 286404"/>
                  <a:gd name="connsiteX3" fmla="*/ 311946 w 332044"/>
                  <a:gd name="connsiteY3" fmla="*/ 188078 h 286404"/>
                  <a:gd name="connsiteX4" fmla="*/ 0 w 332044"/>
                  <a:gd name="connsiteY4" fmla="*/ 286404 h 286404"/>
                  <a:gd name="connsiteX0" fmla="*/ 0 w 332044"/>
                  <a:gd name="connsiteY0" fmla="*/ 286404 h 286404"/>
                  <a:gd name="connsiteX1" fmla="*/ 98334 w 332044"/>
                  <a:gd name="connsiteY1" fmla="*/ 11031 h 286404"/>
                  <a:gd name="connsiteX2" fmla="*/ 259978 w 332044"/>
                  <a:gd name="connsiteY2" fmla="*/ 67367 h 286404"/>
                  <a:gd name="connsiteX3" fmla="*/ 311946 w 332044"/>
                  <a:gd name="connsiteY3" fmla="*/ 188078 h 286404"/>
                  <a:gd name="connsiteX4" fmla="*/ 0 w 332044"/>
                  <a:gd name="connsiteY4" fmla="*/ 286404 h 286404"/>
                  <a:gd name="connsiteX0" fmla="*/ 0 w 333163"/>
                  <a:gd name="connsiteY0" fmla="*/ 317456 h 317456"/>
                  <a:gd name="connsiteX1" fmla="*/ 80290 w 333163"/>
                  <a:gd name="connsiteY1" fmla="*/ 8457 h 317456"/>
                  <a:gd name="connsiteX2" fmla="*/ 259978 w 333163"/>
                  <a:gd name="connsiteY2" fmla="*/ 98419 h 317456"/>
                  <a:gd name="connsiteX3" fmla="*/ 311946 w 333163"/>
                  <a:gd name="connsiteY3" fmla="*/ 219130 h 317456"/>
                  <a:gd name="connsiteX4" fmla="*/ 0 w 333163"/>
                  <a:gd name="connsiteY4" fmla="*/ 317456 h 317456"/>
                  <a:gd name="connsiteX0" fmla="*/ 0 w 333163"/>
                  <a:gd name="connsiteY0" fmla="*/ 317456 h 317456"/>
                  <a:gd name="connsiteX1" fmla="*/ 80290 w 333163"/>
                  <a:gd name="connsiteY1" fmla="*/ 8457 h 317456"/>
                  <a:gd name="connsiteX2" fmla="*/ 259978 w 333163"/>
                  <a:gd name="connsiteY2" fmla="*/ 98419 h 317456"/>
                  <a:gd name="connsiteX3" fmla="*/ 311946 w 333163"/>
                  <a:gd name="connsiteY3" fmla="*/ 219130 h 317456"/>
                  <a:gd name="connsiteX4" fmla="*/ 0 w 333163"/>
                  <a:gd name="connsiteY4" fmla="*/ 317456 h 31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163" h="317456">
                    <a:moveTo>
                      <a:pt x="0" y="317456"/>
                    </a:moveTo>
                    <a:cubicBezTo>
                      <a:pt x="33454" y="148867"/>
                      <a:pt x="44180" y="191700"/>
                      <a:pt x="80290" y="8457"/>
                    </a:cubicBezTo>
                    <a:cubicBezTo>
                      <a:pt x="123620" y="-28049"/>
                      <a:pt x="221369" y="63307"/>
                      <a:pt x="259978" y="98419"/>
                    </a:cubicBezTo>
                    <a:cubicBezTo>
                      <a:pt x="298587" y="133531"/>
                      <a:pt x="368409" y="182386"/>
                      <a:pt x="311946" y="219130"/>
                    </a:cubicBezTo>
                    <a:cubicBezTo>
                      <a:pt x="35363" y="299525"/>
                      <a:pt x="319845" y="187778"/>
                      <a:pt x="0" y="317456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dirty="0">
                  <a:latin typeface="Myriad Pro" panose="020B0503030403020204" pitchFamily="34" charset="0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7B645A59-67FF-49B4-B814-641F0D22E8AA}"/>
                  </a:ext>
                </a:extLst>
              </p:cNvPr>
              <p:cNvSpPr txBox="1"/>
              <p:nvPr/>
            </p:nvSpPr>
            <p:spPr>
              <a:xfrm>
                <a:off x="8500454" y="2036715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</a:t>
                </a: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8719671A-0424-41DF-B48A-AAD533324EFD}"/>
                  </a:ext>
                </a:extLst>
              </p:cNvPr>
              <p:cNvSpPr txBox="1"/>
              <p:nvPr/>
            </p:nvSpPr>
            <p:spPr>
              <a:xfrm>
                <a:off x="10906666" y="4618856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B</a:t>
                </a: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E6D75C38-6712-4EF6-85A5-092FC56993AC}"/>
                  </a:ext>
                </a:extLst>
              </p:cNvPr>
              <p:cNvSpPr txBox="1"/>
              <p:nvPr/>
            </p:nvSpPr>
            <p:spPr>
              <a:xfrm>
                <a:off x="7609981" y="4703035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</a:t>
                </a: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3" name="Arrow: Down 52">
            <a:extLst>
              <a:ext uri="{FF2B5EF4-FFF2-40B4-BE49-F238E27FC236}">
                <a16:creationId xmlns:a16="http://schemas.microsoft.com/office/drawing/2014/main" id="{203CE220-41BA-4E55-8CA1-35B9CC04FCC6}"/>
              </a:ext>
            </a:extLst>
          </p:cNvPr>
          <p:cNvSpPr/>
          <p:nvPr/>
        </p:nvSpPr>
        <p:spPr>
          <a:xfrm rot="2791965">
            <a:off x="10093502" y="2247422"/>
            <a:ext cx="414529" cy="701040"/>
          </a:xfrm>
          <a:prstGeom prst="downArrow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>
              <a:latin typeface="Myriad Pro" panose="020B05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997324-3760-45BA-9869-798C881C870B}"/>
              </a:ext>
            </a:extLst>
          </p:cNvPr>
          <p:cNvSpPr txBox="1"/>
          <p:nvPr/>
        </p:nvSpPr>
        <p:spPr>
          <a:xfrm>
            <a:off x="8558751" y="3752150"/>
            <a:ext cx="10429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3472"/>
                </a:solidFill>
                <a:latin typeface="Myriad Pro" panose="020B0503030403020204" pitchFamily="34" charset="0"/>
              </a:rPr>
              <a:t>Triangle</a:t>
            </a:r>
            <a:endParaRPr lang="en-001" sz="2000" dirty="0">
              <a:solidFill>
                <a:srgbClr val="FF3472"/>
              </a:solidFill>
              <a:latin typeface="Myriad Pro" panose="020B05030304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697B98-74DF-490E-99DB-D08A169752E7}"/>
              </a:ext>
            </a:extLst>
          </p:cNvPr>
          <p:cNvSpPr txBox="1"/>
          <p:nvPr/>
        </p:nvSpPr>
        <p:spPr>
          <a:xfrm>
            <a:off x="5492982" y="2800863"/>
            <a:ext cx="10239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Myriad Pro" panose="020B0503030403020204" pitchFamily="34" charset="0"/>
              </a:rPr>
              <a:t>Vertices</a:t>
            </a:r>
            <a:endParaRPr lang="en-001" sz="2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5910E07-58AD-43BF-B7FD-455A7F67BDD6}"/>
              </a:ext>
            </a:extLst>
          </p:cNvPr>
          <p:cNvSpPr txBox="1"/>
          <p:nvPr/>
        </p:nvSpPr>
        <p:spPr>
          <a:xfrm>
            <a:off x="6122737" y="3666889"/>
            <a:ext cx="744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Myriad Pro" panose="020B0503030403020204" pitchFamily="34" charset="0"/>
              </a:rPr>
              <a:t>Sides</a:t>
            </a:r>
            <a:endParaRPr lang="en-001" sz="2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B29EDAA-130F-4423-AA5A-9A59B78B710A}"/>
              </a:ext>
            </a:extLst>
          </p:cNvPr>
          <p:cNvSpPr txBox="1"/>
          <p:nvPr/>
        </p:nvSpPr>
        <p:spPr>
          <a:xfrm>
            <a:off x="5606905" y="4001309"/>
            <a:ext cx="673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Myriad Pro" panose="020B0503030403020204" pitchFamily="34" charset="0"/>
              </a:rPr>
              <a:t>180</a:t>
            </a:r>
            <a:r>
              <a:rPr lang="en-GB" sz="2000" baseline="30000" dirty="0">
                <a:solidFill>
                  <a:srgbClr val="FF0000"/>
                </a:solidFill>
                <a:latin typeface="Myriad Pro" panose="020B0503030403020204" pitchFamily="34" charset="0"/>
              </a:rPr>
              <a:t>o</a:t>
            </a:r>
            <a:endParaRPr lang="en-001" sz="2000" baseline="30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uiExpand="1" build="p" animBg="1"/>
      <p:bldP spid="8" grpId="0"/>
      <p:bldP spid="54" grpId="0" uiExpand="1" build="p" animBg="1"/>
      <p:bldP spid="45" grpId="0" uiExpand="1" build="p"/>
      <p:bldP spid="53" grpId="0" animBg="1"/>
      <p:bldP spid="53" grpId="1" animBg="1"/>
      <p:bldP spid="5" grpId="0"/>
      <p:bldP spid="5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95DABBB-F1F3-4445-BC84-0727C3D4AF68}"/>
              </a:ext>
            </a:extLst>
          </p:cNvPr>
          <p:cNvSpPr txBox="1">
            <a:spLocks/>
          </p:cNvSpPr>
          <p:nvPr/>
        </p:nvSpPr>
        <p:spPr>
          <a:xfrm>
            <a:off x="243171" y="1561431"/>
            <a:ext cx="3758743" cy="5040000"/>
          </a:xfrm>
          <a:prstGeom prst="rect">
            <a:avLst/>
          </a:prstGeom>
          <a:solidFill>
            <a:srgbClr val="DEEBF7"/>
          </a:solidFill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Case 1: SSS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2400" b="1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If:  </a:t>
            </a:r>
            <a:r>
              <a:rPr lang="en-US" sz="20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MN, 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 = MP,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And</a:t>
            </a:r>
            <a:r>
              <a:rPr lang="en-GB" sz="20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BC = NP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Then: ABC and MNP are congruent.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We deduce that: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001" sz="18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11251" y="1550327"/>
                <a:ext cx="3760739" cy="5040000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US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Case 2: ASA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US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If: </a:t>
                </a:r>
                <a:r>
                  <a:rPr lang="en-US" sz="20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</a:t>
                </a:r>
                <a:r>
                  <a:rPr lang="en-US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</a:t>
                </a:r>
                <a:r>
                  <a:rPr lang="en-US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MN,                     </a:t>
                </a:r>
                <a:r>
                  <a:rPr lang="en-US" sz="2000" b="0" dirty="0">
                    <a:solidFill>
                      <a:srgbClr val="FFC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  <a:endParaRPr lang="en-GB" sz="2000" b="0" dirty="0">
                  <a:solidFill>
                    <a:srgbClr val="FFC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GB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and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GB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Then: ABC and MNP are congruent.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GB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We deduce that:</a:t>
                </a:r>
                <a:br>
                  <a:rPr lang="en-GB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en-GB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	BC = NP </a:t>
                </a:r>
              </a:p>
              <a:p>
                <a:pPr marL="766763" defTabSz="914363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GB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MP = AC </a:t>
                </a:r>
              </a:p>
              <a:p>
                <a:pPr marL="766763" defTabSz="914363">
                  <a:lnSpc>
                    <a:spcPct val="10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en-US" sz="20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1251" y="1550327"/>
                <a:ext cx="3760739" cy="5040000"/>
              </a:xfrm>
              <a:prstGeom prst="rect">
                <a:avLst/>
              </a:prstGeom>
              <a:blipFill>
                <a:blip r:embed="rId3"/>
                <a:stretch>
                  <a:fillRect l="-2431" t="-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07833E32-9C32-470F-9E52-C0A5B77388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79331" y="1561431"/>
                <a:ext cx="4025856" cy="5040000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US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Case 3: SAS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If: </a:t>
                </a:r>
                <a:r>
                  <a:rPr lang="en-US" sz="20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</a:t>
                </a:r>
                <a:r>
                  <a:rPr lang="en-US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</a:t>
                </a:r>
                <a:r>
                  <a:rPr lang="en-US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MN,  </a:t>
                </a:r>
                <a:r>
                  <a:rPr lang="en-US" sz="20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AC = MP,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0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and</a:t>
                </a:r>
                <a:r>
                  <a:rPr lang="en-US" sz="20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001" sz="2000" b="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BAC</m:t>
                        </m:r>
                      </m:e>
                    </m:acc>
                    <m:r>
                      <a:rPr lang="en-GB" sz="2000" b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001" sz="2000" b="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NMP</m:t>
                        </m:r>
                      </m:e>
                    </m:acc>
                  </m:oMath>
                </a14:m>
                <a:endParaRPr lang="en-001" sz="2000" b="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GB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Then: ABC and MNP are congruent.</a:t>
                </a:r>
                <a:endParaRPr lang="en-US" sz="20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GB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We deduce that:</a:t>
                </a:r>
                <a:br>
                  <a:rPr lang="en-GB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en-GB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	BC = NP </a:t>
                </a:r>
              </a:p>
              <a:p>
                <a:pPr marL="635000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GB" sz="20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001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>
                            <a:latin typeface="Cambria Math" panose="02040503050406030204" pitchFamily="18" charset="0"/>
                          </a:rPr>
                          <m:t>ABC</m:t>
                        </m:r>
                      </m:e>
                    </m:acc>
                    <m:r>
                      <a:rPr lang="en-GB" sz="2000" b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001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>
                            <a:latin typeface="Cambria Math" panose="02040503050406030204" pitchFamily="18" charset="0"/>
                          </a:rPr>
                          <m:t>MNP</m:t>
                        </m:r>
                      </m:e>
                    </m:acc>
                  </m:oMath>
                </a14:m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en-GB" sz="2000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635000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  <m:r>
                      <m:rPr>
                        <m:nor/>
                      </m:rPr>
                      <a:rPr lang="en-GB" sz="2000" dirty="0">
                        <a:latin typeface="Myriad Pro" panose="020B0503030403020204" pitchFamily="34" charset="0"/>
                        <a:cs typeface="Times New Roman" panose="02020603050405020304" pitchFamily="18" charset="0"/>
                      </a:rPr>
                      <m:t> = </m:t>
                    </m:r>
                    <m:acc>
                      <m:accPr>
                        <m:chr m:val="̂"/>
                        <m:ctrlPr>
                          <a:rPr lang="en-GB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  <m:r>
                      <m:rPr>
                        <m:nor/>
                      </m:rPr>
                      <a:rPr lang="en-GB" sz="2000" dirty="0">
                        <a:latin typeface="Myriad Pro" panose="020B050303040302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001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07833E32-9C32-470F-9E52-C0A5B77388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9331" y="1561431"/>
                <a:ext cx="4025856" cy="5040000"/>
              </a:xfrm>
              <a:prstGeom prst="rect">
                <a:avLst/>
              </a:prstGeom>
              <a:blipFill>
                <a:blip r:embed="rId4"/>
                <a:stretch>
                  <a:fillRect l="-2424" t="-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3340B4FD-8E86-453D-8065-A66AAC9C9FE7}"/>
              </a:ext>
            </a:extLst>
          </p:cNvPr>
          <p:cNvSpPr txBox="1"/>
          <p:nvPr/>
        </p:nvSpPr>
        <p:spPr>
          <a:xfrm>
            <a:off x="225401" y="1031991"/>
            <a:ext cx="61205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How to prove congruent triangles</a:t>
            </a:r>
            <a:endParaRPr lang="en-001" sz="2400" b="1" dirty="0">
              <a:solidFill>
                <a:schemeClr val="accent1"/>
              </a:solidFill>
              <a:latin typeface="Myriad Pro" panose="020B050303040302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C12B261-28F6-4F75-BF56-A79F728FDA76}"/>
              </a:ext>
            </a:extLst>
          </p:cNvPr>
          <p:cNvGrpSpPr/>
          <p:nvPr/>
        </p:nvGrpSpPr>
        <p:grpSpPr>
          <a:xfrm>
            <a:off x="295731" y="2045851"/>
            <a:ext cx="1484724" cy="1373740"/>
            <a:chOff x="6120350" y="779484"/>
            <a:chExt cx="2915223" cy="269731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E3B8C55-791E-41D7-B215-AD3FABC78058}"/>
                </a:ext>
              </a:extLst>
            </p:cNvPr>
            <p:cNvSpPr txBox="1"/>
            <p:nvPr/>
          </p:nvSpPr>
          <p:spPr>
            <a:xfrm>
              <a:off x="6909896" y="779484"/>
              <a:ext cx="408578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C82B9BE-AF63-40B9-A837-C9D40A3747F6}"/>
                </a:ext>
              </a:extLst>
            </p:cNvPr>
            <p:cNvSpPr txBox="1"/>
            <p:nvPr/>
          </p:nvSpPr>
          <p:spPr>
            <a:xfrm>
              <a:off x="8788654" y="2762647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21BC75E-16CB-4B86-8003-5561C49F4DCD}"/>
                </a:ext>
              </a:extLst>
            </p:cNvPr>
            <p:cNvSpPr txBox="1"/>
            <p:nvPr/>
          </p:nvSpPr>
          <p:spPr>
            <a:xfrm>
              <a:off x="6120350" y="2812050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4213D7E-970E-4EA3-9F7F-7F35E6E2A191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34CCDB5-08A2-46DD-82B3-6DE6582515D0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25035E4-809E-4287-9F7E-50B9F0F5D4A0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73685CA6-7B32-49CC-A122-C7EE3036C5F9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08D06E8-4BCA-4FE1-A47C-E5C44D1AB2DE}"/>
              </a:ext>
            </a:extLst>
          </p:cNvPr>
          <p:cNvGrpSpPr/>
          <p:nvPr/>
        </p:nvGrpSpPr>
        <p:grpSpPr>
          <a:xfrm>
            <a:off x="2021445" y="2045851"/>
            <a:ext cx="1533884" cy="1363908"/>
            <a:chOff x="6023825" y="798789"/>
            <a:chExt cx="3011748" cy="267800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27BAECF-FE01-462B-BD7A-711DC9E972FE}"/>
                </a:ext>
              </a:extLst>
            </p:cNvPr>
            <p:cNvSpPr txBox="1"/>
            <p:nvPr/>
          </p:nvSpPr>
          <p:spPr>
            <a:xfrm>
              <a:off x="6909896" y="798789"/>
              <a:ext cx="408578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583DE23-4AF2-4D37-B73B-2D51810C2695}"/>
                </a:ext>
              </a:extLst>
            </p:cNvPr>
            <p:cNvSpPr txBox="1"/>
            <p:nvPr/>
          </p:nvSpPr>
          <p:spPr>
            <a:xfrm>
              <a:off x="8788654" y="2762647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A91A619-AB98-42EE-A6F9-BC6BDE120FF4}"/>
                </a:ext>
              </a:extLst>
            </p:cNvPr>
            <p:cNvSpPr txBox="1"/>
            <p:nvPr/>
          </p:nvSpPr>
          <p:spPr>
            <a:xfrm>
              <a:off x="6023825" y="2812050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800C390-163F-495A-87A3-B319053E1D35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8224CC69-042B-464A-B170-19070392551C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07084380-EAD4-4F2E-BDC8-9BF7D36D4D3F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CBB553C-9ACE-4388-8187-B2B90025B79A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68FB6CDC-F993-4497-BFBD-F38FD103D3B7}"/>
                  </a:ext>
                </a:extLst>
              </p:cNvPr>
              <p:cNvSpPr txBox="1"/>
              <p:nvPr/>
            </p:nvSpPr>
            <p:spPr>
              <a:xfrm>
                <a:off x="1247944" y="5465561"/>
                <a:ext cx="1379993" cy="317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001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en-GB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001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en-001" sz="20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68FB6CDC-F993-4497-BFBD-F38FD103D3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7944" y="5465561"/>
                <a:ext cx="1379993" cy="317844"/>
              </a:xfrm>
              <a:prstGeom prst="rect">
                <a:avLst/>
              </a:prstGeom>
              <a:blipFill>
                <a:blip r:embed="rId5"/>
                <a:stretch>
                  <a:fillRect l="-4425" t="-26923" r="-68142" b="-57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CC5C5F2E-D8AA-42E3-8208-AEC1D6E7BA82}"/>
                  </a:ext>
                </a:extLst>
              </p:cNvPr>
              <p:cNvSpPr txBox="1"/>
              <p:nvPr/>
            </p:nvSpPr>
            <p:spPr>
              <a:xfrm>
                <a:off x="1185066" y="6116608"/>
                <a:ext cx="150233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en-GB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000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CC5C5F2E-D8AA-42E3-8208-AEC1D6E7B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5066" y="6116608"/>
                <a:ext cx="1502334" cy="461665"/>
              </a:xfrm>
              <a:prstGeom prst="rect">
                <a:avLst/>
              </a:prstGeom>
              <a:blipFill>
                <a:blip r:embed="rId6"/>
                <a:stretch>
                  <a:fillRect r="-48988" b="-2105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491AB4C-280C-414B-A7D8-4EDA9C678034}"/>
                  </a:ext>
                </a:extLst>
              </p:cNvPr>
              <p:cNvSpPr txBox="1"/>
              <p:nvPr/>
            </p:nvSpPr>
            <p:spPr>
              <a:xfrm>
                <a:off x="1228832" y="5807033"/>
                <a:ext cx="1379993" cy="317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001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en-GB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001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en-001" sz="20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491AB4C-280C-414B-A7D8-4EDA9C678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8832" y="5807033"/>
                <a:ext cx="1379993" cy="317844"/>
              </a:xfrm>
              <a:prstGeom prst="rect">
                <a:avLst/>
              </a:prstGeom>
              <a:blipFill>
                <a:blip r:embed="rId7"/>
                <a:stretch>
                  <a:fillRect l="-4425" t="-26923" r="-68142" b="-57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6" name="Group 45">
            <a:extLst>
              <a:ext uri="{FF2B5EF4-FFF2-40B4-BE49-F238E27FC236}">
                <a16:creationId xmlns:a16="http://schemas.microsoft.com/office/drawing/2014/main" id="{1EA6BC96-BD8E-43BF-8DD4-B4D8A63954DA}"/>
              </a:ext>
            </a:extLst>
          </p:cNvPr>
          <p:cNvGrpSpPr/>
          <p:nvPr/>
        </p:nvGrpSpPr>
        <p:grpSpPr>
          <a:xfrm>
            <a:off x="4292145" y="1988683"/>
            <a:ext cx="1499982" cy="1364190"/>
            <a:chOff x="6061874" y="778736"/>
            <a:chExt cx="2973699" cy="2704494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A25F2C8-41E7-48D3-8EB3-9C1C8E76B2F0}"/>
                </a:ext>
              </a:extLst>
            </p:cNvPr>
            <p:cNvSpPr txBox="1"/>
            <p:nvPr/>
          </p:nvSpPr>
          <p:spPr>
            <a:xfrm>
              <a:off x="6909896" y="778736"/>
              <a:ext cx="40857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9A31EE8-7A07-4EC3-A8F9-258FD0E2369A}"/>
                </a:ext>
              </a:extLst>
            </p:cNvPr>
            <p:cNvSpPr txBox="1"/>
            <p:nvPr/>
          </p:nvSpPr>
          <p:spPr>
            <a:xfrm>
              <a:off x="8788654" y="2762646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15EC84A-9F42-4447-83CB-1F8AE0A8699B}"/>
                </a:ext>
              </a:extLst>
            </p:cNvPr>
            <p:cNvSpPr txBox="1"/>
            <p:nvPr/>
          </p:nvSpPr>
          <p:spPr>
            <a:xfrm>
              <a:off x="6061874" y="2812050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594B24E-2190-4E88-B7BA-CC11A28EC916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BB7A71EA-95EF-4A8C-A0BF-8482F5F08773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5F9CC9A1-0137-4A6F-9CBF-03B3E54B7CB3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59E79D4F-BE2C-427C-93D6-2D28BE7CDFF0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4DBA00F0-C8AD-4A68-B6E0-DFAD0B351735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2D89B50-921F-43A6-ABAF-FE8B9492ADA2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BD3C4EF-C428-4715-9F97-7F0E8D22B137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A9055C6-5566-419A-8F07-E48C0351A367}"/>
              </a:ext>
            </a:extLst>
          </p:cNvPr>
          <p:cNvGrpSpPr/>
          <p:nvPr/>
        </p:nvGrpSpPr>
        <p:grpSpPr>
          <a:xfrm>
            <a:off x="6026452" y="1973595"/>
            <a:ext cx="1519646" cy="1354358"/>
            <a:chOff x="6022890" y="798228"/>
            <a:chExt cx="3012683" cy="2685002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02AF37A-C6BA-463B-8645-35838280B3C9}"/>
                </a:ext>
              </a:extLst>
            </p:cNvPr>
            <p:cNvSpPr txBox="1"/>
            <p:nvPr/>
          </p:nvSpPr>
          <p:spPr>
            <a:xfrm>
              <a:off x="6909896" y="798228"/>
              <a:ext cx="40857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765A698-417E-48DF-A3FF-C9AE1833A9ED}"/>
                </a:ext>
              </a:extLst>
            </p:cNvPr>
            <p:cNvSpPr txBox="1"/>
            <p:nvPr/>
          </p:nvSpPr>
          <p:spPr>
            <a:xfrm>
              <a:off x="8788654" y="2762646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DC408E0-EFB7-498B-B8DE-0D21BD6E3F70}"/>
                </a:ext>
              </a:extLst>
            </p:cNvPr>
            <p:cNvSpPr txBox="1"/>
            <p:nvPr/>
          </p:nvSpPr>
          <p:spPr>
            <a:xfrm>
              <a:off x="6022890" y="2812050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en-001" sz="16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DB9E664C-00CC-4285-8631-FAF3E2E68E9C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7EF95811-7FFE-4469-990E-622162D340D1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932D1401-6CA9-4E7C-BB67-7ECBF506C7C7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7052301-C880-4756-BC80-3C4871E8E6F3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13C75375-C169-4C8E-9604-566679EDF957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D121DDD-1B71-4DAB-A031-0AB97C77FB67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3DF85E95-D86A-4661-8D92-7BF2824040DF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BF42F59E-A8DC-4718-922E-ADB105361849}"/>
                  </a:ext>
                </a:extLst>
              </p:cNvPr>
              <p:cNvSpPr txBox="1"/>
              <p:nvPr/>
            </p:nvSpPr>
            <p:spPr>
              <a:xfrm>
                <a:off x="5613344" y="3627312"/>
                <a:ext cx="1517659" cy="34971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001" sz="22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2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en-GB" sz="2200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001" sz="2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2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en-001" sz="2200" dirty="0">
                  <a:solidFill>
                    <a:schemeClr val="accent2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BF42F59E-A8DC-4718-922E-ADB1053618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3344" y="3627312"/>
                <a:ext cx="1517659" cy="349711"/>
              </a:xfrm>
              <a:prstGeom prst="rect">
                <a:avLst/>
              </a:prstGeom>
              <a:blipFill>
                <a:blip r:embed="rId8"/>
                <a:stretch>
                  <a:fillRect l="-4167" t="-21429" r="-4167" b="-7143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B7AF144-211E-4DD4-973B-EE49E127DE2A}"/>
                  </a:ext>
                </a:extLst>
              </p:cNvPr>
              <p:cNvSpPr txBox="1"/>
              <p:nvPr/>
            </p:nvSpPr>
            <p:spPr>
              <a:xfrm>
                <a:off x="4785359" y="4031937"/>
                <a:ext cx="1379993" cy="317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001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0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en-GB" sz="20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001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GB" sz="20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en-001" sz="20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B7AF144-211E-4DD4-973B-EE49E127DE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359" y="4031937"/>
                <a:ext cx="1379993" cy="317844"/>
              </a:xfrm>
              <a:prstGeom prst="rect">
                <a:avLst/>
              </a:prstGeom>
              <a:blipFill>
                <a:blip r:embed="rId9"/>
                <a:stretch>
                  <a:fillRect l="-3982" t="-24528" r="-68142" b="-56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0" name="Group 69">
            <a:extLst>
              <a:ext uri="{FF2B5EF4-FFF2-40B4-BE49-F238E27FC236}">
                <a16:creationId xmlns:a16="http://schemas.microsoft.com/office/drawing/2014/main" id="{211FEE93-CB1A-4F8F-A311-FA06E4EAEF20}"/>
              </a:ext>
            </a:extLst>
          </p:cNvPr>
          <p:cNvGrpSpPr/>
          <p:nvPr/>
        </p:nvGrpSpPr>
        <p:grpSpPr>
          <a:xfrm>
            <a:off x="8193185" y="1967153"/>
            <a:ext cx="1527440" cy="1332285"/>
            <a:chOff x="6120350" y="856704"/>
            <a:chExt cx="2915223" cy="2542759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1BA5632-7675-48B5-9929-51E5C136798D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1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234E088-17F3-41E2-88F1-0F6FFBAAE89C}"/>
                </a:ext>
              </a:extLst>
            </p:cNvPr>
            <p:cNvSpPr txBox="1"/>
            <p:nvPr/>
          </p:nvSpPr>
          <p:spPr>
            <a:xfrm>
              <a:off x="8788654" y="2762648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1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1F6F312-7AB5-451E-A7AF-1D72A0AEA932}"/>
                </a:ext>
              </a:extLst>
            </p:cNvPr>
            <p:cNvSpPr txBox="1"/>
            <p:nvPr/>
          </p:nvSpPr>
          <p:spPr>
            <a:xfrm>
              <a:off x="6120350" y="2812049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1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8FE7031D-6091-4C2C-9827-CD7D94967339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29AE7AD3-F34A-49A3-BBBF-4A4B6370F099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466726D8-3723-468B-817C-D82BEE7EB9A9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9EA12CBB-720A-4EAA-8B0F-BE7525891F90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7C13AAFD-FD24-434E-96C4-D1562DD0E49F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D46E6D17-B898-4EB4-825D-E53B62E7ED35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1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D4EBB77-1DA4-4DCB-8407-90DE677F6944}"/>
              </a:ext>
            </a:extLst>
          </p:cNvPr>
          <p:cNvGrpSpPr/>
          <p:nvPr/>
        </p:nvGrpSpPr>
        <p:grpSpPr>
          <a:xfrm>
            <a:off x="10128419" y="1941269"/>
            <a:ext cx="1527440" cy="1332285"/>
            <a:chOff x="6120350" y="856704"/>
            <a:chExt cx="2915223" cy="2542759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A1B35F8-056E-447E-A842-8B4B49562FB9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en-001" sz="1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4C9A96E-CD74-41E7-8CCD-307665ED9D37}"/>
                </a:ext>
              </a:extLst>
            </p:cNvPr>
            <p:cNvSpPr txBox="1"/>
            <p:nvPr/>
          </p:nvSpPr>
          <p:spPr>
            <a:xfrm>
              <a:off x="8788654" y="2762648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en-001" sz="1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98725C8-B47D-4463-A300-FF42BA619073}"/>
                </a:ext>
              </a:extLst>
            </p:cNvPr>
            <p:cNvSpPr txBox="1"/>
            <p:nvPr/>
          </p:nvSpPr>
          <p:spPr>
            <a:xfrm>
              <a:off x="6120350" y="2812049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en-001" sz="1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4EEAB3A5-D8BB-47BC-A908-3484D15EF963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D0B25FBB-C61D-4E3F-9FD1-ACDF6F2F702C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A3DA1DC9-72CD-4D78-84F1-0DBB70C477B2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415987E7-8DB8-4C67-BACC-8EB44E4805B8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B344B6BC-AC16-41A6-AEE0-B89A7EB50943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4C29B83B-93EF-4FA8-A02B-1E48590ECFEC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001" sz="1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5" grpId="0"/>
      <p:bldP spid="42" grpId="0"/>
      <p:bldP spid="43" grpId="0"/>
      <p:bldP spid="45" grpId="0"/>
      <p:bldP spid="68" grpId="0"/>
      <p:bldP spid="6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Building up Mathematics – National Textbook - Grade 7</a:t>
            </a:r>
          </a:p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Coordinator: Samer Siefeldeen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Author: Tarek Harmoush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Reviewer: Georges Maamari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Language Editor: Tatiana </a:t>
            </a:r>
            <a:r>
              <a:rPr lang="en-US" sz="2400" dirty="0" err="1">
                <a:latin typeface="Myriad Pro" panose="020B0503030403020204" pitchFamily="34" charset="0"/>
              </a:rPr>
              <a:t>Aweek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Validator: 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572A343D-3C67-435A-A9A9-720E4B0DAB6E}"/>
              </a:ext>
            </a:extLst>
          </p:cNvPr>
          <p:cNvSpPr txBox="1">
            <a:spLocks/>
          </p:cNvSpPr>
          <p:nvPr/>
        </p:nvSpPr>
        <p:spPr>
          <a:xfrm>
            <a:off x="6288057" y="1979079"/>
            <a:ext cx="5614807" cy="378787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 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Vertices .. Sides .. angles and what else? 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1A55F457-836C-45EB-974E-E536FD2A2004}"/>
              </a:ext>
            </a:extLst>
          </p:cNvPr>
          <p:cNvSpPr txBox="1">
            <a:spLocks/>
          </p:cNvSpPr>
          <p:nvPr/>
        </p:nvSpPr>
        <p:spPr>
          <a:xfrm>
            <a:off x="576506" y="1979079"/>
            <a:ext cx="5614807" cy="378787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EE257C54-612F-453F-B2BA-27069274180C}"/>
              </a:ext>
            </a:extLst>
          </p:cNvPr>
          <p:cNvSpPr txBox="1">
            <a:spLocks/>
          </p:cNvSpPr>
          <p:nvPr/>
        </p:nvSpPr>
        <p:spPr>
          <a:xfrm>
            <a:off x="669481" y="2238722"/>
            <a:ext cx="4359719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In a triangle, draw:</a:t>
            </a:r>
          </a:p>
          <a:p>
            <a:r>
              <a:rPr lang="en-GB" sz="24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 median</a:t>
            </a:r>
          </a:p>
          <a:p>
            <a:r>
              <a:rPr lang="en-GB" sz="2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 perpendicular bisector</a:t>
            </a:r>
          </a:p>
          <a:p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 height</a:t>
            </a:r>
          </a:p>
          <a:p>
            <a:r>
              <a:rPr lang="en-GB" sz="240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 bisector</a:t>
            </a:r>
            <a:endParaRPr lang="en-001" sz="240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21DA16-3853-4584-BE99-B8D7D225224F}"/>
              </a:ext>
            </a:extLst>
          </p:cNvPr>
          <p:cNvSpPr/>
          <p:nvPr/>
        </p:nvSpPr>
        <p:spPr>
          <a:xfrm>
            <a:off x="7733706" y="4900439"/>
            <a:ext cx="142875" cy="1516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>
              <a:latin typeface="Myriad Pro" panose="020B0503030403020204" pitchFamily="34" charset="0"/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B83625BA-9039-46AC-BE88-5B03030DA46E}"/>
              </a:ext>
            </a:extLst>
          </p:cNvPr>
          <p:cNvSpPr/>
          <p:nvPr/>
        </p:nvSpPr>
        <p:spPr>
          <a:xfrm>
            <a:off x="7149415" y="2537895"/>
            <a:ext cx="2922348" cy="2519266"/>
          </a:xfrm>
          <a:prstGeom prst="triangle">
            <a:avLst>
              <a:gd name="adj" fmla="val 2477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 dirty="0">
              <a:latin typeface="Myriad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DD7A3B-1FF3-480E-89BD-E7E520C7BB37}"/>
              </a:ext>
            </a:extLst>
          </p:cNvPr>
          <p:cNvSpPr txBox="1"/>
          <p:nvPr/>
        </p:nvSpPr>
        <p:spPr>
          <a:xfrm>
            <a:off x="7689250" y="2155476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30DD3F-642A-43B8-971B-B5D813BC91E0}"/>
              </a:ext>
            </a:extLst>
          </p:cNvPr>
          <p:cNvSpPr txBox="1"/>
          <p:nvPr/>
        </p:nvSpPr>
        <p:spPr>
          <a:xfrm>
            <a:off x="10095462" y="4737617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CEE6E6-F3AD-44BC-8DB7-9FB8F360529B}"/>
              </a:ext>
            </a:extLst>
          </p:cNvPr>
          <p:cNvSpPr txBox="1"/>
          <p:nvPr/>
        </p:nvSpPr>
        <p:spPr>
          <a:xfrm>
            <a:off x="6798777" y="4821796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4E4243-B32E-41EB-8FB4-EE9ABF97C88F}"/>
              </a:ext>
            </a:extLst>
          </p:cNvPr>
          <p:cNvCxnSpPr>
            <a:cxnSpLocks/>
          </p:cNvCxnSpPr>
          <p:nvPr/>
        </p:nvCxnSpPr>
        <p:spPr>
          <a:xfrm>
            <a:off x="8610589" y="5022324"/>
            <a:ext cx="0" cy="6531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302436E-5C29-4364-BA89-C554779DCF6D}"/>
              </a:ext>
            </a:extLst>
          </p:cNvPr>
          <p:cNvCxnSpPr>
            <a:stCxn id="16" idx="0"/>
          </p:cNvCxnSpPr>
          <p:nvPr/>
        </p:nvCxnSpPr>
        <p:spPr>
          <a:xfrm>
            <a:off x="7873485" y="2537895"/>
            <a:ext cx="737104" cy="251926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32F773-B079-40C9-BF4E-FDCA876047E5}"/>
              </a:ext>
            </a:extLst>
          </p:cNvPr>
          <p:cNvGrpSpPr/>
          <p:nvPr/>
        </p:nvGrpSpPr>
        <p:grpSpPr>
          <a:xfrm>
            <a:off x="7820769" y="4964965"/>
            <a:ext cx="142875" cy="205345"/>
            <a:chOff x="3648075" y="4757790"/>
            <a:chExt cx="142875" cy="205345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3F6DBD6-C340-4F29-AE9C-A716EABF1CEC}"/>
                </a:ext>
              </a:extLst>
            </p:cNvPr>
            <p:cNvCxnSpPr/>
            <p:nvPr/>
          </p:nvCxnSpPr>
          <p:spPr>
            <a:xfrm>
              <a:off x="3648075" y="4757790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D27079A-CC16-4845-A5BA-DF77E627AE20}"/>
                </a:ext>
              </a:extLst>
            </p:cNvPr>
            <p:cNvCxnSpPr/>
            <p:nvPr/>
          </p:nvCxnSpPr>
          <p:spPr>
            <a:xfrm>
              <a:off x="3714750" y="4767315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2C68467-BCF0-447C-B94A-B2C4A1AAB9AB}"/>
              </a:ext>
            </a:extLst>
          </p:cNvPr>
          <p:cNvGrpSpPr/>
          <p:nvPr/>
        </p:nvGrpSpPr>
        <p:grpSpPr>
          <a:xfrm>
            <a:off x="9191784" y="4964965"/>
            <a:ext cx="142875" cy="205345"/>
            <a:chOff x="3648075" y="4757790"/>
            <a:chExt cx="142875" cy="205345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944AA7E-928A-42FF-9DA5-C12B7A7A555A}"/>
                </a:ext>
              </a:extLst>
            </p:cNvPr>
            <p:cNvCxnSpPr/>
            <p:nvPr/>
          </p:nvCxnSpPr>
          <p:spPr>
            <a:xfrm>
              <a:off x="3648075" y="4757790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5BDB54B-14A3-47A6-872A-27D768A12978}"/>
                </a:ext>
              </a:extLst>
            </p:cNvPr>
            <p:cNvCxnSpPr/>
            <p:nvPr/>
          </p:nvCxnSpPr>
          <p:spPr>
            <a:xfrm>
              <a:off x="3714750" y="4767315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E8EBDBE-D148-4AA6-8D68-CFE0C0490927}"/>
              </a:ext>
            </a:extLst>
          </p:cNvPr>
          <p:cNvCxnSpPr>
            <a:cxnSpLocks/>
          </p:cNvCxnSpPr>
          <p:nvPr/>
        </p:nvCxnSpPr>
        <p:spPr>
          <a:xfrm>
            <a:off x="8610589" y="2976442"/>
            <a:ext cx="0" cy="270940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HE1543862 - Set Square Clear 60 Degree 125mm Pack 36 | Findel Education">
            <a:extLst>
              <a:ext uri="{FF2B5EF4-FFF2-40B4-BE49-F238E27FC236}">
                <a16:creationId xmlns:a16="http://schemas.microsoft.com/office/drawing/2014/main" id="{D4B90908-8CDC-4DE0-928D-E97FBA268F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07503" y="1979080"/>
            <a:ext cx="33147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1FE698-4FB9-4339-9246-BB91381603FF}"/>
              </a:ext>
            </a:extLst>
          </p:cNvPr>
          <p:cNvCxnSpPr/>
          <p:nvPr/>
        </p:nvCxnSpPr>
        <p:spPr>
          <a:xfrm>
            <a:off x="7873485" y="2537895"/>
            <a:ext cx="0" cy="2514733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4" descr="Geometric Tools (Important Maths Tools and it Uses)">
            <a:extLst>
              <a:ext uri="{FF2B5EF4-FFF2-40B4-BE49-F238E27FC236}">
                <a16:creationId xmlns:a16="http://schemas.microsoft.com/office/drawing/2014/main" id="{00C7D660-4C50-4990-9124-73A5CA48F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869" y="3599659"/>
            <a:ext cx="29146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5F65CD5-5DD1-4F39-A61D-98B5DCBA5205}"/>
              </a:ext>
            </a:extLst>
          </p:cNvPr>
          <p:cNvCxnSpPr>
            <a:cxnSpLocks/>
            <a:endCxn id="29" idx="0"/>
          </p:cNvCxnSpPr>
          <p:nvPr/>
        </p:nvCxnSpPr>
        <p:spPr>
          <a:xfrm flipH="1" flipV="1">
            <a:off x="7107503" y="3636430"/>
            <a:ext cx="2957692" cy="142055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58305860-3929-44B2-B420-DDB32BFDF5AD}"/>
              </a:ext>
            </a:extLst>
          </p:cNvPr>
          <p:cNvSpPr/>
          <p:nvPr/>
        </p:nvSpPr>
        <p:spPr>
          <a:xfrm>
            <a:off x="8610589" y="4900439"/>
            <a:ext cx="142875" cy="1516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>
              <a:latin typeface="Myriad Pro" panose="020B0503030403020204" pitchFamily="34" charset="0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31E7AFF-2FFC-409A-9C13-F4A653FE457D}"/>
              </a:ext>
            </a:extLst>
          </p:cNvPr>
          <p:cNvSpPr/>
          <p:nvPr/>
        </p:nvSpPr>
        <p:spPr>
          <a:xfrm rot="20341254">
            <a:off x="9572031" y="4615207"/>
            <a:ext cx="142875" cy="191394"/>
          </a:xfrm>
          <a:custGeom>
            <a:avLst/>
            <a:gdLst>
              <a:gd name="connsiteX0" fmla="*/ 142875 w 142875"/>
              <a:gd name="connsiteY0" fmla="*/ 10419 h 191394"/>
              <a:gd name="connsiteX1" fmla="*/ 66675 w 142875"/>
              <a:gd name="connsiteY1" fmla="*/ 19944 h 191394"/>
              <a:gd name="connsiteX2" fmla="*/ 0 w 142875"/>
              <a:gd name="connsiteY2" fmla="*/ 191394 h 19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875" h="191394">
                <a:moveTo>
                  <a:pt x="142875" y="10419"/>
                </a:moveTo>
                <a:cubicBezTo>
                  <a:pt x="116681" y="100"/>
                  <a:pt x="90487" y="-10218"/>
                  <a:pt x="66675" y="19944"/>
                </a:cubicBezTo>
                <a:cubicBezTo>
                  <a:pt x="42863" y="50106"/>
                  <a:pt x="21431" y="120750"/>
                  <a:pt x="0" y="19139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>
              <a:latin typeface="Myriad Pro" panose="020B0503030403020204" pitchFamily="34" charset="0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33465B86-D97A-4279-ACA9-99A2EF105A0E}"/>
              </a:ext>
            </a:extLst>
          </p:cNvPr>
          <p:cNvSpPr/>
          <p:nvPr/>
        </p:nvSpPr>
        <p:spPr>
          <a:xfrm rot="4172833" flipV="1">
            <a:off x="9486306" y="4843807"/>
            <a:ext cx="142875" cy="191394"/>
          </a:xfrm>
          <a:custGeom>
            <a:avLst/>
            <a:gdLst>
              <a:gd name="connsiteX0" fmla="*/ 142875 w 142875"/>
              <a:gd name="connsiteY0" fmla="*/ 10419 h 191394"/>
              <a:gd name="connsiteX1" fmla="*/ 66675 w 142875"/>
              <a:gd name="connsiteY1" fmla="*/ 19944 h 191394"/>
              <a:gd name="connsiteX2" fmla="*/ 0 w 142875"/>
              <a:gd name="connsiteY2" fmla="*/ 191394 h 19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875" h="191394">
                <a:moveTo>
                  <a:pt x="142875" y="10419"/>
                </a:moveTo>
                <a:cubicBezTo>
                  <a:pt x="116681" y="100"/>
                  <a:pt x="90487" y="-10218"/>
                  <a:pt x="66675" y="19944"/>
                </a:cubicBezTo>
                <a:cubicBezTo>
                  <a:pt x="42863" y="50106"/>
                  <a:pt x="21431" y="120750"/>
                  <a:pt x="0" y="19139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41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uiExpand="1" build="p" animBg="1"/>
      <p:bldP spid="8" grpId="0"/>
      <p:bldP spid="54" grpId="0" uiExpand="1" build="p" animBg="1"/>
      <p:bldP spid="45" grpId="0" uiExpand="1" build="p"/>
      <p:bldP spid="15" grpId="0" animBg="1"/>
      <p:bldP spid="16" grpId="0" animBg="1"/>
      <p:bldP spid="17" grpId="0"/>
      <p:bldP spid="18" grpId="0"/>
      <p:bldP spid="19" grpId="0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 3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Do you say triangles? But what type of triangle?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1A55F457-836C-45EB-974E-E536FD2A2004}"/>
              </a:ext>
            </a:extLst>
          </p:cNvPr>
          <p:cNvSpPr txBox="1">
            <a:spLocks/>
          </p:cNvSpPr>
          <p:nvPr/>
        </p:nvSpPr>
        <p:spPr>
          <a:xfrm>
            <a:off x="576506" y="2104839"/>
            <a:ext cx="3205784" cy="423361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EE257C54-612F-453F-B2BA-27069274180C}"/>
              </a:ext>
            </a:extLst>
          </p:cNvPr>
          <p:cNvSpPr txBox="1">
            <a:spLocks/>
          </p:cNvSpPr>
          <p:nvPr/>
        </p:nvSpPr>
        <p:spPr>
          <a:xfrm>
            <a:off x="669482" y="2238722"/>
            <a:ext cx="3382974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200" dirty="0">
                <a:latin typeface="Myriad Pro" panose="020B0503030403020204" pitchFamily="34" charset="0"/>
              </a:rPr>
              <a:t>What do we call:</a:t>
            </a:r>
          </a:p>
          <a:p>
            <a:r>
              <a:rPr lang="en-GB" sz="2200" dirty="0">
                <a:latin typeface="Myriad Pro" panose="020B0503030403020204" pitchFamily="34" charset="0"/>
              </a:rPr>
              <a:t>A triangle with two equal sides?</a:t>
            </a: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7B967609-6E29-4A7D-A8D6-6C5EA3C020B6}"/>
              </a:ext>
            </a:extLst>
          </p:cNvPr>
          <p:cNvSpPr/>
          <p:nvPr/>
        </p:nvSpPr>
        <p:spPr>
          <a:xfrm>
            <a:off x="1137110" y="3716330"/>
            <a:ext cx="1752600" cy="2132806"/>
          </a:xfrm>
          <a:prstGeom prst="triangle">
            <a:avLst/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D30D3ED-BB9A-4570-9FBC-C2BC99A5A0FB}"/>
              </a:ext>
            </a:extLst>
          </p:cNvPr>
          <p:cNvCxnSpPr/>
          <p:nvPr/>
        </p:nvCxnSpPr>
        <p:spPr>
          <a:xfrm>
            <a:off x="1460960" y="4672005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845F2B9-DE15-44CE-B7C9-E9E2DBE8DD4D}"/>
              </a:ext>
            </a:extLst>
          </p:cNvPr>
          <p:cNvCxnSpPr>
            <a:cxnSpLocks/>
          </p:cNvCxnSpPr>
          <p:nvPr/>
        </p:nvCxnSpPr>
        <p:spPr>
          <a:xfrm flipV="1">
            <a:off x="2337260" y="4672005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F177F935-4C87-4EE8-902B-368495614B7B}"/>
              </a:ext>
            </a:extLst>
          </p:cNvPr>
          <p:cNvSpPr txBox="1"/>
          <p:nvPr/>
        </p:nvSpPr>
        <p:spPr>
          <a:xfrm>
            <a:off x="1303797" y="5061002"/>
            <a:ext cx="1419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Isosceles Triangle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" name="Text Placeholder 2">
            <a:extLst>
              <a:ext uri="{FF2B5EF4-FFF2-40B4-BE49-F238E27FC236}">
                <a16:creationId xmlns:a16="http://schemas.microsoft.com/office/drawing/2014/main" id="{DE610B76-837E-4FC1-AE56-E5C9121E311A}"/>
              </a:ext>
            </a:extLst>
          </p:cNvPr>
          <p:cNvSpPr txBox="1">
            <a:spLocks/>
          </p:cNvSpPr>
          <p:nvPr/>
        </p:nvSpPr>
        <p:spPr>
          <a:xfrm>
            <a:off x="8218144" y="2102131"/>
            <a:ext cx="3205784" cy="423361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sz="18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C1DBA00-E200-46B9-A09C-85C5629D82B4}"/>
              </a:ext>
            </a:extLst>
          </p:cNvPr>
          <p:cNvGrpSpPr/>
          <p:nvPr/>
        </p:nvGrpSpPr>
        <p:grpSpPr>
          <a:xfrm>
            <a:off x="9140932" y="3722734"/>
            <a:ext cx="1685923" cy="2053746"/>
            <a:chOff x="5960269" y="4010819"/>
            <a:chExt cx="1685923" cy="2053746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13F9C5A-C520-4903-923C-904E299A619A}"/>
                </a:ext>
              </a:extLst>
            </p:cNvPr>
            <p:cNvSpPr/>
            <p:nvPr/>
          </p:nvSpPr>
          <p:spPr>
            <a:xfrm>
              <a:off x="5962650" y="5781675"/>
              <a:ext cx="247647" cy="28289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/>
            </a:p>
          </p:txBody>
        </p:sp>
        <p:sp>
          <p:nvSpPr>
            <p:cNvPr id="49" name="Right Triangle 48">
              <a:extLst>
                <a:ext uri="{FF2B5EF4-FFF2-40B4-BE49-F238E27FC236}">
                  <a16:creationId xmlns:a16="http://schemas.microsoft.com/office/drawing/2014/main" id="{C9CC5D02-39E9-4A7A-9CDE-CF3CD2349118}"/>
                </a:ext>
              </a:extLst>
            </p:cNvPr>
            <p:cNvSpPr/>
            <p:nvPr/>
          </p:nvSpPr>
          <p:spPr>
            <a:xfrm>
              <a:off x="5960269" y="4010819"/>
              <a:ext cx="1685923" cy="2052802"/>
            </a:xfrm>
            <a:prstGeom prst="rtTriangle">
              <a:avLst/>
            </a:prstGeom>
            <a:noFill/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386BC164-4C09-455A-B23A-67A03111FED8}"/>
              </a:ext>
            </a:extLst>
          </p:cNvPr>
          <p:cNvSpPr txBox="1"/>
          <p:nvPr/>
        </p:nvSpPr>
        <p:spPr>
          <a:xfrm>
            <a:off x="9162364" y="4488616"/>
            <a:ext cx="12098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Right angled Triangle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Content Placeholder 2">
            <a:extLst>
              <a:ext uri="{FF2B5EF4-FFF2-40B4-BE49-F238E27FC236}">
                <a16:creationId xmlns:a16="http://schemas.microsoft.com/office/drawing/2014/main" id="{370578EE-2941-414C-9C0A-6EA3D66C701F}"/>
              </a:ext>
            </a:extLst>
          </p:cNvPr>
          <p:cNvSpPr txBox="1">
            <a:spLocks/>
          </p:cNvSpPr>
          <p:nvPr/>
        </p:nvSpPr>
        <p:spPr>
          <a:xfrm>
            <a:off x="8311120" y="2236014"/>
            <a:ext cx="3382974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200" dirty="0">
                <a:latin typeface="Myriad Pro" panose="020B0503030403020204" pitchFamily="34" charset="0"/>
              </a:rPr>
              <a:t>What do we call:</a:t>
            </a:r>
          </a:p>
          <a:p>
            <a:r>
              <a:rPr lang="en-GB" sz="2200" dirty="0">
                <a:latin typeface="Myriad Pro" panose="020B0503030403020204" pitchFamily="34" charset="0"/>
              </a:rPr>
              <a:t>A triangle with a right angle?</a:t>
            </a:r>
            <a:endParaRPr lang="en-001" sz="2200" dirty="0">
              <a:latin typeface="Myriad Pro" panose="020B0503030403020204" pitchFamily="34" charset="0"/>
            </a:endParaRP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FBDAFC4F-79DF-45EE-A327-FFEA83711966}"/>
              </a:ext>
            </a:extLst>
          </p:cNvPr>
          <p:cNvSpPr txBox="1">
            <a:spLocks/>
          </p:cNvSpPr>
          <p:nvPr/>
        </p:nvSpPr>
        <p:spPr>
          <a:xfrm>
            <a:off x="4378878" y="2104839"/>
            <a:ext cx="3205784" cy="423361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8290897B-B8BD-428D-B4DE-ED41D37BE89A}"/>
              </a:ext>
            </a:extLst>
          </p:cNvPr>
          <p:cNvSpPr txBox="1">
            <a:spLocks/>
          </p:cNvSpPr>
          <p:nvPr/>
        </p:nvSpPr>
        <p:spPr>
          <a:xfrm>
            <a:off x="4471854" y="2238722"/>
            <a:ext cx="3382974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200" dirty="0">
                <a:latin typeface="Myriad Pro" panose="020B0503030403020204" pitchFamily="34" charset="0"/>
              </a:rPr>
              <a:t>What do we call:</a:t>
            </a:r>
          </a:p>
          <a:p>
            <a:r>
              <a:rPr lang="en-GB" sz="2200" dirty="0">
                <a:latin typeface="Myriad Pro" panose="020B0503030403020204" pitchFamily="34" charset="0"/>
              </a:rPr>
              <a:t>A triangle with three equal sides?</a:t>
            </a: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E2F34D61-D630-4D96-BB55-65273D77F300}"/>
              </a:ext>
            </a:extLst>
          </p:cNvPr>
          <p:cNvSpPr/>
          <p:nvPr/>
        </p:nvSpPr>
        <p:spPr>
          <a:xfrm>
            <a:off x="4744523" y="3802663"/>
            <a:ext cx="2381250" cy="2052802"/>
          </a:xfrm>
          <a:prstGeom prst="triangle">
            <a:avLst/>
          </a:prstGeom>
          <a:ln w="190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3B3439B-42EB-4053-A6E0-373E3A15DC80}"/>
              </a:ext>
            </a:extLst>
          </p:cNvPr>
          <p:cNvCxnSpPr/>
          <p:nvPr/>
        </p:nvCxnSpPr>
        <p:spPr>
          <a:xfrm>
            <a:off x="5225535" y="4749607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6C3EA5E-5B56-49CF-B5D8-A42D637FCACF}"/>
              </a:ext>
            </a:extLst>
          </p:cNvPr>
          <p:cNvCxnSpPr>
            <a:cxnSpLocks/>
          </p:cNvCxnSpPr>
          <p:nvPr/>
        </p:nvCxnSpPr>
        <p:spPr>
          <a:xfrm flipV="1">
            <a:off x="6435210" y="4749607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BE48258-A5BF-4177-BE58-5B9DAA0CA6C5}"/>
              </a:ext>
            </a:extLst>
          </p:cNvPr>
          <p:cNvCxnSpPr>
            <a:cxnSpLocks/>
          </p:cNvCxnSpPr>
          <p:nvPr/>
        </p:nvCxnSpPr>
        <p:spPr>
          <a:xfrm>
            <a:off x="5935148" y="5704023"/>
            <a:ext cx="0" cy="28289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46A460D4-9935-4F71-86AC-A01AD1FF099E}"/>
              </a:ext>
            </a:extLst>
          </p:cNvPr>
          <p:cNvSpPr txBox="1"/>
          <p:nvPr/>
        </p:nvSpPr>
        <p:spPr>
          <a:xfrm>
            <a:off x="5142191" y="4985896"/>
            <a:ext cx="1585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Equilateral Triangle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84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4" grpId="0" uiExpand="1" build="p" animBg="1"/>
      <p:bldP spid="45" grpId="0" uiExpand="1" build="p"/>
      <p:bldP spid="36" grpId="0" animBg="1"/>
      <p:bldP spid="39" grpId="0"/>
      <p:bldP spid="60" grpId="0" animBg="1"/>
      <p:bldP spid="50" grpId="0"/>
      <p:bldP spid="61" grpId="0" uiExpand="1" build="p"/>
      <p:bldP spid="53" grpId="0" uiExpand="1" build="p" animBg="1"/>
      <p:bldP spid="55" grpId="0" uiExpand="1" build="p"/>
      <p:bldP spid="40" grpId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 4 | Construction of triangle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500282" y="1648772"/>
            <a:ext cx="11401328" cy="485315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027D06B-1EE3-468D-98D0-E4953A7E9824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667250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accent1"/>
                </a:solidFill>
                <a:latin typeface="Myriad Pro" panose="020B0503030403020204" pitchFamily="34" charset="0"/>
              </a:rPr>
              <a:t>Construction of triangle knowing its three sides.</a:t>
            </a:r>
            <a:endParaRPr lang="en-GB" sz="2400" b="1" dirty="0">
              <a:solidFill>
                <a:schemeClr val="accent1"/>
              </a:solidFill>
              <a:latin typeface="Myriad Pro" panose="020B0503030403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200" dirty="0">
                <a:latin typeface="Myriad Pro" panose="020B0503030403020204" pitchFamily="34" charset="0"/>
              </a:rPr>
              <a:t>Construct a triangle with sides of  3 cm, 4 cm and 5 cm.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200" dirty="0">
              <a:latin typeface="Myriad Pro" panose="020B050303040302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r>
              <a:rPr lang="en-US" sz="2200" dirty="0">
                <a:latin typeface="Myriad Pro" panose="020B0503030403020204" pitchFamily="34" charset="0"/>
              </a:rPr>
              <a:t>Draw a line segment [AB] of 5 cm in length.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r>
              <a:rPr lang="en-US" sz="2200" dirty="0">
                <a:latin typeface="Myriad Pro" panose="020B0503030403020204" pitchFamily="34" charset="0"/>
              </a:rPr>
              <a:t>Using a compass, draw an arc of a circle with </a:t>
            </a:r>
            <a:br>
              <a:rPr lang="en-US" sz="2200" dirty="0">
                <a:latin typeface="Myriad Pro" panose="020B0503030403020204" pitchFamily="34" charset="0"/>
              </a:rPr>
            </a:br>
            <a:r>
              <a:rPr lang="en-US" sz="2200" dirty="0">
                <a:latin typeface="Myriad Pro" panose="020B0503030403020204" pitchFamily="34" charset="0"/>
              </a:rPr>
              <a:t>center A and radius 4 cm, then draw an arc of a circle</a:t>
            </a:r>
            <a:br>
              <a:rPr lang="en-US" sz="2200" dirty="0">
                <a:latin typeface="Myriad Pro" panose="020B0503030403020204" pitchFamily="34" charset="0"/>
              </a:rPr>
            </a:br>
            <a:r>
              <a:rPr lang="en-US" sz="2200" dirty="0">
                <a:latin typeface="Myriad Pro" panose="020B0503030403020204" pitchFamily="34" charset="0"/>
              </a:rPr>
              <a:t>with center B and radius 3 cm.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r>
              <a:rPr lang="en-US" sz="2200" dirty="0">
                <a:latin typeface="Myriad Pro" panose="020B0503030403020204" pitchFamily="34" charset="0"/>
              </a:rPr>
              <a:t>Join the point C to the points A and B to get the required triangle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C1D1F6-732F-4C77-9E6E-C77B91398F21}"/>
              </a:ext>
            </a:extLst>
          </p:cNvPr>
          <p:cNvCxnSpPr>
            <a:cxnSpLocks/>
          </p:cNvCxnSpPr>
          <p:nvPr/>
        </p:nvCxnSpPr>
        <p:spPr>
          <a:xfrm>
            <a:off x="8357809" y="4532515"/>
            <a:ext cx="274991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rc 17">
            <a:extLst>
              <a:ext uri="{FF2B5EF4-FFF2-40B4-BE49-F238E27FC236}">
                <a16:creationId xmlns:a16="http://schemas.microsoft.com/office/drawing/2014/main" id="{95964322-730C-45DC-BBB2-31EA291E5377}"/>
              </a:ext>
            </a:extLst>
          </p:cNvPr>
          <p:cNvSpPr/>
          <p:nvPr/>
        </p:nvSpPr>
        <p:spPr>
          <a:xfrm rot="1067739">
            <a:off x="9598553" y="3104315"/>
            <a:ext cx="674914" cy="489855"/>
          </a:xfrm>
          <a:prstGeom prst="arc">
            <a:avLst>
              <a:gd name="adj1" fmla="val 16200000"/>
              <a:gd name="adj2" fmla="val 20684701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92E104C3-D943-4521-B5B0-1AB1BA6D0C24}"/>
              </a:ext>
            </a:extLst>
          </p:cNvPr>
          <p:cNvSpPr/>
          <p:nvPr/>
        </p:nvSpPr>
        <p:spPr>
          <a:xfrm rot="18135726">
            <a:off x="9875392" y="3184072"/>
            <a:ext cx="674914" cy="489855"/>
          </a:xfrm>
          <a:prstGeom prst="arc">
            <a:avLst>
              <a:gd name="adj1" fmla="val 16200000"/>
              <a:gd name="adj2" fmla="val 20684701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4DDB28-7872-4F92-B532-5BE7AEA3E758}"/>
              </a:ext>
            </a:extLst>
          </p:cNvPr>
          <p:cNvSpPr txBox="1"/>
          <p:nvPr/>
        </p:nvSpPr>
        <p:spPr>
          <a:xfrm>
            <a:off x="8179342" y="4475418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001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E21F1B0-B2F9-4B01-A4B9-64C67F0FCA52}"/>
              </a:ext>
            </a:extLst>
          </p:cNvPr>
          <p:cNvSpPr txBox="1"/>
          <p:nvPr/>
        </p:nvSpPr>
        <p:spPr>
          <a:xfrm>
            <a:off x="10017925" y="2716753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001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1DA2A5-ED81-4438-8198-2A778262A9F8}"/>
              </a:ext>
            </a:extLst>
          </p:cNvPr>
          <p:cNvSpPr txBox="1"/>
          <p:nvPr/>
        </p:nvSpPr>
        <p:spPr>
          <a:xfrm>
            <a:off x="10902931" y="4475418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001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BB41990-90F8-4C4F-81F4-482E9A091080}"/>
              </a:ext>
            </a:extLst>
          </p:cNvPr>
          <p:cNvCxnSpPr>
            <a:cxnSpLocks/>
          </p:cNvCxnSpPr>
          <p:nvPr/>
        </p:nvCxnSpPr>
        <p:spPr>
          <a:xfrm flipV="1">
            <a:off x="8383084" y="3178418"/>
            <a:ext cx="1728992" cy="1354097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167196F-C849-40C5-9FC9-34AC700A4B2D}"/>
              </a:ext>
            </a:extLst>
          </p:cNvPr>
          <p:cNvCxnSpPr>
            <a:endCxn id="30" idx="2"/>
          </p:cNvCxnSpPr>
          <p:nvPr/>
        </p:nvCxnSpPr>
        <p:spPr>
          <a:xfrm flipH="1" flipV="1">
            <a:off x="10112452" y="3178418"/>
            <a:ext cx="995272" cy="1354097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0864C76-11C3-4419-AE6B-DABD9349D920}"/>
              </a:ext>
            </a:extLst>
          </p:cNvPr>
          <p:cNvSpPr txBox="1"/>
          <p:nvPr/>
        </p:nvSpPr>
        <p:spPr>
          <a:xfrm>
            <a:off x="9588765" y="4475418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5 cm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CDAC41-AC2E-4C36-AA87-DF205A513707}"/>
              </a:ext>
            </a:extLst>
          </p:cNvPr>
          <p:cNvSpPr txBox="1"/>
          <p:nvPr/>
        </p:nvSpPr>
        <p:spPr>
          <a:xfrm rot="19229840">
            <a:off x="8807023" y="3498538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4 cm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F44C69-8331-43D8-BA95-8C7506470DE5}"/>
              </a:ext>
            </a:extLst>
          </p:cNvPr>
          <p:cNvSpPr txBox="1"/>
          <p:nvPr/>
        </p:nvSpPr>
        <p:spPr>
          <a:xfrm rot="3155221">
            <a:off x="10416339" y="3539590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3 cm</a:t>
            </a:r>
            <a:endParaRPr lang="en-001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98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 animBg="1"/>
      <p:bldP spid="16" grpId="0" uiExpand="1" build="p"/>
      <p:bldP spid="18" grpId="0" animBg="1"/>
      <p:bldP spid="19" grpId="0" animBg="1"/>
      <p:bldP spid="20" grpId="0"/>
      <p:bldP spid="30" grpId="0"/>
      <p:bldP spid="31" grpId="0"/>
      <p:bldP spid="34" grpId="0"/>
      <p:bldP spid="15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97B3D62-8A61-504C-A9AF-80BE15D330C3}"/>
              </a:ext>
            </a:extLst>
          </p:cNvPr>
          <p:cNvSpPr txBox="1"/>
          <p:nvPr/>
        </p:nvSpPr>
        <p:spPr>
          <a:xfrm>
            <a:off x="292584" y="2044100"/>
            <a:ext cx="58794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LB" sz="2800" dirty="0">
                <a:solidFill>
                  <a:schemeClr val="bg1"/>
                </a:solidFill>
                <a:latin typeface="Myriad Pro" panose="020B0503030403020204" pitchFamily="34" charset="0"/>
              </a:rPr>
              <a:t>A new airplane must undergo some safety tests before being sold to airlines. </a:t>
            </a:r>
            <a:r>
              <a:rPr lang="en-US" sz="2800" dirty="0">
                <a:solidFill>
                  <a:schemeClr val="bg1"/>
                </a:solidFill>
                <a:latin typeface="Myriad Pro" panose="020B0503030403020204" pitchFamily="34" charset="0"/>
              </a:rPr>
              <a:t>One of the tests is checking that the wings are identical for the airplane to be balanced while flying</a:t>
            </a:r>
            <a:r>
              <a:rPr lang="en-LB" sz="2800" dirty="0">
                <a:solidFill>
                  <a:schemeClr val="bg1"/>
                </a:solidFill>
                <a:latin typeface="Myriad Pro" panose="020B0503030403020204" pitchFamily="34" charset="0"/>
              </a:rPr>
              <a:t>. </a:t>
            </a:r>
          </a:p>
          <a:p>
            <a:r>
              <a:rPr lang="en-LB" sz="2800" dirty="0">
                <a:solidFill>
                  <a:schemeClr val="bg1"/>
                </a:solidFill>
                <a:latin typeface="Myriad Pro" panose="020B0503030403020204" pitchFamily="34" charset="0"/>
              </a:rPr>
              <a:t>How can the manufacturer ensure that the wings are identical with minimum tests? </a:t>
            </a:r>
          </a:p>
        </p:txBody>
      </p:sp>
      <p:sp>
        <p:nvSpPr>
          <p:cNvPr id="16" name="Graphic 12" descr="Aeroplane outline">
            <a:extLst>
              <a:ext uri="{FF2B5EF4-FFF2-40B4-BE49-F238E27FC236}">
                <a16:creationId xmlns:a16="http://schemas.microsoft.com/office/drawing/2014/main" id="{36B83427-4370-EA4C-9A22-AE16E9629D0B}"/>
              </a:ext>
            </a:extLst>
          </p:cNvPr>
          <p:cNvSpPr/>
          <p:nvPr/>
        </p:nvSpPr>
        <p:spPr>
          <a:xfrm rot="5400000">
            <a:off x="7448063" y="1562587"/>
            <a:ext cx="3762975" cy="4043876"/>
          </a:xfrm>
          <a:custGeom>
            <a:avLst/>
            <a:gdLst>
              <a:gd name="connsiteX0" fmla="*/ 3437294 w 3437294"/>
              <a:gd name="connsiteY0" fmla="*/ 2931810 h 4043875"/>
              <a:gd name="connsiteX1" fmla="*/ 3437294 w 3437294"/>
              <a:gd name="connsiteY1" fmla="*/ 2476874 h 4043875"/>
              <a:gd name="connsiteX2" fmla="*/ 1971390 w 3437294"/>
              <a:gd name="connsiteY2" fmla="*/ 1440631 h 4043875"/>
              <a:gd name="connsiteX3" fmla="*/ 1971390 w 3437294"/>
              <a:gd name="connsiteY3" fmla="*/ 454936 h 4043875"/>
              <a:gd name="connsiteX4" fmla="*/ 1718647 w 3437294"/>
              <a:gd name="connsiteY4" fmla="*/ 0 h 4043875"/>
              <a:gd name="connsiteX5" fmla="*/ 1465905 w 3437294"/>
              <a:gd name="connsiteY5" fmla="*/ 454936 h 4043875"/>
              <a:gd name="connsiteX6" fmla="*/ 1465905 w 3437294"/>
              <a:gd name="connsiteY6" fmla="*/ 1440631 h 4043875"/>
              <a:gd name="connsiteX7" fmla="*/ 0 w 3437294"/>
              <a:gd name="connsiteY7" fmla="*/ 2476874 h 4043875"/>
              <a:gd name="connsiteX8" fmla="*/ 0 w 3437294"/>
              <a:gd name="connsiteY8" fmla="*/ 2931810 h 4043875"/>
              <a:gd name="connsiteX9" fmla="*/ 1465905 w 3437294"/>
              <a:gd name="connsiteY9" fmla="*/ 2198858 h 4043875"/>
              <a:gd name="connsiteX10" fmla="*/ 1465905 w 3437294"/>
              <a:gd name="connsiteY10" fmla="*/ 3300814 h 4043875"/>
              <a:gd name="connsiteX11" fmla="*/ 960421 w 3437294"/>
              <a:gd name="connsiteY11" fmla="*/ 3740585 h 4043875"/>
              <a:gd name="connsiteX12" fmla="*/ 960421 w 3437294"/>
              <a:gd name="connsiteY12" fmla="*/ 4043876 h 4043875"/>
              <a:gd name="connsiteX13" fmla="*/ 1718647 w 3437294"/>
              <a:gd name="connsiteY13" fmla="*/ 3740585 h 4043875"/>
              <a:gd name="connsiteX14" fmla="*/ 2476874 w 3437294"/>
              <a:gd name="connsiteY14" fmla="*/ 4043876 h 4043875"/>
              <a:gd name="connsiteX15" fmla="*/ 2476874 w 3437294"/>
              <a:gd name="connsiteY15" fmla="*/ 3740585 h 4043875"/>
              <a:gd name="connsiteX16" fmla="*/ 1971390 w 3437294"/>
              <a:gd name="connsiteY16" fmla="*/ 3300814 h 4043875"/>
              <a:gd name="connsiteX17" fmla="*/ 1971390 w 3437294"/>
              <a:gd name="connsiteY17" fmla="*/ 2198858 h 4043875"/>
              <a:gd name="connsiteX18" fmla="*/ 1905019 w 3437294"/>
              <a:gd name="connsiteY18" fmla="*/ 3377091 h 4043875"/>
              <a:gd name="connsiteX19" fmla="*/ 2375777 w 3437294"/>
              <a:gd name="connsiteY19" fmla="*/ 3786534 h 4043875"/>
              <a:gd name="connsiteX20" fmla="*/ 2375777 w 3437294"/>
              <a:gd name="connsiteY20" fmla="*/ 3894455 h 4043875"/>
              <a:gd name="connsiteX21" fmla="*/ 1756205 w 3437294"/>
              <a:gd name="connsiteY21" fmla="*/ 3646767 h 4043875"/>
              <a:gd name="connsiteX22" fmla="*/ 1718647 w 3437294"/>
              <a:gd name="connsiteY22" fmla="*/ 3631603 h 4043875"/>
              <a:gd name="connsiteX23" fmla="*/ 1681090 w 3437294"/>
              <a:gd name="connsiteY23" fmla="*/ 3646767 h 4043875"/>
              <a:gd name="connsiteX24" fmla="*/ 1061518 w 3437294"/>
              <a:gd name="connsiteY24" fmla="*/ 3894455 h 4043875"/>
              <a:gd name="connsiteX25" fmla="*/ 1061518 w 3437294"/>
              <a:gd name="connsiteY25" fmla="*/ 3786635 h 4043875"/>
              <a:gd name="connsiteX26" fmla="*/ 1532275 w 3437294"/>
              <a:gd name="connsiteY26" fmla="*/ 3377192 h 4043875"/>
              <a:gd name="connsiteX27" fmla="*/ 1567002 w 3437294"/>
              <a:gd name="connsiteY27" fmla="*/ 3346863 h 4043875"/>
              <a:gd name="connsiteX28" fmla="*/ 1567002 w 3437294"/>
              <a:gd name="connsiteY28" fmla="*/ 2035283 h 4043875"/>
              <a:gd name="connsiteX29" fmla="*/ 1420411 w 3437294"/>
              <a:gd name="connsiteY29" fmla="*/ 2108426 h 4043875"/>
              <a:gd name="connsiteX30" fmla="*/ 101097 w 3437294"/>
              <a:gd name="connsiteY30" fmla="*/ 2768235 h 4043875"/>
              <a:gd name="connsiteX31" fmla="*/ 101097 w 3437294"/>
              <a:gd name="connsiteY31" fmla="*/ 2529192 h 4043875"/>
              <a:gd name="connsiteX32" fmla="*/ 1524238 w 3437294"/>
              <a:gd name="connsiteY32" fmla="*/ 1523277 h 4043875"/>
              <a:gd name="connsiteX33" fmla="*/ 1567002 w 3437294"/>
              <a:gd name="connsiteY33" fmla="*/ 1492948 h 4043875"/>
              <a:gd name="connsiteX34" fmla="*/ 1567002 w 3437294"/>
              <a:gd name="connsiteY34" fmla="*/ 454936 h 4043875"/>
              <a:gd name="connsiteX35" fmla="*/ 1718647 w 3437294"/>
              <a:gd name="connsiteY35" fmla="*/ 101097 h 4043875"/>
              <a:gd name="connsiteX36" fmla="*/ 1870293 w 3437294"/>
              <a:gd name="connsiteY36" fmla="*/ 454936 h 4043875"/>
              <a:gd name="connsiteX37" fmla="*/ 1870293 w 3437294"/>
              <a:gd name="connsiteY37" fmla="*/ 1492948 h 4043875"/>
              <a:gd name="connsiteX38" fmla="*/ 1913006 w 3437294"/>
              <a:gd name="connsiteY38" fmla="*/ 1523277 h 4043875"/>
              <a:gd name="connsiteX39" fmla="*/ 3336198 w 3437294"/>
              <a:gd name="connsiteY39" fmla="*/ 2529192 h 4043875"/>
              <a:gd name="connsiteX40" fmla="*/ 3336198 w 3437294"/>
              <a:gd name="connsiteY40" fmla="*/ 2768235 h 4043875"/>
              <a:gd name="connsiteX41" fmla="*/ 2016630 w 3437294"/>
              <a:gd name="connsiteY41" fmla="*/ 2108426 h 4043875"/>
              <a:gd name="connsiteX42" fmla="*/ 1870343 w 3437294"/>
              <a:gd name="connsiteY42" fmla="*/ 2035283 h 4043875"/>
              <a:gd name="connsiteX43" fmla="*/ 1870343 w 3437294"/>
              <a:gd name="connsiteY43" fmla="*/ 3346863 h 4043875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0 w 3437294"/>
              <a:gd name="connsiteY7" fmla="*/ 247687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96253 w 3437294"/>
              <a:gd name="connsiteY7" fmla="*/ 264050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509452 w 3509452"/>
              <a:gd name="connsiteY0" fmla="*/ 2931810 h 4043876"/>
              <a:gd name="connsiteX1" fmla="*/ 3509452 w 3509452"/>
              <a:gd name="connsiteY1" fmla="*/ 2476874 h 4043876"/>
              <a:gd name="connsiteX2" fmla="*/ 2043548 w 3509452"/>
              <a:gd name="connsiteY2" fmla="*/ 1440631 h 4043876"/>
              <a:gd name="connsiteX3" fmla="*/ 2043548 w 3509452"/>
              <a:gd name="connsiteY3" fmla="*/ 454936 h 4043876"/>
              <a:gd name="connsiteX4" fmla="*/ 1790805 w 3509452"/>
              <a:gd name="connsiteY4" fmla="*/ 0 h 4043876"/>
              <a:gd name="connsiteX5" fmla="*/ 1538063 w 3509452"/>
              <a:gd name="connsiteY5" fmla="*/ 454936 h 4043876"/>
              <a:gd name="connsiteX6" fmla="*/ 1538063 w 3509452"/>
              <a:gd name="connsiteY6" fmla="*/ 1440631 h 4043876"/>
              <a:gd name="connsiteX7" fmla="*/ 168411 w 3509452"/>
              <a:gd name="connsiteY7" fmla="*/ 2640504 h 4043876"/>
              <a:gd name="connsiteX8" fmla="*/ 72158 w 3509452"/>
              <a:gd name="connsiteY8" fmla="*/ 2931810 h 4043876"/>
              <a:gd name="connsiteX9" fmla="*/ 1538063 w 3509452"/>
              <a:gd name="connsiteY9" fmla="*/ 2198858 h 4043876"/>
              <a:gd name="connsiteX10" fmla="*/ 1538063 w 3509452"/>
              <a:gd name="connsiteY10" fmla="*/ 3300814 h 4043876"/>
              <a:gd name="connsiteX11" fmla="*/ 1032579 w 3509452"/>
              <a:gd name="connsiteY11" fmla="*/ 3740585 h 4043876"/>
              <a:gd name="connsiteX12" fmla="*/ 1032579 w 3509452"/>
              <a:gd name="connsiteY12" fmla="*/ 4043876 h 4043876"/>
              <a:gd name="connsiteX13" fmla="*/ 1790805 w 3509452"/>
              <a:gd name="connsiteY13" fmla="*/ 3740585 h 4043876"/>
              <a:gd name="connsiteX14" fmla="*/ 2549032 w 3509452"/>
              <a:gd name="connsiteY14" fmla="*/ 4043876 h 4043876"/>
              <a:gd name="connsiteX15" fmla="*/ 2549032 w 3509452"/>
              <a:gd name="connsiteY15" fmla="*/ 3740585 h 4043876"/>
              <a:gd name="connsiteX16" fmla="*/ 2043548 w 3509452"/>
              <a:gd name="connsiteY16" fmla="*/ 3300814 h 4043876"/>
              <a:gd name="connsiteX17" fmla="*/ 2043548 w 3509452"/>
              <a:gd name="connsiteY17" fmla="*/ 2198858 h 4043876"/>
              <a:gd name="connsiteX18" fmla="*/ 3509452 w 3509452"/>
              <a:gd name="connsiteY18" fmla="*/ 2931810 h 4043876"/>
              <a:gd name="connsiteX19" fmla="*/ 1977177 w 3509452"/>
              <a:gd name="connsiteY19" fmla="*/ 3377091 h 4043876"/>
              <a:gd name="connsiteX20" fmla="*/ 2447935 w 3509452"/>
              <a:gd name="connsiteY20" fmla="*/ 3786534 h 4043876"/>
              <a:gd name="connsiteX21" fmla="*/ 2447935 w 3509452"/>
              <a:gd name="connsiteY21" fmla="*/ 3894455 h 4043876"/>
              <a:gd name="connsiteX22" fmla="*/ 1828363 w 3509452"/>
              <a:gd name="connsiteY22" fmla="*/ 3646767 h 4043876"/>
              <a:gd name="connsiteX23" fmla="*/ 1790805 w 3509452"/>
              <a:gd name="connsiteY23" fmla="*/ 3631603 h 4043876"/>
              <a:gd name="connsiteX24" fmla="*/ 1753248 w 3509452"/>
              <a:gd name="connsiteY24" fmla="*/ 3646767 h 4043876"/>
              <a:gd name="connsiteX25" fmla="*/ 1133676 w 3509452"/>
              <a:gd name="connsiteY25" fmla="*/ 3894455 h 4043876"/>
              <a:gd name="connsiteX26" fmla="*/ 1133676 w 3509452"/>
              <a:gd name="connsiteY26" fmla="*/ 3786635 h 4043876"/>
              <a:gd name="connsiteX27" fmla="*/ 1604433 w 3509452"/>
              <a:gd name="connsiteY27" fmla="*/ 3377192 h 4043876"/>
              <a:gd name="connsiteX28" fmla="*/ 1639160 w 3509452"/>
              <a:gd name="connsiteY28" fmla="*/ 3346863 h 4043876"/>
              <a:gd name="connsiteX29" fmla="*/ 1639160 w 3509452"/>
              <a:gd name="connsiteY29" fmla="*/ 2035283 h 4043876"/>
              <a:gd name="connsiteX30" fmla="*/ 1492569 w 3509452"/>
              <a:gd name="connsiteY30" fmla="*/ 2108426 h 4043876"/>
              <a:gd name="connsiteX31" fmla="*/ 173255 w 3509452"/>
              <a:gd name="connsiteY31" fmla="*/ 2768235 h 4043876"/>
              <a:gd name="connsiteX32" fmla="*/ 0 w 3509452"/>
              <a:gd name="connsiteY32" fmla="*/ 2846826 h 4043876"/>
              <a:gd name="connsiteX33" fmla="*/ 1596396 w 3509452"/>
              <a:gd name="connsiteY33" fmla="*/ 1523277 h 4043876"/>
              <a:gd name="connsiteX34" fmla="*/ 1639160 w 3509452"/>
              <a:gd name="connsiteY34" fmla="*/ 1492948 h 4043876"/>
              <a:gd name="connsiteX35" fmla="*/ 1639160 w 3509452"/>
              <a:gd name="connsiteY35" fmla="*/ 454936 h 4043876"/>
              <a:gd name="connsiteX36" fmla="*/ 1790805 w 3509452"/>
              <a:gd name="connsiteY36" fmla="*/ 101097 h 4043876"/>
              <a:gd name="connsiteX37" fmla="*/ 1942451 w 3509452"/>
              <a:gd name="connsiteY37" fmla="*/ 454936 h 4043876"/>
              <a:gd name="connsiteX38" fmla="*/ 1942451 w 3509452"/>
              <a:gd name="connsiteY38" fmla="*/ 1492948 h 4043876"/>
              <a:gd name="connsiteX39" fmla="*/ 1985164 w 3509452"/>
              <a:gd name="connsiteY39" fmla="*/ 1523277 h 4043876"/>
              <a:gd name="connsiteX40" fmla="*/ 3408356 w 3509452"/>
              <a:gd name="connsiteY40" fmla="*/ 2529192 h 4043876"/>
              <a:gd name="connsiteX41" fmla="*/ 3408356 w 3509452"/>
              <a:gd name="connsiteY41" fmla="*/ 2768235 h 4043876"/>
              <a:gd name="connsiteX42" fmla="*/ 2088788 w 3509452"/>
              <a:gd name="connsiteY42" fmla="*/ 2108426 h 4043876"/>
              <a:gd name="connsiteX43" fmla="*/ 1942501 w 3509452"/>
              <a:gd name="connsiteY43" fmla="*/ 2035283 h 4043876"/>
              <a:gd name="connsiteX44" fmla="*/ 1942501 w 3509452"/>
              <a:gd name="connsiteY44" fmla="*/ 3346863 h 4043876"/>
              <a:gd name="connsiteX45" fmla="*/ 1977177 w 3509452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20347 w 3629799"/>
              <a:gd name="connsiteY32" fmla="*/ 2846826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740947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49050"/>
              <a:gd name="connsiteY0" fmla="*/ 2931810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931810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29799 w 3649050"/>
              <a:gd name="connsiteY0" fmla="*/ 2874059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874059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58675 w 3658675"/>
              <a:gd name="connsiteY0" fmla="*/ 2931810 h 4043876"/>
              <a:gd name="connsiteX1" fmla="*/ 3649050 w 3658675"/>
              <a:gd name="connsiteY1" fmla="*/ 2717505 h 4043876"/>
              <a:gd name="connsiteX2" fmla="*/ 2163895 w 3658675"/>
              <a:gd name="connsiteY2" fmla="*/ 1440631 h 4043876"/>
              <a:gd name="connsiteX3" fmla="*/ 2163895 w 3658675"/>
              <a:gd name="connsiteY3" fmla="*/ 454936 h 4043876"/>
              <a:gd name="connsiteX4" fmla="*/ 1911152 w 3658675"/>
              <a:gd name="connsiteY4" fmla="*/ 0 h 4043876"/>
              <a:gd name="connsiteX5" fmla="*/ 1658410 w 3658675"/>
              <a:gd name="connsiteY5" fmla="*/ 454936 h 4043876"/>
              <a:gd name="connsiteX6" fmla="*/ 1658410 w 3658675"/>
              <a:gd name="connsiteY6" fmla="*/ 1440631 h 4043876"/>
              <a:gd name="connsiteX7" fmla="*/ 0 w 3658675"/>
              <a:gd name="connsiteY7" fmla="*/ 2861885 h 4043876"/>
              <a:gd name="connsiteX8" fmla="*/ 48126 w 3658675"/>
              <a:gd name="connsiteY8" fmla="*/ 2941436 h 4043876"/>
              <a:gd name="connsiteX9" fmla="*/ 1658410 w 3658675"/>
              <a:gd name="connsiteY9" fmla="*/ 2198858 h 4043876"/>
              <a:gd name="connsiteX10" fmla="*/ 1658410 w 3658675"/>
              <a:gd name="connsiteY10" fmla="*/ 3300814 h 4043876"/>
              <a:gd name="connsiteX11" fmla="*/ 1152926 w 3658675"/>
              <a:gd name="connsiteY11" fmla="*/ 3740585 h 4043876"/>
              <a:gd name="connsiteX12" fmla="*/ 1152926 w 3658675"/>
              <a:gd name="connsiteY12" fmla="*/ 4043876 h 4043876"/>
              <a:gd name="connsiteX13" fmla="*/ 1911152 w 3658675"/>
              <a:gd name="connsiteY13" fmla="*/ 3740585 h 4043876"/>
              <a:gd name="connsiteX14" fmla="*/ 2669379 w 3658675"/>
              <a:gd name="connsiteY14" fmla="*/ 4043876 h 4043876"/>
              <a:gd name="connsiteX15" fmla="*/ 2669379 w 3658675"/>
              <a:gd name="connsiteY15" fmla="*/ 3740585 h 4043876"/>
              <a:gd name="connsiteX16" fmla="*/ 2163895 w 3658675"/>
              <a:gd name="connsiteY16" fmla="*/ 3300814 h 4043876"/>
              <a:gd name="connsiteX17" fmla="*/ 2163895 w 3658675"/>
              <a:gd name="connsiteY17" fmla="*/ 2198858 h 4043876"/>
              <a:gd name="connsiteX18" fmla="*/ 3658675 w 3658675"/>
              <a:gd name="connsiteY18" fmla="*/ 2931810 h 4043876"/>
              <a:gd name="connsiteX19" fmla="*/ 2097524 w 3658675"/>
              <a:gd name="connsiteY19" fmla="*/ 3377091 h 4043876"/>
              <a:gd name="connsiteX20" fmla="*/ 2568282 w 3658675"/>
              <a:gd name="connsiteY20" fmla="*/ 3786534 h 4043876"/>
              <a:gd name="connsiteX21" fmla="*/ 2568282 w 3658675"/>
              <a:gd name="connsiteY21" fmla="*/ 3894455 h 4043876"/>
              <a:gd name="connsiteX22" fmla="*/ 1948710 w 3658675"/>
              <a:gd name="connsiteY22" fmla="*/ 3646767 h 4043876"/>
              <a:gd name="connsiteX23" fmla="*/ 1911152 w 3658675"/>
              <a:gd name="connsiteY23" fmla="*/ 3631603 h 4043876"/>
              <a:gd name="connsiteX24" fmla="*/ 1873595 w 3658675"/>
              <a:gd name="connsiteY24" fmla="*/ 3646767 h 4043876"/>
              <a:gd name="connsiteX25" fmla="*/ 1254023 w 3658675"/>
              <a:gd name="connsiteY25" fmla="*/ 3894455 h 4043876"/>
              <a:gd name="connsiteX26" fmla="*/ 1254023 w 3658675"/>
              <a:gd name="connsiteY26" fmla="*/ 3786635 h 4043876"/>
              <a:gd name="connsiteX27" fmla="*/ 1724780 w 3658675"/>
              <a:gd name="connsiteY27" fmla="*/ 3377192 h 4043876"/>
              <a:gd name="connsiteX28" fmla="*/ 1759507 w 3658675"/>
              <a:gd name="connsiteY28" fmla="*/ 3346863 h 4043876"/>
              <a:gd name="connsiteX29" fmla="*/ 1759507 w 3658675"/>
              <a:gd name="connsiteY29" fmla="*/ 2035283 h 4043876"/>
              <a:gd name="connsiteX30" fmla="*/ 1612916 w 3658675"/>
              <a:gd name="connsiteY30" fmla="*/ 2108426 h 4043876"/>
              <a:gd name="connsiteX31" fmla="*/ 293602 w 3658675"/>
              <a:gd name="connsiteY31" fmla="*/ 2768235 h 4043876"/>
              <a:gd name="connsiteX32" fmla="*/ 168473 w 3658675"/>
              <a:gd name="connsiteY32" fmla="*/ 2827575 h 4043876"/>
              <a:gd name="connsiteX33" fmla="*/ 1716743 w 3658675"/>
              <a:gd name="connsiteY33" fmla="*/ 1523277 h 4043876"/>
              <a:gd name="connsiteX34" fmla="*/ 1759507 w 3658675"/>
              <a:gd name="connsiteY34" fmla="*/ 1492948 h 4043876"/>
              <a:gd name="connsiteX35" fmla="*/ 1759507 w 3658675"/>
              <a:gd name="connsiteY35" fmla="*/ 454936 h 4043876"/>
              <a:gd name="connsiteX36" fmla="*/ 1911152 w 3658675"/>
              <a:gd name="connsiteY36" fmla="*/ 101097 h 4043876"/>
              <a:gd name="connsiteX37" fmla="*/ 2062798 w 3658675"/>
              <a:gd name="connsiteY37" fmla="*/ 454936 h 4043876"/>
              <a:gd name="connsiteX38" fmla="*/ 2062798 w 3658675"/>
              <a:gd name="connsiteY38" fmla="*/ 1492948 h 4043876"/>
              <a:gd name="connsiteX39" fmla="*/ 2105511 w 3658675"/>
              <a:gd name="connsiteY39" fmla="*/ 1523277 h 4043876"/>
              <a:gd name="connsiteX40" fmla="*/ 3528703 w 3658675"/>
              <a:gd name="connsiteY40" fmla="*/ 2740947 h 4043876"/>
              <a:gd name="connsiteX41" fmla="*/ 3528703 w 3658675"/>
              <a:gd name="connsiteY41" fmla="*/ 2768235 h 4043876"/>
              <a:gd name="connsiteX42" fmla="*/ 2209135 w 3658675"/>
              <a:gd name="connsiteY42" fmla="*/ 2108426 h 4043876"/>
              <a:gd name="connsiteX43" fmla="*/ 2062848 w 3658675"/>
              <a:gd name="connsiteY43" fmla="*/ 2035283 h 4043876"/>
              <a:gd name="connsiteX44" fmla="*/ 2062848 w 3658675"/>
              <a:gd name="connsiteY44" fmla="*/ 3346863 h 4043876"/>
              <a:gd name="connsiteX45" fmla="*/ 2097524 w 3658675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528703 w 3735677"/>
              <a:gd name="connsiteY41" fmla="*/ 2768235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29972 w 3735677"/>
              <a:gd name="connsiteY32" fmla="*/ 2808324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35677"/>
              <a:gd name="connsiteY0" fmla="*/ 2952282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733741 w 3735677"/>
              <a:gd name="connsiteY18" fmla="*/ 2952282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62975"/>
              <a:gd name="connsiteY0" fmla="*/ 2952282 h 4043876"/>
              <a:gd name="connsiteX1" fmla="*/ 3762975 w 3762975"/>
              <a:gd name="connsiteY1" fmla="*/ 2871150 h 4043876"/>
              <a:gd name="connsiteX2" fmla="*/ 2163895 w 3762975"/>
              <a:gd name="connsiteY2" fmla="*/ 1440631 h 4043876"/>
              <a:gd name="connsiteX3" fmla="*/ 2163895 w 3762975"/>
              <a:gd name="connsiteY3" fmla="*/ 454936 h 4043876"/>
              <a:gd name="connsiteX4" fmla="*/ 1911152 w 3762975"/>
              <a:gd name="connsiteY4" fmla="*/ 0 h 4043876"/>
              <a:gd name="connsiteX5" fmla="*/ 1658410 w 3762975"/>
              <a:gd name="connsiteY5" fmla="*/ 454936 h 4043876"/>
              <a:gd name="connsiteX6" fmla="*/ 1658410 w 3762975"/>
              <a:gd name="connsiteY6" fmla="*/ 1440631 h 4043876"/>
              <a:gd name="connsiteX7" fmla="*/ 0 w 3762975"/>
              <a:gd name="connsiteY7" fmla="*/ 2861885 h 4043876"/>
              <a:gd name="connsiteX8" fmla="*/ 48126 w 3762975"/>
              <a:gd name="connsiteY8" fmla="*/ 2941436 h 4043876"/>
              <a:gd name="connsiteX9" fmla="*/ 1658410 w 3762975"/>
              <a:gd name="connsiteY9" fmla="*/ 2198858 h 4043876"/>
              <a:gd name="connsiteX10" fmla="*/ 1658410 w 3762975"/>
              <a:gd name="connsiteY10" fmla="*/ 3300814 h 4043876"/>
              <a:gd name="connsiteX11" fmla="*/ 1152926 w 3762975"/>
              <a:gd name="connsiteY11" fmla="*/ 3740585 h 4043876"/>
              <a:gd name="connsiteX12" fmla="*/ 1152926 w 3762975"/>
              <a:gd name="connsiteY12" fmla="*/ 4043876 h 4043876"/>
              <a:gd name="connsiteX13" fmla="*/ 1911152 w 3762975"/>
              <a:gd name="connsiteY13" fmla="*/ 3740585 h 4043876"/>
              <a:gd name="connsiteX14" fmla="*/ 2669379 w 3762975"/>
              <a:gd name="connsiteY14" fmla="*/ 4043876 h 4043876"/>
              <a:gd name="connsiteX15" fmla="*/ 2669379 w 3762975"/>
              <a:gd name="connsiteY15" fmla="*/ 3740585 h 4043876"/>
              <a:gd name="connsiteX16" fmla="*/ 2163895 w 3762975"/>
              <a:gd name="connsiteY16" fmla="*/ 3300814 h 4043876"/>
              <a:gd name="connsiteX17" fmla="*/ 2163895 w 3762975"/>
              <a:gd name="connsiteY17" fmla="*/ 2198858 h 4043876"/>
              <a:gd name="connsiteX18" fmla="*/ 3733741 w 3762975"/>
              <a:gd name="connsiteY18" fmla="*/ 2952282 h 4043876"/>
              <a:gd name="connsiteX19" fmla="*/ 2097524 w 3762975"/>
              <a:gd name="connsiteY19" fmla="*/ 3377091 h 4043876"/>
              <a:gd name="connsiteX20" fmla="*/ 2568282 w 3762975"/>
              <a:gd name="connsiteY20" fmla="*/ 3786534 h 4043876"/>
              <a:gd name="connsiteX21" fmla="*/ 2568282 w 3762975"/>
              <a:gd name="connsiteY21" fmla="*/ 3894455 h 4043876"/>
              <a:gd name="connsiteX22" fmla="*/ 1948710 w 3762975"/>
              <a:gd name="connsiteY22" fmla="*/ 3646767 h 4043876"/>
              <a:gd name="connsiteX23" fmla="*/ 1911152 w 3762975"/>
              <a:gd name="connsiteY23" fmla="*/ 3631603 h 4043876"/>
              <a:gd name="connsiteX24" fmla="*/ 1873595 w 3762975"/>
              <a:gd name="connsiteY24" fmla="*/ 3646767 h 4043876"/>
              <a:gd name="connsiteX25" fmla="*/ 1254023 w 3762975"/>
              <a:gd name="connsiteY25" fmla="*/ 3894455 h 4043876"/>
              <a:gd name="connsiteX26" fmla="*/ 1254023 w 3762975"/>
              <a:gd name="connsiteY26" fmla="*/ 3786635 h 4043876"/>
              <a:gd name="connsiteX27" fmla="*/ 1724780 w 3762975"/>
              <a:gd name="connsiteY27" fmla="*/ 3377192 h 4043876"/>
              <a:gd name="connsiteX28" fmla="*/ 1759507 w 3762975"/>
              <a:gd name="connsiteY28" fmla="*/ 3346863 h 4043876"/>
              <a:gd name="connsiteX29" fmla="*/ 1759507 w 3762975"/>
              <a:gd name="connsiteY29" fmla="*/ 2035283 h 4043876"/>
              <a:gd name="connsiteX30" fmla="*/ 1612916 w 3762975"/>
              <a:gd name="connsiteY30" fmla="*/ 2108426 h 4043876"/>
              <a:gd name="connsiteX31" fmla="*/ 158849 w 3762975"/>
              <a:gd name="connsiteY31" fmla="*/ 2825987 h 4043876"/>
              <a:gd name="connsiteX32" fmla="*/ 149223 w 3762975"/>
              <a:gd name="connsiteY32" fmla="*/ 2817949 h 4043876"/>
              <a:gd name="connsiteX33" fmla="*/ 1716743 w 3762975"/>
              <a:gd name="connsiteY33" fmla="*/ 1523277 h 4043876"/>
              <a:gd name="connsiteX34" fmla="*/ 1759507 w 3762975"/>
              <a:gd name="connsiteY34" fmla="*/ 1492948 h 4043876"/>
              <a:gd name="connsiteX35" fmla="*/ 1759507 w 3762975"/>
              <a:gd name="connsiteY35" fmla="*/ 454936 h 4043876"/>
              <a:gd name="connsiteX36" fmla="*/ 1911152 w 3762975"/>
              <a:gd name="connsiteY36" fmla="*/ 101097 h 4043876"/>
              <a:gd name="connsiteX37" fmla="*/ 2062798 w 3762975"/>
              <a:gd name="connsiteY37" fmla="*/ 454936 h 4043876"/>
              <a:gd name="connsiteX38" fmla="*/ 2062798 w 3762975"/>
              <a:gd name="connsiteY38" fmla="*/ 1492948 h 4043876"/>
              <a:gd name="connsiteX39" fmla="*/ 2105511 w 3762975"/>
              <a:gd name="connsiteY39" fmla="*/ 1523277 h 4043876"/>
              <a:gd name="connsiteX40" fmla="*/ 3586455 w 3762975"/>
              <a:gd name="connsiteY40" fmla="*/ 2798698 h 4043876"/>
              <a:gd name="connsiteX41" fmla="*/ 3615330 w 3762975"/>
              <a:gd name="connsiteY41" fmla="*/ 2825987 h 4043876"/>
              <a:gd name="connsiteX42" fmla="*/ 2209135 w 3762975"/>
              <a:gd name="connsiteY42" fmla="*/ 2108426 h 4043876"/>
              <a:gd name="connsiteX43" fmla="*/ 2062848 w 3762975"/>
              <a:gd name="connsiteY43" fmla="*/ 2035283 h 4043876"/>
              <a:gd name="connsiteX44" fmla="*/ 2062848 w 3762975"/>
              <a:gd name="connsiteY44" fmla="*/ 3346863 h 4043876"/>
              <a:gd name="connsiteX45" fmla="*/ 2097524 w 3762975"/>
              <a:gd name="connsiteY45" fmla="*/ 3377091 h 404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762975" h="4043876">
                <a:moveTo>
                  <a:pt x="3733741" y="2952282"/>
                </a:moveTo>
                <a:cubicBezTo>
                  <a:pt x="3734386" y="2909316"/>
                  <a:pt x="3762330" y="2914116"/>
                  <a:pt x="3762975" y="2871150"/>
                </a:cubicBezTo>
                <a:lnTo>
                  <a:pt x="2163895" y="1440631"/>
                </a:lnTo>
                <a:lnTo>
                  <a:pt x="2163895" y="454936"/>
                </a:lnTo>
                <a:cubicBezTo>
                  <a:pt x="2163895" y="257797"/>
                  <a:pt x="2062798" y="0"/>
                  <a:pt x="1911152" y="0"/>
                </a:cubicBezTo>
                <a:cubicBezTo>
                  <a:pt x="1764562" y="0"/>
                  <a:pt x="1658410" y="257797"/>
                  <a:pt x="1658410" y="454936"/>
                </a:cubicBezTo>
                <a:lnTo>
                  <a:pt x="1658410" y="1440631"/>
                </a:lnTo>
                <a:lnTo>
                  <a:pt x="0" y="2861885"/>
                </a:lnTo>
                <a:lnTo>
                  <a:pt x="48126" y="2941436"/>
                </a:lnTo>
                <a:lnTo>
                  <a:pt x="1658410" y="2198858"/>
                </a:lnTo>
                <a:lnTo>
                  <a:pt x="1658410" y="3300814"/>
                </a:lnTo>
                <a:lnTo>
                  <a:pt x="1152926" y="3740585"/>
                </a:lnTo>
                <a:lnTo>
                  <a:pt x="1152926" y="4043876"/>
                </a:lnTo>
                <a:lnTo>
                  <a:pt x="1911152" y="3740585"/>
                </a:lnTo>
                <a:lnTo>
                  <a:pt x="2669379" y="4043876"/>
                </a:lnTo>
                <a:lnTo>
                  <a:pt x="2669379" y="3740585"/>
                </a:lnTo>
                <a:lnTo>
                  <a:pt x="2163895" y="3300814"/>
                </a:lnTo>
                <a:lnTo>
                  <a:pt x="2163895" y="2198858"/>
                </a:lnTo>
                <a:lnTo>
                  <a:pt x="3733741" y="2952282"/>
                </a:lnTo>
                <a:close/>
                <a:moveTo>
                  <a:pt x="2097524" y="3377091"/>
                </a:moveTo>
                <a:lnTo>
                  <a:pt x="2568282" y="3786534"/>
                </a:lnTo>
                <a:lnTo>
                  <a:pt x="2568282" y="3894455"/>
                </a:lnTo>
                <a:lnTo>
                  <a:pt x="1948710" y="3646767"/>
                </a:lnTo>
                <a:lnTo>
                  <a:pt x="1911152" y="3631603"/>
                </a:lnTo>
                <a:lnTo>
                  <a:pt x="1873595" y="3646767"/>
                </a:lnTo>
                <a:lnTo>
                  <a:pt x="1254023" y="3894455"/>
                </a:lnTo>
                <a:lnTo>
                  <a:pt x="1254023" y="3786635"/>
                </a:lnTo>
                <a:lnTo>
                  <a:pt x="1724780" y="3377192"/>
                </a:lnTo>
                <a:lnTo>
                  <a:pt x="1759507" y="3346863"/>
                </a:lnTo>
                <a:lnTo>
                  <a:pt x="1759507" y="2035283"/>
                </a:lnTo>
                <a:lnTo>
                  <a:pt x="1612916" y="2108426"/>
                </a:lnTo>
                <a:lnTo>
                  <a:pt x="158849" y="2825987"/>
                </a:lnTo>
                <a:lnTo>
                  <a:pt x="149223" y="2817949"/>
                </a:lnTo>
                <a:lnTo>
                  <a:pt x="1716743" y="1523277"/>
                </a:lnTo>
                <a:lnTo>
                  <a:pt x="1759507" y="1492948"/>
                </a:lnTo>
                <a:lnTo>
                  <a:pt x="1759507" y="454936"/>
                </a:lnTo>
                <a:cubicBezTo>
                  <a:pt x="1759507" y="275944"/>
                  <a:pt x="1855549" y="101097"/>
                  <a:pt x="1911152" y="101097"/>
                </a:cubicBezTo>
                <a:cubicBezTo>
                  <a:pt x="1974540" y="101097"/>
                  <a:pt x="2062798" y="279381"/>
                  <a:pt x="2062798" y="454936"/>
                </a:cubicBezTo>
                <a:lnTo>
                  <a:pt x="2062798" y="1492948"/>
                </a:lnTo>
                <a:lnTo>
                  <a:pt x="2105511" y="1523277"/>
                </a:lnTo>
                <a:lnTo>
                  <a:pt x="3586455" y="2798698"/>
                </a:lnTo>
                <a:lnTo>
                  <a:pt x="3615330" y="2825987"/>
                </a:lnTo>
                <a:lnTo>
                  <a:pt x="2209135" y="2108426"/>
                </a:lnTo>
                <a:lnTo>
                  <a:pt x="2062848" y="2035283"/>
                </a:lnTo>
                <a:lnTo>
                  <a:pt x="2062848" y="3346863"/>
                </a:lnTo>
                <a:lnTo>
                  <a:pt x="2097524" y="337709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50502" cap="flat">
            <a:solidFill>
              <a:schemeClr val="accent1">
                <a:lumMod val="75000"/>
              </a:schemeClr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LB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8" name="Graphic 17" descr="Cloud outline">
            <a:extLst>
              <a:ext uri="{FF2B5EF4-FFF2-40B4-BE49-F238E27FC236}">
                <a16:creationId xmlns:a16="http://schemas.microsoft.com/office/drawing/2014/main" id="{EDD0BD02-2E6A-D348-8E7C-0603D77FC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65771" y="487721"/>
            <a:ext cx="3103279" cy="2366833"/>
          </a:xfrm>
          <a:prstGeom prst="rect">
            <a:avLst/>
          </a:prstGeom>
        </p:spPr>
      </p:pic>
      <p:pic>
        <p:nvPicPr>
          <p:cNvPr id="51" name="Graphic 50" descr="Cloud outline">
            <a:extLst>
              <a:ext uri="{FF2B5EF4-FFF2-40B4-BE49-F238E27FC236}">
                <a16:creationId xmlns:a16="http://schemas.microsoft.com/office/drawing/2014/main" id="{AD246EE2-F462-EC4D-A4D2-4FC4822386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79771" y="5069172"/>
            <a:ext cx="2094179" cy="1597205"/>
          </a:xfrm>
          <a:prstGeom prst="rect">
            <a:avLst/>
          </a:prstGeom>
        </p:spPr>
      </p:pic>
      <p:pic>
        <p:nvPicPr>
          <p:cNvPr id="52" name="Graphic 51" descr="Cloud outline">
            <a:extLst>
              <a:ext uri="{FF2B5EF4-FFF2-40B4-BE49-F238E27FC236}">
                <a16:creationId xmlns:a16="http://schemas.microsoft.com/office/drawing/2014/main" id="{47D7C06D-B102-B148-9E8B-9BA9C9E79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85736" y="5146292"/>
            <a:ext cx="2094179" cy="1597205"/>
          </a:xfrm>
          <a:prstGeom prst="rect">
            <a:avLst/>
          </a:prstGeom>
        </p:spPr>
      </p:pic>
      <p:sp>
        <p:nvSpPr>
          <p:cNvPr id="56" name="CuadroTexto 238">
            <a:extLst>
              <a:ext uri="{FF2B5EF4-FFF2-40B4-BE49-F238E27FC236}">
                <a16:creationId xmlns:a16="http://schemas.microsoft.com/office/drawing/2014/main" id="{C4769A70-092B-6A49-84A8-647C5B0CE6BE}"/>
              </a:ext>
            </a:extLst>
          </p:cNvPr>
          <p:cNvSpPr txBox="1"/>
          <p:nvPr/>
        </p:nvSpPr>
        <p:spPr>
          <a:xfrm>
            <a:off x="469610" y="1429598"/>
            <a:ext cx="5332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</a:t>
            </a:r>
          </a:p>
        </p:txBody>
      </p:sp>
    </p:spTree>
    <p:extLst>
      <p:ext uri="{BB962C8B-B14F-4D97-AF65-F5344CB8AC3E}">
        <p14:creationId xmlns:p14="http://schemas.microsoft.com/office/powerpoint/2010/main" val="60312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6" grpId="0" animBg="1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873357" y="118859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 1 </a:t>
            </a:r>
            <a:r>
              <a:rPr lang="en-US" sz="3600" b="1" dirty="0">
                <a:solidFill>
                  <a:schemeClr val="accent1"/>
                </a:solidFill>
                <a:latin typeface="Myriad Pro" panose="020B0503030403020204" pitchFamily="34" charset="0"/>
              </a:rPr>
              <a:t>[Case 1: SSS] </a:t>
            </a:r>
            <a:endParaRPr lang="en-US" sz="3600" b="1" cap="all" dirty="0">
              <a:solidFill>
                <a:schemeClr val="accent1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46499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7D0DEFC6-B0BB-42E7-A674-49C1594E42FA}"/>
              </a:ext>
            </a:extLst>
          </p:cNvPr>
          <p:cNvSpPr txBox="1">
            <a:spLocks/>
          </p:cNvSpPr>
          <p:nvPr/>
        </p:nvSpPr>
        <p:spPr>
          <a:xfrm>
            <a:off x="706742" y="1200427"/>
            <a:ext cx="10515600" cy="4351338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2400" b="1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Given a triangle ABC with AB = 4 cm, BC = 5 cm and AC = 6 cm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Construct a triangle MNP so that: </a:t>
            </a:r>
            <a:r>
              <a:rPr lang="en-US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MN = 4 cm , NP = 5 cm, MP = 7 cm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Do the two triangles ABC and MNP overlap? What do you need to let them overlap?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2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001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F3FE19A-572A-4AF5-A15D-58AE7DA7E945}"/>
              </a:ext>
            </a:extLst>
          </p:cNvPr>
          <p:cNvGrpSpPr/>
          <p:nvPr/>
        </p:nvGrpSpPr>
        <p:grpSpPr>
          <a:xfrm>
            <a:off x="6637331" y="3105572"/>
            <a:ext cx="4209088" cy="3454845"/>
            <a:chOff x="1886912" y="2577834"/>
            <a:chExt cx="4209088" cy="345484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2DA3CE8-CE26-4E42-93D7-E1A954648B23}"/>
                </a:ext>
              </a:extLst>
            </p:cNvPr>
            <p:cNvSpPr txBox="1"/>
            <p:nvPr/>
          </p:nvSpPr>
          <p:spPr>
            <a:xfrm>
              <a:off x="2421561" y="2577834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en-001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6AE7A52-8D80-4996-9247-1F6034C3A061}"/>
                </a:ext>
              </a:extLst>
            </p:cNvPr>
            <p:cNvSpPr txBox="1"/>
            <p:nvPr/>
          </p:nvSpPr>
          <p:spPr>
            <a:xfrm>
              <a:off x="1886912" y="5526365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en-001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FC7FFCA-0953-4E3D-BC75-B0C96FC1D5F7}"/>
                </a:ext>
              </a:extLst>
            </p:cNvPr>
            <p:cNvSpPr txBox="1"/>
            <p:nvPr/>
          </p:nvSpPr>
          <p:spPr>
            <a:xfrm>
              <a:off x="5681471" y="5304393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en-001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E662007B-8D64-4AF7-A66A-5F9A2E124A26}"/>
                </a:ext>
              </a:extLst>
            </p:cNvPr>
            <p:cNvSpPr/>
            <p:nvPr/>
          </p:nvSpPr>
          <p:spPr>
            <a:xfrm>
              <a:off x="2301441" y="3067842"/>
              <a:ext cx="3323781" cy="2669873"/>
            </a:xfrm>
            <a:custGeom>
              <a:avLst/>
              <a:gdLst>
                <a:gd name="connsiteX0" fmla="*/ 0 w 3151658"/>
                <a:gd name="connsiteY0" fmla="*/ 2519266 h 2519266"/>
                <a:gd name="connsiteX1" fmla="*/ 780886 w 3151658"/>
                <a:gd name="connsiteY1" fmla="*/ 0 h 2519266"/>
                <a:gd name="connsiteX2" fmla="*/ 3151658 w 3151658"/>
                <a:gd name="connsiteY2" fmla="*/ 2519266 h 2519266"/>
                <a:gd name="connsiteX3" fmla="*/ 0 w 3151658"/>
                <a:gd name="connsiteY3" fmla="*/ 2519266 h 2519266"/>
                <a:gd name="connsiteX0" fmla="*/ 0 w 3797117"/>
                <a:gd name="connsiteY0" fmla="*/ 2519266 h 2519266"/>
                <a:gd name="connsiteX1" fmla="*/ 780886 w 3797117"/>
                <a:gd name="connsiteY1" fmla="*/ 0 h 2519266"/>
                <a:gd name="connsiteX2" fmla="*/ 3797117 w 3797117"/>
                <a:gd name="connsiteY2" fmla="*/ 2519266 h 2519266"/>
                <a:gd name="connsiteX3" fmla="*/ 0 w 3797117"/>
                <a:gd name="connsiteY3" fmla="*/ 2519266 h 2519266"/>
                <a:gd name="connsiteX0" fmla="*/ 0 w 3323781"/>
                <a:gd name="connsiteY0" fmla="*/ 2669873 h 2669873"/>
                <a:gd name="connsiteX1" fmla="*/ 307550 w 3323781"/>
                <a:gd name="connsiteY1" fmla="*/ 0 h 2669873"/>
                <a:gd name="connsiteX2" fmla="*/ 3323781 w 3323781"/>
                <a:gd name="connsiteY2" fmla="*/ 2519266 h 2669873"/>
                <a:gd name="connsiteX3" fmla="*/ 0 w 3323781"/>
                <a:gd name="connsiteY3" fmla="*/ 2669873 h 2669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3781" h="2669873">
                  <a:moveTo>
                    <a:pt x="0" y="2669873"/>
                  </a:moveTo>
                  <a:lnTo>
                    <a:pt x="307550" y="0"/>
                  </a:lnTo>
                  <a:lnTo>
                    <a:pt x="3323781" y="2519266"/>
                  </a:lnTo>
                  <a:lnTo>
                    <a:pt x="0" y="2669873"/>
                  </a:lnTo>
                  <a:close/>
                </a:path>
              </a:pathLst>
            </a:custGeom>
            <a:ln w="38100">
              <a:solidFill>
                <a:srgbClr val="0070C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001" dirty="0">
                <a:latin typeface="Myriad Pro" panose="020B0503030403020204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0F895E7-EE31-4F29-B99E-7E3956423E3C}"/>
                </a:ext>
              </a:extLst>
            </p:cNvPr>
            <p:cNvSpPr txBox="1"/>
            <p:nvPr/>
          </p:nvSpPr>
          <p:spPr>
            <a:xfrm rot="16550612">
              <a:off x="1879369" y="4194426"/>
              <a:ext cx="6992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4 cm</a:t>
              </a:r>
              <a:endParaRPr lang="en-001" sz="20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4D8EFC8-15CB-49F5-8576-84F2AE13FD4A}"/>
                </a:ext>
              </a:extLst>
            </p:cNvPr>
            <p:cNvSpPr txBox="1"/>
            <p:nvPr/>
          </p:nvSpPr>
          <p:spPr>
            <a:xfrm rot="21358904">
              <a:off x="3514767" y="5632569"/>
              <a:ext cx="6992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5 cm</a:t>
              </a:r>
              <a:endParaRPr lang="en-001" sz="20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CCBF981-28CC-4121-B073-D1813086D3B8}"/>
                </a:ext>
              </a:extLst>
            </p:cNvPr>
            <p:cNvSpPr txBox="1"/>
            <p:nvPr/>
          </p:nvSpPr>
          <p:spPr>
            <a:xfrm rot="2441971">
              <a:off x="3915680" y="3959035"/>
              <a:ext cx="6992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6 cm</a:t>
              </a:r>
              <a:endParaRPr lang="en-001" sz="20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 2 </a:t>
            </a:r>
            <a:r>
              <a:rPr lang="en-US" sz="3600" b="1" dirty="0">
                <a:solidFill>
                  <a:schemeClr val="accent1"/>
                </a:solidFill>
                <a:latin typeface="Myriad Pro" panose="020B0503030403020204" pitchFamily="34" charset="0"/>
              </a:rPr>
              <a:t>[Case 2 : ASA] </a:t>
            </a:r>
            <a:endParaRPr lang="en-US" sz="3600" b="1" cap="all" dirty="0">
              <a:solidFill>
                <a:schemeClr val="accent1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ontent Placeholder 2">
                <a:extLst>
                  <a:ext uri="{FF2B5EF4-FFF2-40B4-BE49-F238E27FC236}">
                    <a16:creationId xmlns:a16="http://schemas.microsoft.com/office/drawing/2014/main" id="{7D0DEFC6-B0BB-42E7-A674-49C1594E42F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4337" y="1369816"/>
                <a:ext cx="10515600" cy="4351338"/>
              </a:xfrm>
              <a:prstGeom prst="rect">
                <a:avLst/>
              </a:prstGeom>
            </p:spPr>
            <p:txBody>
              <a:bodyPr/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r>
                  <a:rPr lang="en-GB" sz="2400" b="1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Given a triangle ABC with AB = 8 cm,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GB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</m:t>
                        </m:r>
                      </m:e>
                    </m:acc>
                    <m:r>
                      <a:rPr lang="en-GB" sz="24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GB" sz="24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𝟑𝟎</m:t>
                    </m:r>
                    <m:r>
                      <a:rPr lang="en-GB" sz="2400" b="1" i="1" baseline="3000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𝒐</m:t>
                    </m:r>
                  </m:oMath>
                </a14:m>
                <a:r>
                  <a:rPr lang="en-GB" sz="2400" b="1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GB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𝑩</m:t>
                        </m:r>
                      </m:e>
                    </m:acc>
                  </m:oMath>
                </a14:m>
                <a:r>
                  <a:rPr lang="en-GB" sz="2400" b="1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40</a:t>
                </a:r>
                <a:r>
                  <a:rPr lang="en-GB" sz="2400" b="1" baseline="30000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400" b="1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GB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Construct a triangle DEF so that: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GB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</m:acc>
                  </m:oMath>
                </a14:m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GB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30</m:t>
                    </m:r>
                    <m:r>
                      <a:rPr lang="en-GB" sz="22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en-GB" sz="22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DF = 8 cm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GB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GB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40</m:t>
                    </m:r>
                    <m:r>
                      <a:rPr lang="en-GB" sz="22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en-GB" sz="22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2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Do the two triangles ABC and DEF overlap? Use scissors to check</a:t>
                </a: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Content Placeholder 2">
                <a:extLst>
                  <a:ext uri="{FF2B5EF4-FFF2-40B4-BE49-F238E27FC236}">
                    <a16:creationId xmlns:a16="http://schemas.microsoft.com/office/drawing/2014/main" id="{7D0DEFC6-B0BB-42E7-A674-49C1594E42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337" y="1369816"/>
                <a:ext cx="10515600" cy="4351338"/>
              </a:xfrm>
              <a:prstGeom prst="rect">
                <a:avLst/>
              </a:prstGeom>
              <a:blipFill>
                <a:blip r:embed="rId3"/>
                <a:stretch>
                  <a:fillRect l="-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id="{B138594F-A912-4CE4-835A-0937946D8D38}"/>
              </a:ext>
            </a:extLst>
          </p:cNvPr>
          <p:cNvGrpSpPr/>
          <p:nvPr/>
        </p:nvGrpSpPr>
        <p:grpSpPr>
          <a:xfrm>
            <a:off x="7689153" y="2550948"/>
            <a:ext cx="3700784" cy="3262532"/>
            <a:chOff x="7689153" y="2550948"/>
            <a:chExt cx="3700784" cy="3262532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FC304E70-E49C-490A-8426-6C9BEF7DB336}"/>
                </a:ext>
              </a:extLst>
            </p:cNvPr>
            <p:cNvSpPr/>
            <p:nvPr/>
          </p:nvSpPr>
          <p:spPr>
            <a:xfrm>
              <a:off x="8016236" y="3012613"/>
              <a:ext cx="2943922" cy="2475571"/>
            </a:xfrm>
            <a:custGeom>
              <a:avLst/>
              <a:gdLst>
                <a:gd name="connsiteX0" fmla="*/ 0 w 3010830"/>
                <a:gd name="connsiteY0" fmla="*/ 2475571 h 2475571"/>
                <a:gd name="connsiteX1" fmla="*/ 2943922 w 3010830"/>
                <a:gd name="connsiteY1" fmla="*/ 0 h 2475571"/>
                <a:gd name="connsiteX2" fmla="*/ 3010830 w 3010830"/>
                <a:gd name="connsiteY2" fmla="*/ 2464420 h 2475571"/>
                <a:gd name="connsiteX3" fmla="*/ 0 w 3010830"/>
                <a:gd name="connsiteY3" fmla="*/ 2475571 h 2475571"/>
                <a:gd name="connsiteX0" fmla="*/ 0 w 2943922"/>
                <a:gd name="connsiteY0" fmla="*/ 2475571 h 2475571"/>
                <a:gd name="connsiteX1" fmla="*/ 2943922 w 2943922"/>
                <a:gd name="connsiteY1" fmla="*/ 0 h 2475571"/>
                <a:gd name="connsiteX2" fmla="*/ 2007220 w 2943922"/>
                <a:gd name="connsiteY2" fmla="*/ 2464420 h 2475571"/>
                <a:gd name="connsiteX3" fmla="*/ 0 w 2943922"/>
                <a:gd name="connsiteY3" fmla="*/ 2475571 h 247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3922" h="2475571">
                  <a:moveTo>
                    <a:pt x="0" y="2475571"/>
                  </a:moveTo>
                  <a:lnTo>
                    <a:pt x="2943922" y="0"/>
                  </a:lnTo>
                  <a:lnTo>
                    <a:pt x="2007220" y="2464420"/>
                  </a:lnTo>
                  <a:lnTo>
                    <a:pt x="0" y="2475571"/>
                  </a:lnTo>
                  <a:close/>
                </a:path>
              </a:pathLst>
            </a:cu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001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F3FE19A-572A-4AF5-A15D-58AE7DA7E945}"/>
                </a:ext>
              </a:extLst>
            </p:cNvPr>
            <p:cNvGrpSpPr/>
            <p:nvPr/>
          </p:nvGrpSpPr>
          <p:grpSpPr>
            <a:xfrm>
              <a:off x="7689153" y="2550948"/>
              <a:ext cx="3700784" cy="3262532"/>
              <a:chOff x="7689153" y="2550948"/>
              <a:chExt cx="3700784" cy="3262532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2DA3CE8-CE26-4E42-93D7-E1A954648B23}"/>
                  </a:ext>
                </a:extLst>
              </p:cNvPr>
              <p:cNvSpPr txBox="1"/>
              <p:nvPr/>
            </p:nvSpPr>
            <p:spPr>
              <a:xfrm>
                <a:off x="10975408" y="2550948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</a:t>
                </a: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6AE7A52-8D80-4996-9247-1F6034C3A061}"/>
                  </a:ext>
                </a:extLst>
              </p:cNvPr>
              <p:cNvSpPr txBox="1"/>
              <p:nvPr/>
            </p:nvSpPr>
            <p:spPr>
              <a:xfrm>
                <a:off x="7689153" y="5234736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B</a:t>
                </a: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FC7FFCA-0953-4E3D-BC75-B0C96FC1D5F7}"/>
                  </a:ext>
                </a:extLst>
              </p:cNvPr>
              <p:cNvSpPr txBox="1"/>
              <p:nvPr/>
            </p:nvSpPr>
            <p:spPr>
              <a:xfrm>
                <a:off x="9960348" y="5351815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</a:t>
                </a:r>
                <a:endParaRPr lang="en-001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4D8EFC8-15CB-49F5-8576-84F2AE13FD4A}"/>
                  </a:ext>
                </a:extLst>
              </p:cNvPr>
              <p:cNvSpPr txBox="1"/>
              <p:nvPr/>
            </p:nvSpPr>
            <p:spPr>
              <a:xfrm rot="21358904">
                <a:off x="10201220" y="3478808"/>
                <a:ext cx="5421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0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30</a:t>
                </a:r>
                <a:r>
                  <a:rPr lang="en-GB" sz="2000" baseline="300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en-001" sz="20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2A9A3DF-31FB-4317-A08E-77BEAB3B3D56}"/>
                  </a:ext>
                </a:extLst>
              </p:cNvPr>
              <p:cNvSpPr txBox="1"/>
              <p:nvPr/>
            </p:nvSpPr>
            <p:spPr>
              <a:xfrm rot="21358904">
                <a:off x="8283211" y="5124745"/>
                <a:ext cx="5421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0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40</a:t>
                </a:r>
                <a:r>
                  <a:rPr lang="en-GB" sz="2000" baseline="300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en-001" sz="20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242766-D8BE-4DFD-8CD7-812CFA0A7D46}"/>
                </a:ext>
              </a:extLst>
            </p:cNvPr>
            <p:cNvSpPr txBox="1"/>
            <p:nvPr/>
          </p:nvSpPr>
          <p:spPr>
            <a:xfrm rot="19290282">
              <a:off x="8891026" y="3933227"/>
              <a:ext cx="6992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8 cm</a:t>
              </a:r>
              <a:endParaRPr lang="en-001" sz="20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183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11313</TotalTime>
  <Words>2077</Words>
  <Application>Microsoft Office PowerPoint</Application>
  <PresentationFormat>Widescreen</PresentationFormat>
  <Paragraphs>472</Paragraphs>
  <Slides>33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Myriad Pro</vt:lpstr>
      <vt:lpstr>Myriad Pro Light</vt:lpstr>
      <vt:lpstr>Calibri</vt:lpstr>
      <vt:lpstr>Adobe Arabic</vt:lpstr>
      <vt:lpstr>Times New Roman</vt:lpstr>
      <vt:lpstr>Wingdings</vt:lpstr>
      <vt:lpstr>Cambria Math</vt:lpstr>
      <vt:lpstr>Tw Cen MT</vt:lpstr>
      <vt:lpstr>Courier New</vt:lpstr>
      <vt:lpstr>Arial</vt:lpstr>
      <vt:lpstr>Office Theme</vt:lpstr>
      <vt:lpstr>Triangles: Case of equality (congruent triangles)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Triangles: Case of equality (congruent triangles)</dc:title>
  <dc:creator>Mariam</dc:creator>
  <cp:lastModifiedBy>Tabchi, Theresia</cp:lastModifiedBy>
  <cp:revision>215</cp:revision>
  <dcterms:created xsi:type="dcterms:W3CDTF">2021-05-31T08:15:25Z</dcterms:created>
  <dcterms:modified xsi:type="dcterms:W3CDTF">2024-05-21T09:43:19Z</dcterms:modified>
</cp:coreProperties>
</file>