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tags/tag35.xml" ContentType="application/vnd.openxmlformats-officedocument.presentationml.tags+xml"/>
  <Override PartName="/ppt/notesSlides/notesSlide24.xml" ContentType="application/vnd.openxmlformats-officedocument.presentationml.notesSlide+xml"/>
  <Override PartName="/ppt/tags/tag36.xml" ContentType="application/vnd.openxmlformats-officedocument.presentationml.tags+xml"/>
  <Override PartName="/ppt/notesSlides/notesSlide25.xml" ContentType="application/vnd.openxmlformats-officedocument.presentationml.notesSlide+xml"/>
  <Override PartName="/ppt/tags/tag37.xml" ContentType="application/vnd.openxmlformats-officedocument.presentationml.tags+xml"/>
  <Override PartName="/ppt/notesSlides/notesSlide26.xml" ContentType="application/vnd.openxmlformats-officedocument.presentationml.notesSlide+xml"/>
  <Override PartName="/ppt/tags/tag38.xml" ContentType="application/vnd.openxmlformats-officedocument.presentationml.tags+xml"/>
  <Override PartName="/ppt/notesSlides/notesSlide27.xml" ContentType="application/vnd.openxmlformats-officedocument.presentationml.notesSlide+xml"/>
  <Override PartName="/ppt/tags/tag39.xml" ContentType="application/vnd.openxmlformats-officedocument.presentationml.tags+xml"/>
  <Override PartName="/ppt/notesSlides/notesSlide28.xml" ContentType="application/vnd.openxmlformats-officedocument.presentationml.notesSlide+xml"/>
  <Override PartName="/ppt/tags/tag40.xml" ContentType="application/vnd.openxmlformats-officedocument.presentationml.tags+xml"/>
  <Override PartName="/ppt/notesSlides/notesSlide29.xml" ContentType="application/vnd.openxmlformats-officedocument.presentationml.notesSlide+xml"/>
  <Override PartName="/ppt/tags/tag41.xml" ContentType="application/vnd.openxmlformats-officedocument.presentationml.tags+xml"/>
  <Override PartName="/ppt/notesSlides/notesSlide30.xml" ContentType="application/vnd.openxmlformats-officedocument.presentationml.notesSlide+xml"/>
  <Override PartName="/ppt/tags/tag42.xml" ContentType="application/vnd.openxmlformats-officedocument.presentationml.tags+xml"/>
  <Override PartName="/ppt/notesSlides/notesSlide31.xml" ContentType="application/vnd.openxmlformats-officedocument.presentationml.notesSlide+xml"/>
  <Override PartName="/ppt/tags/tag43.xml" ContentType="application/vnd.openxmlformats-officedocument.presentationml.tags+xml"/>
  <Override PartName="/ppt/notesSlides/notesSlide32.xml" ContentType="application/vnd.openxmlformats-officedocument.presentationml.notesSlide+xml"/>
  <Override PartName="/ppt/tags/tag44.xml" ContentType="application/vnd.openxmlformats-officedocument.presentationml.tags+xml"/>
  <Override PartName="/ppt/notesSlides/notesSlide33.xml" ContentType="application/vnd.openxmlformats-officedocument.presentationml.notesSlide+xml"/>
  <Override PartName="/ppt/tags/tag45.xml" ContentType="application/vnd.openxmlformats-officedocument.presentationml.tags+xml"/>
  <Override PartName="/ppt/notesSlides/notesSlide34.xml" ContentType="application/vnd.openxmlformats-officedocument.presentationml.notesSlide+xml"/>
  <Override PartName="/ppt/tags/tag46.xml" ContentType="application/vnd.openxmlformats-officedocument.presentationml.tags+xml"/>
  <Override PartName="/ppt/notesSlides/notesSlide35.xml" ContentType="application/vnd.openxmlformats-officedocument.presentationml.notesSlide+xml"/>
  <Override PartName="/ppt/tags/tag47.xml" ContentType="application/vnd.openxmlformats-officedocument.presentationml.tags+xml"/>
  <Override PartName="/ppt/notesSlides/notesSlide36.xml" ContentType="application/vnd.openxmlformats-officedocument.presentationml.notesSlide+xml"/>
  <Override PartName="/ppt/tags/tag48.xml" ContentType="application/vnd.openxmlformats-officedocument.presentationml.tags+xml"/>
  <Override PartName="/ppt/notesSlides/notesSlide37.xml" ContentType="application/vnd.openxmlformats-officedocument.presentationml.notesSlide+xml"/>
  <Override PartName="/ppt/tags/tag49.xml" ContentType="application/vnd.openxmlformats-officedocument.presentationml.tags+xml"/>
  <Override PartName="/ppt/notesSlides/notesSlide38.xml" ContentType="application/vnd.openxmlformats-officedocument.presentationml.notesSlide+xml"/>
  <Override PartName="/ppt/tags/tag50.xml" ContentType="application/vnd.openxmlformats-officedocument.presentationml.tags+xml"/>
  <Override PartName="/ppt/notesSlides/notesSlide39.xml" ContentType="application/vnd.openxmlformats-officedocument.presentationml.notesSlide+xml"/>
  <Override PartName="/ppt/tags/tag5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9" r:id="rId5"/>
  </p:sldMasterIdLst>
  <p:notesMasterIdLst>
    <p:notesMasterId r:id="rId46"/>
  </p:notesMasterIdLst>
  <p:sldIdLst>
    <p:sldId id="1885" r:id="rId6"/>
    <p:sldId id="523" r:id="rId7"/>
    <p:sldId id="1713" r:id="rId8"/>
    <p:sldId id="1780" r:id="rId9"/>
    <p:sldId id="542" r:id="rId10"/>
    <p:sldId id="1756" r:id="rId11"/>
    <p:sldId id="527" r:id="rId12"/>
    <p:sldId id="633" r:id="rId13"/>
    <p:sldId id="1782" r:id="rId14"/>
    <p:sldId id="1783" r:id="rId15"/>
    <p:sldId id="1886" r:id="rId16"/>
    <p:sldId id="1785" r:id="rId17"/>
    <p:sldId id="1888" r:id="rId18"/>
    <p:sldId id="1787" r:id="rId19"/>
    <p:sldId id="1890" r:id="rId20"/>
    <p:sldId id="1789" r:id="rId21"/>
    <p:sldId id="1791" r:id="rId22"/>
    <p:sldId id="1792" r:id="rId23"/>
    <p:sldId id="1719" r:id="rId24"/>
    <p:sldId id="528" r:id="rId25"/>
    <p:sldId id="467" r:id="rId26"/>
    <p:sldId id="1793" r:id="rId27"/>
    <p:sldId id="1795" r:id="rId28"/>
    <p:sldId id="1797" r:id="rId29"/>
    <p:sldId id="1799" r:id="rId30"/>
    <p:sldId id="1800" r:id="rId31"/>
    <p:sldId id="1802" r:id="rId32"/>
    <p:sldId id="529" r:id="rId33"/>
    <p:sldId id="501" r:id="rId34"/>
    <p:sldId id="1805" r:id="rId35"/>
    <p:sldId id="1807" r:id="rId36"/>
    <p:sldId id="1891" r:id="rId37"/>
    <p:sldId id="1892" r:id="rId38"/>
    <p:sldId id="1893" r:id="rId39"/>
    <p:sldId id="1774" r:id="rId40"/>
    <p:sldId id="1815" r:id="rId41"/>
    <p:sldId id="1816" r:id="rId42"/>
    <p:sldId id="1817" r:id="rId43"/>
    <p:sldId id="1818" r:id="rId44"/>
    <p:sldId id="1655" r:id="rId45"/>
  </p:sldIdLst>
  <p:sldSz cx="12192000" cy="6858000"/>
  <p:notesSz cx="6858000" cy="9144000"/>
  <p:custDataLst>
    <p:tags r:id="rId47"/>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192" userDrawn="1">
          <p15:clr>
            <a:srgbClr val="A4A3A4"/>
          </p15:clr>
        </p15:guide>
        <p15:guide id="2" orient="horz" pos="1152" userDrawn="1">
          <p15:clr>
            <a:srgbClr val="A4A3A4"/>
          </p15:clr>
        </p15:guide>
      </p15:sldGuideLst>
    </p:ext>
    <p:ext uri="{2D200454-40CA-4A62-9FC3-DE9A4176ACB9}">
      <p15:notesGuideLst xmlns:p15="http://schemas.microsoft.com/office/powerpoint/2012/main"/>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Zeina Hijazi" initials="ZH" lastIdx="238" clrIdx="13">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9CEE"/>
    <a:srgbClr val="74C274"/>
    <a:srgbClr val="C00000"/>
    <a:srgbClr val="F4FB9B"/>
    <a:srgbClr val="9B48E0"/>
    <a:srgbClr val="A949A4"/>
    <a:srgbClr val="DA08CB"/>
    <a:srgbClr val="0076A3"/>
    <a:srgbClr val="59B4E1"/>
    <a:srgbClr val="578C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28" autoAdjust="0"/>
    <p:restoredTop sz="63945" autoAdjust="0"/>
  </p:normalViewPr>
  <p:slideViewPr>
    <p:cSldViewPr snapToGrid="0">
      <p:cViewPr varScale="1">
        <p:scale>
          <a:sx n="55" d="100"/>
          <a:sy n="55" d="100"/>
        </p:scale>
        <p:origin x="1512" y="34"/>
      </p:cViewPr>
      <p:guideLst>
        <p:guide pos="192"/>
        <p:guide orient="horz" pos="1152"/>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1854"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ags" Target="tags/tag1.xml"/><Relationship Id="rId7" Type="http://schemas.openxmlformats.org/officeDocument/2006/relationships/slide" Target="slides/slide2.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2.xml"/><Relationship Id="rId20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202" Type="http://schemas.openxmlformats.org/officeDocument/2006/relationships/commentAuthors" Target="commentAuthors.xml"/><Relationship Id="rId8" Type="http://schemas.openxmlformats.org/officeDocument/2006/relationships/slide" Target="slides/slide3.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204" Type="http://schemas.openxmlformats.org/officeDocument/2006/relationships/viewProps" Target="viewProps.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cs typeface="Arial" panose="020B0604020202020204" pitchFamily="34" charset="0"/>
              </a:defRPr>
            </a:lvl1pPr>
          </a:lstStyle>
          <a:p>
            <a:pPr algn="r">
              <a:buSzPts val="1200"/>
            </a:pPr>
            <a:fld id="{00000000-1234-1234-1234-123412341234}" type="slidenum">
              <a:rPr lang="fr-FR" sz="1200" smtClean="0">
                <a:solidFill>
                  <a:schemeClr val="dk1"/>
                </a:solidFill>
                <a:ea typeface="Calibri"/>
                <a:sym typeface="Calibri"/>
              </a:rPr>
              <a:pPr algn="r">
                <a:buSzPts val="1200"/>
              </a:pPr>
              <a:t>‹#›</a:t>
            </a:fld>
            <a:endParaRPr lang="fr-FR" sz="1200" dirty="0">
              <a:solidFill>
                <a:schemeClr val="dk1"/>
              </a:solidFill>
              <a:ea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Arial" panose="020B0604020202020204" pitchFamily="34" charset="0"/>
              <a:cs typeface="Arial" panose="020B0604020202020204" pitchFamily="34" charset="0"/>
            </a:endParaRPr>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50" b="1" u="none" dirty="0"/>
                  <a:t>Note for the teacher</a:t>
                </a:r>
                <a:endParaRPr lang="en-US" sz="1050" b="1" u="sng" dirty="0">
                  <a:solidFill>
                    <a:schemeClr val="dk1"/>
                  </a:solidFill>
                  <a:latin typeface="Calibri"/>
                  <a:sym typeface="Calibri"/>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“Construct triangle RPS such that RP = 7 cm and RS = PS = 5 cm.</a:t>
                </a:r>
                <a:r>
                  <a:rPr lang="en-US" sz="800" b="1" i="1" dirty="0">
                    <a:latin typeface="Calibri" panose="020F0502020204030204" pitchFamily="34" charset="0"/>
                    <a:ea typeface="Calibri" panose="020F0502020204030204" pitchFamily="34" charset="0"/>
                    <a:cs typeface="Calibri" panose="020F0502020204030204" pitchFamily="34" charset="0"/>
                  </a:rPr>
                  <a:t>”</a:t>
                </a:r>
              </a:p>
              <a:p>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complete </a:t>
                </a:r>
                <a:r>
                  <a:rPr lang="en-US" sz="800" b="0" dirty="0">
                    <a:solidFill>
                      <a:schemeClr val="bg1"/>
                    </a:solidFill>
                    <a:effectLst/>
                    <a:latin typeface="Comic Sans MS"/>
                    <a:sym typeface="Comic Sans MS"/>
                  </a:rPr>
                  <a:t>the activity.</a:t>
                </a:r>
              </a:p>
              <a:p>
                <a:endParaRPr lang="en-US" sz="800" b="0" u="none"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a:latin typeface="Comic Sans MS" panose="030F0702030302020204" pitchFamily="66" charset="0"/>
            </a:endParaRPr>
          </a:p>
        </p:txBody>
      </p:sp>
    </p:spTree>
    <p:extLst>
      <p:ext uri="{BB962C8B-B14F-4D97-AF65-F5344CB8AC3E}">
        <p14:creationId xmlns:p14="http://schemas.microsoft.com/office/powerpoint/2010/main" val="653343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000" b="1" u="none" dirty="0"/>
                  <a:t>Note for the teacher</a:t>
                </a:r>
                <a:endParaRPr lang="en-US" sz="2000" b="1" u="sng" dirty="0">
                  <a:solidFill>
                    <a:schemeClr val="dk1"/>
                  </a:solidFill>
                  <a:latin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400" b="0" u="none" dirty="0">
                    <a:effectLst/>
                  </a:rPr>
                  <a:t>The teacher corrects the activity interactively.</a:t>
                </a:r>
                <a:endParaRPr lang="en-US" sz="14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400" b="0" u="none" dirty="0">
                    <a:latin typeface="Calibri"/>
                    <a:ea typeface="Calibri" panose="020F0502020204030204" pitchFamily="34" charset="0"/>
                    <a:cs typeface="Calibri"/>
                  </a:rPr>
                  <a:t>Teacher says: </a:t>
                </a:r>
                <a:r>
                  <a:rPr lang="en-US" sz="1400" b="1" i="1" u="none" dirty="0">
                    <a:latin typeface="Calibri"/>
                    <a:ea typeface="Calibri" panose="020F0502020204030204" pitchFamily="34" charset="0"/>
                    <a:cs typeface="Calibri"/>
                  </a:rPr>
                  <a:t>“Use the protractor and measure the 3 angles of the triangle.</a:t>
                </a:r>
              </a:p>
              <a:p>
                <a:r>
                  <a:rPr lang="en-US" sz="1400" b="1" i="1" u="none" dirty="0">
                    <a:latin typeface="Calibri"/>
                    <a:ea typeface="Calibri" panose="020F0502020204030204" pitchFamily="34" charset="0"/>
                    <a:cs typeface="Calibri"/>
                  </a:rPr>
                  <a:t>What do you notice?</a:t>
                </a:r>
                <a:r>
                  <a:rPr lang="en-US" sz="1400" b="1" i="1" dirty="0">
                    <a:latin typeface="Calibri" panose="020F0502020204030204" pitchFamily="34" charset="0"/>
                    <a:ea typeface="Calibri" panose="020F0502020204030204" pitchFamily="34" charset="0"/>
                    <a:cs typeface="Calibri" panose="020F0502020204030204" pitchFamily="34" charset="0"/>
                  </a:rPr>
                  <a:t>”</a:t>
                </a:r>
              </a:p>
              <a:p>
                <a:r>
                  <a:rPr lang="en-US" sz="1400" dirty="0">
                    <a:latin typeface="Calibri" panose="020F0502020204030204" pitchFamily="34" charset="0"/>
                    <a:cs typeface="Calibri" panose="020F0502020204030204" pitchFamily="34" charset="0"/>
                  </a:rPr>
                  <a:t>Give students </a:t>
                </a:r>
                <a:r>
                  <a:rPr lang="en-US" sz="1400" b="0" u="none" dirty="0">
                    <a:solidFill>
                      <a:schemeClr val="bg1"/>
                    </a:solidFill>
                    <a:effectLst/>
                    <a:latin typeface="Comic Sans MS"/>
                    <a:cs typeface="Calibri" panose="020F0502020204030204" pitchFamily="34" charset="0"/>
                    <a:sym typeface="Comic Sans MS"/>
                  </a:rPr>
                  <a:t>some time to complete </a:t>
                </a:r>
                <a:r>
                  <a:rPr lang="en-US" sz="1400" b="0" dirty="0">
                    <a:solidFill>
                      <a:schemeClr val="bg1"/>
                    </a:solidFill>
                    <a:effectLst/>
                    <a:latin typeface="Comic Sans MS"/>
                    <a:sym typeface="Comic Sans MS"/>
                  </a:rPr>
                  <a:t>the activity.</a:t>
                </a:r>
              </a:p>
              <a:p>
                <a:endParaRPr lang="en-US" sz="1400" b="0" u="none" dirty="0">
                  <a:effectLst/>
                </a:endParaRPr>
              </a:p>
              <a:p>
                <a:r>
                  <a:rPr lang="en-US" sz="1400" b="0" u="none" dirty="0">
                    <a:effectLst/>
                  </a:rPr>
                  <a:t>The teacher corrects the activity interactively.</a:t>
                </a:r>
                <a:endParaRPr lang="en-US" sz="14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400" b="0" u="none" dirty="0">
                    <a:latin typeface="Calibri"/>
                    <a:ea typeface="Calibri" panose="020F0502020204030204" pitchFamily="34" charset="0"/>
                    <a:cs typeface="Calibri"/>
                  </a:rPr>
                  <a:t>Teacher says: </a:t>
                </a:r>
                <a:r>
                  <a:rPr lang="en-US" sz="1400" b="1" i="1" u="none" dirty="0">
                    <a:latin typeface="Calibri"/>
                    <a:ea typeface="Calibri" panose="020F0502020204030204" pitchFamily="34" charset="0"/>
                    <a:cs typeface="Calibri"/>
                  </a:rPr>
                  <a:t>“</a:t>
                </a:r>
                <a14:m>
                  <m:oMath xmlns:m="http://schemas.openxmlformats.org/officeDocument/2006/math">
                    <m:acc>
                      <m:accPr>
                        <m:chr m:val="̂"/>
                        <m:ctrlPr>
                          <a:rPr lang="en-US" sz="1400" b="1" i="1" u="none" strike="noStrike" cap="none" smtClean="0">
                            <a:solidFill>
                              <a:schemeClr val="dk1"/>
                            </a:solidFill>
                            <a:effectLst/>
                            <a:highlight>
                              <a:srgbClr val="00FFFF"/>
                            </a:highlight>
                            <a:latin typeface="Cambria Math" panose="02040503050406030204" pitchFamily="18" charset="0"/>
                            <a:ea typeface="Calibri"/>
                            <a:cs typeface="Calibri"/>
                            <a:sym typeface="Calibri"/>
                          </a:rPr>
                        </m:ctrlPr>
                      </m:accPr>
                      <m:e>
                        <m: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t>𝑺𝑹𝑷</m:t>
                        </m:r>
                      </m:e>
                    </m:acc>
                    <m: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t> = </m:t>
                    </m:r>
                    <m:acc>
                      <m:accPr>
                        <m:chr m:val="̂"/>
                        <m:ctrlP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ctrlPr>
                      </m:accPr>
                      <m:e>
                        <m: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t>𝑺𝑷𝑹</m:t>
                        </m:r>
                      </m:e>
                    </m:acc>
                    <m: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t> </m:t>
                    </m:r>
                  </m:oMath>
                </a14:m>
                <a:r>
                  <a:rPr lang="en-US" sz="1400" b="1" i="1" u="none" strike="noStrike" cap="none" dirty="0">
                    <a:solidFill>
                      <a:schemeClr val="dk1"/>
                    </a:solidFill>
                    <a:effectLst/>
                    <a:highlight>
                      <a:srgbClr val="00FFFF"/>
                    </a:highlight>
                    <a:latin typeface="Calibri"/>
                    <a:ea typeface="Calibri"/>
                    <a:cs typeface="Calibri"/>
                    <a:sym typeface="Calibri"/>
                  </a:rPr>
                  <a:t>.</a:t>
                </a:r>
              </a:p>
              <a:p>
                <a:r>
                  <a:rPr lang="en-US" sz="1400" b="1" i="1" u="none" strike="noStrike" cap="none" dirty="0">
                    <a:solidFill>
                      <a:schemeClr val="dk1"/>
                    </a:solidFill>
                    <a:effectLst/>
                    <a:highlight>
                      <a:srgbClr val="00FFFF"/>
                    </a:highlight>
                    <a:latin typeface="Calibri"/>
                    <a:ea typeface="Calibri"/>
                    <a:cs typeface="Calibri"/>
                    <a:sym typeface="Calibri"/>
                  </a:rPr>
                  <a:t>This triangle has 2 equal sides and 2 equal angles as well.</a:t>
                </a:r>
              </a:p>
              <a:p>
                <a:endParaRPr lang="en-US" sz="1400" b="1" i="1" u="none" strike="noStrike" cap="none" dirty="0">
                  <a:solidFill>
                    <a:schemeClr val="dk1"/>
                  </a:solidFill>
                  <a:effectLst/>
                  <a:highlight>
                    <a:srgbClr val="00FFFF"/>
                  </a:highlight>
                  <a:latin typeface="Calibri"/>
                  <a:ea typeface="Calibri"/>
                  <a:cs typeface="Calibri"/>
                  <a:sym typeface="Calibri"/>
                </a:endParaRPr>
              </a:p>
              <a:p>
                <a:r>
                  <a:rPr lang="en-US" sz="1400" b="1" i="1" u="none" strike="noStrike" cap="none" dirty="0">
                    <a:solidFill>
                      <a:schemeClr val="dk1"/>
                    </a:solidFill>
                    <a:effectLst/>
                    <a:highlight>
                      <a:srgbClr val="00FFFF"/>
                    </a:highlight>
                    <a:latin typeface="Calibri"/>
                    <a:ea typeface="Calibri"/>
                    <a:cs typeface="Calibri"/>
                    <a:sym typeface="Calibri"/>
                  </a:rPr>
                  <a:t>Triangles ABC and RPS are isosceles triangles, each has 2 equal sides and 2 equal angles.”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1" dirty="0">
                  <a:latin typeface="Calibri" panose="020F0502020204030204" pitchFamily="34" charset="0"/>
                  <a:cs typeface="Calibri" panose="020F0502020204030204" pitchFamily="34" charset="0"/>
                </a:endParaRP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the protractor and measure the 3 angles of the triangle.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𝐶𝐴𝐵) ̂  = </a:t>
                </a: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𝐶𝐵𝐴) ̂  </a:t>
                </a:r>
                <a:r>
                  <a:rPr lang="en-US" sz="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Such a triangle has 2 equal sides and 2 equal angles.</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endParaRPr lang="en-US" sz="800"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5</a:t>
                </a:r>
                <a:r>
                  <a:rPr lang="en-US" sz="800" b="0" u="sng" dirty="0">
                    <a:solidFill>
                      <a:schemeClr val="bg1"/>
                    </a:solidFill>
                    <a:effectLst/>
                    <a:latin typeface="Comic Sans MS"/>
                    <a:sym typeface="Comic Sans MS"/>
                  </a:rPr>
                  <a:t> minutes </a:t>
                </a:r>
                <a:r>
                  <a:rPr lang="en-US" sz="800" b="0" dirty="0">
                    <a:solidFill>
                      <a:schemeClr val="bg1"/>
                    </a:solidFill>
                    <a:effectLst/>
                    <a:latin typeface="Comic Sans MS"/>
                    <a:sym typeface="Comic Sans MS"/>
                  </a:rPr>
                  <a:t>to do the activity.</a:t>
                </a:r>
                <a:endParaRPr lang="en-US" sz="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a:latin typeface="Comic Sans MS" panose="030F0702030302020204" pitchFamily="66" charset="0"/>
            </a:endParaRPr>
          </a:p>
        </p:txBody>
      </p:sp>
    </p:spTree>
    <p:extLst>
      <p:ext uri="{BB962C8B-B14F-4D97-AF65-F5344CB8AC3E}">
        <p14:creationId xmlns:p14="http://schemas.microsoft.com/office/powerpoint/2010/main" val="14174114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50" b="1" u="none" dirty="0"/>
                  <a:t>Note for the teacher</a:t>
                </a:r>
                <a:endParaRPr lang="en-US" sz="1050" b="1" u="sng" dirty="0">
                  <a:solidFill>
                    <a:schemeClr val="dk1"/>
                  </a:solidFill>
                  <a:latin typeface="Calibri"/>
                  <a:sym typeface="Calibri"/>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“Construct triangle MNP such that MN = MP = NP = 4 cm.</a:t>
                </a:r>
                <a:r>
                  <a:rPr lang="en-US" sz="800" b="1" i="1" dirty="0">
                    <a:latin typeface="Calibri" panose="020F0502020204030204" pitchFamily="34" charset="0"/>
                    <a:ea typeface="Calibri" panose="020F0502020204030204" pitchFamily="34" charset="0"/>
                    <a:cs typeface="Calibri" panose="020F0502020204030204" pitchFamily="34" charset="0"/>
                  </a:rPr>
                  <a:t>”</a:t>
                </a:r>
              </a:p>
              <a:p>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complete </a:t>
                </a:r>
                <a:r>
                  <a:rPr lang="en-US" sz="800" b="0" dirty="0">
                    <a:solidFill>
                      <a:schemeClr val="bg1"/>
                    </a:solidFill>
                    <a:effectLst/>
                    <a:latin typeface="Comic Sans MS"/>
                    <a:sym typeface="Comic Sans MS"/>
                  </a:rPr>
                  <a:t>the activity.</a:t>
                </a:r>
              </a:p>
              <a:p>
                <a:endParaRPr lang="en-US" sz="800" b="0" u="none"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a:latin typeface="Comic Sans MS" panose="030F0702030302020204" pitchFamily="66" charset="0"/>
            </a:endParaRPr>
          </a:p>
        </p:txBody>
      </p:sp>
    </p:spTree>
    <p:extLst>
      <p:ext uri="{BB962C8B-B14F-4D97-AF65-F5344CB8AC3E}">
        <p14:creationId xmlns:p14="http://schemas.microsoft.com/office/powerpoint/2010/main" val="13171243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400" b="1" u="none" dirty="0"/>
                  <a:t>Note for the teacher</a:t>
                </a:r>
                <a:endParaRPr lang="en-US" sz="1400" b="1" u="sng" dirty="0">
                  <a:solidFill>
                    <a:schemeClr val="dk1"/>
                  </a:solidFill>
                  <a:latin typeface="Calibri"/>
                  <a:sym typeface="Calibri"/>
                </a:endParaRPr>
              </a:p>
              <a:p>
                <a:pPr marL="228600" indent="0"/>
                <a:r>
                  <a:rPr lang="en-US" sz="1050" b="0" u="none" dirty="0">
                    <a:effectLst/>
                  </a:rPr>
                  <a:t>The teacher corrects the activity interactively.</a:t>
                </a:r>
                <a:endParaRPr lang="en-US" sz="105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228600" indent="0"/>
                <a:r>
                  <a:rPr lang="en-US" sz="1050" b="0" u="none" dirty="0">
                    <a:latin typeface="Calibri"/>
                    <a:ea typeface="Calibri" panose="020F0502020204030204" pitchFamily="34" charset="0"/>
                    <a:cs typeface="Calibri"/>
                  </a:rPr>
                  <a:t>Teacher says: </a:t>
                </a:r>
                <a:r>
                  <a:rPr lang="en-US" sz="1050" b="1" i="1" u="none" dirty="0">
                    <a:latin typeface="Calibri"/>
                    <a:ea typeface="Calibri" panose="020F0502020204030204" pitchFamily="34" charset="0"/>
                    <a:cs typeface="Calibri"/>
                  </a:rPr>
                  <a:t>“Use the protractor and measure the 3 angles of the triangle.</a:t>
                </a:r>
              </a:p>
              <a:p>
                <a:pPr marL="228600" indent="0"/>
                <a:r>
                  <a:rPr lang="en-US" sz="1050" b="1" i="1" u="none" dirty="0">
                    <a:latin typeface="Calibri"/>
                    <a:ea typeface="Calibri" panose="020F0502020204030204" pitchFamily="34" charset="0"/>
                    <a:cs typeface="Calibri"/>
                  </a:rPr>
                  <a:t>What do you notice?</a:t>
                </a:r>
                <a:r>
                  <a:rPr lang="en-US" sz="1050" b="1" i="1" dirty="0">
                    <a:latin typeface="Calibri" panose="020F0502020204030204" pitchFamily="34" charset="0"/>
                    <a:ea typeface="Calibri" panose="020F0502020204030204" pitchFamily="34" charset="0"/>
                    <a:cs typeface="Calibri" panose="020F0502020204030204" pitchFamily="34" charset="0"/>
                  </a:rPr>
                  <a:t>”</a:t>
                </a:r>
              </a:p>
              <a:p>
                <a:pPr marL="228600" indent="0"/>
                <a:r>
                  <a:rPr lang="en-US" sz="1050" dirty="0">
                    <a:latin typeface="Calibri" panose="020F0502020204030204" pitchFamily="34" charset="0"/>
                    <a:cs typeface="Calibri" panose="020F0502020204030204" pitchFamily="34" charset="0"/>
                  </a:rPr>
                  <a:t>Give students </a:t>
                </a:r>
                <a:r>
                  <a:rPr lang="en-US" sz="1050" b="0" u="none" dirty="0">
                    <a:solidFill>
                      <a:schemeClr val="bg1"/>
                    </a:solidFill>
                    <a:effectLst/>
                    <a:latin typeface="Comic Sans MS"/>
                    <a:cs typeface="Calibri" panose="020F0502020204030204" pitchFamily="34" charset="0"/>
                    <a:sym typeface="Comic Sans MS"/>
                  </a:rPr>
                  <a:t>some time to complete </a:t>
                </a:r>
                <a:r>
                  <a:rPr lang="en-US" sz="1050" b="0" dirty="0">
                    <a:solidFill>
                      <a:schemeClr val="bg1"/>
                    </a:solidFill>
                    <a:effectLst/>
                    <a:latin typeface="Comic Sans MS"/>
                    <a:sym typeface="Comic Sans MS"/>
                  </a:rPr>
                  <a:t>the activity.</a:t>
                </a:r>
              </a:p>
              <a:p>
                <a:pPr marL="228600" indent="0"/>
                <a:endParaRPr lang="en-US" sz="1050" b="0" u="none" dirty="0">
                  <a:effectLst/>
                </a:endParaRPr>
              </a:p>
              <a:p>
                <a:pPr marL="228600" indent="0"/>
                <a:r>
                  <a:rPr lang="en-US" sz="1050" b="0" u="none" dirty="0">
                    <a:effectLst/>
                  </a:rPr>
                  <a:t>The teacher corrects the activity interactively.</a:t>
                </a:r>
                <a:endParaRPr lang="en-US" sz="105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en-US" sz="1050" b="0" u="none" dirty="0">
                    <a:latin typeface="Calibri"/>
                    <a:ea typeface="Calibri" panose="020F0502020204030204" pitchFamily="34" charset="0"/>
                    <a:cs typeface="Calibri"/>
                  </a:rPr>
                  <a:t>Teacher says: </a:t>
                </a:r>
                <a:r>
                  <a:rPr lang="en-US" sz="1050" b="1" i="1" u="none" dirty="0">
                    <a:latin typeface="Calibri"/>
                    <a:ea typeface="Calibri" panose="020F0502020204030204" pitchFamily="34" charset="0"/>
                    <a:cs typeface="Calibri"/>
                  </a:rPr>
                  <a:t>“</a:t>
                </a:r>
                <a14:m>
                  <m:oMath xmlns:m="http://schemas.openxmlformats.org/officeDocument/2006/math">
                    <m:acc>
                      <m:accPr>
                        <m:chr m:val="̂"/>
                        <m:ctrlPr>
                          <a:rPr lang="en-US" sz="1050" b="1" i="1" u="none"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05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𝑴𝑵𝑷</m:t>
                        </m:r>
                      </m:e>
                    </m:acc>
                    <m:r>
                      <a:rPr lang="en-US" sz="105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 = </m:t>
                    </m:r>
                    <m:acc>
                      <m:accPr>
                        <m:chr m:val="̂"/>
                        <m:ctrlPr>
                          <a:rPr lang="en-US" sz="105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05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𝑵𝑷𝑴</m:t>
                        </m:r>
                      </m:e>
                    </m:acc>
                    <m:r>
                      <a:rPr lang="en-US" sz="105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105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05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𝑵𝑴𝑷</m:t>
                        </m:r>
                      </m:e>
                    </m:acc>
                    <m:r>
                      <a:rPr lang="en-US" sz="105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en-US" sz="105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𝟔𝟎</m:t>
                    </m:r>
                    <m:r>
                      <a:rPr lang="en-US" sz="105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oMath>
                </a14:m>
                <a:r>
                  <a:rPr lang="en-US" sz="105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1050" b="1" i="1" u="none"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05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This triangle has 3 equal sides and 3 equal angles, each angle measures 60</a:t>
                </a:r>
                <a:r>
                  <a:rPr lang="en-US" sz="1050" b="1" i="1" u="none"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a:t>
                </a:r>
                <a:r>
                  <a:rPr lang="en-US" sz="105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t>
                </a:r>
                <a:br>
                  <a:rPr lang="en-US" sz="105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br>
                <a:br>
                  <a:rPr lang="en-US" sz="105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br>
                <a:endParaRPr lang="en-US" sz="1050" b="1" i="1" u="none"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the protractor and measure the 3 angles of the triangle.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𝐶𝐴𝐵) ̂  = </a:t>
                </a: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𝐶𝐵𝐴) ̂  </a:t>
                </a:r>
                <a:r>
                  <a:rPr lang="en-US" sz="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Such a triangle has 2 equal sides and 2 equal angles.</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endParaRPr lang="en-US" sz="800"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5</a:t>
                </a:r>
                <a:r>
                  <a:rPr lang="en-US" sz="800" b="0" u="sng" dirty="0">
                    <a:solidFill>
                      <a:schemeClr val="bg1"/>
                    </a:solidFill>
                    <a:effectLst/>
                    <a:latin typeface="Comic Sans MS"/>
                    <a:sym typeface="Comic Sans MS"/>
                  </a:rPr>
                  <a:t> minutes </a:t>
                </a:r>
                <a:r>
                  <a:rPr lang="en-US" sz="800" b="0" dirty="0">
                    <a:solidFill>
                      <a:schemeClr val="bg1"/>
                    </a:solidFill>
                    <a:effectLst/>
                    <a:latin typeface="Comic Sans MS"/>
                    <a:sym typeface="Comic Sans MS"/>
                  </a:rPr>
                  <a:t>to do the activity.</a:t>
                </a:r>
                <a:endParaRPr lang="en-US" sz="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1988124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50" b="1" u="none" dirty="0"/>
                  <a:t>Teaching suggestions</a:t>
                </a:r>
                <a:endParaRPr lang="en-US" sz="1050" b="1" u="sng" dirty="0">
                  <a:solidFill>
                    <a:schemeClr val="dk1"/>
                  </a:solidFill>
                  <a:latin typeface="Calibri"/>
                  <a:sym typeface="Calibri"/>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“Construct triangle DEF such that DE = DF = EF = 6 cm.</a:t>
                </a:r>
                <a:r>
                  <a:rPr lang="en-US" sz="800" b="1" i="1" dirty="0">
                    <a:latin typeface="Calibri" panose="020F0502020204030204" pitchFamily="34" charset="0"/>
                    <a:ea typeface="Calibri" panose="020F0502020204030204" pitchFamily="34" charset="0"/>
                    <a:cs typeface="Calibri" panose="020F0502020204030204" pitchFamily="34" charset="0"/>
                  </a:rPr>
                  <a:t>”</a:t>
                </a:r>
              </a:p>
              <a:p>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complete </a:t>
                </a:r>
                <a:r>
                  <a:rPr lang="en-US" sz="800" b="0" dirty="0">
                    <a:solidFill>
                      <a:schemeClr val="bg1"/>
                    </a:solidFill>
                    <a:effectLst/>
                    <a:latin typeface="Comic Sans MS"/>
                    <a:sym typeface="Comic Sans MS"/>
                  </a:rPr>
                  <a:t>the activity.</a:t>
                </a:r>
              </a:p>
              <a:p>
                <a:endParaRPr lang="en-US" sz="800" b="0" u="none"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39531888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000" b="1" u="none" dirty="0"/>
                  <a:t>Note for the teacher</a:t>
                </a:r>
                <a:endParaRPr lang="en-US" sz="2000" b="1" u="sng" dirty="0">
                  <a:solidFill>
                    <a:schemeClr val="dk1"/>
                  </a:solidFill>
                  <a:latin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400" b="0" u="none" dirty="0">
                    <a:effectLst/>
                  </a:rPr>
                  <a:t>The teacher corrects the activity interactively.</a:t>
                </a:r>
                <a:endParaRPr lang="en-US" sz="14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400" b="0" u="none" dirty="0">
                    <a:latin typeface="Calibri"/>
                    <a:ea typeface="Calibri" panose="020F0502020204030204" pitchFamily="34" charset="0"/>
                    <a:cs typeface="Calibri"/>
                  </a:rPr>
                  <a:t>Teacher says: </a:t>
                </a:r>
                <a:r>
                  <a:rPr lang="en-US" sz="1400" b="1" i="1" u="none" dirty="0">
                    <a:latin typeface="Calibri"/>
                    <a:ea typeface="Calibri" panose="020F0502020204030204" pitchFamily="34" charset="0"/>
                    <a:cs typeface="Calibri"/>
                  </a:rPr>
                  <a:t>“Use the protractor and measure the 3 angles of the triangle.</a:t>
                </a:r>
              </a:p>
              <a:p>
                <a:r>
                  <a:rPr lang="en-US" sz="1400" b="1" i="1" u="none" dirty="0">
                    <a:latin typeface="Calibri"/>
                    <a:ea typeface="Calibri" panose="020F0502020204030204" pitchFamily="34" charset="0"/>
                    <a:cs typeface="Calibri"/>
                  </a:rPr>
                  <a:t>What do you notice?</a:t>
                </a:r>
                <a:r>
                  <a:rPr lang="en-US" sz="1400" b="1" i="1" dirty="0">
                    <a:latin typeface="Calibri" panose="020F0502020204030204" pitchFamily="34" charset="0"/>
                    <a:ea typeface="Calibri" panose="020F0502020204030204" pitchFamily="34" charset="0"/>
                    <a:cs typeface="Calibri" panose="020F0502020204030204" pitchFamily="34" charset="0"/>
                  </a:rPr>
                  <a:t>”</a:t>
                </a:r>
              </a:p>
              <a:p>
                <a:r>
                  <a:rPr lang="en-US" sz="1400" dirty="0">
                    <a:latin typeface="Calibri" panose="020F0502020204030204" pitchFamily="34" charset="0"/>
                    <a:cs typeface="Calibri" panose="020F0502020204030204" pitchFamily="34" charset="0"/>
                  </a:rPr>
                  <a:t>Give students </a:t>
                </a:r>
                <a:r>
                  <a:rPr lang="en-US" sz="1400" b="0" u="none" dirty="0">
                    <a:solidFill>
                      <a:schemeClr val="bg1"/>
                    </a:solidFill>
                    <a:effectLst/>
                    <a:latin typeface="Comic Sans MS"/>
                    <a:cs typeface="Calibri" panose="020F0502020204030204" pitchFamily="34" charset="0"/>
                    <a:sym typeface="Comic Sans MS"/>
                  </a:rPr>
                  <a:t>some time to complete </a:t>
                </a:r>
                <a:r>
                  <a:rPr lang="en-US" sz="1400" b="0" dirty="0">
                    <a:solidFill>
                      <a:schemeClr val="bg1"/>
                    </a:solidFill>
                    <a:effectLst/>
                    <a:latin typeface="Comic Sans MS"/>
                    <a:sym typeface="Comic Sans MS"/>
                  </a:rPr>
                  <a:t>the activity.</a:t>
                </a:r>
              </a:p>
              <a:p>
                <a:endParaRPr lang="en-US" sz="1400" b="0" u="none" dirty="0">
                  <a:effectLst/>
                </a:endParaRPr>
              </a:p>
              <a:p>
                <a:r>
                  <a:rPr lang="en-US" sz="1400" b="0" u="none" dirty="0">
                    <a:effectLst/>
                  </a:rPr>
                  <a:t>The teacher corrects the activity interactively.</a:t>
                </a:r>
                <a:endParaRPr lang="en-US" sz="14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400" b="0" u="none" dirty="0">
                    <a:latin typeface="Calibri"/>
                    <a:ea typeface="Calibri" panose="020F0502020204030204" pitchFamily="34" charset="0"/>
                    <a:cs typeface="Calibri"/>
                  </a:rPr>
                  <a:t>Teacher says: </a:t>
                </a:r>
                <a:r>
                  <a:rPr lang="en-US" sz="1400" b="1" i="1" u="none" dirty="0">
                    <a:latin typeface="Calibri"/>
                    <a:ea typeface="Calibri" panose="020F0502020204030204" pitchFamily="34" charset="0"/>
                    <a:cs typeface="Calibri"/>
                  </a:rPr>
                  <a:t>“</a:t>
                </a:r>
                <a14:m>
                  <m:oMath xmlns:m="http://schemas.openxmlformats.org/officeDocument/2006/math">
                    <m:acc>
                      <m:accPr>
                        <m:chr m:val="̂"/>
                        <m:ctrlPr>
                          <a:rPr lang="en-US" sz="1400" b="1" i="1" u="none" strike="noStrike" cap="none" smtClean="0">
                            <a:solidFill>
                              <a:schemeClr val="dk1"/>
                            </a:solidFill>
                            <a:effectLst/>
                            <a:highlight>
                              <a:srgbClr val="00FFFF"/>
                            </a:highlight>
                            <a:latin typeface="Cambria Math" panose="02040503050406030204" pitchFamily="18" charset="0"/>
                            <a:ea typeface="Calibri"/>
                            <a:cs typeface="Calibri"/>
                            <a:sym typeface="Calibri"/>
                          </a:rPr>
                        </m:ctrlPr>
                      </m:accPr>
                      <m:e>
                        <m: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t>𝑬𝑫𝑭</m:t>
                        </m:r>
                      </m:e>
                    </m:acc>
                    <m: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t> = </m:t>
                    </m:r>
                    <m:acc>
                      <m:accPr>
                        <m:chr m:val="̂"/>
                        <m:ctrlP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ctrlPr>
                      </m:accPr>
                      <m:e>
                        <m: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t>𝑭𝑬𝑫</m:t>
                        </m:r>
                      </m:e>
                    </m:acc>
                    <m: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t>= </m:t>
                    </m:r>
                    <m:acc>
                      <m:accPr>
                        <m:chr m:val="̂"/>
                        <m:ctrlP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ctrlPr>
                      </m:accPr>
                      <m:e>
                        <m: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t>𝑫𝑭𝑬</m:t>
                        </m:r>
                      </m:e>
                    </m:acc>
                    <m: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t>=</m:t>
                    </m:r>
                    <m: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t>𝟔𝟎</m:t>
                    </m:r>
                    <m:r>
                      <a:rPr lang="en-US" sz="1400" b="1" i="1" u="none" strike="noStrike" cap="none">
                        <a:solidFill>
                          <a:schemeClr val="dk1"/>
                        </a:solidFill>
                        <a:effectLst/>
                        <a:highlight>
                          <a:srgbClr val="00FFFF"/>
                        </a:highlight>
                        <a:latin typeface="Cambria Math" panose="02040503050406030204" pitchFamily="18" charset="0"/>
                        <a:ea typeface="Calibri"/>
                        <a:cs typeface="Calibri"/>
                        <a:sym typeface="Calibri"/>
                      </a:rPr>
                      <m:t>°</m:t>
                    </m:r>
                  </m:oMath>
                </a14:m>
                <a:r>
                  <a:rPr lang="en-US" sz="1400" b="1" i="1" u="none" strike="noStrike" cap="none" dirty="0">
                    <a:solidFill>
                      <a:schemeClr val="dk1"/>
                    </a:solidFill>
                    <a:effectLst/>
                    <a:highlight>
                      <a:srgbClr val="00FFFF"/>
                    </a:highlight>
                    <a:latin typeface="Calibri"/>
                    <a:ea typeface="Calibri"/>
                    <a:cs typeface="Calibri"/>
                    <a:sym typeface="Calibri"/>
                  </a:rPr>
                  <a:t>.</a:t>
                </a:r>
              </a:p>
              <a:p>
                <a:r>
                  <a:rPr lang="en-US" sz="1400" b="1" i="1" u="none" strike="noStrike" cap="none" dirty="0">
                    <a:solidFill>
                      <a:schemeClr val="dk1"/>
                    </a:solidFill>
                    <a:effectLst/>
                    <a:highlight>
                      <a:srgbClr val="00FFFF"/>
                    </a:highlight>
                    <a:latin typeface="Calibri"/>
                    <a:ea typeface="Calibri"/>
                    <a:cs typeface="Calibri"/>
                    <a:sym typeface="Calibri"/>
                  </a:rPr>
                  <a:t>This triangle has 3 equal sides and 3 equal angles, each angle measures 60</a:t>
                </a:r>
                <a:r>
                  <a:rPr lang="en-US" sz="1400" b="1" i="1" u="none" strike="noStrike" cap="none" baseline="30000" dirty="0">
                    <a:solidFill>
                      <a:schemeClr val="dk1"/>
                    </a:solidFill>
                    <a:effectLst/>
                    <a:highlight>
                      <a:srgbClr val="00FFFF"/>
                    </a:highlight>
                    <a:latin typeface="Calibri"/>
                    <a:ea typeface="Calibri"/>
                    <a:cs typeface="Calibri"/>
                    <a:sym typeface="Calibri"/>
                  </a:rPr>
                  <a:t>o</a:t>
                </a:r>
                <a:r>
                  <a:rPr lang="en-US" sz="1400" b="1" i="1" u="none" strike="noStrike" cap="none" dirty="0">
                    <a:solidFill>
                      <a:schemeClr val="dk1"/>
                    </a:solidFill>
                    <a:effectLst/>
                    <a:highlight>
                      <a:srgbClr val="00FFFF"/>
                    </a:highlight>
                    <a:latin typeface="Calibri"/>
                    <a:ea typeface="Calibri"/>
                    <a:cs typeface="Calibri"/>
                    <a:sym typeface="Calibri"/>
                  </a:rPr>
                  <a:t>.</a:t>
                </a:r>
              </a:p>
              <a:p>
                <a:endParaRPr lang="en-US" sz="1400" b="1" i="1" u="none" strike="noStrike" cap="none" dirty="0">
                  <a:solidFill>
                    <a:schemeClr val="dk1"/>
                  </a:solidFill>
                  <a:effectLst/>
                  <a:highlight>
                    <a:srgbClr val="00FFFF"/>
                  </a:highlight>
                  <a:latin typeface="Calibri"/>
                  <a:ea typeface="Calibri"/>
                  <a:cs typeface="Calibri"/>
                  <a:sym typeface="Calibri"/>
                </a:endParaRPr>
              </a:p>
              <a:p>
                <a:r>
                  <a:rPr lang="en-US" sz="1400" b="1" i="1" u="none" strike="noStrike" cap="none" dirty="0">
                    <a:solidFill>
                      <a:schemeClr val="dk1"/>
                    </a:solidFill>
                    <a:effectLst/>
                    <a:highlight>
                      <a:srgbClr val="00FFFF"/>
                    </a:highlight>
                    <a:latin typeface="Calibri"/>
                    <a:ea typeface="Calibri"/>
                    <a:cs typeface="Calibri"/>
                    <a:sym typeface="Calibri"/>
                  </a:rPr>
                  <a:t>Triangles MNP and DEF are equilateral triangles. </a:t>
                </a:r>
              </a:p>
              <a:p>
                <a:r>
                  <a:rPr lang="en-US" sz="1400" b="1" i="1" u="none" strike="noStrike" cap="none" dirty="0">
                    <a:solidFill>
                      <a:schemeClr val="dk1"/>
                    </a:solidFill>
                    <a:effectLst/>
                    <a:highlight>
                      <a:srgbClr val="00FFFF"/>
                    </a:highlight>
                    <a:latin typeface="Calibri"/>
                    <a:ea typeface="Calibri"/>
                    <a:cs typeface="Calibri"/>
                    <a:sym typeface="Calibri"/>
                  </a:rPr>
                  <a:t>Each has 3 equal sides and 3 equal angles. </a:t>
                </a:r>
              </a:p>
              <a:p>
                <a:r>
                  <a:rPr lang="en-US" sz="1400" b="1" i="1" u="none" strike="noStrike" cap="none" dirty="0">
                    <a:solidFill>
                      <a:schemeClr val="dk1"/>
                    </a:solidFill>
                    <a:effectLst/>
                    <a:highlight>
                      <a:srgbClr val="00FFFF"/>
                    </a:highlight>
                    <a:latin typeface="Calibri"/>
                    <a:ea typeface="Calibri"/>
                    <a:cs typeface="Calibri"/>
                    <a:sym typeface="Calibri"/>
                  </a:rPr>
                  <a:t>Each angle measures 60</a:t>
                </a:r>
                <a:r>
                  <a:rPr lang="en-US" sz="1400" b="1" i="1" u="none" strike="noStrike" cap="none" baseline="30000" dirty="0">
                    <a:solidFill>
                      <a:schemeClr val="dk1"/>
                    </a:solidFill>
                    <a:effectLst/>
                    <a:highlight>
                      <a:srgbClr val="00FFFF"/>
                    </a:highlight>
                    <a:latin typeface="Calibri"/>
                    <a:ea typeface="Calibri"/>
                    <a:cs typeface="Calibri"/>
                    <a:sym typeface="Calibri"/>
                  </a:rPr>
                  <a:t>o</a:t>
                </a:r>
                <a:r>
                  <a:rPr lang="en-US" sz="1400" b="1" i="1" u="none" strike="noStrike" cap="none" dirty="0">
                    <a:solidFill>
                      <a:schemeClr val="dk1"/>
                    </a:solidFill>
                    <a:effectLst/>
                    <a:highlight>
                      <a:srgbClr val="00FFFF"/>
                    </a:highlight>
                    <a:latin typeface="Calibri"/>
                    <a:ea typeface="Calibri"/>
                    <a:cs typeface="Calibri"/>
                    <a:sym typeface="Calibri"/>
                  </a:rPr>
                  <a:t>.”</a:t>
                </a: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the protractor and measure the 3 angles of the triangle.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𝐶𝐴𝐵) ̂  = </a:t>
                </a: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𝐶𝐵𝐴) ̂  </a:t>
                </a:r>
                <a:r>
                  <a:rPr lang="en-US" sz="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Such a triangle has 2 equal sides and 2 equal angles.</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endParaRPr lang="en-US" sz="800"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5</a:t>
                </a:r>
                <a:r>
                  <a:rPr lang="en-US" sz="800" b="0" u="sng" dirty="0">
                    <a:solidFill>
                      <a:schemeClr val="bg1"/>
                    </a:solidFill>
                    <a:effectLst/>
                    <a:latin typeface="Comic Sans MS"/>
                    <a:sym typeface="Comic Sans MS"/>
                  </a:rPr>
                  <a:t> minutes </a:t>
                </a:r>
                <a:r>
                  <a:rPr lang="en-US" sz="800" b="0" dirty="0">
                    <a:solidFill>
                      <a:schemeClr val="bg1"/>
                    </a:solidFill>
                    <a:effectLst/>
                    <a:latin typeface="Comic Sans MS"/>
                    <a:sym typeface="Comic Sans MS"/>
                  </a:rPr>
                  <a:t>to do the activity.</a:t>
                </a:r>
                <a:endParaRPr lang="en-US" sz="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1329282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50" b="1" u="none" dirty="0"/>
                  <a:t>Note for the teacher</a:t>
                </a:r>
                <a:endParaRPr lang="en-US" sz="1050" b="1" u="sng" dirty="0">
                  <a:solidFill>
                    <a:schemeClr val="dk1"/>
                  </a:solidFill>
                  <a:latin typeface="Calibri"/>
                  <a:sym typeface="Calibri"/>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“Construct triangle BCD such that BC = 4 cm, BD = 5 cm and (BC) is perpendicular to (BD) at B.</a:t>
                </a:r>
                <a:r>
                  <a:rPr lang="en-US" sz="800" b="1" i="1" dirty="0">
                    <a:latin typeface="Calibri" panose="020F0502020204030204" pitchFamily="34" charset="0"/>
                    <a:ea typeface="Calibri" panose="020F0502020204030204" pitchFamily="34" charset="0"/>
                    <a:cs typeface="Calibri" panose="020F0502020204030204" pitchFamily="34" charset="0"/>
                  </a:rPr>
                  <a:t>”</a:t>
                </a:r>
              </a:p>
              <a:p>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complete </a:t>
                </a:r>
                <a:r>
                  <a:rPr lang="en-US" sz="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a:t>
                </a:r>
                <a:r>
                  <a:rPr lang="en-US" sz="1200" b="0" u="none" dirty="0">
                    <a:effectLst/>
                  </a:rPr>
                  <a:t>he teacher corrects the activity interactively.</a:t>
                </a:r>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“Use the protractor and measure the 3 angles of the triangle.</a:t>
                </a:r>
              </a:p>
              <a:p>
                <a:r>
                  <a:rPr lang="en-US" sz="1200" b="1" i="1" u="none" dirty="0">
                    <a:latin typeface="Calibri"/>
                    <a:ea typeface="Calibri" panose="020F0502020204030204" pitchFamily="34" charset="0"/>
                    <a:cs typeface="Calibri"/>
                  </a:rPr>
                  <a:t>What do you notice?</a:t>
                </a:r>
                <a:r>
                  <a:rPr lang="en-US" sz="1200" b="1" i="1" dirty="0">
                    <a:latin typeface="Calibri" panose="020F0502020204030204" pitchFamily="34" charset="0"/>
                    <a:ea typeface="Calibri" panose="020F0502020204030204" pitchFamily="34" charset="0"/>
                    <a:cs typeface="Calibri" panose="020F0502020204030204" pitchFamily="34" charset="0"/>
                  </a:rPr>
                  <a:t>”</a:t>
                </a: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endParaRPr lang="en-US" sz="1200" b="0" u="none" dirty="0">
                  <a:effectLst/>
                </a:endParaRPr>
              </a:p>
              <a:p>
                <a:r>
                  <a:rPr lang="en-US" sz="1200" b="0" u="none" dirty="0">
                    <a:effectLst/>
                  </a:rPr>
                  <a:t>The teacher corrects the activity interactively.</a:t>
                </a:r>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14:m>
                  <m:oMath xmlns:m="http://schemas.openxmlformats.org/officeDocument/2006/math">
                    <m:acc>
                      <m:accPr>
                        <m:chr m:val="̂"/>
                        <m:ctrlPr>
                          <a:rPr lang="en-US" sz="1200" b="1" i="1" u="none" strike="noStrike" cap="none" smtClean="0">
                            <a:solidFill>
                              <a:schemeClr val="dk1"/>
                            </a:solidFill>
                            <a:effectLst/>
                            <a:highlight>
                              <a:srgbClr val="00FFFF"/>
                            </a:highlight>
                            <a:latin typeface="Cambria Math" panose="02040503050406030204" pitchFamily="18" charset="0"/>
                            <a:ea typeface="Calibri"/>
                            <a:cs typeface="Calibri"/>
                            <a:sym typeface="Calibri"/>
                          </a:rPr>
                        </m:ctrlPr>
                      </m:accPr>
                      <m:e>
                        <m:r>
                          <a:rPr lang="en-US" sz="1200" b="1" i="1" u="none" strike="noStrike" cap="none">
                            <a:solidFill>
                              <a:schemeClr val="dk1"/>
                            </a:solidFill>
                            <a:effectLst/>
                            <a:highlight>
                              <a:srgbClr val="00FFFF"/>
                            </a:highlight>
                            <a:latin typeface="Cambria Math" panose="02040503050406030204" pitchFamily="18" charset="0"/>
                            <a:ea typeface="Calibri"/>
                            <a:cs typeface="Calibri"/>
                            <a:sym typeface="Calibri"/>
                          </a:rPr>
                          <m:t>𝑫𝑩𝑪</m:t>
                        </m:r>
                      </m:e>
                    </m:acc>
                    <m:r>
                      <a:rPr lang="en-US" sz="1200" b="1" i="1" u="none" strike="noStrike" cap="none">
                        <a:solidFill>
                          <a:schemeClr val="dk1"/>
                        </a:solidFill>
                        <a:effectLst/>
                        <a:highlight>
                          <a:srgbClr val="00FFFF"/>
                        </a:highlight>
                        <a:latin typeface="Cambria Math" panose="02040503050406030204" pitchFamily="18" charset="0"/>
                        <a:ea typeface="Calibri"/>
                        <a:cs typeface="Calibri"/>
                        <a:sym typeface="Calibri"/>
                      </a:rPr>
                      <m:t> =</m:t>
                    </m:r>
                    <m:r>
                      <a:rPr lang="en-US" sz="1200" b="1" i="1" u="none" strike="noStrike" cap="none">
                        <a:solidFill>
                          <a:schemeClr val="dk1"/>
                        </a:solidFill>
                        <a:effectLst/>
                        <a:highlight>
                          <a:srgbClr val="00FFFF"/>
                        </a:highlight>
                        <a:latin typeface="Cambria Math" panose="02040503050406030204" pitchFamily="18" charset="0"/>
                        <a:ea typeface="Calibri"/>
                        <a:cs typeface="Calibri"/>
                        <a:sym typeface="Calibri"/>
                      </a:rPr>
                      <m:t>𝟗𝟎</m:t>
                    </m:r>
                    <m:r>
                      <a:rPr lang="en-US" sz="1200" b="1" i="1" u="none" strike="noStrike" cap="none">
                        <a:solidFill>
                          <a:schemeClr val="dk1"/>
                        </a:solidFill>
                        <a:effectLst/>
                        <a:highlight>
                          <a:srgbClr val="00FFFF"/>
                        </a:highlight>
                        <a:latin typeface="Cambria Math" panose="02040503050406030204" pitchFamily="18" charset="0"/>
                        <a:ea typeface="Calibri"/>
                        <a:cs typeface="Calibri"/>
                        <a:sym typeface="Calibri"/>
                      </a:rPr>
                      <m:t>°</m:t>
                    </m:r>
                  </m:oMath>
                </a14:m>
                <a:r>
                  <a:rPr lang="en-US" sz="1200" b="1" i="1" u="none" strike="noStrike" cap="none" dirty="0">
                    <a:solidFill>
                      <a:schemeClr val="dk1"/>
                    </a:solidFill>
                    <a:effectLst/>
                    <a:highlight>
                      <a:srgbClr val="00FFFF"/>
                    </a:highlight>
                    <a:latin typeface="Calibri"/>
                    <a:ea typeface="Calibri"/>
                    <a:cs typeface="Calibri"/>
                    <a:sym typeface="Calibri"/>
                  </a:rPr>
                  <a:t>. Two sides of this triangle</a:t>
                </a:r>
                <a:r>
                  <a:rPr lang="en-US" sz="1200" b="1" i="1" u="none" strike="noStrike" cap="none" baseline="0" dirty="0">
                    <a:solidFill>
                      <a:schemeClr val="dk1"/>
                    </a:solidFill>
                    <a:effectLst/>
                    <a:highlight>
                      <a:srgbClr val="00FFFF"/>
                    </a:highlight>
                    <a:latin typeface="Calibri"/>
                    <a:ea typeface="Calibri"/>
                    <a:cs typeface="Calibri"/>
                    <a:sym typeface="Calibri"/>
                  </a:rPr>
                  <a:t> </a:t>
                </a:r>
                <a:r>
                  <a:rPr lang="en-US" sz="1200" b="1" i="1" u="none" strike="noStrike" cap="none" dirty="0">
                    <a:solidFill>
                      <a:schemeClr val="dk1"/>
                    </a:solidFill>
                    <a:effectLst/>
                    <a:highlight>
                      <a:srgbClr val="00FFFF"/>
                    </a:highlight>
                    <a:latin typeface="Calibri"/>
                    <a:ea typeface="Calibri"/>
                    <a:cs typeface="Calibri"/>
                    <a:sym typeface="Calibri"/>
                  </a:rPr>
                  <a:t>are perpendicular.</a:t>
                </a:r>
                <a:r>
                  <a:rPr lang="en-US" sz="1200" b="1" i="1" u="none" strike="noStrike" cap="none" baseline="0" dirty="0">
                    <a:solidFill>
                      <a:schemeClr val="dk1"/>
                    </a:solidFill>
                    <a:effectLst/>
                    <a:highlight>
                      <a:srgbClr val="00FFFF"/>
                    </a:highlight>
                    <a:latin typeface="Calibri"/>
                    <a:ea typeface="Calibri"/>
                    <a:cs typeface="Calibri"/>
                    <a:sym typeface="Calibri"/>
                  </a:rPr>
                  <a:t> This means that th</a:t>
                </a:r>
                <a:r>
                  <a:rPr lang="en-US" sz="1200" b="1" i="1" u="none" strike="noStrike" cap="none" dirty="0">
                    <a:solidFill>
                      <a:schemeClr val="dk1"/>
                    </a:solidFill>
                    <a:effectLst/>
                    <a:highlight>
                      <a:srgbClr val="00FFFF"/>
                    </a:highlight>
                    <a:latin typeface="Calibri"/>
                    <a:ea typeface="Calibri"/>
                    <a:cs typeface="Calibri"/>
                    <a:sym typeface="Calibri"/>
                  </a:rPr>
                  <a:t>ey form a right angle that measures 90</a:t>
                </a:r>
                <a:r>
                  <a:rPr lang="en-US" sz="1200" b="1" i="1" u="none" strike="noStrike" cap="none" baseline="30000" dirty="0">
                    <a:solidFill>
                      <a:schemeClr val="dk1"/>
                    </a:solidFill>
                    <a:effectLst/>
                    <a:highlight>
                      <a:srgbClr val="00FFFF"/>
                    </a:highlight>
                    <a:latin typeface="Calibri"/>
                    <a:ea typeface="Calibri"/>
                    <a:cs typeface="Calibri"/>
                    <a:sym typeface="Calibri"/>
                  </a:rPr>
                  <a:t>o</a:t>
                </a:r>
                <a:r>
                  <a:rPr lang="en-US" sz="1200" b="1" i="1" u="none" strike="noStrike" cap="none" dirty="0">
                    <a:solidFill>
                      <a:schemeClr val="dk1"/>
                    </a:solidFill>
                    <a:effectLst/>
                    <a:highlight>
                      <a:srgbClr val="00FFFF"/>
                    </a:highlight>
                    <a:latin typeface="Calibri"/>
                    <a:ea typeface="Calibri"/>
                    <a:cs typeface="Calibri"/>
                    <a:sym typeface="Calibri"/>
                  </a:rPr>
                  <a:t>.</a:t>
                </a:r>
              </a:p>
              <a:p>
                <a:r>
                  <a:rPr lang="en-US" sz="1200" b="1" i="1" u="none" strike="noStrike" cap="none" dirty="0">
                    <a:solidFill>
                      <a:schemeClr val="dk1"/>
                    </a:solidFill>
                    <a:effectLst/>
                    <a:highlight>
                      <a:srgbClr val="00FFFF"/>
                    </a:highlight>
                    <a:latin typeface="Calibri"/>
                    <a:ea typeface="Calibri"/>
                    <a:cs typeface="Calibri"/>
                    <a:sym typeface="Calibri"/>
                  </a:rPr>
                  <a:t>So, triangle BDC is a right triangle. It has 2 perpendicular sides.”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10100224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50" b="1" u="none" dirty="0"/>
                  <a:t>Note for the teacher</a:t>
                </a:r>
                <a:endParaRPr lang="en-US" sz="1050" b="1" u="sng" dirty="0">
                  <a:solidFill>
                    <a:schemeClr val="dk1"/>
                  </a:solidFill>
                  <a:latin typeface="Calibri"/>
                  <a:sym typeface="Calibri"/>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“Construct triangle WER such that WE = WR = 4.5 cm and (WE) is perpendicular to (WR) at W.</a:t>
                </a:r>
                <a:r>
                  <a:rPr lang="en-US" sz="800" b="1" i="1" dirty="0">
                    <a:latin typeface="Calibri" panose="020F0502020204030204" pitchFamily="34" charset="0"/>
                    <a:ea typeface="Calibri" panose="020F0502020204030204" pitchFamily="34" charset="0"/>
                    <a:cs typeface="Calibri" panose="020F0502020204030204" pitchFamily="34" charset="0"/>
                  </a:rPr>
                  <a:t>”</a:t>
                </a:r>
              </a:p>
              <a:p>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complete </a:t>
                </a:r>
                <a:r>
                  <a:rPr lang="en-US" sz="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30603622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50" b="1" u="none" dirty="0"/>
                  <a:t>Note for the teacher</a:t>
                </a:r>
                <a:endParaRPr lang="en-US" sz="1050" b="1" u="sng" dirty="0">
                  <a:solidFill>
                    <a:schemeClr val="dk1"/>
                  </a:solidFill>
                  <a:latin typeface="Calibri"/>
                  <a:sym typeface="Calibri"/>
                </a:endParaRPr>
              </a:p>
              <a:p>
                <a:r>
                  <a:rPr lang="en-US" sz="800" b="0" u="none" dirty="0">
                    <a:effectLst/>
                  </a:rPr>
                  <a:t>The teacher corrects the activity interactively.</a:t>
                </a: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“Use the protractor and measure the 3 angles of the triangle.</a:t>
                </a:r>
              </a:p>
              <a:p>
                <a:r>
                  <a:rPr lang="en-US" sz="800" b="1" i="1" u="none" dirty="0">
                    <a:latin typeface="Calibri"/>
                    <a:ea typeface="Calibri" panose="020F0502020204030204" pitchFamily="34" charset="0"/>
                    <a:cs typeface="Calibri"/>
                  </a:rPr>
                  <a:t>What do you notice?</a:t>
                </a:r>
                <a:r>
                  <a:rPr lang="en-US" sz="800" b="1" i="1" dirty="0">
                    <a:latin typeface="Calibri" panose="020F0502020204030204" pitchFamily="34" charset="0"/>
                    <a:ea typeface="Calibri" panose="020F0502020204030204" pitchFamily="34" charset="0"/>
                    <a:cs typeface="Calibri" panose="020F0502020204030204" pitchFamily="34" charset="0"/>
                  </a:rPr>
                  <a:t>”</a:t>
                </a:r>
              </a:p>
              <a:p>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complete </a:t>
                </a:r>
                <a:r>
                  <a:rPr lang="en-US" sz="800" b="0" dirty="0">
                    <a:solidFill>
                      <a:schemeClr val="bg1"/>
                    </a:solidFill>
                    <a:effectLst/>
                    <a:latin typeface="Comic Sans MS"/>
                    <a:sym typeface="Comic Sans MS"/>
                  </a:rPr>
                  <a:t>the activity.</a:t>
                </a:r>
              </a:p>
              <a:p>
                <a:endParaRPr lang="en-US" sz="800" b="0" u="none" dirty="0">
                  <a:effectLst/>
                </a:endParaRPr>
              </a:p>
              <a:p>
                <a:r>
                  <a:rPr lang="en-US" sz="800" b="0" u="none" dirty="0">
                    <a:effectLst/>
                  </a:rPr>
                  <a:t>The teacher corrects the activity interactively.</a:t>
                </a:r>
                <a:endPar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a:t>
                </a:r>
                <a14:m>
                  <m:oMath xmlns:m="http://schemas.openxmlformats.org/officeDocument/2006/math">
                    <m:acc>
                      <m:accPr>
                        <m:chr m:val="̂"/>
                        <m:ctrlP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𝑬𝑾𝑹</m:t>
                        </m:r>
                      </m:e>
                    </m:acc>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𝟗𝟎</m:t>
                    </m:r>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𝒂𝒏𝒅</m:t>
                    </m:r>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𝑾𝑹𝑬</m:t>
                        </m:r>
                      </m:e>
                    </m:acc>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𝑾𝑬𝑹</m:t>
                        </m:r>
                      </m:e>
                    </m:acc>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𝟒𝟓</m:t>
                    </m:r>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80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Is triangle RWE an isosceles triangle?”</a:t>
                </a:r>
              </a:p>
              <a:p>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complete </a:t>
                </a:r>
                <a:r>
                  <a:rPr lang="en-US" sz="800" b="0" dirty="0">
                    <a:solidFill>
                      <a:schemeClr val="bg1"/>
                    </a:solidFill>
                    <a:effectLst/>
                    <a:latin typeface="Comic Sans MS"/>
                    <a:sym typeface="Comic Sans MS"/>
                  </a:rPr>
                  <a:t>the activity.</a:t>
                </a:r>
              </a:p>
              <a:p>
                <a:endParaRPr lang="en-US" sz="800" b="0" u="none" dirty="0">
                  <a:effectLst/>
                </a:endParaRPr>
              </a:p>
              <a:p>
                <a:r>
                  <a:rPr lang="en-US" sz="800" b="0" u="none" dirty="0">
                    <a:effectLst/>
                  </a:rPr>
                  <a:t>The teacher corrects the activity interactively.</a:t>
                </a: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a:t>
                </a:r>
                <a:r>
                  <a:rPr lang="en-US" sz="80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Yes, it is. It has 2 equal sides and 2 equal angles.</a:t>
                </a:r>
                <a:endParaRPr lang="en-US" sz="800" b="1" i="1" u="none"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r>
                  <a:rPr lang="en-US" sz="80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But it has a right angle formed by the 2 perpendicular sides. So, triangle RWE is a right isosceles triangle.”</a:t>
                </a:r>
                <a:endParaRPr lang="en-US" sz="800" b="1" i="1" u="none"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the protractor and measure the 3 angles of the triangle.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i="0" u="sng">
                    <a:effectLst/>
                    <a:highlight>
                      <a:srgbClr val="00FFFF"/>
                    </a:highlight>
                    <a:latin typeface="Cambria Math" panose="02040503050406030204" pitchFamily="18" charset="0"/>
                    <a:cs typeface="Calibri" panose="020F0502020204030204" pitchFamily="34" charset="0"/>
                  </a:rPr>
                  <a:t>(</a:t>
                </a:r>
                <a:r>
                  <a:rPr lang="en-US" sz="1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𝐸𝑊𝑅) ̂  =90° 𝑎𝑛𝑑  </a:t>
                </a:r>
                <a:r>
                  <a:rPr lang="en-US" sz="1800" i="0" u="sng">
                    <a:effectLst/>
                    <a:highlight>
                      <a:srgbClr val="00FFFF"/>
                    </a:highlight>
                    <a:latin typeface="Cambria Math" panose="02040503050406030204" pitchFamily="18" charset="0"/>
                    <a:cs typeface="Calibri" panose="020F0502020204030204" pitchFamily="34" charset="0"/>
                  </a:rPr>
                  <a:t>(</a:t>
                </a:r>
                <a:r>
                  <a:rPr lang="en-US" sz="1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𝑊𝑅𝐸) ̂= </a:t>
                </a:r>
                <a:r>
                  <a:rPr lang="en-US" sz="1800" i="0" u="sng">
                    <a:effectLst/>
                    <a:highlight>
                      <a:srgbClr val="00FFFF"/>
                    </a:highlight>
                    <a:latin typeface="Cambria Math" panose="02040503050406030204" pitchFamily="18" charset="0"/>
                    <a:cs typeface="Calibri" panose="020F0502020204030204" pitchFamily="34" charset="0"/>
                  </a:rPr>
                  <a:t>(</a:t>
                </a:r>
                <a:r>
                  <a:rPr lang="en-US" sz="1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𝑊𝐸𝑅) ̂=45° </a:t>
                </a:r>
                <a:r>
                  <a:rPr lang="en-US" sz="1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1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triangle RWE an isosceles triangle?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Yes, it is. It has 2 equal sides and 2 equal angles.</a:t>
                </a:r>
                <a:endParaRPr lang="en-US" sz="1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But it has a right angle formed by the 2 perpendicular sides. So, triangle RWE is a right isosceles triangle.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1"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5</a:t>
                </a:r>
                <a:r>
                  <a:rPr lang="en-US" sz="800" b="0" u="sng" dirty="0">
                    <a:solidFill>
                      <a:schemeClr val="bg1"/>
                    </a:solidFill>
                    <a:effectLst/>
                    <a:latin typeface="Comic Sans MS"/>
                    <a:sym typeface="Comic Sans MS"/>
                  </a:rPr>
                  <a:t> minutes </a:t>
                </a:r>
                <a:r>
                  <a:rPr lang="en-US" sz="800" b="0" dirty="0">
                    <a:solidFill>
                      <a:schemeClr val="bg1"/>
                    </a:solidFill>
                    <a:effectLst/>
                    <a:latin typeface="Comic Sans MS"/>
                    <a:sym typeface="Comic Sans MS"/>
                  </a:rPr>
                  <a:t>to do the activity.</a:t>
                </a:r>
                <a:endParaRPr lang="en-US" sz="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a:latin typeface="Comic Sans MS" panose="030F0702030302020204" pitchFamily="66" charset="0"/>
            </a:endParaRPr>
          </a:p>
        </p:txBody>
      </p:sp>
    </p:spTree>
    <p:extLst>
      <p:ext uri="{BB962C8B-B14F-4D97-AF65-F5344CB8AC3E}">
        <p14:creationId xmlns:p14="http://schemas.microsoft.com/office/powerpoint/2010/main" val="21021501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“From these activities, we learned more about some particular triangles. </a:t>
            </a:r>
          </a:p>
          <a:p>
            <a:r>
              <a:rPr lang="en-US" sz="1000" b="1" i="1" u="none" dirty="0">
                <a:latin typeface="Calibri"/>
                <a:ea typeface="Calibri" panose="020F0502020204030204" pitchFamily="34" charset="0"/>
                <a:cs typeface="Calibri"/>
              </a:rPr>
              <a:t>We learned to</a:t>
            </a:r>
            <a:r>
              <a:rPr lang="en-US" sz="1000" b="1" i="1" dirty="0">
                <a:latin typeface="Calibri" panose="020F0502020204030204" pitchFamily="34" charset="0"/>
                <a:ea typeface="Calibri" panose="020F0502020204030204" pitchFamily="34" charset="0"/>
                <a:cs typeface="Calibri" panose="020F0502020204030204" pitchFamily="34" charset="0"/>
              </a:rPr>
              <a:t> identify different triangles and classify them.</a:t>
            </a:r>
          </a:p>
          <a:p>
            <a:r>
              <a:rPr lang="en-US" sz="1000" b="1" i="1" dirty="0">
                <a:latin typeface="Calibri" panose="020F0502020204030204" pitchFamily="34" charset="0"/>
                <a:ea typeface="Calibri" panose="020F0502020204030204" pitchFamily="34" charset="0"/>
                <a:cs typeface="Calibri" panose="020F0502020204030204" pitchFamily="34" charset="0"/>
              </a:rPr>
              <a:t>We can classify them according to the length of their sides and the measure of their angles.</a:t>
            </a:r>
          </a:p>
          <a:p>
            <a:r>
              <a:rPr lang="en-US" sz="1000" b="1" i="1" dirty="0">
                <a:latin typeface="Calibri" panose="020F0502020204030204" pitchFamily="34" charset="0"/>
                <a:ea typeface="Calibri" panose="020F0502020204030204" pitchFamily="34" charset="0"/>
                <a:cs typeface="Calibri" panose="020F0502020204030204" pitchFamily="34" charset="0"/>
              </a:rPr>
              <a:t>An isosceles triangle has 2 equal sides and 2 equal angles.</a:t>
            </a:r>
          </a:p>
          <a:p>
            <a:r>
              <a:rPr lang="en-US" sz="1000" b="1" i="1" dirty="0">
                <a:latin typeface="Calibri" panose="020F0502020204030204" pitchFamily="34" charset="0"/>
                <a:ea typeface="Calibri" panose="020F0502020204030204" pitchFamily="34" charset="0"/>
                <a:cs typeface="Calibri" panose="020F0502020204030204" pitchFamily="34" charset="0"/>
              </a:rPr>
              <a:t>An equilateral triangle has 3 equal sides and 3 equal angles. Each angle measures 60 degrees.</a:t>
            </a:r>
          </a:p>
          <a:p>
            <a:r>
              <a:rPr lang="en-US" sz="1000" b="1" i="1" dirty="0">
                <a:latin typeface="Calibri" panose="020F0502020204030204" pitchFamily="34" charset="0"/>
                <a:ea typeface="Calibri" panose="020F0502020204030204" pitchFamily="34" charset="0"/>
                <a:cs typeface="Calibri" panose="020F0502020204030204" pitchFamily="34" charset="0"/>
              </a:rPr>
              <a:t>A right triangle has 2 perpendicular sides. Together they form a right angle. </a:t>
            </a:r>
          </a:p>
          <a:p>
            <a:r>
              <a:rPr lang="en-US" sz="1000" b="1" i="1" dirty="0">
                <a:latin typeface="Calibri" panose="020F0502020204030204" pitchFamily="34" charset="0"/>
                <a:ea typeface="Calibri" panose="020F0502020204030204" pitchFamily="34" charset="0"/>
                <a:cs typeface="Calibri" panose="020F0502020204030204" pitchFamily="34" charset="0"/>
              </a:rPr>
              <a:t>A right isosceles triangle has 2 equal sides, one right angle and the other 2 angles are acute &amp; equal to each other in measurement.</a:t>
            </a:r>
          </a:p>
          <a:p>
            <a:r>
              <a:rPr lang="en-US" sz="1000" b="1" i="1" dirty="0">
                <a:latin typeface="Calibri" panose="020F0502020204030204" pitchFamily="34" charset="0"/>
                <a:ea typeface="Calibri" panose="020F0502020204030204" pitchFamily="34" charset="0"/>
                <a:cs typeface="Calibri" panose="020F0502020204030204" pitchFamily="34" charset="0"/>
              </a:rPr>
              <a:t>Each of the other 2 angles measures 45 degrees.”</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a:latin typeface="Comic Sans MS" panose="030F0702030302020204" pitchFamily="66" charset="0"/>
            </a:endParaRPr>
          </a:p>
        </p:txBody>
      </p:sp>
    </p:spTree>
    <p:extLst>
      <p:ext uri="{BB962C8B-B14F-4D97-AF65-F5344CB8AC3E}">
        <p14:creationId xmlns:p14="http://schemas.microsoft.com/office/powerpoint/2010/main" val="300634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sym typeface="Calibri"/>
              </a:rPr>
              <a:t>2</a:t>
            </a:fld>
            <a:endParaRPr lang="fr-FR" sz="1200" b="0" i="0" u="none" strike="noStrike" cap="none" dirty="0">
              <a:solidFill>
                <a:schemeClr val="dk1"/>
              </a:solidFill>
              <a:ea typeface="Calibri"/>
              <a:sym typeface="Calibri"/>
            </a:endParaRPr>
          </a:p>
        </p:txBody>
      </p:sp>
    </p:spTree>
    <p:extLst>
      <p:ext uri="{BB962C8B-B14F-4D97-AF65-F5344CB8AC3E}">
        <p14:creationId xmlns:p14="http://schemas.microsoft.com/office/powerpoint/2010/main" val="24226824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cs typeface="Arial" panose="020B0604020202020204" pitchFamily="34" charset="0"/>
              </a:rPr>
            </a:br>
            <a:endParaRPr lang="en-US" sz="1200" b="1" dirty="0">
              <a:solidFill>
                <a:schemeClr val="bg1"/>
              </a:solidFill>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sym typeface="Calibri"/>
              </a:rPr>
              <a:t>20</a:t>
            </a:fld>
            <a:endParaRPr lang="fr-FR" sz="1200" b="0" i="0" u="none" strike="noStrike" cap="none" dirty="0">
              <a:solidFill>
                <a:schemeClr val="dk1"/>
              </a:solidFill>
              <a:ea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“Use the instruments in the toolbox to draw circle C of center A and radius 4 cm.</a:t>
                </a:r>
              </a:p>
              <a:p>
                <a:r>
                  <a:rPr lang="en-US" sz="1000" b="1" i="1" u="none" dirty="0">
                    <a:latin typeface="Calibri"/>
                    <a:ea typeface="Calibri" panose="020F0502020204030204" pitchFamily="34" charset="0"/>
                    <a:cs typeface="Calibri"/>
                  </a:rPr>
                  <a:t>Then draw the diameter [MN] and mark point L on the circle such that LM = 4 cm.</a:t>
                </a:r>
                <a:r>
                  <a:rPr lang="en-US" sz="1000" b="1" i="1" dirty="0">
                    <a:latin typeface="Calibri" panose="020F0502020204030204" pitchFamily="34" charset="0"/>
                    <a:ea typeface="Calibri" panose="020F0502020204030204" pitchFamily="34" charset="0"/>
                    <a:cs typeface="Calibri" panose="020F0502020204030204" pitchFamily="34" charset="0"/>
                  </a:rPr>
                  <a:t>”</a:t>
                </a:r>
              </a:p>
              <a:p>
                <a:r>
                  <a:rPr lang="en-US" sz="1000" dirty="0">
                    <a:latin typeface="Calibri" panose="020F0502020204030204" pitchFamily="34" charset="0"/>
                    <a:cs typeface="Calibri" panose="020F0502020204030204" pitchFamily="34" charset="0"/>
                  </a:rPr>
                  <a:t>Give students </a:t>
                </a:r>
                <a:r>
                  <a:rPr lang="en-US" sz="1000" b="0" u="none" dirty="0">
                    <a:solidFill>
                      <a:schemeClr val="bg1"/>
                    </a:solidFill>
                    <a:effectLst/>
                    <a:latin typeface="Comic Sans MS"/>
                    <a:cs typeface="Calibri" panose="020F0502020204030204" pitchFamily="34" charset="0"/>
                    <a:sym typeface="Comic Sans MS"/>
                  </a:rPr>
                  <a:t>some time to complete </a:t>
                </a:r>
                <a:r>
                  <a:rPr lang="en-US" sz="1000" b="0" dirty="0">
                    <a:solidFill>
                      <a:schemeClr val="bg1"/>
                    </a:solidFill>
                    <a:effectLst/>
                    <a:latin typeface="Comic Sans MS"/>
                    <a:sym typeface="Comic Sans MS"/>
                  </a:rPr>
                  <a:t>the activity.</a:t>
                </a:r>
              </a:p>
              <a:p>
                <a:endParaRPr lang="en-US" sz="1000" b="0" u="none"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Try to solve more than one related exercises of the covered concepts.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2 angle bisectors are drawn.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Without using the protractor or the compass, find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𝑨𝑪𝑩)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3</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Remind students that the bisector of an angle is the semi straight line issued from the vertex so to draw the third bisector connect the third vertex and the point of concurrency, since the 3 bisectors in a triangle are concurrent.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14099937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u="none" dirty="0">
                <a:effectLst/>
              </a:rPr>
              <a:t>The teacher corrects the activity interactively.</a:t>
            </a:r>
            <a:endPar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“Use your figure to answer the question. What is the nature of triangle LAN?</a:t>
            </a:r>
            <a:r>
              <a:rPr lang="en-US" sz="1000" b="1" i="1" dirty="0">
                <a:latin typeface="Calibri" panose="020F0502020204030204" pitchFamily="34" charset="0"/>
                <a:ea typeface="Calibri" panose="020F0502020204030204" pitchFamily="34" charset="0"/>
                <a:cs typeface="Calibri" panose="020F0502020204030204" pitchFamily="34" charset="0"/>
              </a:rPr>
              <a:t>”</a:t>
            </a:r>
          </a:p>
          <a:p>
            <a:r>
              <a:rPr lang="en-US" sz="1000" dirty="0">
                <a:latin typeface="Calibri" panose="020F0502020204030204" pitchFamily="34" charset="0"/>
                <a:cs typeface="Calibri" panose="020F0502020204030204" pitchFamily="34" charset="0"/>
              </a:rPr>
              <a:t>Give students </a:t>
            </a:r>
            <a:r>
              <a:rPr lang="en-US" sz="1000" b="0" u="none" dirty="0">
                <a:solidFill>
                  <a:schemeClr val="bg1"/>
                </a:solidFill>
                <a:effectLst/>
                <a:latin typeface="Comic Sans MS"/>
                <a:cs typeface="Calibri" panose="020F0502020204030204" pitchFamily="34" charset="0"/>
                <a:sym typeface="Comic Sans MS"/>
              </a:rPr>
              <a:t>some time to complete </a:t>
            </a:r>
            <a:r>
              <a:rPr lang="en-US" sz="10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Ask students to justify their answer.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effectLst/>
              </a:rPr>
              <a:t>The teacher corrects the activity interactively.</a:t>
            </a:r>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“AL = AN = 4 cm because the radii of the same circle are equal.</a:t>
            </a:r>
          </a:p>
          <a:p>
            <a:r>
              <a:rPr lang="en-US" sz="1200" b="1" i="1" u="none" dirty="0">
                <a:latin typeface="Calibri"/>
                <a:ea typeface="Calibri" panose="020F0502020204030204" pitchFamily="34" charset="0"/>
                <a:cs typeface="Calibri"/>
              </a:rPr>
              <a:t>So, triangle LAN is an isosceles triangle because it has 2 equal sides.</a:t>
            </a:r>
            <a:r>
              <a:rPr lang="en-US" sz="1200" b="1" i="1" dirty="0">
                <a:latin typeface="Calibri" panose="020F0502020204030204" pitchFamily="34" charset="0"/>
                <a:ea typeface="Calibri" panose="020F0502020204030204" pitchFamily="34" charset="0"/>
                <a:cs typeface="Calibri" panose="020F0502020204030204" pitchFamily="34" charset="0"/>
              </a:rPr>
              <a:t>”</a:t>
            </a:r>
          </a:p>
          <a:p>
            <a:endParaRPr lang="en-US" dirty="0">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1377415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“What is the nature of triangle LAM?</a:t>
            </a:r>
            <a:r>
              <a:rPr lang="en-US" sz="1000" b="1" i="1" dirty="0">
                <a:latin typeface="Calibri" panose="020F0502020204030204" pitchFamily="34" charset="0"/>
                <a:ea typeface="Calibri" panose="020F0502020204030204" pitchFamily="34" charset="0"/>
                <a:cs typeface="Calibri" panose="020F0502020204030204" pitchFamily="34" charset="0"/>
              </a:rPr>
              <a:t>”</a:t>
            </a:r>
          </a:p>
          <a:p>
            <a:r>
              <a:rPr lang="en-US" sz="1000" dirty="0">
                <a:latin typeface="Calibri" panose="020F0502020204030204" pitchFamily="34" charset="0"/>
                <a:cs typeface="Calibri" panose="020F0502020204030204" pitchFamily="34" charset="0"/>
              </a:rPr>
              <a:t>Give students </a:t>
            </a:r>
            <a:r>
              <a:rPr lang="en-US" sz="1000" b="0" u="none" dirty="0">
                <a:solidFill>
                  <a:schemeClr val="bg1"/>
                </a:solidFill>
                <a:effectLst/>
                <a:latin typeface="Comic Sans MS"/>
                <a:cs typeface="Calibri" panose="020F0502020204030204" pitchFamily="34" charset="0"/>
                <a:sym typeface="Comic Sans MS"/>
              </a:rPr>
              <a:t>some time to complete </a:t>
            </a:r>
            <a:r>
              <a:rPr lang="en-US" sz="10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dirty="0">
                <a:solidFill>
                  <a:schemeClr val="bg1"/>
                </a:solidFill>
                <a:effectLst/>
                <a:latin typeface="Comic Sans MS"/>
                <a:sym typeface="Comic Sans MS"/>
              </a:rPr>
              <a:t>Ask </a:t>
            </a:r>
            <a:r>
              <a:rPr lang="en-US" sz="10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u="none" dirty="0">
              <a:effectLst/>
            </a:endParaRPr>
          </a:p>
          <a:p>
            <a:r>
              <a:rPr lang="en-US" sz="1200" b="0" u="none" dirty="0">
                <a:effectLst/>
              </a:rPr>
              <a:t>The teacher corrects the activity interactively.</a:t>
            </a:r>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“LM = 4 cm and AL = AM = 4 cm since the radii of the same circle are equal.</a:t>
            </a:r>
          </a:p>
          <a:p>
            <a:r>
              <a:rPr lang="en-US" sz="1200" b="1" i="1" u="none" dirty="0">
                <a:latin typeface="Calibri"/>
                <a:ea typeface="Calibri" panose="020F0502020204030204" pitchFamily="34" charset="0"/>
                <a:cs typeface="Calibri"/>
              </a:rPr>
              <a:t>So, AL = AM = LM = 4 cm , hence triangle LAM is an equilateral triangle.”</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1156190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“What does [LA] represent in triangle LMN?</a:t>
            </a:r>
            <a:r>
              <a:rPr lang="en-US" sz="1000" b="1" i="1" dirty="0">
                <a:latin typeface="Calibri" panose="020F0502020204030204" pitchFamily="34" charset="0"/>
                <a:ea typeface="Calibri" panose="020F0502020204030204" pitchFamily="34" charset="0"/>
                <a:cs typeface="Calibri" panose="020F0502020204030204" pitchFamily="34" charset="0"/>
              </a:rPr>
              <a:t>”</a:t>
            </a:r>
          </a:p>
          <a:p>
            <a:r>
              <a:rPr lang="en-US" sz="1000" dirty="0">
                <a:latin typeface="Calibri" panose="020F0502020204030204" pitchFamily="34" charset="0"/>
                <a:cs typeface="Calibri" panose="020F0502020204030204" pitchFamily="34" charset="0"/>
              </a:rPr>
              <a:t>Give students </a:t>
            </a:r>
            <a:r>
              <a:rPr lang="en-US" sz="1000" b="0" u="none" dirty="0">
                <a:solidFill>
                  <a:schemeClr val="bg1"/>
                </a:solidFill>
                <a:effectLst/>
                <a:latin typeface="Comic Sans MS"/>
                <a:cs typeface="Calibri" panose="020F0502020204030204" pitchFamily="34" charset="0"/>
                <a:sym typeface="Comic Sans MS"/>
              </a:rPr>
              <a:t>some time to complete </a:t>
            </a:r>
            <a:r>
              <a:rPr lang="en-US" sz="10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dirty="0">
                <a:solidFill>
                  <a:schemeClr val="bg1"/>
                </a:solidFill>
                <a:effectLst/>
                <a:latin typeface="Comic Sans MS"/>
                <a:sym typeface="Comic Sans MS"/>
              </a:rPr>
              <a:t>Ask </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b="0" u="none" dirty="0">
              <a:effectLst/>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“The center A of the circle is the midpoint of the diameter [MN]. </a:t>
            </a:r>
          </a:p>
          <a:p>
            <a:r>
              <a:rPr lang="en-US" sz="1800" b="1" i="1" u="none" dirty="0">
                <a:latin typeface="Calibri"/>
                <a:ea typeface="Calibri" panose="020F0502020204030204" pitchFamily="34" charset="0"/>
                <a:cs typeface="Calibri"/>
              </a:rPr>
              <a:t>So [LA] is the median in triangle LMN since it connects the vertex to the midpoint of the opposite side.”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6500685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“Use the instruments in the toolbox to draw segment [AB] such that AB = 6 cm.</a:t>
                </a:r>
              </a:p>
              <a:p>
                <a:r>
                  <a:rPr lang="en-US" sz="1000" b="1" i="1" u="none" dirty="0">
                    <a:latin typeface="Calibri"/>
                    <a:ea typeface="Calibri" panose="020F0502020204030204" pitchFamily="34" charset="0"/>
                    <a:cs typeface="Calibri"/>
                  </a:rPr>
                  <a:t>Then draw the perpendicular bisector of [AB] at C, and mark D any point on the perpendicular bisector of [AB].</a:t>
                </a:r>
              </a:p>
              <a:p>
                <a:r>
                  <a:rPr lang="en-US" sz="1000" b="1" i="1">
                    <a:latin typeface="Calibri" panose="020F0502020204030204" pitchFamily="34" charset="0"/>
                    <a:ea typeface="Calibri" panose="020F0502020204030204" pitchFamily="34" charset="0"/>
                    <a:cs typeface="Calibri" panose="020F0502020204030204" pitchFamily="34" charset="0"/>
                  </a:rPr>
                  <a:t>Draw [DA] and [DB].”</a:t>
                </a:r>
                <a:endParaRPr lang="en-US" sz="1000" b="1" i="1" dirty="0">
                  <a:latin typeface="Calibri" panose="020F0502020204030204" pitchFamily="34" charset="0"/>
                  <a:ea typeface="Calibri" panose="020F0502020204030204" pitchFamily="34" charset="0"/>
                  <a:cs typeface="Calibri" panose="020F0502020204030204" pitchFamily="34" charset="0"/>
                </a:endParaRPr>
              </a:p>
              <a:p>
                <a:r>
                  <a:rPr lang="en-US" sz="1000" dirty="0">
                    <a:latin typeface="Calibri" panose="020F0502020204030204" pitchFamily="34" charset="0"/>
                    <a:cs typeface="Calibri" panose="020F0502020204030204" pitchFamily="34" charset="0"/>
                  </a:rPr>
                  <a:t>Give students </a:t>
                </a:r>
                <a:r>
                  <a:rPr lang="en-US" sz="1000" b="0" u="none" dirty="0">
                    <a:solidFill>
                      <a:schemeClr val="bg1"/>
                    </a:solidFill>
                    <a:effectLst/>
                    <a:latin typeface="Comic Sans MS"/>
                    <a:cs typeface="Calibri" panose="020F0502020204030204" pitchFamily="34" charset="0"/>
                    <a:sym typeface="Comic Sans MS"/>
                  </a:rPr>
                  <a:t>some time to complete </a:t>
                </a:r>
                <a:r>
                  <a:rPr lang="en-US" sz="1000" b="0" dirty="0">
                    <a:solidFill>
                      <a:schemeClr val="bg1"/>
                    </a:solidFill>
                    <a:effectLst/>
                    <a:latin typeface="Comic Sans MS"/>
                    <a:sym typeface="Comic Sans MS"/>
                  </a:rPr>
                  <a:t>the activity.</a:t>
                </a:r>
              </a:p>
              <a:p>
                <a:endParaRPr lang="en-US" sz="1000" b="0" u="none" dirty="0">
                  <a:effectLst/>
                </a:endParaRPr>
              </a:p>
              <a:p>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Point D can be marked above [AB] or below.</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2 angle bisectors are drawn.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Without using the protractor or the compass, find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𝑨𝑪𝑩)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3</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Remind students that the bisector of an angle is the semi straight line issued from the vertex so to draw the third bisector connect the third vertex and the point of concurrency, since the 3 bisectors in a triangle are concurrent.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25</a:t>
            </a:fld>
            <a:endParaRPr lang="en-US">
              <a:latin typeface="Comic Sans MS" panose="030F0702030302020204" pitchFamily="66" charset="0"/>
            </a:endParaRPr>
          </a:p>
        </p:txBody>
      </p:sp>
    </p:spTree>
    <p:extLst>
      <p:ext uri="{BB962C8B-B14F-4D97-AF65-F5344CB8AC3E}">
        <p14:creationId xmlns:p14="http://schemas.microsoft.com/office/powerpoint/2010/main" val="9156668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“Use your figure to answer the questions. What is the nature of triangle ABD?</a:t>
            </a:r>
            <a:r>
              <a:rPr lang="en-US" sz="1000" b="1" i="1" dirty="0">
                <a:latin typeface="Calibri" panose="020F0502020204030204" pitchFamily="34" charset="0"/>
                <a:ea typeface="Calibri" panose="020F0502020204030204" pitchFamily="34" charset="0"/>
                <a:cs typeface="Calibri" panose="020F0502020204030204" pitchFamily="34" charset="0"/>
              </a:rPr>
              <a:t>”</a:t>
            </a:r>
          </a:p>
          <a:p>
            <a:r>
              <a:rPr lang="en-US" sz="1000" dirty="0">
                <a:latin typeface="Calibri" panose="020F0502020204030204" pitchFamily="34" charset="0"/>
                <a:cs typeface="Calibri" panose="020F0502020204030204" pitchFamily="34" charset="0"/>
              </a:rPr>
              <a:t>Give students </a:t>
            </a:r>
            <a:r>
              <a:rPr lang="en-US" sz="1000" b="0" u="none" dirty="0">
                <a:solidFill>
                  <a:schemeClr val="bg1"/>
                </a:solidFill>
                <a:effectLst/>
                <a:latin typeface="Comic Sans MS"/>
                <a:cs typeface="Calibri" panose="020F0502020204030204" pitchFamily="34" charset="0"/>
                <a:sym typeface="Comic Sans MS"/>
              </a:rPr>
              <a:t>some time to complete </a:t>
            </a:r>
            <a:r>
              <a:rPr lang="en-US" sz="10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dirty="0">
                <a:solidFill>
                  <a:schemeClr val="bg1"/>
                </a:solidFill>
                <a:effectLst/>
                <a:latin typeface="Comic Sans MS"/>
                <a:sym typeface="Comic Sans MS"/>
              </a:rPr>
              <a:t>Ask </a:t>
            </a:r>
            <a:r>
              <a:rPr lang="en-US" sz="10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“DA = DB since D is on the perpendicular bisector of [AB] and every point on the perpendicular bisector of a segment is equidistant from its extremities.</a:t>
            </a:r>
          </a:p>
          <a:p>
            <a:r>
              <a:rPr lang="en-US" sz="1800" b="1" i="1" u="none" dirty="0">
                <a:latin typeface="Calibri"/>
                <a:ea typeface="Calibri" panose="020F0502020204030204" pitchFamily="34" charset="0"/>
                <a:cs typeface="Calibri"/>
              </a:rPr>
              <a:t>So, triangle ABD is an isosceles triangle because if a triangle has 2 equal sides, then it is isosceles.”</a:t>
            </a:r>
          </a:p>
          <a:p>
            <a:endParaRPr lang="en-US" sz="1800" b="1" i="1" u="none" dirty="0">
              <a:solidFill>
                <a:srgbClr val="595959"/>
              </a:solidFill>
              <a:latin typeface="Calibri"/>
              <a:cs typeface="Calibri"/>
            </a:endParaRPr>
          </a:p>
          <a:p>
            <a:endParaRPr lang="en-US" sz="1800" dirty="0">
              <a:latin typeface="Comic Sans MS" panose="030F0702030302020204" pitchFamily="66"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a:latin typeface="Comic Sans MS" panose="030F0702030302020204" pitchFamily="66" charset="0"/>
            </a:endParaRPr>
          </a:p>
        </p:txBody>
      </p:sp>
    </p:spTree>
    <p:extLst>
      <p:ext uri="{BB962C8B-B14F-4D97-AF65-F5344CB8AC3E}">
        <p14:creationId xmlns:p14="http://schemas.microsoft.com/office/powerpoint/2010/main" val="26079856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“What is the nature of triangle ACD?</a:t>
            </a:r>
            <a:r>
              <a:rPr lang="en-US" sz="1200" b="1" i="1" dirty="0">
                <a:latin typeface="Calibri" panose="020F0502020204030204" pitchFamily="34" charset="0"/>
                <a:ea typeface="Calibri" panose="020F0502020204030204" pitchFamily="34" charset="0"/>
                <a:cs typeface="Calibri" panose="020F0502020204030204" pitchFamily="34" charset="0"/>
              </a:rPr>
              <a:t>”</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effectLst/>
                <a:latin typeface="Comic Sans MS"/>
                <a:sym typeface="Comic Sans MS"/>
              </a:rPr>
              <a:t>Ask </a:t>
            </a:r>
            <a:r>
              <a:rPr lang="en-US" sz="12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US" sz="1000" b="1" i="1" u="none" dirty="0">
              <a:solidFill>
                <a:srgbClr val="595959"/>
              </a:solidFill>
              <a:latin typeface="Calibri"/>
              <a:cs typeface="Calibri"/>
            </a:endParaRPr>
          </a:p>
          <a:p>
            <a:pPr marL="228600" indent="0"/>
            <a:r>
              <a:rPr lang="en-US" sz="1200" b="0" u="none" dirty="0">
                <a:effectLst/>
              </a:rPr>
              <a:t>The teacher corrects the activity interactively.</a:t>
            </a:r>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“(DC) is perpendicular to (AC) at C since the perpendicular bisector of a segment is perpendicular to it at its midpoint. Hence, triangle ACD is a right triangle at C. If a triangle has 2 perpendicular sides, then it is a right triangle.”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a:latin typeface="Comic Sans MS" panose="030F0702030302020204" pitchFamily="66" charset="0"/>
            </a:endParaRPr>
          </a:p>
        </p:txBody>
      </p:sp>
    </p:spTree>
    <p:extLst>
      <p:ext uri="{BB962C8B-B14F-4D97-AF65-F5344CB8AC3E}">
        <p14:creationId xmlns:p14="http://schemas.microsoft.com/office/powerpoint/2010/main" val="36496693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1" dirty="0">
              <a:solidFill>
                <a:schemeClr val="bg1"/>
              </a:solidFill>
              <a:latin typeface="Comic Sans MS" panose="030F0702030302020204" pitchFamily="66"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cs typeface="Arial" panose="020B0604020202020204" pitchFamily="34" charset="0"/>
              </a:rPr>
            </a:br>
            <a:endParaRPr lang="en-US" sz="1200" b="1" dirty="0">
              <a:solidFill>
                <a:schemeClr val="bg1"/>
              </a:solidFill>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sym typeface="Calibri"/>
              </a:rPr>
              <a:t>28</a:t>
            </a:fld>
            <a:endParaRPr lang="fr-FR" sz="1200" b="0" i="0" u="none" strike="noStrike" cap="none" dirty="0">
              <a:solidFill>
                <a:schemeClr val="dk1"/>
              </a:solidFill>
              <a:ea typeface="Calibri"/>
              <a:sym typeface="Calibri"/>
            </a:endParaRPr>
          </a:p>
        </p:txBody>
      </p:sp>
    </p:spTree>
    <p:extLst>
      <p:ext uri="{BB962C8B-B14F-4D97-AF65-F5344CB8AC3E}">
        <p14:creationId xmlns:p14="http://schemas.microsoft.com/office/powerpoint/2010/main" val="35326270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“State the nature of triangle ABC.</a:t>
                </a:r>
                <a:r>
                  <a:rPr lang="en-US" sz="1200" b="1" i="1" dirty="0">
                    <a:latin typeface="Calibri" panose="020F0502020204030204" pitchFamily="34" charset="0"/>
                    <a:ea typeface="Calibri" panose="020F0502020204030204" pitchFamily="34" charset="0"/>
                    <a:cs typeface="Calibri" panose="020F0502020204030204" pitchFamily="34" charset="0"/>
                  </a:rPr>
                  <a:t>”</a:t>
                </a: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effectLst/>
                    <a:latin typeface="Comic Sans MS"/>
                    <a:sym typeface="Comic Sans MS"/>
                  </a:rPr>
                  <a:t>Ask </a:t>
                </a:r>
                <a:r>
                  <a:rPr lang="en-US" sz="12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u="none" dirty="0">
                  <a:effectLst/>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“ABC is an isosceles triangle. It has 2 equal sides.”</a:t>
                </a:r>
              </a:p>
              <a:p>
                <a:pPr marL="51435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i="1" u="sng" dirty="0">
                    <a:effectLst/>
                    <a:latin typeface="Arial" panose="020B0604020202020204" pitchFamily="34" charset="0"/>
                    <a:ea typeface="Calibri" panose="020F0502020204030204" pitchFamily="34"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Now count to 10 and I am sure you can do it.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Check your understanding</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rPr>
                  <a:t>Construct triangle LMN such that LM = 10 cm, </a:t>
                </a:r>
                <a:r>
                  <a:rPr lang="en-US" sz="1800" b="1" i="0">
                    <a:effectLst/>
                    <a:latin typeface="Cambria Math" panose="02040503050406030204" pitchFamily="18" charset="0"/>
                    <a:cs typeface="Calibri" panose="020F0502020204030204" pitchFamily="34" charset="0"/>
                  </a:rPr>
                  <a:t>(</a:t>
                </a:r>
                <a:r>
                  <a:rPr lang="en-US" sz="1800" b="1" i="0">
                    <a:effectLst/>
                    <a:latin typeface="Cambria Math" panose="02040503050406030204" pitchFamily="18" charset="0"/>
                    <a:ea typeface="Calibri" panose="020F0502020204030204" pitchFamily="34" charset="0"/>
                    <a:cs typeface="Calibri" panose="020F0502020204030204" pitchFamily="34" charset="0"/>
                  </a:rPr>
                  <a:t>𝑳𝑴𝑵) ̂=𝟑𝟎° </a:t>
                </a:r>
                <a:r>
                  <a:rPr lang="en-US" sz="1800" b="1" dirty="0">
                    <a:effectLst/>
                    <a:latin typeface="Calibri" panose="020F0502020204030204" pitchFamily="34" charset="0"/>
                    <a:ea typeface="Times New Roman" panose="02020603050405020304" pitchFamily="18" charset="0"/>
                  </a:rPr>
                  <a:t> </a:t>
                </a:r>
                <a:r>
                  <a:rPr lang="en-US" sz="1800" dirty="0">
                    <a:effectLst/>
                    <a:latin typeface="Calibri" panose="020F0502020204030204" pitchFamily="34" charset="0"/>
                    <a:ea typeface="Times New Roman" panose="02020603050405020304" pitchFamily="18" charset="0"/>
                  </a:rPr>
                  <a:t>and</a:t>
                </a:r>
                <a:r>
                  <a:rPr lang="en-US" sz="1800" b="1" dirty="0">
                    <a:effectLst/>
                    <a:latin typeface="Calibri" panose="020F0502020204030204" pitchFamily="34" charset="0"/>
                    <a:ea typeface="Times New Roman" panose="02020603050405020304" pitchFamily="18" charset="0"/>
                  </a:rPr>
                  <a:t> </a:t>
                </a:r>
                <a:r>
                  <a:rPr lang="en-US" sz="1800" b="1" i="0">
                    <a:effectLst/>
                    <a:latin typeface="Cambria Math" panose="02040503050406030204" pitchFamily="18" charset="0"/>
                    <a:cs typeface="Calibri" panose="020F0502020204030204" pitchFamily="34" charset="0"/>
                  </a:rPr>
                  <a:t>(</a:t>
                </a:r>
                <a:r>
                  <a:rPr lang="en-US" sz="1800" b="1" i="0">
                    <a:effectLst/>
                    <a:latin typeface="Cambria Math" panose="02040503050406030204" pitchFamily="18" charset="0"/>
                    <a:ea typeface="Calibri" panose="020F0502020204030204" pitchFamily="34" charset="0"/>
                    <a:cs typeface="Calibri" panose="020F0502020204030204" pitchFamily="34" charset="0"/>
                  </a:rPr>
                  <a:t>𝑴𝑳𝑵) ̂=𝟏𝟏𝟎° </a:t>
                </a:r>
                <a:r>
                  <a:rPr lang="en-US" sz="1800" b="1" dirty="0">
                    <a:effectLst/>
                    <a:latin typeface="Calibri" panose="020F0502020204030204" pitchFamily="34" charset="0"/>
                    <a:ea typeface="Times New Roman" panose="02020603050405020304" pitchFamily="18" charset="0"/>
                  </a:rPr>
                  <a:t>.</a:t>
                </a:r>
                <a:endParaRPr lang="en-US" sz="1800" dirty="0">
                  <a:effectLst/>
                  <a:latin typeface="+mn-lt"/>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5</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b="1" u="sng" dirty="0">
                    <a:effectLst/>
                    <a:highlight>
                      <a:srgbClr val="00FF00"/>
                    </a:highlight>
                    <a:latin typeface="Arial" panose="020B0604020202020204" pitchFamily="34" charset="0"/>
                    <a:ea typeface="Calibri" panose="020F0502020204030204" pitchFamily="34" charset="0"/>
                    <a:cs typeface="Arial" panose="020B0604020202020204" pitchFamily="34" charset="0"/>
                  </a:rPr>
                  <a:t>For the teacher: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Ask students to write the steps they followed in constructing the triangle and the bisectors.</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Encourage students to justify their answers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29</a:t>
            </a:fld>
            <a:endParaRPr lang="en-US">
              <a:latin typeface="Comic Sans MS" panose="030F0702030302020204" pitchFamily="66" charset="0"/>
            </a:endParaRPr>
          </a:p>
        </p:txBody>
      </p:sp>
    </p:spTree>
    <p:extLst>
      <p:ext uri="{BB962C8B-B14F-4D97-AF65-F5344CB8AC3E}">
        <p14:creationId xmlns:p14="http://schemas.microsoft.com/office/powerpoint/2010/main" val="2349910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“Hello, and welcome back.</a:t>
            </a:r>
          </a:p>
          <a:p>
            <a:r>
              <a:rPr lang="en-US" sz="1200" b="1" i="1" u="none" dirty="0">
                <a:latin typeface="Calibri"/>
                <a:ea typeface="Calibri" panose="020F0502020204030204" pitchFamily="34" charset="0"/>
                <a:cs typeface="Calibri"/>
              </a:rPr>
              <a:t>During today’s session, we will continue talking about triangles, but we will learn some new things about triangles.</a:t>
            </a:r>
          </a:p>
          <a:p>
            <a:r>
              <a:rPr lang="en-US" sz="1200" b="1" i="1" u="none" dirty="0">
                <a:latin typeface="Calibri"/>
                <a:ea typeface="Calibri" panose="020F0502020204030204" pitchFamily="34" charset="0"/>
                <a:cs typeface="Calibri"/>
              </a:rPr>
              <a:t>We will learn how to classify triangles.</a:t>
            </a:r>
          </a:p>
          <a:p>
            <a:r>
              <a:rPr lang="en-US" sz="1200" b="1" i="1" u="none" dirty="0">
                <a:latin typeface="Calibri"/>
                <a:ea typeface="Calibri" panose="020F0502020204030204" pitchFamily="34" charset="0"/>
                <a:cs typeface="Calibri"/>
              </a:rPr>
              <a:t>We will also build on the activity, self-talk, as a way of managing our strong emotions. </a:t>
            </a:r>
          </a:p>
          <a:p>
            <a:r>
              <a:rPr lang="en-US" sz="1200" b="1" i="1" u="none" dirty="0">
                <a:latin typeface="Calibri"/>
                <a:ea typeface="Calibri" panose="020F0502020204030204" pitchFamily="34" charset="0"/>
                <a:cs typeface="Calibri"/>
              </a:rPr>
              <a:t>To cope with our strong emotions, we will try another activity that is a calming down strategy and that will help us relax, focus, and learn better. </a:t>
            </a:r>
          </a:p>
          <a:p>
            <a:r>
              <a:rPr lang="en-US" sz="1200" b="1" i="1" u="none" dirty="0">
                <a:latin typeface="Calibri"/>
                <a:ea typeface="Calibri" panose="020F0502020204030204" pitchFamily="34" charset="0"/>
                <a:cs typeface="Calibri"/>
              </a:rPr>
              <a:t>Let’s start.</a:t>
            </a:r>
          </a:p>
          <a:p>
            <a:endParaRPr lang="en-US" sz="1200" b="1" i="1" u="none" dirty="0">
              <a:latin typeface="Calibri"/>
              <a:ea typeface="Calibri" panose="020F0502020204030204" pitchFamily="34" charset="0"/>
              <a:cs typeface="Calibri"/>
            </a:endParaRPr>
          </a:p>
          <a:p>
            <a:r>
              <a:rPr lang="en-US" sz="1200" b="1" i="1" u="none" dirty="0">
                <a:latin typeface="Calibri"/>
                <a:ea typeface="Calibri" panose="020F0502020204030204" pitchFamily="34" charset="0"/>
                <a:cs typeface="Calibri"/>
              </a:rPr>
              <a:t>This activity is called: ‘Write down, rip up, and throw away your stress.’</a:t>
            </a:r>
          </a:p>
          <a:p>
            <a:r>
              <a:rPr lang="en-US" sz="1200" b="1" i="1" u="none" dirty="0">
                <a:latin typeface="Calibri"/>
                <a:ea typeface="Calibri" panose="020F0502020204030204" pitchFamily="34" charset="0"/>
                <a:cs typeface="Calibri"/>
              </a:rPr>
              <a:t>Make sure you have a piece of paper and a pencil.</a:t>
            </a:r>
          </a:p>
          <a:p>
            <a:r>
              <a:rPr lang="en-US" sz="1200" b="1" i="1" u="none" dirty="0">
                <a:latin typeface="Calibri"/>
                <a:ea typeface="Calibri" panose="020F0502020204030204" pitchFamily="34" charset="0"/>
                <a:cs typeface="Calibri"/>
              </a:rPr>
              <a:t>The activity should take about one minute.</a:t>
            </a:r>
          </a:p>
          <a:p>
            <a:r>
              <a:rPr lang="en-US" sz="1200" b="1" i="1" u="none" dirty="0">
                <a:latin typeface="Calibri"/>
                <a:ea typeface="Calibri" panose="020F0502020204030204" pitchFamily="34" charset="0"/>
                <a:cs typeface="Calibri"/>
              </a:rPr>
              <a:t>First, close your eyes and count slowly up to 5 out loud or in your head.</a:t>
            </a:r>
          </a:p>
          <a:p>
            <a:r>
              <a:rPr lang="en-US" sz="1200" b="1" i="1" u="none" dirty="0">
                <a:latin typeface="Calibri"/>
                <a:ea typeface="Calibri" panose="020F0502020204030204" pitchFamily="34" charset="0"/>
                <a:cs typeface="Calibri"/>
              </a:rPr>
              <a:t>Now, open your eyes.</a:t>
            </a:r>
          </a:p>
          <a:p>
            <a:r>
              <a:rPr lang="en-US" sz="1200" b="1" i="1" u="none" dirty="0">
                <a:latin typeface="Calibri"/>
                <a:ea typeface="Calibri" panose="020F0502020204030204" pitchFamily="34" charset="0"/>
                <a:cs typeface="Calibri"/>
              </a:rPr>
              <a:t>Write about your anxieties, stress, or insecurities that you feel.</a:t>
            </a:r>
            <a:r>
              <a:rPr lang="en-US" sz="1200" b="1" i="1" dirty="0">
                <a:latin typeface="Calibri" panose="020F0502020204030204" pitchFamily="34" charset="0"/>
                <a:ea typeface="Calibri" panose="020F0502020204030204" pitchFamily="34" charset="0"/>
                <a:cs typeface="Calibri" panose="020F0502020204030204" pitchFamily="34" charset="0"/>
              </a:rPr>
              <a:t>”</a:t>
            </a: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endParaRPr lang="en-US" sz="1200" b="0" u="none" dirty="0">
              <a:solidFill>
                <a:schemeClr val="bg1"/>
              </a:solidFill>
              <a:effectLst/>
              <a:highlight>
                <a:srgbClr val="00FF00"/>
              </a:highlight>
              <a:latin typeface="Comic Sans MS"/>
              <a:ea typeface="Calibri" panose="020F0502020204030204" pitchFamily="34" charset="0"/>
              <a:cs typeface="Arial" panose="020B0604020202020204" pitchFamily="34" charset="0"/>
              <a:sym typeface="Comic Sans MS"/>
            </a:endParaRPr>
          </a:p>
          <a:p>
            <a:r>
              <a:rPr lang="en-US" sz="1800" b="0" u="none" dirty="0">
                <a:solidFill>
                  <a:srgbClr val="000000"/>
                </a:solidFill>
                <a:effectLst/>
                <a:highlight>
                  <a:srgbClr val="00FF00"/>
                </a:highlight>
                <a:latin typeface="Calibri" panose="020F0502020204030204" pitchFamily="34" charset="0"/>
                <a:ea typeface="Calibri" panose="020F0502020204030204" pitchFamily="34" charset="0"/>
                <a:cs typeface="Arial" panose="020B0604020202020204" pitchFamily="34" charset="0"/>
              </a:rPr>
              <a:t>This is a</a:t>
            </a:r>
            <a:r>
              <a:rPr lang="en-US" sz="1800" b="0" dirty="0">
                <a:solidFill>
                  <a:srgbClr val="000000"/>
                </a:solidFill>
                <a:effectLst/>
                <a:highlight>
                  <a:srgbClr val="00FF00"/>
                </a:highlight>
                <a:latin typeface="Calibri" panose="020F0502020204030204" pitchFamily="34" charset="0"/>
                <a:ea typeface="Calibri" panose="020F0502020204030204" pitchFamily="34" charset="0"/>
                <a:cs typeface="Arial" panose="020B0604020202020204" pitchFamily="34" charset="0"/>
              </a:rPr>
              <a:t>n activity to </a:t>
            </a:r>
            <a:r>
              <a:rPr lang="en-US" sz="1800" b="0" dirty="0">
                <a:solidFill>
                  <a:srgbClr val="000000"/>
                </a:solidFill>
                <a:effectLst/>
                <a:highlight>
                  <a:srgbClr val="00FF00"/>
                </a:highlight>
                <a:latin typeface="Calibri" panose="020F0502020204030204" pitchFamily="34" charset="0"/>
                <a:ea typeface="Calibri" panose="020F0502020204030204" pitchFamily="34" charset="0"/>
                <a:cs typeface="Calibri" panose="020F0502020204030204" pitchFamily="34" charset="0"/>
              </a:rPr>
              <a:t>help the students identify calming down strategies that work best for them.</a:t>
            </a:r>
            <a:endParaRPr lang="en-US" sz="1800" b="0" spc="0" dirty="0">
              <a:solidFill>
                <a:schemeClr val="dk1"/>
              </a:solidFill>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r>
              <a:rPr lang="en-US" sz="1800" b="0" i="0" u="none" strike="noStrike" cap="none" dirty="0">
                <a:solidFill>
                  <a:srgbClr val="000000"/>
                </a:solidFill>
                <a:effectLst/>
                <a:highlight>
                  <a:srgbClr val="00FF00"/>
                </a:highlight>
                <a:latin typeface="Calibri" panose="020F0502020204030204" pitchFamily="34" charset="0"/>
                <a:ea typeface="Calibri" panose="020F0502020204030204" pitchFamily="34" charset="0"/>
                <a:cs typeface="Arial" panose="020B0604020202020204" pitchFamily="34" charset="0"/>
                <a:sym typeface="Calibri"/>
              </a:rPr>
              <a:t>Students must learn how to identify their emotions and then identify calming down strategies.</a:t>
            </a:r>
          </a:p>
          <a:p>
            <a:pPr marL="0" marR="0">
              <a:lnSpc>
                <a:spcPct val="107000"/>
              </a:lnSpc>
              <a:spcBef>
                <a:spcPts val="0"/>
              </a:spcBef>
              <a:spcAft>
                <a:spcPts val="800"/>
              </a:spcAft>
            </a:pPr>
            <a:endParaRPr lang="en-US" sz="1800" b="0" i="0" u="none" strike="noStrike" cap="none" dirty="0">
              <a:solidFill>
                <a:srgbClr val="000000"/>
              </a:solidFill>
              <a:effectLst/>
              <a:highlight>
                <a:srgbClr val="00FF00"/>
              </a:highlight>
              <a:latin typeface="Calibri" panose="020F0502020204030204" pitchFamily="34" charset="0"/>
              <a:ea typeface="Calibri" panose="020F0502020204030204" pitchFamily="34" charset="0"/>
              <a:cs typeface="Arial" panose="020B0604020202020204" pitchFamily="34" charset="0"/>
              <a:sym typeface="Calibri"/>
            </a:endParaRPr>
          </a:p>
          <a:p>
            <a:pPr marL="457200" marR="0">
              <a:lnSpc>
                <a:spcPct val="106000"/>
              </a:lnSpc>
              <a:spcBef>
                <a:spcPts val="0"/>
              </a:spcBef>
              <a:spcAft>
                <a:spcPts val="800"/>
              </a:spcAft>
            </a:pPr>
            <a:r>
              <a:rPr lang="en-US" sz="1800" b="0" i="0" u="none" strike="noStrike" cap="none" dirty="0">
                <a:solidFill>
                  <a:srgbClr val="000000"/>
                </a:solidFill>
                <a:effectLst/>
                <a:highlight>
                  <a:srgbClr val="00FF00"/>
                </a:highlight>
                <a:latin typeface="Calibri" panose="020F0502020204030204" pitchFamily="34" charset="0"/>
                <a:ea typeface="Calibri" panose="020F0502020204030204" pitchFamily="34" charset="0"/>
                <a:cs typeface="Arial" panose="020B0604020202020204" pitchFamily="34" charset="0"/>
                <a:sym typeface="Calibri"/>
              </a:rPr>
              <a:t> </a:t>
            </a: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sym typeface="Calibri"/>
              </a:rPr>
              <a:pPr algn="r">
                <a:buSzPts val="1200"/>
              </a:pPr>
              <a:t>3</a:t>
            </a:fld>
            <a:endParaRPr lang="fr-FR" sz="1200" dirty="0">
              <a:solidFill>
                <a:schemeClr val="dk1"/>
              </a:solidFill>
              <a:ea typeface="Calibri"/>
              <a:sym typeface="Calibri"/>
            </a:endParaRPr>
          </a:p>
        </p:txBody>
      </p:sp>
    </p:spTree>
    <p:extLst>
      <p:ext uri="{BB962C8B-B14F-4D97-AF65-F5344CB8AC3E}">
        <p14:creationId xmlns:p14="http://schemas.microsoft.com/office/powerpoint/2010/main" val="23206635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Note for the teacher</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“State the nature of triangle MLC.</a:t>
            </a:r>
            <a:r>
              <a:rPr lang="en-US" sz="1800" b="1" i="1" dirty="0">
                <a:latin typeface="Calibri" panose="020F0502020204030204" pitchFamily="34" charset="0"/>
                <a:ea typeface="Calibri" panose="020F0502020204030204" pitchFamily="34" charset="0"/>
                <a:cs typeface="Calibri" panose="020F0502020204030204" pitchFamily="34" charset="0"/>
              </a:rPr>
              <a:t>”</a:t>
            </a:r>
          </a:p>
          <a:p>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dirty="0">
                <a:solidFill>
                  <a:schemeClr val="bg1"/>
                </a:solidFill>
                <a:effectLst/>
                <a:latin typeface="Comic Sans MS"/>
                <a:sym typeface="Comic Sans MS"/>
              </a:rPr>
              <a:t>Ask </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b="0" u="none" dirty="0">
              <a:effectLst/>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“MLC is an equilateral triangle. It has 3 equal sides.”</a:t>
            </a: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b="0" u="none" dirty="0">
              <a:effectLst/>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30</a:t>
            </a:fld>
            <a:endParaRPr lang="en-US">
              <a:latin typeface="Comic Sans MS" panose="030F0702030302020204" pitchFamily="66" charset="0"/>
            </a:endParaRPr>
          </a:p>
        </p:txBody>
      </p:sp>
    </p:spTree>
    <p:extLst>
      <p:ext uri="{BB962C8B-B14F-4D97-AF65-F5344CB8AC3E}">
        <p14:creationId xmlns:p14="http://schemas.microsoft.com/office/powerpoint/2010/main" val="10614135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Note for the teacher</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“State the nature of triangle APO.</a:t>
            </a:r>
            <a:r>
              <a:rPr lang="en-US" sz="1800" b="1" i="1" dirty="0">
                <a:latin typeface="Calibri" panose="020F0502020204030204" pitchFamily="34" charset="0"/>
                <a:ea typeface="Calibri" panose="020F0502020204030204" pitchFamily="34" charset="0"/>
                <a:cs typeface="Calibri" panose="020F0502020204030204" pitchFamily="34" charset="0"/>
              </a:rPr>
              <a:t>”</a:t>
            </a:r>
          </a:p>
          <a:p>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dirty="0">
                <a:solidFill>
                  <a:schemeClr val="bg1"/>
                </a:solidFill>
                <a:effectLst/>
                <a:latin typeface="Comic Sans MS"/>
                <a:sym typeface="Comic Sans MS"/>
              </a:rPr>
              <a:t>Ask </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b="0" u="none" dirty="0">
              <a:effectLst/>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“APO is a right isosceles triangle. It has 2 equal and perpendicular sides.”</a:t>
            </a:r>
          </a:p>
          <a:p>
            <a:endParaRPr lang="en-US" sz="1200" b="1" i="1" u="none" dirty="0">
              <a:solidFill>
                <a:srgbClr val="595959"/>
              </a:solidFill>
              <a:latin typeface="Calibri"/>
              <a:cs typeface="Calibri"/>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31</a:t>
            </a:fld>
            <a:endParaRPr lang="en-US">
              <a:latin typeface="Comic Sans MS" panose="030F0702030302020204" pitchFamily="66" charset="0"/>
            </a:endParaRPr>
          </a:p>
        </p:txBody>
      </p:sp>
    </p:spTree>
    <p:extLst>
      <p:ext uri="{BB962C8B-B14F-4D97-AF65-F5344CB8AC3E}">
        <p14:creationId xmlns:p14="http://schemas.microsoft.com/office/powerpoint/2010/main" val="2869738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4000" b="1" u="none" dirty="0"/>
              <a:t>Note for the teacher</a:t>
            </a:r>
            <a:endParaRPr lang="en-US" sz="4000" b="1" u="sng" dirty="0">
              <a:solidFill>
                <a:schemeClr val="dk1"/>
              </a:solidFill>
              <a:latin typeface="Calibri"/>
              <a:sym typeface="Calibri"/>
            </a:endParaRPr>
          </a:p>
          <a:p>
            <a:r>
              <a:rPr lang="en-US" sz="2800" b="0" u="none" dirty="0">
                <a:latin typeface="Calibri"/>
                <a:ea typeface="Calibri" panose="020F0502020204030204" pitchFamily="34" charset="0"/>
                <a:cs typeface="Calibri"/>
              </a:rPr>
              <a:t>Teacher says: </a:t>
            </a:r>
            <a:r>
              <a:rPr lang="en-US" sz="2800" b="1" i="1" u="none" dirty="0">
                <a:latin typeface="Calibri"/>
                <a:ea typeface="Calibri" panose="020F0502020204030204" pitchFamily="34" charset="0"/>
                <a:cs typeface="Calibri"/>
              </a:rPr>
              <a:t>“State the nature of triangle AEF.</a:t>
            </a:r>
            <a:r>
              <a:rPr lang="en-US" sz="2800" b="1" i="1" dirty="0">
                <a:latin typeface="Calibri" panose="020F0502020204030204" pitchFamily="34" charset="0"/>
                <a:ea typeface="Calibri" panose="020F0502020204030204" pitchFamily="34" charset="0"/>
                <a:cs typeface="Calibri" panose="020F0502020204030204" pitchFamily="34" charset="0"/>
              </a:rPr>
              <a:t>”</a:t>
            </a:r>
          </a:p>
          <a:p>
            <a:r>
              <a:rPr lang="en-US" sz="2800" dirty="0">
                <a:latin typeface="Calibri" panose="020F0502020204030204" pitchFamily="34" charset="0"/>
                <a:cs typeface="Calibri" panose="020F0502020204030204" pitchFamily="34" charset="0"/>
              </a:rPr>
              <a:t>Give students </a:t>
            </a:r>
            <a:r>
              <a:rPr lang="en-US" sz="2800" b="0" u="none" dirty="0">
                <a:solidFill>
                  <a:schemeClr val="bg1"/>
                </a:solidFill>
                <a:effectLst/>
                <a:latin typeface="Comic Sans MS"/>
                <a:cs typeface="Calibri" panose="020F0502020204030204" pitchFamily="34" charset="0"/>
                <a:sym typeface="Comic Sans MS"/>
              </a:rPr>
              <a:t>some time to complete </a:t>
            </a:r>
            <a:r>
              <a:rPr lang="en-US" sz="2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0" dirty="0">
                <a:solidFill>
                  <a:schemeClr val="bg1"/>
                </a:solidFill>
                <a:effectLst/>
                <a:latin typeface="Comic Sans MS"/>
                <a:sym typeface="Comic Sans MS"/>
              </a:rPr>
              <a:t>Ask </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endParaRPr lang="en-US" sz="2800" b="0" u="none" dirty="0">
              <a:effectLst/>
            </a:endParaRPr>
          </a:p>
          <a:p>
            <a:r>
              <a:rPr lang="en-US" sz="2800" b="0" u="none" dirty="0">
                <a:effectLst/>
              </a:rPr>
              <a:t>The teacher corrects the activity interactively.</a:t>
            </a:r>
            <a:endParaRPr lang="en-US" sz="2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2800" b="0" u="none" dirty="0">
                <a:latin typeface="Calibri"/>
                <a:ea typeface="Calibri" panose="020F0502020204030204" pitchFamily="34" charset="0"/>
                <a:cs typeface="Calibri"/>
              </a:rPr>
              <a:t>Teacher says: </a:t>
            </a:r>
            <a:r>
              <a:rPr lang="en-US" sz="2800" b="1" i="1" u="none" dirty="0">
                <a:latin typeface="Calibri"/>
                <a:ea typeface="Calibri" panose="020F0502020204030204" pitchFamily="34" charset="0"/>
                <a:cs typeface="Calibri"/>
              </a:rPr>
              <a:t>“AEF is an isosceles triangle. It has 2 equal angles.”</a:t>
            </a:r>
          </a:p>
          <a:p>
            <a:endParaRPr lang="en-US" sz="2800" b="1" i="1" u="none" dirty="0">
              <a:latin typeface="Calibri"/>
              <a:ea typeface="Calibri" panose="020F0502020204030204" pitchFamily="34" charset="0"/>
              <a:cs typeface="Calibri"/>
            </a:endParaRPr>
          </a:p>
          <a:p>
            <a:pPr marL="51435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32</a:t>
            </a:fld>
            <a:endParaRPr lang="en-US">
              <a:latin typeface="Comic Sans MS" panose="030F0702030302020204" pitchFamily="66" charset="0"/>
            </a:endParaRPr>
          </a:p>
        </p:txBody>
      </p:sp>
    </p:spTree>
    <p:extLst>
      <p:ext uri="{BB962C8B-B14F-4D97-AF65-F5344CB8AC3E}">
        <p14:creationId xmlns:p14="http://schemas.microsoft.com/office/powerpoint/2010/main" val="28391415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4000" b="1" u="none" dirty="0"/>
              <a:t>Note for the teacher</a:t>
            </a:r>
            <a:endParaRPr lang="en-US" sz="4000" b="1" u="sng" dirty="0">
              <a:solidFill>
                <a:schemeClr val="dk1"/>
              </a:solidFill>
              <a:latin typeface="Calibri"/>
              <a:sym typeface="Calibri"/>
            </a:endParaRPr>
          </a:p>
          <a:p>
            <a:r>
              <a:rPr lang="en-US" sz="2800" b="0" u="none" dirty="0">
                <a:latin typeface="Calibri"/>
                <a:ea typeface="Calibri" panose="020F0502020204030204" pitchFamily="34" charset="0"/>
                <a:cs typeface="Calibri"/>
              </a:rPr>
              <a:t>Teacher says: </a:t>
            </a:r>
            <a:r>
              <a:rPr lang="en-US" sz="2800" b="1" i="1" u="none" dirty="0">
                <a:latin typeface="Calibri"/>
                <a:ea typeface="Calibri" panose="020F0502020204030204" pitchFamily="34" charset="0"/>
                <a:cs typeface="Calibri"/>
              </a:rPr>
              <a:t>“State the nature of triangle BCD.</a:t>
            </a:r>
            <a:r>
              <a:rPr lang="en-US" sz="2800" b="1" i="1" dirty="0">
                <a:latin typeface="Calibri" panose="020F0502020204030204" pitchFamily="34" charset="0"/>
                <a:ea typeface="Calibri" panose="020F0502020204030204" pitchFamily="34" charset="0"/>
                <a:cs typeface="Calibri" panose="020F0502020204030204" pitchFamily="34" charset="0"/>
              </a:rPr>
              <a:t>”</a:t>
            </a:r>
          </a:p>
          <a:p>
            <a:r>
              <a:rPr lang="en-US" sz="2800" dirty="0">
                <a:latin typeface="Calibri" panose="020F0502020204030204" pitchFamily="34" charset="0"/>
                <a:cs typeface="Calibri" panose="020F0502020204030204" pitchFamily="34" charset="0"/>
              </a:rPr>
              <a:t>Give students </a:t>
            </a:r>
            <a:r>
              <a:rPr lang="en-US" sz="2800" b="0" u="none" dirty="0">
                <a:solidFill>
                  <a:schemeClr val="bg1"/>
                </a:solidFill>
                <a:effectLst/>
                <a:latin typeface="Comic Sans MS"/>
                <a:cs typeface="Calibri" panose="020F0502020204030204" pitchFamily="34" charset="0"/>
                <a:sym typeface="Comic Sans MS"/>
              </a:rPr>
              <a:t>some time to complete </a:t>
            </a:r>
            <a:r>
              <a:rPr lang="en-US" sz="2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0" dirty="0">
                <a:solidFill>
                  <a:schemeClr val="bg1"/>
                </a:solidFill>
                <a:effectLst/>
                <a:latin typeface="Comic Sans MS"/>
                <a:sym typeface="Comic Sans MS"/>
              </a:rPr>
              <a:t>Ask </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endParaRPr lang="en-US" sz="2800" b="0" u="none" dirty="0">
              <a:effectLst/>
            </a:endParaRPr>
          </a:p>
          <a:p>
            <a:r>
              <a:rPr lang="en-US" sz="2800" b="0" u="none" dirty="0">
                <a:effectLst/>
              </a:rPr>
              <a:t>The teacher corrects the activity interactively.</a:t>
            </a:r>
            <a:endParaRPr lang="en-US" sz="2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2800" b="0" u="none" dirty="0">
                <a:latin typeface="Calibri"/>
                <a:ea typeface="Calibri" panose="020F0502020204030204" pitchFamily="34" charset="0"/>
                <a:cs typeface="Calibri"/>
              </a:rPr>
              <a:t>Teacher says: </a:t>
            </a:r>
            <a:r>
              <a:rPr lang="en-US" sz="2800" b="1" i="1" u="none" dirty="0">
                <a:latin typeface="Calibri"/>
                <a:ea typeface="Calibri" panose="020F0502020204030204" pitchFamily="34" charset="0"/>
                <a:cs typeface="Calibri"/>
              </a:rPr>
              <a:t>“BCD is a right triangle. It has 2 perpendicular sides.”</a:t>
            </a:r>
          </a:p>
          <a:p>
            <a:endParaRPr lang="en-US" sz="1800" b="1" i="1" u="none" dirty="0">
              <a:solidFill>
                <a:srgbClr val="595959"/>
              </a:solidFill>
              <a:latin typeface="Calibri"/>
              <a:cs typeface="Calibri"/>
            </a:endParaRPr>
          </a:p>
          <a:p>
            <a:pPr marL="51435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33</a:t>
            </a:fld>
            <a:endParaRPr lang="en-US">
              <a:latin typeface="Comic Sans MS" panose="030F0702030302020204" pitchFamily="66" charset="0"/>
            </a:endParaRPr>
          </a:p>
        </p:txBody>
      </p:sp>
    </p:spTree>
    <p:extLst>
      <p:ext uri="{BB962C8B-B14F-4D97-AF65-F5344CB8AC3E}">
        <p14:creationId xmlns:p14="http://schemas.microsoft.com/office/powerpoint/2010/main" val="2636925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5400" b="1" u="none" dirty="0"/>
              <a:t>Note for the teacher</a:t>
            </a:r>
            <a:endParaRPr lang="en-US" sz="5400" b="1" u="sng" dirty="0">
              <a:solidFill>
                <a:schemeClr val="dk1"/>
              </a:solidFill>
              <a:latin typeface="Calibri"/>
              <a:sym typeface="Calibri"/>
            </a:endParaRPr>
          </a:p>
          <a:p>
            <a:r>
              <a:rPr lang="en-US" sz="4000" b="0" u="none" dirty="0">
                <a:latin typeface="Calibri"/>
                <a:ea typeface="Calibri" panose="020F0502020204030204" pitchFamily="34" charset="0"/>
                <a:cs typeface="Calibri"/>
              </a:rPr>
              <a:t>Teacher says: </a:t>
            </a:r>
            <a:r>
              <a:rPr lang="en-US" sz="4000" b="1" i="1" u="none" dirty="0">
                <a:latin typeface="Calibri"/>
                <a:ea typeface="Calibri" panose="020F0502020204030204" pitchFamily="34" charset="0"/>
                <a:cs typeface="Calibri"/>
              </a:rPr>
              <a:t>“State the correct nature of triangle GHV.</a:t>
            </a:r>
            <a:r>
              <a:rPr lang="en-US" sz="4000" b="1" i="1" dirty="0">
                <a:latin typeface="Calibri" panose="020F0502020204030204" pitchFamily="34" charset="0"/>
                <a:ea typeface="Calibri" panose="020F0502020204030204" pitchFamily="34" charset="0"/>
                <a:cs typeface="Calibri" panose="020F0502020204030204" pitchFamily="34" charset="0"/>
              </a:rPr>
              <a:t>”</a:t>
            </a:r>
          </a:p>
          <a:p>
            <a:r>
              <a:rPr lang="en-US" sz="4000" dirty="0">
                <a:latin typeface="Calibri" panose="020F0502020204030204" pitchFamily="34" charset="0"/>
                <a:cs typeface="Calibri" panose="020F0502020204030204" pitchFamily="34" charset="0"/>
              </a:rPr>
              <a:t>Give students </a:t>
            </a:r>
            <a:r>
              <a:rPr lang="en-US" sz="4000" b="0" u="none" dirty="0">
                <a:solidFill>
                  <a:schemeClr val="bg1"/>
                </a:solidFill>
                <a:effectLst/>
                <a:latin typeface="Comic Sans MS"/>
                <a:cs typeface="Calibri" panose="020F0502020204030204" pitchFamily="34" charset="0"/>
                <a:sym typeface="Comic Sans MS"/>
              </a:rPr>
              <a:t>some time to complete </a:t>
            </a:r>
            <a:r>
              <a:rPr lang="en-US" sz="40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4000" b="0" dirty="0">
                <a:solidFill>
                  <a:schemeClr val="bg1"/>
                </a:solidFill>
                <a:effectLst/>
                <a:latin typeface="Comic Sans MS"/>
                <a:sym typeface="Comic Sans MS"/>
              </a:rPr>
              <a:t>Ask </a:t>
            </a:r>
            <a:r>
              <a:rPr lang="en-US" sz="40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4000" dirty="0">
              <a:effectLst/>
              <a:latin typeface="Calibri" panose="020F0502020204030204" pitchFamily="34" charset="0"/>
              <a:ea typeface="Calibri" panose="020F0502020204030204" pitchFamily="34" charset="0"/>
              <a:cs typeface="Arial" panose="020B0604020202020204" pitchFamily="34" charset="0"/>
            </a:endParaRPr>
          </a:p>
          <a:p>
            <a:endParaRPr lang="en-US" sz="4000" b="0" u="none" dirty="0">
              <a:effectLst/>
            </a:endParaRPr>
          </a:p>
          <a:p>
            <a:r>
              <a:rPr lang="en-US" sz="4000" b="0" u="none" dirty="0">
                <a:effectLst/>
              </a:rPr>
              <a:t>The teacher corrects the activity interactively.</a:t>
            </a:r>
            <a:endParaRPr lang="en-US" sz="4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4000" b="0" u="none" dirty="0">
                <a:latin typeface="Calibri"/>
                <a:ea typeface="Calibri" panose="020F0502020204030204" pitchFamily="34" charset="0"/>
                <a:cs typeface="Calibri"/>
              </a:rPr>
              <a:t>Teacher says: </a:t>
            </a:r>
            <a:r>
              <a:rPr lang="en-US" sz="4000" b="1" i="1" u="none" dirty="0">
                <a:latin typeface="Calibri"/>
                <a:ea typeface="Calibri" panose="020F0502020204030204" pitchFamily="34" charset="0"/>
                <a:cs typeface="Calibri"/>
              </a:rPr>
              <a:t>“GHV is an equilateral triangle. It has 3 equal sides.”</a:t>
            </a:r>
          </a:p>
          <a:p>
            <a:endParaRPr lang="en-US" sz="2800" b="1" i="1" u="none" dirty="0">
              <a:solidFill>
                <a:srgbClr val="595959"/>
              </a:solidFill>
              <a:latin typeface="Calibri"/>
              <a:cs typeface="Calibri"/>
            </a:endParaRPr>
          </a:p>
          <a:p>
            <a:pPr marL="514350" marR="0">
              <a:lnSpc>
                <a:spcPct val="107000"/>
              </a:lnSpc>
              <a:spcBef>
                <a:spcPts val="0"/>
              </a:spcBef>
              <a:spcAft>
                <a:spcPts val="800"/>
              </a:spcAft>
            </a:pPr>
            <a:endParaRPr lang="en-US" sz="4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34</a:t>
            </a:fld>
            <a:endParaRPr lang="en-US">
              <a:latin typeface="Comic Sans MS" panose="030F0702030302020204" pitchFamily="66" charset="0"/>
            </a:endParaRPr>
          </a:p>
        </p:txBody>
      </p:sp>
    </p:spTree>
    <p:extLst>
      <p:ext uri="{BB962C8B-B14F-4D97-AF65-F5344CB8AC3E}">
        <p14:creationId xmlns:p14="http://schemas.microsoft.com/office/powerpoint/2010/main" val="38765260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“Look at the given figure to complete. </a:t>
                </a:r>
              </a:p>
              <a:p>
                <a:r>
                  <a:rPr lang="en-US" sz="1200" b="1" i="1" u="none" dirty="0">
                    <a:latin typeface="Calibri"/>
                    <a:ea typeface="Calibri" panose="020F0502020204030204" pitchFamily="34" charset="0"/>
                    <a:cs typeface="Calibri"/>
                  </a:rPr>
                  <a:t>What is the nature of triangle ABC? Justify your answer.</a:t>
                </a:r>
                <a:r>
                  <a:rPr lang="en-US" sz="1200" b="1" i="1" dirty="0">
                    <a:latin typeface="Calibri" panose="020F0502020204030204" pitchFamily="34" charset="0"/>
                    <a:ea typeface="Calibri" panose="020F0502020204030204" pitchFamily="34" charset="0"/>
                    <a:cs typeface="Calibri" panose="020F0502020204030204" pitchFamily="34" charset="0"/>
                  </a:rPr>
                  <a:t>”</a:t>
                </a: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endParaRPr lang="en-US" sz="1800" b="0" u="none" dirty="0">
                  <a:effectLst/>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“AB = BC = AC. ABC is an equilateral triangle. It has 3 equal sides.”</a:t>
                </a:r>
              </a:p>
              <a:p>
                <a:endParaRPr lang="en-US" sz="1800" b="1" i="1" u="none" dirty="0">
                  <a:latin typeface="Calibri"/>
                  <a:ea typeface="Calibri" panose="020F0502020204030204" pitchFamily="34" charset="0"/>
                  <a:cs typeface="Calibri"/>
                </a:endParaRPr>
              </a:p>
              <a:p>
                <a:endParaRPr lang="en-US" sz="1800" b="1" i="1" u="none" dirty="0">
                  <a:solidFill>
                    <a:srgbClr val="595959"/>
                  </a:solidFill>
                  <a:latin typeface="Calibri"/>
                  <a:cs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2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i="1" u="sng" dirty="0">
                    <a:effectLst/>
                    <a:latin typeface="Arial" panose="020B0604020202020204" pitchFamily="34" charset="0"/>
                    <a:ea typeface="Calibri" panose="020F0502020204030204" pitchFamily="34" charset="0"/>
                    <a:cs typeface="Arial" panose="020B0604020202020204" pitchFamily="34" charset="0"/>
                  </a:rPr>
                  <a:t>VO</a:t>
                </a:r>
              </a:p>
              <a:p>
                <a:pPr marL="5143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Draw the bisectors of  </a:t>
                </a:r>
                <a:r>
                  <a:rPr lang="en-US" sz="1800" b="1" i="0">
                    <a:effectLst/>
                    <a:latin typeface="Cambria Math" panose="02040503050406030204" pitchFamily="18" charset="0"/>
                    <a:cs typeface="Calibri" panose="020F0502020204030204" pitchFamily="34" charset="0"/>
                  </a:rPr>
                  <a:t>(</a:t>
                </a:r>
                <a:r>
                  <a:rPr lang="en-US" sz="1800" b="1" i="0">
                    <a:effectLst/>
                    <a:latin typeface="Cambria Math" panose="02040503050406030204" pitchFamily="18" charset="0"/>
                    <a:ea typeface="Calibri" panose="020F0502020204030204" pitchFamily="34" charset="0"/>
                    <a:cs typeface="Calibri" panose="020F0502020204030204" pitchFamily="34" charset="0"/>
                  </a:rPr>
                  <a:t>𝑳𝑴𝑵) ̂</a:t>
                </a:r>
                <a:r>
                  <a:rPr lang="en-US" sz="1800" b="1" dirty="0">
                    <a:effectLst/>
                    <a:latin typeface="Calibri" panose="020F0502020204030204" pitchFamily="34" charset="0"/>
                    <a:ea typeface="Times New Roman" panose="02020603050405020304" pitchFamily="18" charset="0"/>
                    <a:cs typeface="Calibri" panose="020F0502020204030204" pitchFamily="34" charset="0"/>
                  </a:rPr>
                  <a:t> </a:t>
                </a:r>
                <a:r>
                  <a:rPr lang="en-US" sz="1800" dirty="0">
                    <a:effectLst/>
                    <a:latin typeface="Calibri" panose="020F0502020204030204" pitchFamily="34" charset="0"/>
                    <a:ea typeface="Times New Roman" panose="02020603050405020304" pitchFamily="18" charset="0"/>
                    <a:cs typeface="Calibri" panose="020F0502020204030204" pitchFamily="34" charset="0"/>
                  </a:rPr>
                  <a:t>and</a:t>
                </a:r>
                <a:r>
                  <a:rPr lang="en-US" sz="1800" b="1" dirty="0">
                    <a:effectLst/>
                    <a:latin typeface="Calibri" panose="020F0502020204030204" pitchFamily="34" charset="0"/>
                    <a:ea typeface="Times New Roman" panose="02020603050405020304" pitchFamily="18" charset="0"/>
                    <a:cs typeface="Calibri" panose="020F0502020204030204" pitchFamily="34" charset="0"/>
                  </a:rPr>
                  <a:t> </a:t>
                </a:r>
                <a:r>
                  <a:rPr lang="en-US" sz="1800" b="1" i="0">
                    <a:effectLst/>
                    <a:latin typeface="Cambria Math" panose="02040503050406030204" pitchFamily="18" charset="0"/>
                    <a:cs typeface="Calibri" panose="020F0502020204030204" pitchFamily="34" charset="0"/>
                  </a:rPr>
                  <a:t>(</a:t>
                </a:r>
                <a:r>
                  <a:rPr lang="en-US" sz="1800" b="1" i="0">
                    <a:effectLst/>
                    <a:latin typeface="Cambria Math" panose="02040503050406030204" pitchFamily="18" charset="0"/>
                    <a:ea typeface="Calibri" panose="020F0502020204030204" pitchFamily="34" charset="0"/>
                    <a:cs typeface="Calibri" panose="020F0502020204030204" pitchFamily="34" charset="0"/>
                  </a:rPr>
                  <a:t>𝑴𝑳𝑵) ̂  </a:t>
                </a:r>
                <a:r>
                  <a:rPr lang="en-US" sz="1800" b="1" dirty="0">
                    <a:effectLst/>
                    <a:latin typeface="Calibri" panose="020F0502020204030204" pitchFamily="34" charset="0"/>
                    <a:ea typeface="Times New Roman" panose="02020603050405020304" pitchFamily="18" charset="0"/>
                    <a:cs typeface="Calibri" panose="020F0502020204030204" pitchFamily="34" charset="0"/>
                  </a:rPr>
                  <a:t>.</a:t>
                </a: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 The 2 bisectors intersect at point P.</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5</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35</a:t>
            </a:fld>
            <a:endParaRPr lang="en-US">
              <a:latin typeface="Comic Sans MS" panose="030F0702030302020204" pitchFamily="66" charset="0"/>
            </a:endParaRPr>
          </a:p>
        </p:txBody>
      </p:sp>
    </p:spTree>
    <p:extLst>
      <p:ext uri="{BB962C8B-B14F-4D97-AF65-F5344CB8AC3E}">
        <p14:creationId xmlns:p14="http://schemas.microsoft.com/office/powerpoint/2010/main" val="22066154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Note for the teacher</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“What is the nature of triangle BCD? Justify your answer.</a:t>
            </a:r>
            <a:r>
              <a:rPr lang="en-US" sz="1800" b="1" i="1" dirty="0">
                <a:latin typeface="Calibri" panose="020F0502020204030204" pitchFamily="34" charset="0"/>
                <a:ea typeface="Calibri" panose="020F0502020204030204" pitchFamily="34" charset="0"/>
                <a:cs typeface="Calibri" panose="020F0502020204030204" pitchFamily="34" charset="0"/>
              </a:rPr>
              <a:t>”</a:t>
            </a:r>
          </a:p>
          <a:p>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0" u="none" dirty="0">
              <a:effectLst/>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“DB = DC.</a:t>
            </a:r>
          </a:p>
          <a:p>
            <a:r>
              <a:rPr lang="en-US" sz="1800" b="1" i="1" u="none" dirty="0">
                <a:latin typeface="Calibri"/>
                <a:ea typeface="Calibri" panose="020F0502020204030204" pitchFamily="34" charset="0"/>
                <a:cs typeface="Calibri"/>
              </a:rPr>
              <a:t>BCD is an isosceles triangle. It has 2 equal sides.”</a:t>
            </a:r>
          </a:p>
          <a:p>
            <a:endParaRPr lang="en-US" sz="1800" b="1" i="1" u="none" dirty="0">
              <a:latin typeface="Calibri"/>
              <a:ea typeface="Calibri" panose="020F0502020204030204" pitchFamily="34" charset="0"/>
              <a:cs typeface="Calibri"/>
            </a:endParaRPr>
          </a:p>
          <a:p>
            <a:pPr marL="514350" marR="0">
              <a:lnSpc>
                <a:spcPct val="107000"/>
              </a:lnSpc>
              <a:spcBef>
                <a:spcPts val="0"/>
              </a:spcBef>
              <a:spcAft>
                <a:spcPts val="800"/>
              </a:spcAft>
            </a:pPr>
            <a:endParaRPr lang="en-US" sz="40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36</a:t>
            </a:fld>
            <a:endParaRPr lang="en-US">
              <a:latin typeface="Comic Sans MS" panose="030F0702030302020204" pitchFamily="66" charset="0"/>
            </a:endParaRPr>
          </a:p>
        </p:txBody>
      </p:sp>
    </p:spTree>
    <p:extLst>
      <p:ext uri="{BB962C8B-B14F-4D97-AF65-F5344CB8AC3E}">
        <p14:creationId xmlns:p14="http://schemas.microsoft.com/office/powerpoint/2010/main" val="10250810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Note for the teacher</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“Look at the given figure to complete.” </a:t>
            </a:r>
          </a:p>
          <a:p>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0" u="none" dirty="0">
              <a:effectLst/>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“CE = EA”. </a:t>
            </a:r>
          </a:p>
          <a:p>
            <a:r>
              <a:rPr lang="en-US" sz="1800" b="1" i="1" u="none" dirty="0">
                <a:latin typeface="Calibri"/>
                <a:ea typeface="Calibri" panose="020F0502020204030204" pitchFamily="34" charset="0"/>
                <a:cs typeface="Calibri"/>
              </a:rPr>
              <a:t>(CE) is perpendicular to (EA) at E so triangle CEA is a right isosceles triangle since it has 2 equal and perpendicular sides</a:t>
            </a:r>
            <a:r>
              <a:rPr lang="en-US" sz="1800" b="1" i="1" u="none" dirty="0">
                <a:solidFill>
                  <a:srgbClr val="595959"/>
                </a:solidFill>
                <a:latin typeface="Calibri"/>
                <a:ea typeface="Calibri" panose="020F0502020204030204" pitchFamily="34" charset="0"/>
                <a:cs typeface="Calibri"/>
              </a:rPr>
              <a:t>.”</a:t>
            </a:r>
            <a:endParaRPr lang="en-US" sz="1800" b="1" i="1" u="none" dirty="0">
              <a:latin typeface="Calibri"/>
              <a:ea typeface="Calibri" panose="020F0502020204030204" pitchFamily="34" charset="0"/>
              <a:cs typeface="Calibri"/>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37</a:t>
            </a:fld>
            <a:endParaRPr lang="en-US">
              <a:latin typeface="Comic Sans MS" panose="030F0702030302020204" pitchFamily="66" charset="0"/>
            </a:endParaRPr>
          </a:p>
        </p:txBody>
      </p:sp>
    </p:spTree>
    <p:extLst>
      <p:ext uri="{BB962C8B-B14F-4D97-AF65-F5344CB8AC3E}">
        <p14:creationId xmlns:p14="http://schemas.microsoft.com/office/powerpoint/2010/main" val="4850184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Note for the teacher</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“Look at the given figure to complete.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1" dirty="0">
                    <a:effectLst/>
                    <a:latin typeface="Calibri" panose="020F0502020204030204" pitchFamily="34" charset="0"/>
                    <a:ea typeface="Calibri" panose="020F0502020204030204" pitchFamily="34" charset="0"/>
                    <a:cs typeface="Arial" panose="020B0604020202020204" pitchFamily="34" charset="0"/>
                  </a:rPr>
                  <a:t>Which angle is equal to angle </a:t>
                </a:r>
                <a14:m>
                  <m:oMath xmlns:m="http://schemas.openxmlformats.org/officeDocument/2006/math">
                    <m:acc>
                      <m:accPr>
                        <m:chr m:val="̂"/>
                        <m:ctrlPr>
                          <a:rPr lang="en-US" sz="1800" b="1" i="1" smtClean="0">
                            <a:solidFill>
                              <a:schemeClr val="bg2"/>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800" b="1" i="1" smtClean="0">
                            <a:solidFill>
                              <a:schemeClr val="bg2"/>
                            </a:solidFill>
                            <a:effectLst/>
                            <a:latin typeface="Cambria Math" panose="02040503050406030204" pitchFamily="18" charset="0"/>
                            <a:ea typeface="Calibri" panose="020F0502020204030204" pitchFamily="34" charset="0"/>
                            <a:cs typeface="Calibri" panose="020F0502020204030204" pitchFamily="34" charset="0"/>
                          </a:rPr>
                          <m:t>𝑫𝑪𝑩</m:t>
                        </m:r>
                      </m:e>
                    </m:acc>
                  </m:oMath>
                </a14:m>
                <a:r>
                  <a:rPr lang="en-US" sz="1800" b="1" i="1" dirty="0">
                    <a:effectLst/>
                    <a:latin typeface="Calibri" panose="020F0502020204030204" pitchFamily="34" charset="0"/>
                    <a:ea typeface="Calibri" panose="020F0502020204030204" pitchFamily="34" charset="0"/>
                    <a:cs typeface="Arial" panose="020B0604020202020204" pitchFamily="34" charset="0"/>
                  </a:rPr>
                  <a:t>? Justify</a:t>
                </a:r>
                <a:r>
                  <a:rPr lang="en-US" sz="1800" b="1" i="1" baseline="0" dirty="0">
                    <a:effectLst/>
                    <a:latin typeface="Calibri" panose="020F0502020204030204" pitchFamily="34" charset="0"/>
                    <a:ea typeface="Calibri" panose="020F0502020204030204" pitchFamily="34" charset="0"/>
                    <a:cs typeface="Arial" panose="020B0604020202020204" pitchFamily="34" charset="0"/>
                  </a:rPr>
                  <a:t> your answer.</a:t>
                </a:r>
                <a:r>
                  <a:rPr lang="en-US" sz="1800" b="1" i="1" u="none" dirty="0">
                    <a:latin typeface="Calibri"/>
                    <a:ea typeface="Calibri" panose="020F0502020204030204" pitchFamily="34" charset="0"/>
                    <a:cs typeface="Calibri"/>
                  </a:rPr>
                  <a:t>” </a:t>
                </a:r>
              </a:p>
              <a:p>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200" b="1" i="1" u="none" dirty="0">
                  <a:solidFill>
                    <a:srgbClr val="595959"/>
                  </a:solidFill>
                  <a:latin typeface="Calibri"/>
                  <a:cs typeface="Calibri"/>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14:m>
                  <m:oMath xmlns:m="http://schemas.openxmlformats.org/officeDocument/2006/math">
                    <m:acc>
                      <m:accPr>
                        <m:chr m:val="̂"/>
                        <m:ctrlPr>
                          <a:rPr lang="en-US" sz="1800" b="1" i="1" smtClean="0">
                            <a:effectLst/>
                            <a:latin typeface="Cambria Math" panose="02040503050406030204" pitchFamily="18" charset="0"/>
                            <a:ea typeface="Calibri" panose="020F0502020204030204" pitchFamily="34" charset="0"/>
                            <a:cs typeface="Calibri" panose="020F0502020204030204" pitchFamily="34" charset="0"/>
                          </a:rPr>
                        </m:ctrlPr>
                      </m:accPr>
                      <m:e>
                        <m:r>
                          <a:rPr lang="en-US" sz="1800" b="1" i="1">
                            <a:effectLst/>
                            <a:latin typeface="Cambria Math" panose="02040503050406030204" pitchFamily="18" charset="0"/>
                            <a:ea typeface="Calibri" panose="020F0502020204030204" pitchFamily="34" charset="0"/>
                            <a:cs typeface="Calibri" panose="020F0502020204030204" pitchFamily="34" charset="0"/>
                          </a:rPr>
                          <m:t>𝑫𝑪𝑩</m:t>
                        </m:r>
                      </m:e>
                    </m:acc>
                  </m:oMath>
                </a14:m>
                <a:r>
                  <a:rPr lang="en-US" sz="1800" b="1" i="1" dirty="0">
                    <a:effectLst/>
                    <a:latin typeface="Calibri" panose="020F0502020204030204" pitchFamily="34" charset="0"/>
                    <a:ea typeface="Times New Roman" panose="02020603050405020304" pitchFamily="18" charset="0"/>
                    <a:cs typeface="Arial" panose="020B0604020202020204" pitchFamily="34" charset="0"/>
                  </a:rPr>
                  <a:t> = </a:t>
                </a:r>
                <a14:m>
                  <m:oMath xmlns:m="http://schemas.openxmlformats.org/officeDocument/2006/math">
                    <m:acc>
                      <m:accPr>
                        <m:chr m:val="̂"/>
                        <m:ctrlPr>
                          <a:rPr lang="en-US" sz="1800" b="1" i="1" u="sng">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800" b="1" i="1" u="sng">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𝑫𝑩𝑪</m:t>
                        </m:r>
                      </m:e>
                    </m:acc>
                  </m:oMath>
                </a14:m>
                <a:r>
                  <a:rPr lang="en-US" sz="1800" b="1" i="1" dirty="0">
                    <a:effectLst/>
                    <a:latin typeface="Calibri" panose="020F0502020204030204" pitchFamily="34" charset="0"/>
                    <a:ea typeface="Times New Roman" panose="02020603050405020304" pitchFamily="18" charset="0"/>
                    <a:cs typeface="Arial" panose="020B0604020202020204" pitchFamily="34" charset="0"/>
                  </a:rPr>
                  <a:t> since </a:t>
                </a:r>
                <a:r>
                  <a:rPr lang="en-US" sz="1800" b="1" i="1" u="none" dirty="0">
                    <a:solidFill>
                      <a:srgbClr val="FF0000"/>
                    </a:solidFill>
                    <a:effectLst/>
                    <a:latin typeface="Calibri" panose="020F0502020204030204" pitchFamily="34" charset="0"/>
                    <a:ea typeface="Calibri" panose="020F0502020204030204" pitchFamily="34" charset="0"/>
                    <a:cs typeface="Arial" panose="020B0604020202020204" pitchFamily="34" charset="0"/>
                  </a:rPr>
                  <a:t>BCD is an isosceles triangle</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a:t>
                </a:r>
                <a:endParaRPr lang="en-US" sz="1800" b="1" i="1" u="none"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i="1" u="sng" dirty="0">
                    <a:effectLst/>
                    <a:latin typeface="Arial" panose="020B0604020202020204" pitchFamily="34" charset="0"/>
                    <a:ea typeface="Calibri" panose="020F0502020204030204" pitchFamily="34" charset="0"/>
                    <a:cs typeface="Arial" panose="020B0604020202020204" pitchFamily="34" charset="0"/>
                  </a:rPr>
                  <a:t>VO</a:t>
                </a:r>
              </a:p>
              <a:p>
                <a:pPr marL="514350" marR="0">
                  <a:lnSpc>
                    <a:spcPct val="107000"/>
                  </a:lnSpc>
                  <a:spcBef>
                    <a:spcPts val="0"/>
                  </a:spcBef>
                  <a:spcAft>
                    <a:spcPts val="800"/>
                  </a:spcAft>
                </a:pPr>
                <a:r>
                  <a:rPr lang="en-US" sz="1800" b="1" dirty="0">
                    <a:solidFill>
                      <a:schemeClr val="bg1"/>
                    </a:solidFill>
                    <a:latin typeface="Comic Sans MS"/>
                    <a:sym typeface="Comic Sans MS"/>
                  </a:rPr>
                  <a:t>Look at the given figure and then complete</a:t>
                </a:r>
              </a:p>
              <a:p>
                <a:pPr marL="5143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Which angle is equal to angle </a:t>
                </a:r>
                <a:r>
                  <a:rPr lang="en-US" sz="1800" b="1" i="0">
                    <a:solidFill>
                      <a:schemeClr val="bg2"/>
                    </a:solidFill>
                    <a:effectLst/>
                    <a:latin typeface="Cambria Math" panose="02040503050406030204" pitchFamily="18" charset="0"/>
                    <a:cs typeface="Calibri" panose="020F0502020204030204" pitchFamily="34" charset="0"/>
                  </a:rPr>
                  <a:t>(</a:t>
                </a:r>
                <a:r>
                  <a:rPr lang="en-US" sz="1800" b="1" i="0">
                    <a:solidFill>
                      <a:schemeClr val="bg2"/>
                    </a:solidFill>
                    <a:effectLst/>
                    <a:latin typeface="Cambria Math" panose="02040503050406030204" pitchFamily="18" charset="0"/>
                    <a:ea typeface="Calibri" panose="020F0502020204030204" pitchFamily="34" charset="0"/>
                    <a:cs typeface="Calibri" panose="020F0502020204030204" pitchFamily="34" charset="0"/>
                  </a:rPr>
                  <a:t>𝑫𝑪𝑩) ̂</a:t>
                </a:r>
                <a:r>
                  <a:rPr lang="en-US" sz="1800" dirty="0">
                    <a:effectLst/>
                    <a:latin typeface="Calibri" panose="020F0502020204030204" pitchFamily="34" charset="0"/>
                    <a:ea typeface="Calibri" panose="020F0502020204030204" pitchFamily="34" charset="0"/>
                    <a:cs typeface="Arial" panose="020B0604020202020204" pitchFamily="34" charset="0"/>
                  </a:rPr>
                  <a:t>? Why? </a:t>
                </a:r>
                <a:endParaRPr lang="en-US" sz="1800" b="1" i="1" dirty="0">
                  <a:solidFill>
                    <a:schemeClr val="bg1"/>
                  </a:solidFill>
                  <a:latin typeface="Comic Sans MS"/>
                  <a:cs typeface="Calibri" panose="020F0502020204030204" pitchFamily="34" charset="0"/>
                  <a:sym typeface="Comic Sans MS"/>
                </a:endParaRPr>
              </a:p>
              <a:p>
                <a:pPr marL="514350" marR="0">
                  <a:lnSpc>
                    <a:spcPct val="107000"/>
                  </a:lnSpc>
                  <a:spcBef>
                    <a:spcPts val="0"/>
                  </a:spcBef>
                  <a:spcAft>
                    <a:spcPts val="800"/>
                  </a:spcAft>
                </a:pPr>
                <a:endParaRPr lang="en-US" sz="1800" b="1" i="1" dirty="0">
                  <a:solidFill>
                    <a:schemeClr val="bg1"/>
                  </a:solidFill>
                  <a:latin typeface="Comic Sans MS"/>
                  <a:cs typeface="Calibri" panose="020F0502020204030204" pitchFamily="34" charset="0"/>
                  <a:sym typeface="Comic Sans MS"/>
                </a:endParaRPr>
              </a:p>
              <a:p>
                <a:pPr marL="514350" marR="0">
                  <a:lnSpc>
                    <a:spcPct val="107000"/>
                  </a:lnSpc>
                  <a:spcBef>
                    <a:spcPts val="0"/>
                  </a:spcBef>
                  <a:spcAft>
                    <a:spcPts val="800"/>
                  </a:spcAft>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5</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38</a:t>
            </a:fld>
            <a:endParaRPr lang="en-US">
              <a:latin typeface="Comic Sans MS" panose="030F0702030302020204" pitchFamily="66" charset="0"/>
            </a:endParaRPr>
          </a:p>
        </p:txBody>
      </p:sp>
    </p:spTree>
    <p:extLst>
      <p:ext uri="{BB962C8B-B14F-4D97-AF65-F5344CB8AC3E}">
        <p14:creationId xmlns:p14="http://schemas.microsoft.com/office/powerpoint/2010/main" val="34141726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Note for the teacher</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“Look at the given figure to complete.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1" dirty="0">
                    <a:effectLst/>
                    <a:latin typeface="Calibri" panose="020F0502020204030204" pitchFamily="34" charset="0"/>
                    <a:ea typeface="Calibri" panose="020F0502020204030204" pitchFamily="34" charset="0"/>
                    <a:cs typeface="Arial" panose="020B0604020202020204" pitchFamily="34" charset="0"/>
                  </a:rPr>
                  <a:t>Which angles are equal to angle </a:t>
                </a:r>
                <a14:m>
                  <m:oMath xmlns:m="http://schemas.openxmlformats.org/officeDocument/2006/math">
                    <m:acc>
                      <m:accPr>
                        <m:chr m:val="̂"/>
                        <m:ctrlPr>
                          <a:rPr lang="en-US" sz="1800" b="1" i="1" smtClean="0">
                            <a:solidFill>
                              <a:schemeClr val="bg2"/>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800" b="1" i="1" smtClean="0">
                            <a:solidFill>
                              <a:schemeClr val="bg2"/>
                            </a:solidFill>
                            <a:effectLst/>
                            <a:latin typeface="Cambria Math" panose="02040503050406030204" pitchFamily="18" charset="0"/>
                            <a:ea typeface="Calibri" panose="020F0502020204030204" pitchFamily="34" charset="0"/>
                            <a:cs typeface="Calibri" panose="020F0502020204030204" pitchFamily="34" charset="0"/>
                          </a:rPr>
                          <m:t>𝑨𝑩𝑪</m:t>
                        </m:r>
                      </m:e>
                    </m:acc>
                  </m:oMath>
                </a14:m>
                <a:r>
                  <a:rPr lang="en-US" sz="1800" b="1" i="1" dirty="0">
                    <a:effectLst/>
                    <a:latin typeface="Calibri" panose="020F0502020204030204" pitchFamily="34" charset="0"/>
                    <a:ea typeface="Calibri" panose="020F0502020204030204" pitchFamily="34" charset="0"/>
                    <a:cs typeface="Arial" panose="020B0604020202020204" pitchFamily="34" charset="0"/>
                  </a:rPr>
                  <a:t>? What is the measure of each?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1" dirty="0">
                    <a:effectLst/>
                    <a:latin typeface="Calibri" panose="020F0502020204030204" pitchFamily="34" charset="0"/>
                    <a:ea typeface="Calibri" panose="020F0502020204030204" pitchFamily="34" charset="0"/>
                    <a:cs typeface="Arial" panose="020B0604020202020204" pitchFamily="34" charset="0"/>
                  </a:rPr>
                  <a:t>Justify</a:t>
                </a:r>
                <a:r>
                  <a:rPr lang="en-US" sz="1800" b="1" i="1" baseline="0" dirty="0">
                    <a:effectLst/>
                    <a:latin typeface="Calibri" panose="020F0502020204030204" pitchFamily="34" charset="0"/>
                    <a:ea typeface="Calibri" panose="020F0502020204030204" pitchFamily="34" charset="0"/>
                    <a:cs typeface="Arial" panose="020B0604020202020204" pitchFamily="34" charset="0"/>
                  </a:rPr>
                  <a:t> your answer.</a:t>
                </a:r>
                <a:r>
                  <a:rPr lang="en-US" sz="1800" b="1" i="1" u="none" dirty="0">
                    <a:latin typeface="Calibri"/>
                    <a:ea typeface="Calibri" panose="020F0502020204030204" pitchFamily="34" charset="0"/>
                    <a:cs typeface="Calibri"/>
                  </a:rPr>
                  <a:t>” </a:t>
                </a:r>
              </a:p>
              <a:p>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200" b="1" i="1" u="none" dirty="0">
                  <a:solidFill>
                    <a:srgbClr val="595959"/>
                  </a:solidFill>
                  <a:latin typeface="Calibri"/>
                  <a:cs typeface="Calibri"/>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14:m>
                  <m:oMath xmlns:m="http://schemas.openxmlformats.org/officeDocument/2006/math">
                    <m:acc>
                      <m:accPr>
                        <m:chr m:val="̂"/>
                        <m:ctrlPr>
                          <a:rPr lang="en-US" sz="1800" b="1" i="1" u="none" smtClean="0">
                            <a:effectLst/>
                            <a:latin typeface="Cambria Math" panose="02040503050406030204" pitchFamily="18" charset="0"/>
                            <a:ea typeface="Calibri" panose="020F0502020204030204" pitchFamily="34" charset="0"/>
                            <a:cs typeface="Calibri" panose="020F0502020204030204" pitchFamily="34" charset="0"/>
                          </a:rPr>
                        </m:ctrlPr>
                      </m:accPr>
                      <m:e>
                        <m:r>
                          <a:rPr lang="en-US" sz="1800" b="1" i="1" u="none">
                            <a:effectLst/>
                            <a:latin typeface="Cambria Math" panose="02040503050406030204" pitchFamily="18" charset="0"/>
                            <a:ea typeface="Calibri" panose="020F0502020204030204" pitchFamily="34" charset="0"/>
                            <a:cs typeface="Calibri" panose="020F0502020204030204" pitchFamily="34" charset="0"/>
                          </a:rPr>
                          <m:t>𝑨𝑩𝑪</m:t>
                        </m:r>
                      </m:e>
                    </m:acc>
                  </m:oMath>
                </a14:m>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 </a:t>
                </a:r>
                <a14:m>
                  <m:oMath xmlns:m="http://schemas.openxmlformats.org/officeDocument/2006/math">
                    <m:acc>
                      <m:accPr>
                        <m:chr m:val="̂"/>
                        <m:ctrlP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𝑨𝑪𝑩</m:t>
                        </m:r>
                      </m:e>
                    </m:acc>
                  </m:oMath>
                </a14:m>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 </a:t>
                </a:r>
                <a14:m>
                  <m:oMath xmlns:m="http://schemas.openxmlformats.org/officeDocument/2006/math">
                    <m:acc>
                      <m:accPr>
                        <m:chr m:val="̂"/>
                        <m:ctrlP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𝑩𝑨𝑪</m:t>
                        </m:r>
                      </m:e>
                    </m:acc>
                  </m:oMath>
                </a14:m>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 </a:t>
                </a:r>
                <a14:m>
                  <m:oMath xmlns:m="http://schemas.openxmlformats.org/officeDocument/2006/math">
                    <m: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𝟔𝟎</m:t>
                    </m:r>
                    <m: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oMath>
                </a14:m>
                <a:r>
                  <a:rPr lang="en-US" sz="1800" b="1" i="1" u="none"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since </a:t>
                </a:r>
                <a:r>
                  <a:rPr lang="en-US" sz="1800" b="1" i="1" u="none" dirty="0">
                    <a:solidFill>
                      <a:srgbClr val="FF0000"/>
                    </a:solidFill>
                    <a:effectLst/>
                    <a:latin typeface="Calibri" panose="020F0502020204030204" pitchFamily="34" charset="0"/>
                    <a:ea typeface="Calibri" panose="020F0502020204030204" pitchFamily="34" charset="0"/>
                    <a:cs typeface="Arial" panose="020B0604020202020204" pitchFamily="34" charset="0"/>
                  </a:rPr>
                  <a:t>ABC is an equilateral triangle</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a:t>
                </a:r>
                <a:endParaRPr lang="en-US" sz="1800" b="1" i="1" u="none" dirty="0">
                  <a:solidFill>
                    <a:schemeClr val="dk1"/>
                  </a:solidFill>
                  <a:effectLst/>
                  <a:latin typeface="Calibri" panose="020F0502020204030204" pitchFamily="34" charset="0"/>
                  <a:ea typeface="Times New Roman" panose="02020603050405020304" pitchFamily="18" charset="0"/>
                  <a:cs typeface="Arial" panose="020B0604020202020204" pitchFamily="34" charset="0"/>
                </a:endParaRPr>
              </a:p>
              <a:p>
                <a:r>
                  <a:rPr lang="en-US" sz="1800" b="1" i="1" u="none" dirty="0">
                    <a:solidFill>
                      <a:srgbClr val="FF0000"/>
                    </a:solidFill>
                    <a:effectLst/>
                    <a:latin typeface="Calibri" panose="020F0502020204030204" pitchFamily="34" charset="0"/>
                    <a:ea typeface="Calibri" panose="020F0502020204030204" pitchFamily="34" charset="0"/>
                    <a:cs typeface="Arial" panose="020B0604020202020204" pitchFamily="34" charset="0"/>
                  </a:rPr>
                  <a:t>An equilateral triangle has 3 equal angles, and each measures 60</a:t>
                </a:r>
                <a:r>
                  <a:rPr lang="en-US" sz="1800" b="1" i="1" u="none" baseline="30000" dirty="0">
                    <a:solidFill>
                      <a:srgbClr val="FF0000"/>
                    </a:solidFill>
                    <a:effectLst/>
                    <a:latin typeface="Calibri" panose="020F0502020204030204" pitchFamily="34" charset="0"/>
                    <a:ea typeface="Calibri" panose="020F0502020204030204" pitchFamily="34" charset="0"/>
                    <a:cs typeface="Arial" panose="020B0604020202020204" pitchFamily="34" charset="0"/>
                  </a:rPr>
                  <a:t>o</a:t>
                </a:r>
                <a:r>
                  <a:rPr lang="en-US" sz="1800" b="1" i="1" u="none" dirty="0">
                    <a:effectLst/>
                    <a:latin typeface="Arial" panose="020B0604020202020204" pitchFamily="34" charset="0"/>
                    <a:ea typeface="Calibri" panose="020F0502020204030204" pitchFamily="34" charset="0"/>
                    <a:cs typeface="Arial" panose="020B0604020202020204" pitchFamily="34" charset="0"/>
                  </a:rPr>
                  <a:t>.”</a:t>
                </a:r>
              </a:p>
              <a:p>
                <a:pPr marL="51435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i="1" u="sng" dirty="0">
                    <a:effectLst/>
                    <a:latin typeface="Arial" panose="020B0604020202020204" pitchFamily="34" charset="0"/>
                    <a:ea typeface="Calibri" panose="020F0502020204030204" pitchFamily="34" charset="0"/>
                    <a:cs typeface="Arial" panose="020B0604020202020204" pitchFamily="34" charset="0"/>
                  </a:rPr>
                  <a:t>VO</a:t>
                </a:r>
              </a:p>
              <a:p>
                <a:pPr marL="514350" marR="0">
                  <a:lnSpc>
                    <a:spcPct val="107000"/>
                  </a:lnSpc>
                  <a:spcBef>
                    <a:spcPts val="0"/>
                  </a:spcBef>
                  <a:spcAft>
                    <a:spcPts val="800"/>
                  </a:spcAft>
                </a:pPr>
                <a:r>
                  <a:rPr lang="en-US" sz="1800" b="1" dirty="0">
                    <a:solidFill>
                      <a:schemeClr val="bg1"/>
                    </a:solidFill>
                    <a:latin typeface="Comic Sans MS"/>
                    <a:sym typeface="Comic Sans MS"/>
                  </a:rPr>
                  <a:t>Look at the given figure and then complete</a:t>
                </a:r>
              </a:p>
              <a:p>
                <a:pPr marL="5143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Which angles are equal to angle </a:t>
                </a:r>
                <a:r>
                  <a:rPr lang="en-US" sz="1800" b="1" i="0">
                    <a:solidFill>
                      <a:schemeClr val="bg2"/>
                    </a:solidFill>
                    <a:effectLst/>
                    <a:latin typeface="Cambria Math" panose="02040503050406030204" pitchFamily="18" charset="0"/>
                    <a:cs typeface="Calibri" panose="020F0502020204030204" pitchFamily="34" charset="0"/>
                  </a:rPr>
                  <a:t>(</a:t>
                </a:r>
                <a:r>
                  <a:rPr lang="en-US" sz="1800" b="1" i="0">
                    <a:solidFill>
                      <a:schemeClr val="bg2"/>
                    </a:solidFill>
                    <a:effectLst/>
                    <a:latin typeface="Cambria Math" panose="02040503050406030204" pitchFamily="18" charset="0"/>
                    <a:ea typeface="Calibri" panose="020F0502020204030204" pitchFamily="34" charset="0"/>
                    <a:cs typeface="Calibri" panose="020F0502020204030204" pitchFamily="34" charset="0"/>
                  </a:rPr>
                  <a:t>𝑨𝑩𝑪) ̂</a:t>
                </a:r>
                <a:r>
                  <a:rPr lang="en-US" sz="1800" dirty="0">
                    <a:effectLst/>
                    <a:latin typeface="Calibri" panose="020F0502020204030204" pitchFamily="34" charset="0"/>
                    <a:ea typeface="Calibri" panose="020F0502020204030204" pitchFamily="34" charset="0"/>
                    <a:cs typeface="Arial" panose="020B0604020202020204" pitchFamily="34" charset="0"/>
                  </a:rPr>
                  <a:t>? What is the measure of each? Why? </a:t>
                </a:r>
                <a:endParaRPr lang="en-US" sz="1800" b="1" i="1" dirty="0">
                  <a:solidFill>
                    <a:schemeClr val="bg1"/>
                  </a:solidFill>
                  <a:latin typeface="Comic Sans MS"/>
                  <a:cs typeface="Calibri" panose="020F0502020204030204" pitchFamily="34" charset="0"/>
                  <a:sym typeface="Comic Sans MS"/>
                </a:endParaRPr>
              </a:p>
              <a:p>
                <a:pPr marL="514350" marR="0">
                  <a:lnSpc>
                    <a:spcPct val="107000"/>
                  </a:lnSpc>
                  <a:spcBef>
                    <a:spcPts val="0"/>
                  </a:spcBef>
                  <a:spcAft>
                    <a:spcPts val="800"/>
                  </a:spcAft>
                </a:pPr>
                <a:endParaRPr lang="en-US" sz="1800" b="1" i="1" dirty="0">
                  <a:solidFill>
                    <a:schemeClr val="bg1"/>
                  </a:solidFill>
                  <a:latin typeface="Comic Sans MS"/>
                  <a:cs typeface="Calibri" panose="020F0502020204030204" pitchFamily="34" charset="0"/>
                  <a:sym typeface="Comic Sans MS"/>
                </a:endParaRPr>
              </a:p>
              <a:p>
                <a:pPr marL="514350" marR="0">
                  <a:lnSpc>
                    <a:spcPct val="107000"/>
                  </a:lnSpc>
                  <a:spcBef>
                    <a:spcPts val="0"/>
                  </a:spcBef>
                  <a:spcAft>
                    <a:spcPts val="800"/>
                  </a:spcAft>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5</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39</a:t>
            </a:fld>
            <a:endParaRPr lang="en-US">
              <a:latin typeface="Comic Sans MS" panose="030F0702030302020204" pitchFamily="66" charset="0"/>
            </a:endParaRPr>
          </a:p>
        </p:txBody>
      </p:sp>
    </p:spTree>
    <p:extLst>
      <p:ext uri="{BB962C8B-B14F-4D97-AF65-F5344CB8AC3E}">
        <p14:creationId xmlns:p14="http://schemas.microsoft.com/office/powerpoint/2010/main" val="1293256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“Now that you are done writing, I want you to read what you wrote once more, and then rip the paper up, and throw it away.</a:t>
            </a:r>
          </a:p>
          <a:p>
            <a:pPr marL="228600" indent="0"/>
            <a:r>
              <a:rPr lang="en-US" sz="1200" b="1" i="1" u="none" dirty="0">
                <a:latin typeface="Calibri"/>
                <a:ea typeface="Calibri" panose="020F0502020204030204" pitchFamily="34" charset="0"/>
                <a:cs typeface="Calibri"/>
              </a:rPr>
              <a:t>Close your eyes, take a deep breath in – and exhale. </a:t>
            </a:r>
          </a:p>
          <a:p>
            <a:pPr marL="228600" indent="0"/>
            <a:r>
              <a:rPr lang="en-US" sz="1200" b="1" i="1" u="none" dirty="0">
                <a:latin typeface="Calibri"/>
                <a:ea typeface="Calibri" panose="020F0502020204030204" pitchFamily="34" charset="0"/>
                <a:cs typeface="Calibri"/>
              </a:rPr>
              <a:t>Do you feel your mind cleared away from the stress, anxiety, or insecurities that you may have been feeling?</a:t>
            </a:r>
          </a:p>
          <a:p>
            <a:pPr marL="228600" indent="0"/>
            <a:r>
              <a:rPr lang="en-US" sz="1200" b="1" i="1" u="none" dirty="0">
                <a:latin typeface="Calibri"/>
                <a:ea typeface="Calibri" panose="020F0502020204030204" pitchFamily="34" charset="0"/>
                <a:cs typeface="Calibri"/>
              </a:rPr>
              <a:t>It is important to acknowledge how you feel at the very start of each session, or at the moment you start feeling strong emotions because when it comes to learning, this will help you to also acknowledge any barriers you might have to your learning. And by ripping up and throwing away these written emotions, you allow yourself some space to overcome the barriers and learn better.</a:t>
            </a:r>
            <a:r>
              <a:rPr lang="en-US" sz="1200" b="1" i="1" dirty="0">
                <a:latin typeface="Calibri" panose="020F0502020204030204" pitchFamily="34" charset="0"/>
                <a:ea typeface="Calibri" panose="020F0502020204030204" pitchFamily="34" charset="0"/>
                <a:cs typeface="Calibri" panose="020F0502020204030204" pitchFamily="34" charset="0"/>
              </a:rPr>
              <a:t>”</a:t>
            </a:r>
          </a:p>
          <a:p>
            <a:pPr marL="228600" indent="0"/>
            <a:endParaRPr lang="en-US" sz="1200" b="1" i="1" u="none" dirty="0">
              <a:solidFill>
                <a:srgbClr val="595959"/>
              </a:solidFill>
              <a:latin typeface="Calibri"/>
              <a:cs typeface="Calibri"/>
            </a:endParaRPr>
          </a:p>
          <a:p>
            <a:pPr marL="228600" indent="0"/>
            <a:r>
              <a:rPr lang="en-US" sz="1200" b="0" u="none" dirty="0">
                <a:solidFill>
                  <a:srgbClr val="000000"/>
                </a:solidFill>
                <a:effectLst/>
                <a:highlight>
                  <a:srgbClr val="00FF00"/>
                </a:highlight>
                <a:latin typeface="Calibri" panose="020F0502020204030204" pitchFamily="34" charset="0"/>
                <a:ea typeface="Calibri" panose="020F0502020204030204" pitchFamily="34" charset="0"/>
                <a:cs typeface="Arial" panose="020B0604020202020204" pitchFamily="34" charset="0"/>
              </a:rPr>
              <a:t>Have your students write down about their negative emotions and insecurities, then ask them to rip the paper up, and throw it away.</a:t>
            </a:r>
          </a:p>
          <a:p>
            <a:pPr marL="228600" indent="0"/>
            <a:r>
              <a:rPr lang="en-US" sz="1200" b="0" u="none" dirty="0">
                <a:solidFill>
                  <a:srgbClr val="000000"/>
                </a:solidFill>
                <a:effectLst/>
                <a:highlight>
                  <a:srgbClr val="00FF00"/>
                </a:highlight>
                <a:latin typeface="Calibri" panose="020F0502020204030204" pitchFamily="34" charset="0"/>
                <a:ea typeface="Calibri" panose="020F0502020204030204" pitchFamily="34" charset="0"/>
                <a:cs typeface="Arial" panose="020B0604020202020204" pitchFamily="34" charset="0"/>
              </a:rPr>
              <a:t>This emotional check-in takes about three minutes. </a:t>
            </a:r>
          </a:p>
          <a:p>
            <a:pPr marL="228600" indent="0"/>
            <a:r>
              <a:rPr lang="en-US" sz="1200" b="0" u="none" dirty="0">
                <a:solidFill>
                  <a:srgbClr val="000000"/>
                </a:solidFill>
                <a:effectLst/>
                <a:highlight>
                  <a:srgbClr val="00FF00"/>
                </a:highlight>
                <a:latin typeface="Calibri" panose="020F0502020204030204" pitchFamily="34" charset="0"/>
                <a:ea typeface="Calibri" panose="020F0502020204030204" pitchFamily="34" charset="0"/>
                <a:cs typeface="Arial" panose="020B0604020202020204" pitchFamily="34" charset="0"/>
              </a:rPr>
              <a:t>By acknowledging how your students are feeling at the start of each class, you’ll acknowledge their barriers to learning and create a safe space for your students to overcome them. </a:t>
            </a:r>
          </a:p>
          <a:p>
            <a:pPr marL="228600" indent="0"/>
            <a:r>
              <a:rPr lang="en-US" sz="1200" b="0" u="none" dirty="0">
                <a:solidFill>
                  <a:srgbClr val="000000"/>
                </a:solidFill>
                <a:effectLst/>
                <a:highlight>
                  <a:srgbClr val="00FF00"/>
                </a:highlight>
                <a:latin typeface="Calibri" panose="020F0502020204030204" pitchFamily="34" charset="0"/>
                <a:ea typeface="Calibri" panose="020F0502020204030204" pitchFamily="34" charset="0"/>
                <a:cs typeface="Arial" panose="020B0604020202020204" pitchFamily="34" charset="0"/>
              </a:rPr>
              <a:t>You will also be more aware of your students’ overall well-being, connect with them and support them more effectively.</a:t>
            </a:r>
          </a:p>
          <a:p>
            <a:endParaRPr lang="en-US" sz="1200" b="0" u="none" dirty="0">
              <a:solidFill>
                <a:srgbClr val="000000"/>
              </a:solidFill>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200" b="0" i="0" u="none" strike="noStrike" cap="none" dirty="0">
              <a:solidFill>
                <a:srgbClr val="000000"/>
              </a:solidFill>
              <a:effectLst/>
              <a:highlight>
                <a:srgbClr val="00FF00"/>
              </a:highlight>
              <a:latin typeface="Calibri" panose="020F0502020204030204" pitchFamily="34" charset="0"/>
              <a:ea typeface="Calibri" panose="020F0502020204030204" pitchFamily="34" charset="0"/>
              <a:cs typeface="Arial" panose="020B0604020202020204" pitchFamily="34" charset="0"/>
              <a:sym typeface="Calibri"/>
            </a:endParaRPr>
          </a:p>
          <a:p>
            <a:pPr marL="457200" marR="0">
              <a:lnSpc>
                <a:spcPct val="106000"/>
              </a:lnSpc>
              <a:spcBef>
                <a:spcPts val="0"/>
              </a:spcBef>
              <a:spcAft>
                <a:spcPts val="800"/>
              </a:spcAft>
            </a:pPr>
            <a:r>
              <a:rPr lang="en-US" sz="1200" b="0" i="0" u="none" strike="noStrike" cap="none" dirty="0">
                <a:solidFill>
                  <a:srgbClr val="000000"/>
                </a:solidFill>
                <a:effectLst/>
                <a:highlight>
                  <a:srgbClr val="00FF00"/>
                </a:highlight>
                <a:latin typeface="Calibri" panose="020F0502020204030204" pitchFamily="34" charset="0"/>
                <a:ea typeface="Calibri" panose="020F0502020204030204" pitchFamily="34" charset="0"/>
                <a:cs typeface="Arial" panose="020B0604020202020204" pitchFamily="34" charset="0"/>
                <a:sym typeface="Calibri"/>
              </a:rPr>
              <a:t> </a:t>
            </a:r>
          </a:p>
          <a:p>
            <a:endParaRPr lang="en-US" sz="1200" b="1" i="1" u="none" dirty="0">
              <a:solidFill>
                <a:srgbClr val="595959"/>
              </a:solidFill>
              <a:latin typeface="Calibri"/>
              <a:cs typeface="Calibri"/>
            </a:endParaRP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sym typeface="Calibri"/>
              </a:rPr>
              <a:pPr algn="r">
                <a:buSzPts val="1200"/>
              </a:pPr>
              <a:t>4</a:t>
            </a:fld>
            <a:endParaRPr lang="fr-FR" sz="1200" dirty="0">
              <a:solidFill>
                <a:schemeClr val="dk1"/>
              </a:solidFill>
              <a:ea typeface="Calibri"/>
              <a:sym typeface="Calibri"/>
            </a:endParaRPr>
          </a:p>
        </p:txBody>
      </p:sp>
    </p:spTree>
    <p:extLst>
      <p:ext uri="{BB962C8B-B14F-4D97-AF65-F5344CB8AC3E}">
        <p14:creationId xmlns:p14="http://schemas.microsoft.com/office/powerpoint/2010/main" val="2800448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“By the end of this session, you will be able to identify the right triangle, the isosceles and the equilateral triangles, by considering the sides and the angles.</a:t>
            </a:r>
            <a:r>
              <a:rPr lang="en-US" sz="1200" b="1" i="1" dirty="0">
                <a:latin typeface="Calibri" panose="020F0502020204030204" pitchFamily="34" charset="0"/>
                <a:ea typeface="Calibri" panose="020F0502020204030204" pitchFamily="34" charset="0"/>
                <a:cs typeface="Calibri" panose="020F0502020204030204" pitchFamily="34" charset="0"/>
              </a:rPr>
              <a:t>”</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sym typeface="Calibri"/>
              </a:rPr>
              <a:pPr algn="r">
                <a:buSzPts val="1200"/>
              </a:pPr>
              <a:t>5</a:t>
            </a:fld>
            <a:endParaRPr lang="fr-FR" sz="1200" dirty="0">
              <a:solidFill>
                <a:schemeClr val="dk1"/>
              </a:solidFill>
              <a:ea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800" b="1" u="none" dirty="0">
                <a:effectLst/>
                <a:highlight>
                  <a:srgbClr val="00FF00"/>
                </a:highlight>
                <a:latin typeface="Calibri" panose="020F0502020204030204" pitchFamily="34" charset="0"/>
                <a:ea typeface="Calibri" panose="020F0502020204030204" pitchFamily="34" charset="0"/>
                <a:cs typeface="Arial" panose="020B0604020202020204" pitchFamily="34" charset="0"/>
              </a:rPr>
              <a:t>Note For the teacher</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a:t>
            </a:r>
          </a:p>
          <a:p>
            <a:pPr marL="228600" marR="0" indent="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Some students may know some of the properties of the particular triangles.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Start the session with an activity that encourages students to classify triangles.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Give students cut-outs of different types of triangles.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Arrange students in groups and give each group some triangles that include different types of triangles.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Ask students to classify triangles and to justify their way of classification.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Collect students' answers and by the end of the session you can make a web to compare and contrast </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between the different types of triangles</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Triangles can be classified by their sides and by their angles too.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A triangle that has 3 sides of different lengths is a scalene triangle.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sym typeface="Calibri"/>
              </a:rPr>
              <a:pPr algn="r">
                <a:buSzPts val="1200"/>
              </a:pPr>
              <a:t>6</a:t>
            </a:fld>
            <a:endParaRPr lang="fr-FR" sz="1200" dirty="0">
              <a:solidFill>
                <a:schemeClr val="dk1"/>
              </a:solidFill>
              <a:ea typeface="Calibri"/>
              <a:sym typeface="Calibri"/>
            </a:endParaRPr>
          </a:p>
        </p:txBody>
      </p:sp>
    </p:spTree>
    <p:extLst>
      <p:ext uri="{BB962C8B-B14F-4D97-AF65-F5344CB8AC3E}">
        <p14:creationId xmlns:p14="http://schemas.microsoft.com/office/powerpoint/2010/main" val="1907077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cs typeface="Arial" panose="020B0604020202020204" pitchFamily="34" charset="0"/>
              </a:rPr>
            </a:br>
            <a:endParaRPr lang="en-US" sz="1200" b="1" dirty="0">
              <a:solidFill>
                <a:schemeClr val="bg1"/>
              </a:solidFill>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sym typeface="Calibri"/>
              </a:rPr>
              <a:t>7</a:t>
            </a:fld>
            <a:endParaRPr lang="fr-FR" sz="1200" b="0" i="0" u="none" strike="noStrike" cap="none" dirty="0">
              <a:solidFill>
                <a:schemeClr val="dk1"/>
              </a:solidFill>
              <a:ea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50" b="1" u="none" dirty="0"/>
                  <a:t>Note for the teacher</a:t>
                </a:r>
                <a:endParaRPr lang="en-US" sz="1050" b="1" u="sng" dirty="0">
                  <a:solidFill>
                    <a:schemeClr val="dk1"/>
                  </a:solidFill>
                  <a:latin typeface="Calibri"/>
                  <a:sym typeface="Calibri"/>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“Construct triangle ABC such that AB = 5 cm and BC = AC = 4 cm</a:t>
                </a:r>
                <a:r>
                  <a:rPr lang="en-US" sz="800" b="1" i="1" dirty="0">
                    <a:latin typeface="Calibri" panose="020F0502020204030204" pitchFamily="34" charset="0"/>
                    <a:ea typeface="Calibri" panose="020F0502020204030204" pitchFamily="34" charset="0"/>
                    <a:cs typeface="Calibri" panose="020F0502020204030204" pitchFamily="34" charset="0"/>
                  </a:rPr>
                  <a:t>. ”</a:t>
                </a:r>
              </a:p>
              <a:p>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complete </a:t>
                </a:r>
                <a:r>
                  <a:rPr lang="en-US" sz="800" b="0" dirty="0">
                    <a:solidFill>
                      <a:schemeClr val="bg1"/>
                    </a:solidFill>
                    <a:effectLst/>
                    <a:latin typeface="Comic Sans MS"/>
                    <a:sym typeface="Comic Sans MS"/>
                  </a:rPr>
                  <a:t>the activity.</a:t>
                </a:r>
                <a:endParaRPr lang="en-US" sz="800" b="1" i="1" u="none" dirty="0">
                  <a:solidFill>
                    <a:srgbClr val="595959"/>
                  </a:solidFill>
                  <a:latin typeface="Calibri"/>
                  <a:cs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Remind students that this is Side–Side-Side case. They will need to use a compass &amp; a ruler to draw the triangle.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8</a:t>
            </a:fld>
            <a:endParaRPr lang="en-US">
              <a:latin typeface="Comic Sans MS" panose="030F0702030302020204" pitchFamily="66" charset="0"/>
            </a:endParaRPr>
          </a:p>
        </p:txBody>
      </p:sp>
    </p:spTree>
    <p:extLst>
      <p:ext uri="{BB962C8B-B14F-4D97-AF65-F5344CB8AC3E}">
        <p14:creationId xmlns:p14="http://schemas.microsoft.com/office/powerpoint/2010/main" val="749282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50" b="1" u="none" dirty="0"/>
                  <a:t>Note for the teacher</a:t>
                </a:r>
                <a:endParaRPr lang="en-US" sz="1050" b="1" u="sng" dirty="0">
                  <a:solidFill>
                    <a:schemeClr val="dk1"/>
                  </a:solidFill>
                  <a:latin typeface="Calibri"/>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b="0" u="none" dirty="0">
                    <a:effectLst/>
                  </a:rPr>
                  <a:t>The teacher corrects the activity interactively.</a:t>
                </a:r>
                <a:endPar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228600" indent="0"/>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“Use the protractor and measure the 3 angles of the triangle.</a:t>
                </a:r>
              </a:p>
              <a:p>
                <a:pPr marL="228600" indent="0"/>
                <a:r>
                  <a:rPr lang="en-US" sz="800" b="1" i="1" u="none" dirty="0">
                    <a:latin typeface="Calibri"/>
                    <a:ea typeface="Calibri" panose="020F0502020204030204" pitchFamily="34" charset="0"/>
                    <a:cs typeface="Calibri"/>
                  </a:rPr>
                  <a:t>What do you notice?</a:t>
                </a:r>
                <a:r>
                  <a:rPr lang="en-US" sz="800" b="1" i="1" dirty="0">
                    <a:latin typeface="Calibri" panose="020F0502020204030204" pitchFamily="34" charset="0"/>
                    <a:ea typeface="Calibri" panose="020F0502020204030204" pitchFamily="34" charset="0"/>
                    <a:cs typeface="Calibri" panose="020F0502020204030204" pitchFamily="34" charset="0"/>
                  </a:rPr>
                  <a:t>”</a:t>
                </a:r>
              </a:p>
              <a:p>
                <a:pPr marL="228600" indent="0"/>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complete </a:t>
                </a:r>
                <a:r>
                  <a:rPr lang="en-US" sz="800" b="0" dirty="0">
                    <a:solidFill>
                      <a:schemeClr val="bg1"/>
                    </a:solidFill>
                    <a:effectLst/>
                    <a:latin typeface="Comic Sans MS"/>
                    <a:sym typeface="Comic Sans MS"/>
                  </a:rPr>
                  <a:t>the activity.</a:t>
                </a:r>
              </a:p>
              <a:p>
                <a:pPr marL="228600" indent="0"/>
                <a:endParaRPr lang="en-US" sz="800" b="0" u="none" dirty="0">
                  <a:effectLst/>
                </a:endParaRPr>
              </a:p>
              <a:p>
                <a:pPr marL="228600" indent="0"/>
                <a:r>
                  <a:rPr lang="en-US" sz="800" b="0" u="none" dirty="0">
                    <a:effectLst/>
                  </a:rPr>
                  <a:t>The teacher corrects the activity interactively.</a:t>
                </a:r>
                <a:endPar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a:t>
                </a:r>
                <a14:m>
                  <m:oMath xmlns:m="http://schemas.openxmlformats.org/officeDocument/2006/math">
                    <m:acc>
                      <m:accPr>
                        <m:chr m:val="̂"/>
                        <m:ctrlPr>
                          <a:rPr lang="en-US" sz="800" b="1" i="1" u="none"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𝑪𝑨𝑩</m:t>
                        </m:r>
                      </m:e>
                    </m:acc>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 = </m:t>
                    </m:r>
                    <m:acc>
                      <m:accPr>
                        <m:chr m:val="̂"/>
                        <m:ctrlP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𝑪𝑩𝑨</m:t>
                        </m:r>
                      </m:e>
                    </m:acc>
                    <m:r>
                      <a:rPr lang="en-US" sz="800" b="1" i="1" u="none"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oMath>
                </a14:m>
                <a:endParaRPr lang="en-US" sz="800" b="1" i="1" u="none"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80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This triangle has 2 equal sides and 2 equal angles.”</a:t>
                </a:r>
                <a:endParaRPr lang="en-US" sz="800" b="1" i="1" u="none" dirty="0">
                  <a:effectLst/>
                  <a:latin typeface="Calibri" panose="020F0502020204030204" pitchFamily="34" charset="0"/>
                  <a:ea typeface="Calibri" panose="020F0502020204030204" pitchFamily="34" charset="0"/>
                  <a:cs typeface="Arial" panose="020B0604020202020204" pitchFamily="34" charset="0"/>
                </a:endParaRPr>
              </a:p>
              <a:p>
                <a:endParaRPr lang="en-US" sz="800" b="1" i="1" u="none" dirty="0">
                  <a:solidFill>
                    <a:srgbClr val="595959"/>
                  </a:solidFill>
                  <a:latin typeface="Calibri"/>
                  <a:cs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the protractor and measure the 3 angles of the triangle.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𝐶𝐴𝐵) ̂  = </a:t>
                </a: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𝐶𝐵𝐴) ̂  </a:t>
                </a:r>
                <a:r>
                  <a:rPr lang="en-US" sz="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Such a triangle has 2 equal sides and 2 equal angles.</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endParaRPr lang="en-US" sz="800"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5</a:t>
                </a:r>
                <a:r>
                  <a:rPr lang="en-US" sz="800" b="0" u="sng" dirty="0">
                    <a:solidFill>
                      <a:schemeClr val="bg1"/>
                    </a:solidFill>
                    <a:effectLst/>
                    <a:latin typeface="Comic Sans MS"/>
                    <a:sym typeface="Comic Sans MS"/>
                  </a:rPr>
                  <a:t> minutes </a:t>
                </a:r>
                <a:r>
                  <a:rPr lang="en-US" sz="800" b="0" dirty="0">
                    <a:solidFill>
                      <a:schemeClr val="bg1"/>
                    </a:solidFill>
                    <a:effectLst/>
                    <a:latin typeface="Comic Sans MS"/>
                    <a:sym typeface="Comic Sans MS"/>
                  </a:rPr>
                  <a:t>to do the activity.</a:t>
                </a:r>
                <a:endParaRPr lang="en-US" sz="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a:latin typeface="Comic Sans MS" panose="030F0702030302020204" pitchFamily="66" charset="0"/>
            </a:endParaRPr>
          </a:p>
        </p:txBody>
      </p:sp>
    </p:spTree>
    <p:extLst>
      <p:ext uri="{BB962C8B-B14F-4D97-AF65-F5344CB8AC3E}">
        <p14:creationId xmlns:p14="http://schemas.microsoft.com/office/powerpoint/2010/main" val="18033651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dirty="0"/>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9/2/2023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550103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3940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9/2/2023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52185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9/2/2023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581171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9/2/2023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0892900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9/2/2023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910833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9/2/2023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699289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9/2/2023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1955938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9/2/2023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213438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9/2/2023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832933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9/2/2023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58124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3CBD9-FB64-4910-AC0F-11198A49C2B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8C4E409E-EDAE-4805-AB3E-22CFFF0C7052}"/>
              </a:ext>
            </a:extLst>
          </p:cNvPr>
          <p:cNvSpPr>
            <a:spLocks noGrp="1"/>
          </p:cNvSpPr>
          <p:nvPr>
            <p:ph type="dt" idx="10"/>
          </p:nvPr>
        </p:nvSpPr>
        <p:spPr/>
        <p:txBody>
          <a:bodyPr/>
          <a:lstStyle/>
          <a:p>
            <a:endParaRPr lang="en-US"/>
          </a:p>
        </p:txBody>
      </p:sp>
      <p:sp>
        <p:nvSpPr>
          <p:cNvPr id="4" name="Footer Placeholder 3">
            <a:extLst>
              <a:ext uri="{FF2B5EF4-FFF2-40B4-BE49-F238E27FC236}">
                <a16:creationId xmlns:a16="http://schemas.microsoft.com/office/drawing/2014/main" id="{0F7B34BA-43D4-4286-8534-0171D6E6087D}"/>
              </a:ext>
            </a:extLst>
          </p:cNvPr>
          <p:cNvSpPr>
            <a:spLocks noGrp="1"/>
          </p:cNvSpPr>
          <p:nvPr>
            <p:ph type="ftr" idx="11"/>
          </p:nvPr>
        </p:nvSpPr>
        <p:spPr/>
        <p:txBody>
          <a:bodyPr/>
          <a:lstStyle/>
          <a:p>
            <a:endParaRPr lang="en-US"/>
          </a:p>
        </p:txBody>
      </p:sp>
      <p:sp>
        <p:nvSpPr>
          <p:cNvPr id="5" name="Slide Number Placeholder 4">
            <a:extLst>
              <a:ext uri="{FF2B5EF4-FFF2-40B4-BE49-F238E27FC236}">
                <a16:creationId xmlns:a16="http://schemas.microsoft.com/office/drawing/2014/main" id="{40234500-51CA-4351-AD6E-55B6333AB47D}"/>
              </a:ext>
            </a:extLst>
          </p:cNvPr>
          <p:cNvSpPr>
            <a:spLocks noGrp="1"/>
          </p:cNvSpPr>
          <p:nvPr>
            <p:ph type="sldNum" idx="12"/>
          </p:nvPr>
        </p:nvSpPr>
        <p:spPr/>
        <p:txBody>
          <a:bodyPr/>
          <a:lstStyle/>
          <a:p>
            <a:fld id="{00000000-1234-1234-1234-123412341234}" type="slidenum">
              <a:rPr lang="fr-FR" smtClean="0"/>
              <a:pPr/>
              <a:t>‹#›</a:t>
            </a:fld>
            <a:endParaRPr lang="fr-FR"/>
          </a:p>
        </p:txBody>
      </p:sp>
    </p:spTree>
    <p:extLst>
      <p:ext uri="{BB962C8B-B14F-4D97-AF65-F5344CB8AC3E}">
        <p14:creationId xmlns:p14="http://schemas.microsoft.com/office/powerpoint/2010/main" val="1872719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dirty="0"/>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dirty="0"/>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Arial" panose="020B0604020202020204" pitchFamily="34" charset="0"/>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5.jpe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2"/>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7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9/2/2023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99231273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8.jpeg"/><Relationship Id="rId5" Type="http://schemas.openxmlformats.org/officeDocument/2006/relationships/image" Target="../media/image7.jp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11.xml"/><Relationship Id="rId7" Type="http://schemas.openxmlformats.org/officeDocument/2006/relationships/image" Target="../media/image17.png"/><Relationship Id="rId12"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16.png"/><Relationship Id="rId11" Type="http://schemas.openxmlformats.org/officeDocument/2006/relationships/image" Target="../media/image22.png"/><Relationship Id="rId5" Type="http://schemas.openxmlformats.org/officeDocument/2006/relationships/image" Target="../media/image15.png"/><Relationship Id="rId10" Type="http://schemas.openxmlformats.org/officeDocument/2006/relationships/image" Target="../media/image21.png"/><Relationship Id="rId4" Type="http://schemas.openxmlformats.org/officeDocument/2006/relationships/image" Target="../media/image19.png"/><Relationship Id="rId9"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13.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16.png"/><Relationship Id="rId11" Type="http://schemas.openxmlformats.org/officeDocument/2006/relationships/image" Target="../media/image240.png"/><Relationship Id="rId5" Type="http://schemas.openxmlformats.org/officeDocument/2006/relationships/image" Target="../media/image15.png"/><Relationship Id="rId10" Type="http://schemas.openxmlformats.org/officeDocument/2006/relationships/image" Target="../media/image22.png"/><Relationship Id="rId4" Type="http://schemas.openxmlformats.org/officeDocument/2006/relationships/image" Target="../media/image19.png"/><Relationship Id="rId9"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27.png"/><Relationship Id="rId3" Type="http://schemas.openxmlformats.org/officeDocument/2006/relationships/notesSlide" Target="../notesSlides/notesSlide15.xml"/><Relationship Id="rId7" Type="http://schemas.openxmlformats.org/officeDocument/2006/relationships/image" Target="../media/image18.png"/><Relationship Id="rId12"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image" Target="../media/image17.png"/><Relationship Id="rId11" Type="http://schemas.openxmlformats.org/officeDocument/2006/relationships/image" Target="../media/image21.png"/><Relationship Id="rId5" Type="http://schemas.openxmlformats.org/officeDocument/2006/relationships/image" Target="../media/image16.png"/><Relationship Id="rId10" Type="http://schemas.openxmlformats.org/officeDocument/2006/relationships/image" Target="../media/image19.png"/><Relationship Id="rId4" Type="http://schemas.openxmlformats.org/officeDocument/2006/relationships/image" Target="../media/image15.png"/><Relationship Id="rId9" Type="http://schemas.microsoft.com/office/2007/relationships/hdphoto" Target="../media/hdphoto1.wdp"/><Relationship Id="rId14" Type="http://schemas.openxmlformats.org/officeDocument/2006/relationships/image" Target="../media/image24.png"/></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16.xml"/><Relationship Id="rId7" Type="http://schemas.openxmlformats.org/officeDocument/2006/relationships/image" Target="../media/image18.png"/><Relationship Id="rId12"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ags" Target="../tags/tag27.xml"/><Relationship Id="rId6" Type="http://schemas.openxmlformats.org/officeDocument/2006/relationships/image" Target="../media/image17.png"/><Relationship Id="rId11" Type="http://schemas.openxmlformats.org/officeDocument/2006/relationships/image" Target="../media/image29.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8.png"/></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17.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8.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8.png"/></Relationships>
</file>

<file path=ppt/slides/_rels/slide1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notesSlide" Target="../notesSlides/notesSlide18.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4.png"/><Relationship Id="rId4" Type="http://schemas.openxmlformats.org/officeDocument/2006/relationships/image" Target="../media/image15.png"/><Relationship Id="rId9" Type="http://schemas.openxmlformats.org/officeDocument/2006/relationships/image" Target="../media/image31.png"/></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19.xml"/><Relationship Id="rId7" Type="http://schemas.openxmlformats.org/officeDocument/2006/relationships/image" Target="../media/image34.wmf"/><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oleObject" Target="../embeddings/oleObject1.bin"/><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35.w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10.sv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1.xml"/><Relationship Id="rId4" Type="http://schemas.openxmlformats.org/officeDocument/2006/relationships/image" Target="../media/image36.emf"/></Relationships>
</file>

<file path=ppt/slides/_rels/slide2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21.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37.png"/><Relationship Id="rId4" Type="http://schemas.openxmlformats.org/officeDocument/2006/relationships/image" Target="../media/image15.png"/><Relationship Id="rId9"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25.xml"/><Relationship Id="rId7"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36.xml"/><Relationship Id="rId6" Type="http://schemas.openxmlformats.org/officeDocument/2006/relationships/image" Target="../media/image21.png"/><Relationship Id="rId5" Type="http://schemas.openxmlformats.org/officeDocument/2006/relationships/image" Target="../media/image19.png"/><Relationship Id="rId10" Type="http://schemas.openxmlformats.org/officeDocument/2006/relationships/image" Target="../media/image18.png"/><Relationship Id="rId4" Type="http://schemas.openxmlformats.org/officeDocument/2006/relationships/image" Target="../media/image28.png"/><Relationship Id="rId9"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49.xml"/><Relationship Id="rId5" Type="http://schemas.openxmlformats.org/officeDocument/2006/relationships/image" Target="../media/image39.png"/><Relationship Id="rId4" Type="http://schemas.openxmlformats.org/officeDocument/2006/relationships/image" Target="../media/image380.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50.xml"/><Relationship Id="rId5" Type="http://schemas.openxmlformats.org/officeDocument/2006/relationships/image" Target="../media/image41.png"/><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slideLayout" Target="../slideLayouts/slideLayout12.xml"/><Relationship Id="rId1" Type="http://schemas.openxmlformats.org/officeDocument/2006/relationships/tags" Target="../tags/tag5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14.sv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9.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16.png"/><Relationship Id="rId11" Type="http://schemas.openxmlformats.org/officeDocument/2006/relationships/image" Target="../media/image22.png"/><Relationship Id="rId5" Type="http://schemas.openxmlformats.org/officeDocument/2006/relationships/image" Target="../media/image15.png"/><Relationship Id="rId10" Type="http://schemas.openxmlformats.org/officeDocument/2006/relationships/image" Target="../media/image21.png"/><Relationship Id="rId4" Type="http://schemas.openxmlformats.org/officeDocument/2006/relationships/image" Target="../media/image19.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BCDCF3B7-0C3C-4646-BFFB-A48BAEFA674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D62568CB-1C57-4EA4-8810-E95D89598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5" name="Rectangle 14">
            <a:extLst>
              <a:ext uri="{FF2B5EF4-FFF2-40B4-BE49-F238E27FC236}">
                <a16:creationId xmlns:a16="http://schemas.microsoft.com/office/drawing/2014/main" id="{2496F8BC-DAA5-4387-B458-1022061CADCF}"/>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a:t>
            </a:r>
            <a:r>
              <a:rPr lang="en-US" sz="900">
                <a:solidFill>
                  <a:srgbClr val="3C3C3B"/>
                </a:solidFill>
                <a:latin typeface="Neo Sans" pitchFamily="2" charset="0"/>
                <a:cs typeface="Neo Sans Arabic Light" panose="020B0304030504040204" pitchFamily="34" charset="-78"/>
              </a:rPr>
              <a:t>Development (CRDP) with </a:t>
            </a:r>
            <a:r>
              <a:rPr lang="en-US" sz="900" dirty="0">
                <a:solidFill>
                  <a:srgbClr val="3C3C3B"/>
                </a:solidFill>
                <a:latin typeface="Neo Sans" pitchFamily="2" charset="0"/>
                <a:cs typeface="Neo Sans Arabic Light" panose="020B0304030504040204" pitchFamily="34" charset="-78"/>
              </a:rPr>
              <a:t>the support of USAID-funded QITABI 2 project.</a:t>
            </a:r>
          </a:p>
        </p:txBody>
      </p:sp>
      <p:pic>
        <p:nvPicPr>
          <p:cNvPr id="16" name="Picture 15">
            <a:extLst>
              <a:ext uri="{FF2B5EF4-FFF2-40B4-BE49-F238E27FC236}">
                <a16:creationId xmlns:a16="http://schemas.microsoft.com/office/drawing/2014/main" id="{354E84AD-A907-4F4A-9836-ED218CC07617}"/>
              </a:ext>
            </a:extLst>
          </p:cNvPr>
          <p:cNvPicPr>
            <a:picLocks noChangeAspect="1"/>
          </p:cNvPicPr>
          <p:nvPr/>
        </p:nvPicPr>
        <p:blipFill rotWithShape="1">
          <a:blip r:embed="rId5">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7" name="Straight Connector 16">
            <a:extLst>
              <a:ext uri="{FF2B5EF4-FFF2-40B4-BE49-F238E27FC236}">
                <a16:creationId xmlns:a16="http://schemas.microsoft.com/office/drawing/2014/main" id="{EAE29665-1F06-464F-8BBF-47A1EC7E0B9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6E945F8-6D63-452A-9473-C5CCA7F905B4}"/>
              </a:ext>
            </a:extLst>
          </p:cNvPr>
          <p:cNvSpPr txBox="1"/>
          <p:nvPr/>
        </p:nvSpPr>
        <p:spPr>
          <a:xfrm>
            <a:off x="0" y="2506067"/>
            <a:ext cx="6877811" cy="707886"/>
          </a:xfrm>
          <a:prstGeom prst="rect">
            <a:avLst/>
          </a:prstGeom>
          <a:solidFill>
            <a:schemeClr val="accent5">
              <a:lumMod val="40000"/>
              <a:lumOff val="60000"/>
            </a:schemeClr>
          </a:solidFill>
        </p:spPr>
        <p:txBody>
          <a:bodyPr wrap="square" lIns="91440" tIns="45720" rIns="91440" bIns="45720" rtlCol="0" anchor="t">
            <a:spAutoFit/>
          </a:bodyPr>
          <a:lstStyle/>
          <a:p>
            <a:pPr lvl="3">
              <a:buSzPts val="2000"/>
            </a:pPr>
            <a:r>
              <a:rPr lang="en-US" sz="4000" b="1" dirty="0">
                <a:solidFill>
                  <a:schemeClr val="accent2">
                    <a:lumMod val="75000"/>
                  </a:schemeClr>
                </a:solidFill>
                <a:latin typeface="Comic Sans MS"/>
              </a:rPr>
              <a:t>  </a:t>
            </a:r>
            <a:r>
              <a:rPr lang="en-US" sz="4000" b="1">
                <a:solidFill>
                  <a:schemeClr val="accent2">
                    <a:lumMod val="75000"/>
                  </a:schemeClr>
                </a:solidFill>
                <a:latin typeface="Comic Sans MS"/>
              </a:rPr>
              <a:t>Grade 6 - </a:t>
            </a:r>
            <a:r>
              <a:rPr lang="en-US" sz="4000" b="1" dirty="0">
                <a:solidFill>
                  <a:schemeClr val="accent2">
                    <a:lumMod val="75000"/>
                  </a:schemeClr>
                </a:solidFill>
                <a:latin typeface="Comic Sans MS"/>
              </a:rPr>
              <a:t>Chapter 12</a:t>
            </a:r>
            <a:endParaRPr lang="en-US" sz="4000" b="1" dirty="0">
              <a:solidFill>
                <a:schemeClr val="accent2">
                  <a:lumMod val="75000"/>
                </a:schemeClr>
              </a:solidFill>
              <a:latin typeface="Comic Sans MS" panose="030F0702030302020204" pitchFamily="66" charset="0"/>
            </a:endParaRPr>
          </a:p>
        </p:txBody>
      </p:sp>
      <p:sp>
        <p:nvSpPr>
          <p:cNvPr id="12" name="TextBox 11">
            <a:extLst>
              <a:ext uri="{FF2B5EF4-FFF2-40B4-BE49-F238E27FC236}">
                <a16:creationId xmlns:a16="http://schemas.microsoft.com/office/drawing/2014/main" id="{34576670-85E9-4D66-835E-4993A0FA66FD}"/>
              </a:ext>
            </a:extLst>
          </p:cNvPr>
          <p:cNvSpPr txBox="1"/>
          <p:nvPr/>
        </p:nvSpPr>
        <p:spPr>
          <a:xfrm>
            <a:off x="0" y="1828161"/>
            <a:ext cx="6877811" cy="707886"/>
          </a:xfrm>
          <a:prstGeom prst="rect">
            <a:avLst/>
          </a:prstGeom>
          <a:solidFill>
            <a:schemeClr val="accent2">
              <a:lumMod val="75000"/>
            </a:schemeClr>
          </a:solidFill>
        </p:spPr>
        <p:txBody>
          <a:bodyPr wrap="square" lIns="91440" tIns="45720" rIns="91440" bIns="45720" rtlCol="0" anchor="t">
            <a:spAutoFit/>
          </a:bodyPr>
          <a:lstStyle/>
          <a:p>
            <a:pPr marL="406400" lvl="1">
              <a:buSzPts val="2000"/>
            </a:pPr>
            <a:r>
              <a:rPr lang="en-US" sz="4000" b="1" dirty="0">
                <a:solidFill>
                  <a:schemeClr val="bg1"/>
                </a:solidFill>
                <a:latin typeface="Comic Sans MS"/>
              </a:rPr>
              <a:t>Triangles</a:t>
            </a:r>
            <a:endParaRPr lang="en-US" sz="4000" b="1" dirty="0">
              <a:solidFill>
                <a:schemeClr val="bg1"/>
              </a:solidFill>
              <a:latin typeface="Comic Sans MS" panose="030F0702030302020204" pitchFamily="66" charset="0"/>
            </a:endParaRPr>
          </a:p>
        </p:txBody>
      </p:sp>
      <p:pic>
        <p:nvPicPr>
          <p:cNvPr id="1026" name="Picture 2" descr="A picture containing building, window&#10;&#10;Description automatically generated">
            <a:extLst>
              <a:ext uri="{FF2B5EF4-FFF2-40B4-BE49-F238E27FC236}">
                <a16:creationId xmlns:a16="http://schemas.microsoft.com/office/drawing/2014/main" id="{1EF62954-5F8E-4F23-B50C-EF2051C7B39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05586" y="1739215"/>
            <a:ext cx="3162300"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mj-lt"/>
                <a:cs typeface="Calibri" panose="020F0502020204030204" pitchFamily="34" charset="0"/>
              </a:rPr>
              <a:t>Construct </a:t>
            </a:r>
            <a:r>
              <a:rPr lang="en-US" sz="3200" b="1" dirty="0">
                <a:solidFill>
                  <a:schemeClr val="bg1"/>
                </a:solidFill>
                <a:effectLst/>
                <a:latin typeface="+mj-lt"/>
                <a:ea typeface="Calibri" panose="020F0502020204030204" pitchFamily="34" charset="0"/>
                <a:cs typeface="Calibri" panose="020F0502020204030204" pitchFamily="34" charset="0"/>
              </a:rPr>
              <a:t>triangle RPS. </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579794" y="1524014"/>
            <a:ext cx="3639453" cy="1101568"/>
          </a:xfrm>
          <a:prstGeom prst="rect">
            <a:avLst/>
          </a:prstGeom>
        </p:spPr>
        <p:txBody>
          <a:bodyPr vert="horz" lIns="91440" tIns="45720" rIns="91440" bIns="45720" rtlCol="0" anchor="t">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a typeface="Calibri" panose="020F0502020204030204" pitchFamily="34" charset="0"/>
                <a:cs typeface="Calibri" panose="020F0502020204030204" pitchFamily="34" charset="0"/>
              </a:rPr>
              <a:t>RP</a:t>
            </a:r>
            <a:r>
              <a:rPr lang="en-US" sz="3200" dirty="0">
                <a:solidFill>
                  <a:schemeClr val="tx1">
                    <a:lumMod val="75000"/>
                    <a:lumOff val="25000"/>
                  </a:schemeClr>
                </a:solidFill>
                <a:effectLst/>
                <a:ea typeface="Calibri" panose="020F0502020204030204" pitchFamily="34" charset="0"/>
                <a:cs typeface="Calibri" panose="020F0502020204030204" pitchFamily="34" charset="0"/>
              </a:rPr>
              <a:t> </a:t>
            </a:r>
            <a:r>
              <a:rPr lang="en-US" sz="3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3200" dirty="0">
                <a:solidFill>
                  <a:schemeClr val="tx1">
                    <a:lumMod val="75000"/>
                    <a:lumOff val="25000"/>
                  </a:schemeClr>
                </a:solidFill>
                <a:effectLst/>
                <a:ea typeface="Calibri" panose="020F0502020204030204" pitchFamily="34" charset="0"/>
                <a:cs typeface="Calibri" panose="020F0502020204030204" pitchFamily="34" charset="0"/>
              </a:rPr>
              <a:t> 7 cm</a:t>
            </a:r>
          </a:p>
          <a:p>
            <a:pPr marL="0" indent="0">
              <a:buFont typeface="Arial"/>
              <a:buNone/>
            </a:pPr>
            <a:r>
              <a:rPr lang="en-US" sz="3200" dirty="0">
                <a:solidFill>
                  <a:schemeClr val="tx1">
                    <a:lumMod val="75000"/>
                    <a:lumOff val="25000"/>
                  </a:schemeClr>
                </a:solidFill>
                <a:cs typeface="Calibri" panose="020F0502020204030204" pitchFamily="34" charset="0"/>
              </a:rPr>
              <a:t>RS </a:t>
            </a:r>
            <a:r>
              <a:rPr lang="en-US" sz="3200" dirty="0">
                <a:solidFill>
                  <a:schemeClr val="tx1">
                    <a:lumMod val="75000"/>
                    <a:lumOff val="25000"/>
                  </a:schemeClr>
                </a:solidFill>
                <a:latin typeface="Arial" panose="020B0604020202020204" pitchFamily="34" charset="0"/>
                <a:cs typeface="Arial" panose="020B0604020202020204" pitchFamily="34" charset="0"/>
              </a:rPr>
              <a:t>=</a:t>
            </a:r>
            <a:r>
              <a:rPr lang="en-US" sz="3200" dirty="0">
                <a:solidFill>
                  <a:schemeClr val="tx1">
                    <a:lumMod val="75000"/>
                    <a:lumOff val="25000"/>
                  </a:schemeClr>
                </a:solidFill>
                <a:cs typeface="Calibri" panose="020F0502020204030204" pitchFamily="34" charset="0"/>
              </a:rPr>
              <a:t> PS </a:t>
            </a:r>
            <a:r>
              <a:rPr lang="en-US" sz="3200" dirty="0">
                <a:solidFill>
                  <a:schemeClr val="tx1">
                    <a:lumMod val="75000"/>
                    <a:lumOff val="25000"/>
                  </a:schemeClr>
                </a:solidFill>
                <a:latin typeface="Arial" panose="020B0604020202020204" pitchFamily="34" charset="0"/>
                <a:cs typeface="Arial" panose="020B0604020202020204" pitchFamily="34" charset="0"/>
              </a:rPr>
              <a:t>=</a:t>
            </a:r>
            <a:r>
              <a:rPr lang="en-US" sz="3200" dirty="0">
                <a:solidFill>
                  <a:schemeClr val="tx1">
                    <a:lumMod val="75000"/>
                    <a:lumOff val="25000"/>
                  </a:schemeClr>
                </a:solidFill>
                <a:cs typeface="Calibri" panose="020F0502020204030204" pitchFamily="34" charset="0"/>
              </a:rPr>
              <a:t> 5 cm</a:t>
            </a:r>
            <a:endParaRPr lang="en-US" sz="3200" dirty="0">
              <a:solidFill>
                <a:schemeClr val="tx1">
                  <a:lumMod val="75000"/>
                  <a:lumOff val="25000"/>
                </a:schemeClr>
              </a:solidFill>
            </a:endParaRPr>
          </a:p>
        </p:txBody>
      </p:sp>
      <p:grpSp>
        <p:nvGrpSpPr>
          <p:cNvPr id="24" name="Group 23">
            <a:extLst>
              <a:ext uri="{FF2B5EF4-FFF2-40B4-BE49-F238E27FC236}">
                <a16:creationId xmlns:a16="http://schemas.microsoft.com/office/drawing/2014/main" id="{37FFDDD5-BF68-4A1B-91B6-8A50419663D0}"/>
              </a:ext>
            </a:extLst>
          </p:cNvPr>
          <p:cNvGrpSpPr/>
          <p:nvPr/>
        </p:nvGrpSpPr>
        <p:grpSpPr>
          <a:xfrm>
            <a:off x="7729959" y="1191092"/>
            <a:ext cx="4347159" cy="1562100"/>
            <a:chOff x="7729959" y="1191092"/>
            <a:chExt cx="4347159" cy="1562100"/>
          </a:xfrm>
        </p:grpSpPr>
        <p:grpSp>
          <p:nvGrpSpPr>
            <p:cNvPr id="26" name="Group 25">
              <a:extLst>
                <a:ext uri="{FF2B5EF4-FFF2-40B4-BE49-F238E27FC236}">
                  <a16:creationId xmlns:a16="http://schemas.microsoft.com/office/drawing/2014/main" id="{C04CEB79-B952-41AF-9B00-4095B9C36C71}"/>
                </a:ext>
              </a:extLst>
            </p:cNvPr>
            <p:cNvGrpSpPr/>
            <p:nvPr/>
          </p:nvGrpSpPr>
          <p:grpSpPr>
            <a:xfrm>
              <a:off x="7729959" y="1191092"/>
              <a:ext cx="4347159" cy="1562100"/>
              <a:chOff x="6717825" y="2705100"/>
              <a:chExt cx="4347159" cy="1562100"/>
            </a:xfrm>
          </p:grpSpPr>
          <p:grpSp>
            <p:nvGrpSpPr>
              <p:cNvPr id="28" name="Group 27">
                <a:extLst>
                  <a:ext uri="{FF2B5EF4-FFF2-40B4-BE49-F238E27FC236}">
                    <a16:creationId xmlns:a16="http://schemas.microsoft.com/office/drawing/2014/main" id="{C6B5794D-9E90-4E82-B0FB-DBD7ECFB1220}"/>
                  </a:ext>
                </a:extLst>
              </p:cNvPr>
              <p:cNvGrpSpPr/>
              <p:nvPr/>
            </p:nvGrpSpPr>
            <p:grpSpPr>
              <a:xfrm>
                <a:off x="6733760" y="2705100"/>
                <a:ext cx="4331224" cy="1562100"/>
                <a:chOff x="827749" y="0"/>
                <a:chExt cx="4249077" cy="1562100"/>
              </a:xfrm>
            </p:grpSpPr>
            <p:grpSp>
              <p:nvGrpSpPr>
                <p:cNvPr id="37" name="Group 36">
                  <a:extLst>
                    <a:ext uri="{FF2B5EF4-FFF2-40B4-BE49-F238E27FC236}">
                      <a16:creationId xmlns:a16="http://schemas.microsoft.com/office/drawing/2014/main" id="{6E01EACB-F89E-4674-992B-4501C7D12A9A}"/>
                    </a:ext>
                  </a:extLst>
                </p:cNvPr>
                <p:cNvGrpSpPr/>
                <p:nvPr/>
              </p:nvGrpSpPr>
              <p:grpSpPr>
                <a:xfrm>
                  <a:off x="827749" y="0"/>
                  <a:ext cx="4249077" cy="1562100"/>
                  <a:chOff x="790040" y="0"/>
                  <a:chExt cx="4055508" cy="1562100"/>
                </a:xfrm>
                <a:solidFill>
                  <a:schemeClr val="accent2">
                    <a:lumMod val="20000"/>
                    <a:lumOff val="80000"/>
                  </a:schemeClr>
                </a:solidFill>
              </p:grpSpPr>
              <p:sp>
                <p:nvSpPr>
                  <p:cNvPr id="39" name="Rectangle: Rounded Corners 38">
                    <a:extLst>
                      <a:ext uri="{FF2B5EF4-FFF2-40B4-BE49-F238E27FC236}">
                        <a16:creationId xmlns:a16="http://schemas.microsoft.com/office/drawing/2014/main" id="{3D4FE28E-2E83-49C9-A8CE-E942005828DD}"/>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0" name="Picture 39" descr="See the source image">
                    <a:extLst>
                      <a:ext uri="{FF2B5EF4-FFF2-40B4-BE49-F238E27FC236}">
                        <a16:creationId xmlns:a16="http://schemas.microsoft.com/office/drawing/2014/main" id="{8BADCB44-E984-4744-847F-0C9F2860D45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3923459" y="336691"/>
                    <a:ext cx="830290" cy="727946"/>
                  </a:xfrm>
                  <a:prstGeom prst="rect">
                    <a:avLst/>
                  </a:prstGeom>
                  <a:grpFill/>
                  <a:ln>
                    <a:noFill/>
                  </a:ln>
                </p:spPr>
              </p:pic>
            </p:grpSp>
            <p:pic>
              <p:nvPicPr>
                <p:cNvPr id="38" name="Picture 37" descr="See the source image">
                  <a:extLst>
                    <a:ext uri="{FF2B5EF4-FFF2-40B4-BE49-F238E27FC236}">
                      <a16:creationId xmlns:a16="http://schemas.microsoft.com/office/drawing/2014/main" id="{8C82174F-A072-4D9D-90B4-3DB748E3114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02457" y="262372"/>
                  <a:ext cx="2171700" cy="1013460"/>
                </a:xfrm>
                <a:prstGeom prst="rect">
                  <a:avLst/>
                </a:prstGeom>
                <a:noFill/>
                <a:ln>
                  <a:noFill/>
                </a:ln>
              </p:spPr>
            </p:pic>
          </p:grpSp>
          <p:pic>
            <p:nvPicPr>
              <p:cNvPr id="36" name="Picture 2" descr="See the source image">
                <a:extLst>
                  <a:ext uri="{FF2B5EF4-FFF2-40B4-BE49-F238E27FC236}">
                    <a16:creationId xmlns:a16="http://schemas.microsoft.com/office/drawing/2014/main" id="{7786B87A-5D09-4086-9230-2D04F91E14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717825" y="2927225"/>
                <a:ext cx="1144461" cy="1144461"/>
              </a:xfrm>
              <a:prstGeom prst="rect">
                <a:avLst/>
              </a:prstGeom>
              <a:noFill/>
              <a:extLst>
                <a:ext uri="{909E8E84-426E-40DD-AFC4-6F175D3DCCD1}">
                  <a14:hiddenFill xmlns:a14="http://schemas.microsoft.com/office/drawing/2010/main">
                    <a:solidFill>
                      <a:srgbClr val="FFFFFF"/>
                    </a:solidFill>
                  </a14:hiddenFill>
                </a:ext>
              </a:extLst>
            </p:spPr>
          </p:pic>
        </p:grpSp>
        <p:pic>
          <p:nvPicPr>
            <p:cNvPr id="27" name="Picture 26" descr="See the source image">
              <a:extLst>
                <a:ext uri="{FF2B5EF4-FFF2-40B4-BE49-F238E27FC236}">
                  <a16:creationId xmlns:a16="http://schemas.microsoft.com/office/drawing/2014/main" id="{7872AE9E-E480-47C1-9F4E-C6B7399E3E22}"/>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Tree>
    <p:custDataLst>
      <p:tags r:id="rId1"/>
    </p:custDataLst>
    <p:extLst>
      <p:ext uri="{BB962C8B-B14F-4D97-AF65-F5344CB8AC3E}">
        <p14:creationId xmlns:p14="http://schemas.microsoft.com/office/powerpoint/2010/main" val="2534365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4"/>
                                        </p:tgtEl>
                                      </p:cBhvr>
                                    </p:animEffect>
                                    <p:set>
                                      <p:cBhvr>
                                        <p:cTn id="7"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B3C4886C-5E61-4AE0-B19F-0E329AECF765}"/>
              </a:ext>
            </a:extLst>
          </p:cNvPr>
          <p:cNvPicPr>
            <a:picLocks noChangeAspect="1"/>
          </p:cNvPicPr>
          <p:nvPr/>
        </p:nvPicPr>
        <p:blipFill rotWithShape="1">
          <a:blip r:embed="rId4"/>
          <a:srcRect r="-349"/>
          <a:stretch/>
        </p:blipFill>
        <p:spPr>
          <a:xfrm>
            <a:off x="2996122" y="5295598"/>
            <a:ext cx="6419183" cy="1275905"/>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mj-lt"/>
                <a:cs typeface="Calibri" panose="020F0502020204030204" pitchFamily="34" charset="0"/>
              </a:rPr>
              <a:t>Construct triangle RPS.</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7436106" y="1055591"/>
            <a:ext cx="4641012" cy="1778067"/>
            <a:chOff x="7436106" y="1055591"/>
            <a:chExt cx="4641012" cy="1778067"/>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8538132">
                    <a:off x="3907673" y="470891"/>
                    <a:ext cx="941707" cy="825629"/>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579794" y="1524014"/>
            <a:ext cx="3639453" cy="1101568"/>
          </a:xfrm>
          <a:prstGeom prst="rect">
            <a:avLst/>
          </a:prstGeom>
        </p:spPr>
        <p:txBody>
          <a:bodyPr vert="horz" lIns="91440" tIns="45720" rIns="91440" bIns="45720" rtlCol="0" anchor="t">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RP </a:t>
            </a:r>
            <a:r>
              <a:rPr lang="en-US" sz="3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3200" dirty="0">
                <a:solidFill>
                  <a:schemeClr val="tx1">
                    <a:lumMod val="75000"/>
                    <a:lumOff val="25000"/>
                  </a:schemeClr>
                </a:solidFill>
                <a:effectLst/>
                <a:ea typeface="Calibri" panose="020F0502020204030204" pitchFamily="34" charset="0"/>
                <a:cs typeface="Calibri" panose="020F0502020204030204" pitchFamily="34" charset="0"/>
              </a:rPr>
              <a:t> 7 cm</a:t>
            </a:r>
          </a:p>
          <a:p>
            <a:pPr marL="0" indent="0">
              <a:buNone/>
            </a:pPr>
            <a:r>
              <a:rPr lang="en-US" sz="3200" dirty="0">
                <a:solidFill>
                  <a:schemeClr val="tx1">
                    <a:lumMod val="75000"/>
                    <a:lumOff val="25000"/>
                  </a:schemeClr>
                </a:solidFill>
                <a:cs typeface="Calibri" panose="020F0502020204030204" pitchFamily="34" charset="0"/>
              </a:rPr>
              <a:t>RS </a:t>
            </a:r>
            <a:r>
              <a:rPr lang="en-US" sz="3200" dirty="0">
                <a:solidFill>
                  <a:schemeClr val="tx1">
                    <a:lumMod val="75000"/>
                    <a:lumOff val="25000"/>
                  </a:schemeClr>
                </a:solidFill>
                <a:latin typeface="Arial" panose="020B0604020202020204" pitchFamily="34" charset="0"/>
                <a:cs typeface="Arial" panose="020B0604020202020204" pitchFamily="34" charset="0"/>
              </a:rPr>
              <a:t>=</a:t>
            </a:r>
            <a:r>
              <a:rPr lang="en-US" sz="3200" dirty="0">
                <a:solidFill>
                  <a:schemeClr val="tx1">
                    <a:lumMod val="75000"/>
                    <a:lumOff val="25000"/>
                  </a:schemeClr>
                </a:solidFill>
                <a:cs typeface="Calibri" panose="020F0502020204030204" pitchFamily="34" charset="0"/>
              </a:rPr>
              <a:t> PS </a:t>
            </a:r>
            <a:r>
              <a:rPr lang="en-US" sz="3200" dirty="0">
                <a:solidFill>
                  <a:schemeClr val="tx1">
                    <a:lumMod val="75000"/>
                    <a:lumOff val="25000"/>
                  </a:schemeClr>
                </a:solidFill>
                <a:latin typeface="Arial" panose="020B0604020202020204" pitchFamily="34" charset="0"/>
                <a:cs typeface="Arial" panose="020B0604020202020204" pitchFamily="34" charset="0"/>
              </a:rPr>
              <a:t>= </a:t>
            </a:r>
            <a:r>
              <a:rPr lang="en-US" sz="3200" dirty="0">
                <a:solidFill>
                  <a:schemeClr val="tx1">
                    <a:lumMod val="75000"/>
                    <a:lumOff val="25000"/>
                  </a:schemeClr>
                </a:solidFill>
                <a:cs typeface="Calibri" panose="020F0502020204030204" pitchFamily="34" charset="0"/>
              </a:rPr>
              <a:t>5 cm</a:t>
            </a:r>
            <a:endParaRPr lang="en-US" sz="3200" dirty="0">
              <a:solidFill>
                <a:schemeClr val="tx1">
                  <a:lumMod val="75000"/>
                  <a:lumOff val="25000"/>
                </a:schemeClr>
              </a:solidFill>
            </a:endParaRPr>
          </a:p>
        </p:txBody>
      </p:sp>
      <mc:AlternateContent xmlns:mc="http://schemas.openxmlformats.org/markup-compatibility/2006" xmlns:a14="http://schemas.microsoft.com/office/drawing/2010/main">
        <mc:Choice Requires="a14">
          <p:sp>
            <p:nvSpPr>
              <p:cNvPr id="37" name="Subtitle 2">
                <a:extLst>
                  <a:ext uri="{FF2B5EF4-FFF2-40B4-BE49-F238E27FC236}">
                    <a16:creationId xmlns:a16="http://schemas.microsoft.com/office/drawing/2014/main" id="{D76EA9C8-841A-4657-AC47-519E065D4582}"/>
                  </a:ext>
                </a:extLst>
              </p:cNvPr>
              <p:cNvSpPr txBox="1">
                <a:spLocks/>
              </p:cNvSpPr>
              <p:nvPr/>
            </p:nvSpPr>
            <p:spPr>
              <a:xfrm>
                <a:off x="201929" y="2625582"/>
                <a:ext cx="3202511"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𝑹𝑷𝑺</m:t>
                          </m:r>
                        </m:e>
                      </m:acc>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3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𝑷𝑹𝑺</m:t>
                          </m:r>
                        </m:e>
                      </m:acc>
                    </m:oMath>
                  </m:oMathPara>
                </a14:m>
                <a:endParaRPr lang="en-US" sz="3200" dirty="0">
                  <a:solidFill>
                    <a:schemeClr val="tx1">
                      <a:lumMod val="75000"/>
                      <a:lumOff val="25000"/>
                    </a:schemeClr>
                  </a:solidFill>
                </a:endParaRPr>
              </a:p>
            </p:txBody>
          </p:sp>
        </mc:Choice>
        <mc:Fallback xmlns="">
          <p:sp>
            <p:nvSpPr>
              <p:cNvPr id="37" name="Subtitle 2">
                <a:extLst>
                  <a:ext uri="{FF2B5EF4-FFF2-40B4-BE49-F238E27FC236}">
                    <a16:creationId xmlns:a16="http://schemas.microsoft.com/office/drawing/2014/main" id="{D76EA9C8-841A-4657-AC47-519E065D4582}"/>
                  </a:ext>
                </a:extLst>
              </p:cNvPr>
              <p:cNvSpPr txBox="1">
                <a:spLocks noRot="1" noChangeAspect="1" noMove="1" noResize="1" noEditPoints="1" noAdjustHandles="1" noChangeArrowheads="1" noChangeShapeType="1" noTextEdit="1"/>
              </p:cNvSpPr>
              <p:nvPr/>
            </p:nvSpPr>
            <p:spPr>
              <a:xfrm>
                <a:off x="201929" y="2625582"/>
                <a:ext cx="3202511" cy="1101568"/>
              </a:xfrm>
              <a:prstGeom prst="rect">
                <a:avLst/>
              </a:prstGeom>
              <a:blipFill>
                <a:blip r:embed="rId9"/>
                <a:stretch>
                  <a:fillRect/>
                </a:stretch>
              </a:blipFill>
            </p:spPr>
            <p:txBody>
              <a:bodyPr/>
              <a:lstStyle/>
              <a:p>
                <a:r>
                  <a:rPr lang="en-US">
                    <a:noFill/>
                  </a:rPr>
                  <a:t> </a:t>
                </a:r>
              </a:p>
            </p:txBody>
          </p:sp>
        </mc:Fallback>
      </mc:AlternateContent>
      <p:sp>
        <p:nvSpPr>
          <p:cNvPr id="3" name="Oval 2">
            <a:extLst>
              <a:ext uri="{FF2B5EF4-FFF2-40B4-BE49-F238E27FC236}">
                <a16:creationId xmlns:a16="http://schemas.microsoft.com/office/drawing/2014/main" id="{9750BC0B-FFB1-4138-96BA-BE5272690956}"/>
              </a:ext>
            </a:extLst>
          </p:cNvPr>
          <p:cNvSpPr/>
          <p:nvPr/>
        </p:nvSpPr>
        <p:spPr>
          <a:xfrm>
            <a:off x="3087554" y="5159026"/>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4405EF29-1621-467E-B122-A5C6695CF1B8}"/>
              </a:ext>
            </a:extLst>
          </p:cNvPr>
          <p:cNvSpPr/>
          <p:nvPr/>
        </p:nvSpPr>
        <p:spPr>
          <a:xfrm>
            <a:off x="2699994" y="5159026"/>
            <a:ext cx="474810"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R</a:t>
            </a:r>
          </a:p>
        </p:txBody>
      </p:sp>
      <p:sp>
        <p:nvSpPr>
          <p:cNvPr id="17" name="Oval 16">
            <a:extLst>
              <a:ext uri="{FF2B5EF4-FFF2-40B4-BE49-F238E27FC236}">
                <a16:creationId xmlns:a16="http://schemas.microsoft.com/office/drawing/2014/main" id="{45F57986-48B9-4BD2-B93F-109E5A1C7EF1}"/>
              </a:ext>
            </a:extLst>
          </p:cNvPr>
          <p:cNvSpPr/>
          <p:nvPr/>
        </p:nvSpPr>
        <p:spPr>
          <a:xfrm>
            <a:off x="5985208" y="515902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2FE91A9-2585-4634-BF0C-752735FADAC4}"/>
              </a:ext>
            </a:extLst>
          </p:cNvPr>
          <p:cNvSpPr/>
          <p:nvPr/>
        </p:nvSpPr>
        <p:spPr>
          <a:xfrm>
            <a:off x="6057964" y="5180763"/>
            <a:ext cx="425116"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P</a:t>
            </a:r>
          </a:p>
        </p:txBody>
      </p:sp>
      <p:pic>
        <p:nvPicPr>
          <p:cNvPr id="20" name="Picture 19" descr="A close up of a pencil&#10;&#10;Description automatically generated">
            <a:extLst>
              <a:ext uri="{FF2B5EF4-FFF2-40B4-BE49-F238E27FC236}">
                <a16:creationId xmlns:a16="http://schemas.microsoft.com/office/drawing/2014/main" id="{427FF26F-E2A7-4772-AC91-0C14DCB34CCA}"/>
              </a:ext>
            </a:extLst>
          </p:cNvPr>
          <p:cNvPicPr>
            <a:picLocks noChangeAspect="1"/>
          </p:cNvPicPr>
          <p:nvPr/>
        </p:nvPicPr>
        <p:blipFill rotWithShape="1">
          <a:blip r:embed="rId10"/>
          <a:srcRect l="40444"/>
          <a:stretch/>
        </p:blipFill>
        <p:spPr>
          <a:xfrm>
            <a:off x="3087554" y="2916239"/>
            <a:ext cx="1359060" cy="2282003"/>
          </a:xfrm>
          <a:prstGeom prst="rect">
            <a:avLst/>
          </a:prstGeom>
        </p:spPr>
      </p:pic>
      <p:cxnSp>
        <p:nvCxnSpPr>
          <p:cNvPr id="7" name="Straight Connector 6">
            <a:extLst>
              <a:ext uri="{FF2B5EF4-FFF2-40B4-BE49-F238E27FC236}">
                <a16:creationId xmlns:a16="http://schemas.microsoft.com/office/drawing/2014/main" id="{93D83779-9BE9-4D13-84C3-338BBCE39E75}"/>
              </a:ext>
            </a:extLst>
          </p:cNvPr>
          <p:cNvCxnSpPr>
            <a:cxnSpLocks/>
            <a:endCxn id="17" idx="2"/>
          </p:cNvCxnSpPr>
          <p:nvPr/>
        </p:nvCxnSpPr>
        <p:spPr>
          <a:xfrm>
            <a:off x="3143201" y="5215775"/>
            <a:ext cx="2842007" cy="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player&#10;&#10;Description automatically generated">
            <a:extLst>
              <a:ext uri="{FF2B5EF4-FFF2-40B4-BE49-F238E27FC236}">
                <a16:creationId xmlns:a16="http://schemas.microsoft.com/office/drawing/2014/main" id="{162DEBE5-950A-4FC8-BE52-214004E0887F}"/>
              </a:ext>
            </a:extLst>
          </p:cNvPr>
          <p:cNvPicPr>
            <a:picLocks noChangeAspect="1"/>
          </p:cNvPicPr>
          <p:nvPr/>
        </p:nvPicPr>
        <p:blipFill>
          <a:blip r:embed="rId11"/>
          <a:stretch>
            <a:fillRect/>
          </a:stretch>
        </p:blipFill>
        <p:spPr>
          <a:xfrm>
            <a:off x="8229008" y="513932"/>
            <a:ext cx="2195298" cy="4948434"/>
          </a:xfrm>
          <a:prstGeom prst="rect">
            <a:avLst/>
          </a:prstGeom>
        </p:spPr>
      </p:pic>
      <p:pic>
        <p:nvPicPr>
          <p:cNvPr id="28" name="Picture 27">
            <a:extLst>
              <a:ext uri="{FF2B5EF4-FFF2-40B4-BE49-F238E27FC236}">
                <a16:creationId xmlns:a16="http://schemas.microsoft.com/office/drawing/2014/main" id="{C8DCBFDE-573C-44AA-89E2-A54DA1705C26}"/>
              </a:ext>
            </a:extLst>
          </p:cNvPr>
          <p:cNvPicPr>
            <a:picLocks noChangeAspect="1"/>
          </p:cNvPicPr>
          <p:nvPr/>
        </p:nvPicPr>
        <p:blipFill rotWithShape="1">
          <a:blip r:embed="rId4"/>
          <a:srcRect r="46316"/>
          <a:stretch/>
        </p:blipFill>
        <p:spPr>
          <a:xfrm>
            <a:off x="8161719" y="4741029"/>
            <a:ext cx="3434079" cy="1275905"/>
          </a:xfrm>
          <a:prstGeom prst="rect">
            <a:avLst/>
          </a:prstGeom>
        </p:spPr>
      </p:pic>
      <p:pic>
        <p:nvPicPr>
          <p:cNvPr id="36" name="Picture 35" descr="A picture containing player&#10;&#10;Description automatically generated">
            <a:extLst>
              <a:ext uri="{FF2B5EF4-FFF2-40B4-BE49-F238E27FC236}">
                <a16:creationId xmlns:a16="http://schemas.microsoft.com/office/drawing/2014/main" id="{EFA333E5-1A4A-4F3F-BBD3-8ECC52670E7D}"/>
              </a:ext>
            </a:extLst>
          </p:cNvPr>
          <p:cNvPicPr>
            <a:picLocks noChangeAspect="1"/>
          </p:cNvPicPr>
          <p:nvPr/>
        </p:nvPicPr>
        <p:blipFill rotWithShape="1">
          <a:blip r:embed="rId11"/>
          <a:srcRect l="-89751" r="-2" b="-60787"/>
          <a:stretch/>
        </p:blipFill>
        <p:spPr>
          <a:xfrm rot="18235966">
            <a:off x="914050" y="1101693"/>
            <a:ext cx="4165207" cy="8103169"/>
          </a:xfrm>
          <a:prstGeom prst="rect">
            <a:avLst/>
          </a:prstGeom>
        </p:spPr>
      </p:pic>
      <p:pic>
        <p:nvPicPr>
          <p:cNvPr id="38" name="Picture 37" descr="A picture containing player&#10;&#10;Description automatically generated">
            <a:extLst>
              <a:ext uri="{FF2B5EF4-FFF2-40B4-BE49-F238E27FC236}">
                <a16:creationId xmlns:a16="http://schemas.microsoft.com/office/drawing/2014/main" id="{CFF875E6-5A6F-48EC-9A34-26D5ECCE9A46}"/>
              </a:ext>
            </a:extLst>
          </p:cNvPr>
          <p:cNvPicPr>
            <a:picLocks noChangeAspect="1"/>
          </p:cNvPicPr>
          <p:nvPr/>
        </p:nvPicPr>
        <p:blipFill rotWithShape="1">
          <a:blip r:embed="rId11"/>
          <a:srcRect l="-89751" r="-2" b="-60787"/>
          <a:stretch/>
        </p:blipFill>
        <p:spPr>
          <a:xfrm rot="3314790" flipH="1">
            <a:off x="4214693" y="728986"/>
            <a:ext cx="3951406" cy="8768878"/>
          </a:xfrm>
          <a:prstGeom prst="rect">
            <a:avLst/>
          </a:prstGeom>
        </p:spPr>
      </p:pic>
      <p:sp>
        <p:nvSpPr>
          <p:cNvPr id="39" name="Oval 38">
            <a:extLst>
              <a:ext uri="{FF2B5EF4-FFF2-40B4-BE49-F238E27FC236}">
                <a16:creationId xmlns:a16="http://schemas.microsoft.com/office/drawing/2014/main" id="{A140FBDE-5A53-4CB6-A6A8-A4E2913D6A0F}"/>
              </a:ext>
            </a:extLst>
          </p:cNvPr>
          <p:cNvSpPr/>
          <p:nvPr/>
        </p:nvSpPr>
        <p:spPr>
          <a:xfrm rot="21104311" flipH="1">
            <a:off x="4433935" y="3692525"/>
            <a:ext cx="503327" cy="232973"/>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1063248"/>
              <a:gd name="connsiteY0" fmla="*/ 0 h 1065000"/>
              <a:gd name="connsiteX1" fmla="*/ 1063247 w 1063248"/>
              <a:gd name="connsiteY1" fmla="*/ 1065001 h 1065000"/>
              <a:gd name="connsiteX0" fmla="*/ 0 w 1071532"/>
              <a:gd name="connsiteY0" fmla="*/ 0 h 1083059"/>
              <a:gd name="connsiteX1" fmla="*/ 1071533 w 1071532"/>
              <a:gd name="connsiteY1" fmla="*/ 1083059 h 1083059"/>
              <a:gd name="connsiteX0" fmla="*/ 0 w 932392"/>
              <a:gd name="connsiteY0" fmla="*/ 0 h 654213"/>
              <a:gd name="connsiteX1" fmla="*/ 932392 w 932392"/>
              <a:gd name="connsiteY1" fmla="*/ 654213 h 654213"/>
              <a:gd name="connsiteX0" fmla="*/ 0 w 932392"/>
              <a:gd name="connsiteY0" fmla="*/ 0 h 654213"/>
              <a:gd name="connsiteX1" fmla="*/ 932392 w 932392"/>
              <a:gd name="connsiteY1" fmla="*/ 654213 h 654213"/>
              <a:gd name="connsiteX0" fmla="*/ 0 w 932392"/>
              <a:gd name="connsiteY0" fmla="*/ 24678 h 678891"/>
              <a:gd name="connsiteX1" fmla="*/ 932392 w 932392"/>
              <a:gd name="connsiteY1" fmla="*/ 678891 h 678891"/>
              <a:gd name="connsiteX0" fmla="*/ 0 w 932392"/>
              <a:gd name="connsiteY0" fmla="*/ 0 h 654213"/>
              <a:gd name="connsiteX1" fmla="*/ 932392 w 932392"/>
              <a:gd name="connsiteY1" fmla="*/ 654213 h 654213"/>
            </a:gdLst>
            <a:ahLst/>
            <a:cxnLst>
              <a:cxn ang="0">
                <a:pos x="connsiteX0" y="connsiteY0"/>
              </a:cxn>
              <a:cxn ang="0">
                <a:pos x="connsiteX1" y="connsiteY1"/>
              </a:cxn>
            </a:cxnLst>
            <a:rect l="l" t="t" r="r" b="b"/>
            <a:pathLst>
              <a:path w="932392" h="654213">
                <a:moveTo>
                  <a:pt x="0" y="0"/>
                </a:moveTo>
                <a:cubicBezTo>
                  <a:pt x="336172" y="44199"/>
                  <a:pt x="674130" y="101684"/>
                  <a:pt x="932392" y="654213"/>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7" name="Oval 38">
            <a:extLst>
              <a:ext uri="{FF2B5EF4-FFF2-40B4-BE49-F238E27FC236}">
                <a16:creationId xmlns:a16="http://schemas.microsoft.com/office/drawing/2014/main" id="{84DD4922-FB6B-4D6B-AEA3-1E2F3527CF46}"/>
              </a:ext>
            </a:extLst>
          </p:cNvPr>
          <p:cNvSpPr/>
          <p:nvPr/>
        </p:nvSpPr>
        <p:spPr>
          <a:xfrm rot="806414">
            <a:off x="4307558" y="3626897"/>
            <a:ext cx="386122" cy="311973"/>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845547"/>
              <a:gd name="connsiteY0" fmla="*/ 0 h 707461"/>
              <a:gd name="connsiteX1" fmla="*/ 845546 w 845547"/>
              <a:gd name="connsiteY1" fmla="*/ 707460 h 707461"/>
              <a:gd name="connsiteX0" fmla="*/ 0 w 845545"/>
              <a:gd name="connsiteY0" fmla="*/ 0 h 707461"/>
              <a:gd name="connsiteX1" fmla="*/ 845546 w 845545"/>
              <a:gd name="connsiteY1" fmla="*/ 707460 h 707461"/>
              <a:gd name="connsiteX0" fmla="*/ 1 w 685690"/>
              <a:gd name="connsiteY0" fmla="*/ 1 h 690060"/>
              <a:gd name="connsiteX1" fmla="*/ 685689 w 685690"/>
              <a:gd name="connsiteY1" fmla="*/ 690059 h 690060"/>
              <a:gd name="connsiteX0" fmla="*/ -1 w 685686"/>
              <a:gd name="connsiteY0" fmla="*/ 1 h 690060"/>
              <a:gd name="connsiteX1" fmla="*/ 685687 w 685686"/>
              <a:gd name="connsiteY1" fmla="*/ 690059 h 690060"/>
              <a:gd name="connsiteX0" fmla="*/ 1 w 685690"/>
              <a:gd name="connsiteY0" fmla="*/ 1 h 690060"/>
              <a:gd name="connsiteX1" fmla="*/ 685689 w 685690"/>
              <a:gd name="connsiteY1" fmla="*/ 690059 h 690060"/>
              <a:gd name="connsiteX0" fmla="*/ -1 w 685686"/>
              <a:gd name="connsiteY0" fmla="*/ 32434 h 722493"/>
              <a:gd name="connsiteX1" fmla="*/ 685687 w 685686"/>
              <a:gd name="connsiteY1" fmla="*/ 722492 h 722493"/>
              <a:gd name="connsiteX0" fmla="*/ 1 w 685690"/>
              <a:gd name="connsiteY0" fmla="*/ 38888 h 728947"/>
              <a:gd name="connsiteX1" fmla="*/ 685689 w 685690"/>
              <a:gd name="connsiteY1" fmla="*/ 728946 h 728947"/>
              <a:gd name="connsiteX0" fmla="*/ -1 w 685686"/>
              <a:gd name="connsiteY0" fmla="*/ 38067 h 728126"/>
              <a:gd name="connsiteX1" fmla="*/ 685687 w 685686"/>
              <a:gd name="connsiteY1" fmla="*/ 728125 h 728126"/>
              <a:gd name="connsiteX0" fmla="*/ 1 w 685690"/>
              <a:gd name="connsiteY0" fmla="*/ 0 h 690059"/>
              <a:gd name="connsiteX1" fmla="*/ 685689 w 685690"/>
              <a:gd name="connsiteY1" fmla="*/ 690058 h 690059"/>
            </a:gdLst>
            <a:ahLst/>
            <a:cxnLst>
              <a:cxn ang="0">
                <a:pos x="connsiteX0" y="connsiteY0"/>
              </a:cxn>
              <a:cxn ang="0">
                <a:pos x="connsiteX1" y="connsiteY1"/>
              </a:cxn>
            </a:cxnLst>
            <a:rect l="l" t="t" r="r" b="b"/>
            <a:pathLst>
              <a:path w="685690" h="690059">
                <a:moveTo>
                  <a:pt x="1" y="0"/>
                </a:moveTo>
                <a:cubicBezTo>
                  <a:pt x="463095" y="249436"/>
                  <a:pt x="478613" y="203597"/>
                  <a:pt x="685689" y="690058"/>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D2B452BA-9A0F-493A-84E1-4474F2E2B5BD}"/>
              </a:ext>
            </a:extLst>
          </p:cNvPr>
          <p:cNvCxnSpPr>
            <a:cxnSpLocks/>
            <a:endCxn id="48" idx="3"/>
          </p:cNvCxnSpPr>
          <p:nvPr/>
        </p:nvCxnSpPr>
        <p:spPr>
          <a:xfrm flipV="1">
            <a:off x="3174804" y="3825794"/>
            <a:ext cx="1377237" cy="1354969"/>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8364AA30-A87B-4B3C-845A-8C7A9AC12CD0}"/>
              </a:ext>
            </a:extLst>
          </p:cNvPr>
          <p:cNvCxnSpPr>
            <a:cxnSpLocks/>
            <a:endCxn id="48" idx="5"/>
          </p:cNvCxnSpPr>
          <p:nvPr/>
        </p:nvCxnSpPr>
        <p:spPr>
          <a:xfrm flipH="1" flipV="1">
            <a:off x="4630738" y="3825794"/>
            <a:ext cx="1406594" cy="1354969"/>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8" name="Oval 47">
            <a:extLst>
              <a:ext uri="{FF2B5EF4-FFF2-40B4-BE49-F238E27FC236}">
                <a16:creationId xmlns:a16="http://schemas.microsoft.com/office/drawing/2014/main" id="{170C00ED-EAF5-445E-956B-460C540B3D96}"/>
              </a:ext>
            </a:extLst>
          </p:cNvPr>
          <p:cNvSpPr/>
          <p:nvPr/>
        </p:nvSpPr>
        <p:spPr>
          <a:xfrm>
            <a:off x="4535742" y="372891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D8E6F488-2564-42B9-B151-549F21E64FB1}"/>
              </a:ext>
            </a:extLst>
          </p:cNvPr>
          <p:cNvSpPr/>
          <p:nvPr/>
        </p:nvSpPr>
        <p:spPr>
          <a:xfrm>
            <a:off x="4809097" y="2778027"/>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pic>
        <p:nvPicPr>
          <p:cNvPr id="50" name="Picture 49">
            <a:extLst>
              <a:ext uri="{FF2B5EF4-FFF2-40B4-BE49-F238E27FC236}">
                <a16:creationId xmlns:a16="http://schemas.microsoft.com/office/drawing/2014/main" id="{95962263-76F0-4664-98B0-68D6FBA9E3CB}"/>
              </a:ext>
            </a:extLst>
          </p:cNvPr>
          <p:cNvPicPr>
            <a:picLocks noChangeAspect="1"/>
          </p:cNvPicPr>
          <p:nvPr/>
        </p:nvPicPr>
        <p:blipFill rotWithShape="1">
          <a:blip r:embed="rId4"/>
          <a:srcRect r="-349"/>
          <a:stretch/>
        </p:blipFill>
        <p:spPr>
          <a:xfrm rot="18943944">
            <a:off x="2574350" y="2919768"/>
            <a:ext cx="6419183" cy="1275905"/>
          </a:xfrm>
          <a:prstGeom prst="rect">
            <a:avLst/>
          </a:prstGeom>
        </p:spPr>
      </p:pic>
      <p:pic>
        <p:nvPicPr>
          <p:cNvPr id="51" name="Picture 50" descr="A close up of a pencil&#10;&#10;Description automatically generated">
            <a:extLst>
              <a:ext uri="{FF2B5EF4-FFF2-40B4-BE49-F238E27FC236}">
                <a16:creationId xmlns:a16="http://schemas.microsoft.com/office/drawing/2014/main" id="{9ED9B366-4C3B-498A-A100-7C19B84A3E88}"/>
              </a:ext>
            </a:extLst>
          </p:cNvPr>
          <p:cNvPicPr>
            <a:picLocks noChangeAspect="1"/>
          </p:cNvPicPr>
          <p:nvPr/>
        </p:nvPicPr>
        <p:blipFill rotWithShape="1">
          <a:blip r:embed="rId10"/>
          <a:srcRect l="40444"/>
          <a:stretch/>
        </p:blipFill>
        <p:spPr>
          <a:xfrm>
            <a:off x="4481561" y="1503663"/>
            <a:ext cx="1359060" cy="2282003"/>
          </a:xfrm>
          <a:prstGeom prst="rect">
            <a:avLst/>
          </a:prstGeom>
        </p:spPr>
      </p:pic>
      <p:pic>
        <p:nvPicPr>
          <p:cNvPr id="52" name="Picture 51">
            <a:extLst>
              <a:ext uri="{FF2B5EF4-FFF2-40B4-BE49-F238E27FC236}">
                <a16:creationId xmlns:a16="http://schemas.microsoft.com/office/drawing/2014/main" id="{32E2C21D-FF21-424E-A2BF-6B45CC0C37D3}"/>
              </a:ext>
            </a:extLst>
          </p:cNvPr>
          <p:cNvPicPr>
            <a:picLocks noChangeAspect="1"/>
          </p:cNvPicPr>
          <p:nvPr/>
        </p:nvPicPr>
        <p:blipFill rotWithShape="1">
          <a:blip r:embed="rId4"/>
          <a:srcRect r="-349"/>
          <a:stretch/>
        </p:blipFill>
        <p:spPr>
          <a:xfrm rot="2636899">
            <a:off x="3096991" y="5718936"/>
            <a:ext cx="6419183" cy="1275905"/>
          </a:xfrm>
          <a:prstGeom prst="rect">
            <a:avLst/>
          </a:prstGeom>
        </p:spPr>
      </p:pic>
      <p:pic>
        <p:nvPicPr>
          <p:cNvPr id="53" name="Picture 52" descr="A close up of a pencil&#10;&#10;Description automatically generated">
            <a:extLst>
              <a:ext uri="{FF2B5EF4-FFF2-40B4-BE49-F238E27FC236}">
                <a16:creationId xmlns:a16="http://schemas.microsoft.com/office/drawing/2014/main" id="{13059A19-F00B-4D71-B32C-E9466BF2E262}"/>
              </a:ext>
            </a:extLst>
          </p:cNvPr>
          <p:cNvPicPr>
            <a:picLocks noChangeAspect="1"/>
          </p:cNvPicPr>
          <p:nvPr/>
        </p:nvPicPr>
        <p:blipFill rotWithShape="1">
          <a:blip r:embed="rId10"/>
          <a:srcRect l="40444"/>
          <a:stretch/>
        </p:blipFill>
        <p:spPr>
          <a:xfrm>
            <a:off x="4542932" y="1478968"/>
            <a:ext cx="1359060" cy="2282003"/>
          </a:xfrm>
          <a:prstGeom prst="rect">
            <a:avLst/>
          </a:prstGeom>
        </p:spPr>
      </p:pic>
      <p:pic>
        <p:nvPicPr>
          <p:cNvPr id="41" name="Protractor1">
            <a:extLst>
              <a:ext uri="{FF2B5EF4-FFF2-40B4-BE49-F238E27FC236}">
                <a16:creationId xmlns:a16="http://schemas.microsoft.com/office/drawing/2014/main" id="{C9BB2063-FA86-47EF-81D5-D3E2F4695CFB}"/>
              </a:ext>
            </a:extLst>
          </p:cNvPr>
          <p:cNvPicPr>
            <a:picLocks noChangeAspect="1"/>
          </p:cNvPicPr>
          <p:nvPr/>
        </p:nvPicPr>
        <p:blipFill>
          <a:blip r:embed="rId12"/>
          <a:srcRect/>
          <a:stretch/>
        </p:blipFill>
        <p:spPr>
          <a:xfrm>
            <a:off x="256200" y="2309556"/>
            <a:ext cx="5827890" cy="3144096"/>
          </a:xfrm>
          <a:prstGeom prst="rect">
            <a:avLst/>
          </a:prstGeom>
        </p:spPr>
      </p:pic>
      <p:cxnSp>
        <p:nvCxnSpPr>
          <p:cNvPr id="6" name="marker1">
            <a:extLst>
              <a:ext uri="{FF2B5EF4-FFF2-40B4-BE49-F238E27FC236}">
                <a16:creationId xmlns:a16="http://schemas.microsoft.com/office/drawing/2014/main" id="{BC9E4015-09ED-42DA-ABF8-A636EB2011C6}"/>
              </a:ext>
            </a:extLst>
          </p:cNvPr>
          <p:cNvCxnSpPr/>
          <p:nvPr/>
        </p:nvCxnSpPr>
        <p:spPr>
          <a:xfrm flipV="1">
            <a:off x="3143201" y="2625582"/>
            <a:ext cx="2630582" cy="259019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2" name="marker2">
            <a:extLst>
              <a:ext uri="{FF2B5EF4-FFF2-40B4-BE49-F238E27FC236}">
                <a16:creationId xmlns:a16="http://schemas.microsoft.com/office/drawing/2014/main" id="{C0E37714-7D21-4378-B2E1-A6F40DDF5C8A}"/>
              </a:ext>
            </a:extLst>
          </p:cNvPr>
          <p:cNvCxnSpPr>
            <a:cxnSpLocks/>
          </p:cNvCxnSpPr>
          <p:nvPr/>
        </p:nvCxnSpPr>
        <p:spPr>
          <a:xfrm flipH="1" flipV="1">
            <a:off x="3350120" y="2625582"/>
            <a:ext cx="2733970" cy="258835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43" name="Protractor2">
            <a:extLst>
              <a:ext uri="{FF2B5EF4-FFF2-40B4-BE49-F238E27FC236}">
                <a16:creationId xmlns:a16="http://schemas.microsoft.com/office/drawing/2014/main" id="{E5BA93FC-56BC-459F-8E9C-06CB9CAB926F}"/>
              </a:ext>
            </a:extLst>
          </p:cNvPr>
          <p:cNvPicPr>
            <a:picLocks noChangeAspect="1"/>
          </p:cNvPicPr>
          <p:nvPr/>
        </p:nvPicPr>
        <p:blipFill>
          <a:blip r:embed="rId12"/>
          <a:srcRect/>
          <a:stretch/>
        </p:blipFill>
        <p:spPr>
          <a:xfrm rot="8100000">
            <a:off x="2698748" y="3156747"/>
            <a:ext cx="5827890" cy="3144096"/>
          </a:xfrm>
          <a:prstGeom prst="rect">
            <a:avLst/>
          </a:prstGeom>
        </p:spPr>
      </p:pic>
      <p:cxnSp>
        <p:nvCxnSpPr>
          <p:cNvPr id="44" name="marker2">
            <a:extLst>
              <a:ext uri="{FF2B5EF4-FFF2-40B4-BE49-F238E27FC236}">
                <a16:creationId xmlns:a16="http://schemas.microsoft.com/office/drawing/2014/main" id="{5B3A54F0-88F5-479D-8231-F8176AAEF449}"/>
              </a:ext>
            </a:extLst>
          </p:cNvPr>
          <p:cNvCxnSpPr>
            <a:cxnSpLocks/>
          </p:cNvCxnSpPr>
          <p:nvPr/>
        </p:nvCxnSpPr>
        <p:spPr>
          <a:xfrm flipH="1" flipV="1">
            <a:off x="4664369" y="3814026"/>
            <a:ext cx="2596484" cy="25218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749550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par>
                                <p:cTn id="15" presetID="10"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22"/>
                                        </p:tgtEl>
                                      </p:cBhvr>
                                    </p:animEffect>
                                    <p:set>
                                      <p:cBhvr>
                                        <p:cTn id="22" dur="1" fill="hold">
                                          <p:stCondLst>
                                            <p:cond delay="499"/>
                                          </p:stCondLst>
                                        </p:cTn>
                                        <p:tgtEl>
                                          <p:spTgt spid="2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4.375E-6 4.81481E-6 L 0.24167 -0.00255 " pathEditMode="relative" rAng="0" ptsTypes="AA">
                                      <p:cBhvr>
                                        <p:cTn id="26" dur="500" fill="hold"/>
                                        <p:tgtEl>
                                          <p:spTgt spid="20"/>
                                        </p:tgtEl>
                                        <p:attrNameLst>
                                          <p:attrName>ppt_x</p:attrName>
                                          <p:attrName>ppt_y</p:attrName>
                                        </p:attrNameLst>
                                      </p:cBhvr>
                                      <p:rCtr x="12083" y="-139"/>
                                    </p:animMotion>
                                  </p:childTnLst>
                                </p:cTn>
                              </p:par>
                              <p:par>
                                <p:cTn id="27" presetID="22" presetClass="entr" presetSubtype="8"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nodeType="clickEffect">
                                  <p:stCondLst>
                                    <p:cond delay="0"/>
                                  </p:stCondLst>
                                  <p:childTnLst>
                                    <p:set>
                                      <p:cBhvr>
                                        <p:cTn id="33" dur="1" fill="hold">
                                          <p:stCondLst>
                                            <p:cond delay="0"/>
                                          </p:stCondLst>
                                        </p:cTn>
                                        <p:tgtEl>
                                          <p:spTgt spid="19"/>
                                        </p:tgtEl>
                                        <p:attrNameLst>
                                          <p:attrName>style.visibility</p:attrName>
                                        </p:attrNameLst>
                                      </p:cBhvr>
                                      <p:to>
                                        <p:strVal val="hidden"/>
                                      </p:to>
                                    </p:set>
                                  </p:childTnLst>
                                </p:cTn>
                              </p:par>
                              <p:par>
                                <p:cTn id="34" presetID="1" presetClass="exit" presetSubtype="0" fill="hold" nodeType="withEffect">
                                  <p:stCondLst>
                                    <p:cond delay="0"/>
                                  </p:stCondLst>
                                  <p:childTnLst>
                                    <p:set>
                                      <p:cBhvr>
                                        <p:cTn id="35" dur="1" fill="hold">
                                          <p:stCondLst>
                                            <p:cond delay="0"/>
                                          </p:stCondLst>
                                        </p:cTn>
                                        <p:tgtEl>
                                          <p:spTgt spid="20"/>
                                        </p:tgtEl>
                                        <p:attrNameLst>
                                          <p:attrName>style.visibility</p:attrName>
                                        </p:attrNameLst>
                                      </p:cBhvr>
                                      <p:to>
                                        <p:strVal val="hidden"/>
                                      </p:to>
                                    </p:set>
                                  </p:childTnLst>
                                </p:cTn>
                              </p:par>
                            </p:childTnLst>
                          </p:cTn>
                        </p:par>
                        <p:par>
                          <p:cTn id="36" fill="hold">
                            <p:stCondLst>
                              <p:cond delay="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00"/>
                            </p:stCondLst>
                            <p:childTnLst>
                              <p:par>
                                <p:cTn id="52" presetID="10" presetClass="exit" presetSubtype="0" fill="hold" nodeType="afterEffect">
                                  <p:stCondLst>
                                    <p:cond delay="750"/>
                                  </p:stCondLst>
                                  <p:childTnLst>
                                    <p:animEffect transition="out" filter="fade">
                                      <p:cBhvr>
                                        <p:cTn id="53" dur="500"/>
                                        <p:tgtEl>
                                          <p:spTgt spid="28"/>
                                        </p:tgtEl>
                                      </p:cBhvr>
                                    </p:animEffect>
                                    <p:set>
                                      <p:cBhvr>
                                        <p:cTn id="54" dur="1" fill="hold">
                                          <p:stCondLst>
                                            <p:cond delay="499"/>
                                          </p:stCondLst>
                                        </p:cTn>
                                        <p:tgtEl>
                                          <p:spTgt spid="28"/>
                                        </p:tgtEl>
                                        <p:attrNameLst>
                                          <p:attrName>style.visibility</p:attrName>
                                        </p:attrNameLst>
                                      </p:cBhvr>
                                      <p:to>
                                        <p:strVal val="hidden"/>
                                      </p:to>
                                    </p:set>
                                  </p:childTnLst>
                                </p:cTn>
                              </p:par>
                              <p:par>
                                <p:cTn id="55" presetID="10" presetClass="exit" presetSubtype="0" fill="hold" nodeType="withEffect">
                                  <p:stCondLst>
                                    <p:cond delay="750"/>
                                  </p:stCondLst>
                                  <p:childTnLst>
                                    <p:animEffect transition="out" filter="fade">
                                      <p:cBhvr>
                                        <p:cTn id="56" dur="500"/>
                                        <p:tgtEl>
                                          <p:spTgt spid="11"/>
                                        </p:tgtEl>
                                      </p:cBhvr>
                                    </p:animEffect>
                                    <p:set>
                                      <p:cBhvr>
                                        <p:cTn id="57" dur="1" fill="hold">
                                          <p:stCondLst>
                                            <p:cond delay="499"/>
                                          </p:stCondLst>
                                        </p:cTn>
                                        <p:tgtEl>
                                          <p:spTgt spid="11"/>
                                        </p:tgtEl>
                                        <p:attrNameLst>
                                          <p:attrName>style.visibility</p:attrName>
                                        </p:attrNameLst>
                                      </p:cBhvr>
                                      <p:to>
                                        <p:strVal val="hidden"/>
                                      </p:to>
                                    </p:set>
                                  </p:childTnLst>
                                </p:cTn>
                              </p:par>
                            </p:childTnLst>
                          </p:cTn>
                        </p:par>
                        <p:par>
                          <p:cTn id="58" fill="hold">
                            <p:stCondLst>
                              <p:cond delay="1750"/>
                            </p:stCondLst>
                            <p:childTnLst>
                              <p:par>
                                <p:cTn id="59" presetID="10" presetClass="entr" presetSubtype="0" fill="hold"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childTnLst>
                    </p:cTn>
                  </p:par>
                  <p:par>
                    <p:cTn id="62" fill="hold">
                      <p:stCondLst>
                        <p:cond delay="indefinite"/>
                      </p:stCondLst>
                      <p:childTnLst>
                        <p:par>
                          <p:cTn id="63" fill="hold">
                            <p:stCondLst>
                              <p:cond delay="0"/>
                            </p:stCondLst>
                            <p:childTnLst>
                              <p:par>
                                <p:cTn id="64" presetID="8" presetClass="emph" presetSubtype="0" fill="hold" nodeType="clickEffect">
                                  <p:stCondLst>
                                    <p:cond delay="0"/>
                                  </p:stCondLst>
                                  <p:childTnLst>
                                    <p:animRot by="900000">
                                      <p:cBhvr>
                                        <p:cTn id="65" dur="2000" fill="hold"/>
                                        <p:tgtEl>
                                          <p:spTgt spid="36"/>
                                        </p:tgtEl>
                                        <p:attrNameLst>
                                          <p:attrName>r</p:attrName>
                                        </p:attrNameLst>
                                      </p:cBhvr>
                                    </p:animRot>
                                  </p:childTnLst>
                                </p:cTn>
                              </p:par>
                              <p:par>
                                <p:cTn id="66" presetID="22" presetClass="entr" presetSubtype="1"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up)">
                                      <p:cBhvr>
                                        <p:cTn id="68" dur="1800"/>
                                        <p:tgtEl>
                                          <p:spTgt spid="27"/>
                                        </p:tgtEl>
                                      </p:cBhvr>
                                    </p:animEffect>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nodeType="clickEffect">
                                  <p:stCondLst>
                                    <p:cond delay="0"/>
                                  </p:stCondLst>
                                  <p:childTnLst>
                                    <p:set>
                                      <p:cBhvr>
                                        <p:cTn id="72" dur="1" fill="hold">
                                          <p:stCondLst>
                                            <p:cond delay="0"/>
                                          </p:stCondLst>
                                        </p:cTn>
                                        <p:tgtEl>
                                          <p:spTgt spid="36"/>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500"/>
                                        <p:tgtEl>
                                          <p:spTgt spid="38"/>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up)">
                                      <p:cBhvr>
                                        <p:cTn id="82" dur="1600"/>
                                        <p:tgtEl>
                                          <p:spTgt spid="39"/>
                                        </p:tgtEl>
                                      </p:cBhvr>
                                    </p:animEffect>
                                  </p:childTnLst>
                                </p:cTn>
                              </p:par>
                              <p:par>
                                <p:cTn id="83" presetID="8" presetClass="emph" presetSubtype="0" fill="hold" nodeType="withEffect">
                                  <p:stCondLst>
                                    <p:cond delay="0"/>
                                  </p:stCondLst>
                                  <p:childTnLst>
                                    <p:animRot by="-1080000">
                                      <p:cBhvr>
                                        <p:cTn id="84" dur="2000" fill="hold"/>
                                        <p:tgtEl>
                                          <p:spTgt spid="38"/>
                                        </p:tgtEl>
                                        <p:attrNameLst>
                                          <p:attrName>r</p:attrName>
                                        </p:attrNameLst>
                                      </p:cBhvr>
                                    </p:animRo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fade">
                                      <p:cBhvr>
                                        <p:cTn id="89" dur="500"/>
                                        <p:tgtEl>
                                          <p:spTgt spid="48"/>
                                        </p:tgtEl>
                                      </p:cBhvr>
                                    </p:animEffect>
                                  </p:childTnLst>
                                </p:cTn>
                              </p:par>
                              <p:par>
                                <p:cTn id="90" presetID="10" presetClass="exit" presetSubtype="0" fill="hold" nodeType="withEffect">
                                  <p:stCondLst>
                                    <p:cond delay="0"/>
                                  </p:stCondLst>
                                  <p:childTnLst>
                                    <p:animEffect transition="out" filter="fade">
                                      <p:cBhvr>
                                        <p:cTn id="91" dur="500"/>
                                        <p:tgtEl>
                                          <p:spTgt spid="38"/>
                                        </p:tgtEl>
                                      </p:cBhvr>
                                    </p:animEffect>
                                    <p:set>
                                      <p:cBhvr>
                                        <p:cTn id="92" dur="1" fill="hold">
                                          <p:stCondLst>
                                            <p:cond delay="499"/>
                                          </p:stCondLst>
                                        </p:cTn>
                                        <p:tgtEl>
                                          <p:spTgt spid="38"/>
                                        </p:tgtEl>
                                        <p:attrNameLst>
                                          <p:attrName>style.visibility</p:attrName>
                                        </p:attrNameLst>
                                      </p:cBhvr>
                                      <p:to>
                                        <p:strVal val="hidden"/>
                                      </p:to>
                                    </p:set>
                                  </p:childTnLst>
                                </p:cTn>
                              </p:par>
                              <p:par>
                                <p:cTn id="93" presetID="10" presetClass="entr" presetSubtype="0" fill="hold" grpId="0" nodeType="with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nodeType="clickEffect">
                                  <p:stCondLst>
                                    <p:cond delay="0"/>
                                  </p:stCondLst>
                                  <p:childTnLst>
                                    <p:set>
                                      <p:cBhvr>
                                        <p:cTn id="99" dur="1" fill="hold">
                                          <p:stCondLst>
                                            <p:cond delay="0"/>
                                          </p:stCondLst>
                                        </p:cTn>
                                        <p:tgtEl>
                                          <p:spTgt spid="51"/>
                                        </p:tgtEl>
                                        <p:attrNameLst>
                                          <p:attrName>style.visibility</p:attrName>
                                        </p:attrNameLst>
                                      </p:cBhvr>
                                      <p:to>
                                        <p:strVal val="visible"/>
                                      </p:to>
                                    </p:set>
                                  </p:childTnLst>
                                </p:cTn>
                              </p:par>
                              <p:par>
                                <p:cTn id="100" presetID="1" presetClass="entr" presetSubtype="0" fill="hold" nodeType="withEffect">
                                  <p:stCondLst>
                                    <p:cond delay="0"/>
                                  </p:stCondLst>
                                  <p:childTnLst>
                                    <p:set>
                                      <p:cBhvr>
                                        <p:cTn id="101" dur="1" fill="hold">
                                          <p:stCondLst>
                                            <p:cond delay="0"/>
                                          </p:stCondLst>
                                        </p:cTn>
                                        <p:tgtEl>
                                          <p:spTgt spid="50"/>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42" presetClass="path" presetSubtype="0" accel="50000" decel="50000" fill="hold" nodeType="clickEffect">
                                  <p:stCondLst>
                                    <p:cond delay="0"/>
                                  </p:stCondLst>
                                  <p:childTnLst>
                                    <p:animMotion origin="layout" path="M 2.70833E-6 1.85185E-6 L -0.11432 0.19745 " pathEditMode="relative" rAng="0" ptsTypes="AA">
                                      <p:cBhvr>
                                        <p:cTn id="105" dur="2000" fill="hold"/>
                                        <p:tgtEl>
                                          <p:spTgt spid="51"/>
                                        </p:tgtEl>
                                        <p:attrNameLst>
                                          <p:attrName>ppt_x</p:attrName>
                                          <p:attrName>ppt_y</p:attrName>
                                        </p:attrNameLst>
                                      </p:cBhvr>
                                      <p:rCtr x="-5651" y="10231"/>
                                    </p:animMotion>
                                  </p:childTnLst>
                                </p:cTn>
                              </p:par>
                              <p:par>
                                <p:cTn id="106" presetID="22" presetClass="entr" presetSubtype="1" fill="hold" nodeType="withEffect">
                                  <p:stCondLst>
                                    <p:cond delay="0"/>
                                  </p:stCondLst>
                                  <p:childTnLst>
                                    <p:set>
                                      <p:cBhvr>
                                        <p:cTn id="107" dur="1" fill="hold">
                                          <p:stCondLst>
                                            <p:cond delay="0"/>
                                          </p:stCondLst>
                                        </p:cTn>
                                        <p:tgtEl>
                                          <p:spTgt spid="9"/>
                                        </p:tgtEl>
                                        <p:attrNameLst>
                                          <p:attrName>style.visibility</p:attrName>
                                        </p:attrNameLst>
                                      </p:cBhvr>
                                      <p:to>
                                        <p:strVal val="visible"/>
                                      </p:to>
                                    </p:set>
                                    <p:animEffect transition="in" filter="wipe(up)">
                                      <p:cBhvr>
                                        <p:cTn id="108" dur="2000"/>
                                        <p:tgtEl>
                                          <p:spTgt spid="9"/>
                                        </p:tgtEl>
                                      </p:cBhvr>
                                    </p:animEffect>
                                  </p:childTnLst>
                                </p:cTn>
                              </p:par>
                            </p:childTnLst>
                          </p:cTn>
                        </p:par>
                        <p:par>
                          <p:cTn id="109" fill="hold">
                            <p:stCondLst>
                              <p:cond delay="2000"/>
                            </p:stCondLst>
                            <p:childTnLst>
                              <p:par>
                                <p:cTn id="110" presetID="10" presetClass="exit" presetSubtype="0" fill="hold" nodeType="afterEffect">
                                  <p:stCondLst>
                                    <p:cond delay="0"/>
                                  </p:stCondLst>
                                  <p:childTnLst>
                                    <p:animEffect transition="out" filter="fade">
                                      <p:cBhvr>
                                        <p:cTn id="111" dur="500"/>
                                        <p:tgtEl>
                                          <p:spTgt spid="51"/>
                                        </p:tgtEl>
                                      </p:cBhvr>
                                    </p:animEffect>
                                    <p:set>
                                      <p:cBhvr>
                                        <p:cTn id="112" dur="1" fill="hold">
                                          <p:stCondLst>
                                            <p:cond delay="499"/>
                                          </p:stCondLst>
                                        </p:cTn>
                                        <p:tgtEl>
                                          <p:spTgt spid="51"/>
                                        </p:tgtEl>
                                        <p:attrNameLst>
                                          <p:attrName>style.visibility</p:attrName>
                                        </p:attrNameLst>
                                      </p:cBhvr>
                                      <p:to>
                                        <p:strVal val="hidden"/>
                                      </p:to>
                                    </p:set>
                                  </p:childTnLst>
                                </p:cTn>
                              </p:par>
                              <p:par>
                                <p:cTn id="113" presetID="10" presetClass="exit" presetSubtype="0" fill="hold" nodeType="withEffect">
                                  <p:stCondLst>
                                    <p:cond delay="0"/>
                                  </p:stCondLst>
                                  <p:childTnLst>
                                    <p:animEffect transition="out" filter="fade">
                                      <p:cBhvr>
                                        <p:cTn id="114" dur="500"/>
                                        <p:tgtEl>
                                          <p:spTgt spid="50"/>
                                        </p:tgtEl>
                                      </p:cBhvr>
                                    </p:animEffect>
                                    <p:set>
                                      <p:cBhvr>
                                        <p:cTn id="115" dur="1" fill="hold">
                                          <p:stCondLst>
                                            <p:cond delay="499"/>
                                          </p:stCondLst>
                                        </p:cTn>
                                        <p:tgtEl>
                                          <p:spTgt spid="50"/>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nodeType="clickEffect">
                                  <p:stCondLst>
                                    <p:cond delay="0"/>
                                  </p:stCondLst>
                                  <p:childTnLst>
                                    <p:set>
                                      <p:cBhvr>
                                        <p:cTn id="119" dur="1" fill="hold">
                                          <p:stCondLst>
                                            <p:cond delay="0"/>
                                          </p:stCondLst>
                                        </p:cTn>
                                        <p:tgtEl>
                                          <p:spTgt spid="53"/>
                                        </p:tgtEl>
                                        <p:attrNameLst>
                                          <p:attrName>style.visibility</p:attrName>
                                        </p:attrNameLst>
                                      </p:cBhvr>
                                      <p:to>
                                        <p:strVal val="visible"/>
                                      </p:to>
                                    </p:set>
                                  </p:childTnLst>
                                </p:cTn>
                              </p:par>
                              <p:par>
                                <p:cTn id="120" presetID="1" presetClass="entr" presetSubtype="0" fill="hold" nodeType="withEffect">
                                  <p:stCondLst>
                                    <p:cond delay="0"/>
                                  </p:stCondLst>
                                  <p:childTnLst>
                                    <p:set>
                                      <p:cBhvr>
                                        <p:cTn id="121" dur="1" fill="hold">
                                          <p:stCondLst>
                                            <p:cond delay="0"/>
                                          </p:stCondLst>
                                        </p:cTn>
                                        <p:tgtEl>
                                          <p:spTgt spid="52"/>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42" presetClass="path" presetSubtype="0" accel="50000" decel="50000" fill="hold" nodeType="clickEffect">
                                  <p:stCondLst>
                                    <p:cond delay="0"/>
                                  </p:stCondLst>
                                  <p:childTnLst>
                                    <p:animMotion origin="layout" path="M 4.58333E-6 -4.44444E-6 L 0.11536 0.20973 " pathEditMode="relative" rAng="0" ptsTypes="AA">
                                      <p:cBhvr>
                                        <p:cTn id="125" dur="2000" fill="hold"/>
                                        <p:tgtEl>
                                          <p:spTgt spid="53"/>
                                        </p:tgtEl>
                                        <p:attrNameLst>
                                          <p:attrName>ppt_x</p:attrName>
                                          <p:attrName>ppt_y</p:attrName>
                                        </p:attrNameLst>
                                      </p:cBhvr>
                                      <p:rCtr x="5768" y="10486"/>
                                    </p:animMotion>
                                  </p:childTnLst>
                                </p:cTn>
                              </p:par>
                              <p:par>
                                <p:cTn id="126" presetID="22" presetClass="entr" presetSubtype="1" fill="hold" nodeType="withEffect">
                                  <p:stCondLst>
                                    <p:cond delay="0"/>
                                  </p:stCondLst>
                                  <p:childTnLst>
                                    <p:set>
                                      <p:cBhvr>
                                        <p:cTn id="127" dur="1" fill="hold">
                                          <p:stCondLst>
                                            <p:cond delay="0"/>
                                          </p:stCondLst>
                                        </p:cTn>
                                        <p:tgtEl>
                                          <p:spTgt spid="40"/>
                                        </p:tgtEl>
                                        <p:attrNameLst>
                                          <p:attrName>style.visibility</p:attrName>
                                        </p:attrNameLst>
                                      </p:cBhvr>
                                      <p:to>
                                        <p:strVal val="visible"/>
                                      </p:to>
                                    </p:set>
                                    <p:animEffect transition="in" filter="wipe(up)">
                                      <p:cBhvr>
                                        <p:cTn id="128" dur="2000"/>
                                        <p:tgtEl>
                                          <p:spTgt spid="40"/>
                                        </p:tgtEl>
                                      </p:cBhvr>
                                    </p:animEffect>
                                  </p:childTnLst>
                                </p:cTn>
                              </p:par>
                            </p:childTnLst>
                          </p:cTn>
                        </p:par>
                        <p:par>
                          <p:cTn id="129" fill="hold">
                            <p:stCondLst>
                              <p:cond delay="2000"/>
                            </p:stCondLst>
                            <p:childTnLst>
                              <p:par>
                                <p:cTn id="130" presetID="10" presetClass="exit" presetSubtype="0" fill="hold" nodeType="afterEffect">
                                  <p:stCondLst>
                                    <p:cond delay="0"/>
                                  </p:stCondLst>
                                  <p:childTnLst>
                                    <p:animEffect transition="out" filter="fade">
                                      <p:cBhvr>
                                        <p:cTn id="131" dur="500"/>
                                        <p:tgtEl>
                                          <p:spTgt spid="53"/>
                                        </p:tgtEl>
                                      </p:cBhvr>
                                    </p:animEffect>
                                    <p:set>
                                      <p:cBhvr>
                                        <p:cTn id="132" dur="1" fill="hold">
                                          <p:stCondLst>
                                            <p:cond delay="499"/>
                                          </p:stCondLst>
                                        </p:cTn>
                                        <p:tgtEl>
                                          <p:spTgt spid="53"/>
                                        </p:tgtEl>
                                        <p:attrNameLst>
                                          <p:attrName>style.visibility</p:attrName>
                                        </p:attrNameLst>
                                      </p:cBhvr>
                                      <p:to>
                                        <p:strVal val="hidden"/>
                                      </p:to>
                                    </p:set>
                                  </p:childTnLst>
                                </p:cTn>
                              </p:par>
                              <p:par>
                                <p:cTn id="133" presetID="10" presetClass="exit" presetSubtype="0" fill="hold" nodeType="withEffect">
                                  <p:stCondLst>
                                    <p:cond delay="0"/>
                                  </p:stCondLst>
                                  <p:childTnLst>
                                    <p:animEffect transition="out" filter="fade">
                                      <p:cBhvr>
                                        <p:cTn id="134" dur="500"/>
                                        <p:tgtEl>
                                          <p:spTgt spid="52"/>
                                        </p:tgtEl>
                                      </p:cBhvr>
                                    </p:animEffect>
                                    <p:set>
                                      <p:cBhvr>
                                        <p:cTn id="135" dur="1" fill="hold">
                                          <p:stCondLst>
                                            <p:cond delay="499"/>
                                          </p:stCondLst>
                                        </p:cTn>
                                        <p:tgtEl>
                                          <p:spTgt spid="52"/>
                                        </p:tgtEl>
                                        <p:attrNameLst>
                                          <p:attrName>style.visibility</p:attrName>
                                        </p:attrNameLst>
                                      </p:cBhvr>
                                      <p:to>
                                        <p:strVal val="hidden"/>
                                      </p:to>
                                    </p:set>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0"/>
                                          </p:stCondLst>
                                        </p:cTn>
                                        <p:tgtEl>
                                          <p:spTgt spid="37"/>
                                        </p:tgtEl>
                                        <p:attrNameLst>
                                          <p:attrName>style.visibility</p:attrName>
                                        </p:attrNameLst>
                                      </p:cBhvr>
                                      <p:to>
                                        <p:strVal val="visible"/>
                                      </p:to>
                                    </p:set>
                                  </p:childTnLst>
                                </p:cTn>
                              </p:par>
                            </p:childTnLst>
                          </p:cTn>
                        </p:par>
                      </p:childTnLst>
                    </p:cTn>
                  </p:par>
                  <p:par>
                    <p:cTn id="140" fill="hold">
                      <p:stCondLst>
                        <p:cond delay="indefinite"/>
                      </p:stCondLst>
                      <p:childTnLst>
                        <p:par>
                          <p:cTn id="141" fill="hold">
                            <p:stCondLst>
                              <p:cond delay="0"/>
                            </p:stCondLst>
                            <p:childTnLst>
                              <p:par>
                                <p:cTn id="142" presetID="47" presetClass="entr" presetSubtype="0" fill="hold" nodeType="clickEffect">
                                  <p:stCondLst>
                                    <p:cond delay="0"/>
                                  </p:stCondLst>
                                  <p:childTnLst>
                                    <p:set>
                                      <p:cBhvr>
                                        <p:cTn id="143" dur="1" fill="hold">
                                          <p:stCondLst>
                                            <p:cond delay="0"/>
                                          </p:stCondLst>
                                        </p:cTn>
                                        <p:tgtEl>
                                          <p:spTgt spid="41"/>
                                        </p:tgtEl>
                                        <p:attrNameLst>
                                          <p:attrName>style.visibility</p:attrName>
                                        </p:attrNameLst>
                                      </p:cBhvr>
                                      <p:to>
                                        <p:strVal val="visible"/>
                                      </p:to>
                                    </p:set>
                                    <p:animEffect transition="in" filter="fade">
                                      <p:cBhvr>
                                        <p:cTn id="144" dur="1000"/>
                                        <p:tgtEl>
                                          <p:spTgt spid="41"/>
                                        </p:tgtEl>
                                      </p:cBhvr>
                                    </p:animEffect>
                                    <p:anim calcmode="lin" valueType="num">
                                      <p:cBhvr>
                                        <p:cTn id="145" dur="1000" fill="hold"/>
                                        <p:tgtEl>
                                          <p:spTgt spid="41"/>
                                        </p:tgtEl>
                                        <p:attrNameLst>
                                          <p:attrName>ppt_x</p:attrName>
                                        </p:attrNameLst>
                                      </p:cBhvr>
                                      <p:tavLst>
                                        <p:tav tm="0">
                                          <p:val>
                                            <p:strVal val="#ppt_x"/>
                                          </p:val>
                                        </p:tav>
                                        <p:tav tm="100000">
                                          <p:val>
                                            <p:strVal val="#ppt_x"/>
                                          </p:val>
                                        </p:tav>
                                      </p:tavLst>
                                    </p:anim>
                                    <p:anim calcmode="lin" valueType="num">
                                      <p:cBhvr>
                                        <p:cTn id="146"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2" presetClass="entr" presetSubtype="8" fill="hold" nodeType="clickEffect">
                                  <p:stCondLst>
                                    <p:cond delay="0"/>
                                  </p:stCondLst>
                                  <p:childTnLst>
                                    <p:set>
                                      <p:cBhvr>
                                        <p:cTn id="150" dur="1" fill="hold">
                                          <p:stCondLst>
                                            <p:cond delay="0"/>
                                          </p:stCondLst>
                                        </p:cTn>
                                        <p:tgtEl>
                                          <p:spTgt spid="6"/>
                                        </p:tgtEl>
                                        <p:attrNameLst>
                                          <p:attrName>style.visibility</p:attrName>
                                        </p:attrNameLst>
                                      </p:cBhvr>
                                      <p:to>
                                        <p:strVal val="visible"/>
                                      </p:to>
                                    </p:set>
                                    <p:animEffect transition="in" filter="wipe(left)">
                                      <p:cBhvr>
                                        <p:cTn id="151" dur="500"/>
                                        <p:tgtEl>
                                          <p:spTgt spid="6"/>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xit" presetSubtype="0" fill="hold" nodeType="clickEffect">
                                  <p:stCondLst>
                                    <p:cond delay="0"/>
                                  </p:stCondLst>
                                  <p:childTnLst>
                                    <p:animEffect transition="out" filter="fade">
                                      <p:cBhvr>
                                        <p:cTn id="155" dur="500"/>
                                        <p:tgtEl>
                                          <p:spTgt spid="6"/>
                                        </p:tgtEl>
                                      </p:cBhvr>
                                    </p:animEffect>
                                    <p:set>
                                      <p:cBhvr>
                                        <p:cTn id="156" dur="1" fill="hold">
                                          <p:stCondLst>
                                            <p:cond delay="499"/>
                                          </p:stCondLst>
                                        </p:cTn>
                                        <p:tgtEl>
                                          <p:spTgt spid="6"/>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42" presetClass="path" presetSubtype="0" accel="50000" decel="50000" fill="hold" nodeType="clickEffect">
                                  <p:stCondLst>
                                    <p:cond delay="0"/>
                                  </p:stCondLst>
                                  <p:childTnLst>
                                    <p:animMotion origin="layout" path="M 4.16667E-6 -2.22222E-6 L 0.23059 -0.00069 " pathEditMode="relative" rAng="0" ptsTypes="AA">
                                      <p:cBhvr>
                                        <p:cTn id="160" dur="2000" fill="hold"/>
                                        <p:tgtEl>
                                          <p:spTgt spid="41"/>
                                        </p:tgtEl>
                                        <p:attrNameLst>
                                          <p:attrName>ppt_x</p:attrName>
                                          <p:attrName>ppt_y</p:attrName>
                                        </p:attrNameLst>
                                      </p:cBhvr>
                                      <p:rCtr x="11523" y="-46"/>
                                    </p:animMotion>
                                  </p:childTnLst>
                                </p:cTn>
                              </p:par>
                            </p:childTnLst>
                          </p:cTn>
                        </p:par>
                      </p:childTnLst>
                    </p:cTn>
                  </p:par>
                  <p:par>
                    <p:cTn id="161" fill="hold">
                      <p:stCondLst>
                        <p:cond delay="indefinite"/>
                      </p:stCondLst>
                      <p:childTnLst>
                        <p:par>
                          <p:cTn id="162" fill="hold">
                            <p:stCondLst>
                              <p:cond delay="0"/>
                            </p:stCondLst>
                            <p:childTnLst>
                              <p:par>
                                <p:cTn id="163" presetID="22" presetClass="entr" presetSubtype="2" fill="hold" nodeType="clickEffect">
                                  <p:stCondLst>
                                    <p:cond delay="0"/>
                                  </p:stCondLst>
                                  <p:childTnLst>
                                    <p:set>
                                      <p:cBhvr>
                                        <p:cTn id="164" dur="1" fill="hold">
                                          <p:stCondLst>
                                            <p:cond delay="0"/>
                                          </p:stCondLst>
                                        </p:cTn>
                                        <p:tgtEl>
                                          <p:spTgt spid="42"/>
                                        </p:tgtEl>
                                        <p:attrNameLst>
                                          <p:attrName>style.visibility</p:attrName>
                                        </p:attrNameLst>
                                      </p:cBhvr>
                                      <p:to>
                                        <p:strVal val="visible"/>
                                      </p:to>
                                    </p:set>
                                    <p:animEffect transition="in" filter="wipe(right)">
                                      <p:cBhvr>
                                        <p:cTn id="165" dur="500"/>
                                        <p:tgtEl>
                                          <p:spTgt spid="42"/>
                                        </p:tgtEl>
                                      </p:cBhvr>
                                    </p:animEffect>
                                  </p:childTnLst>
                                </p:cTn>
                              </p:par>
                            </p:childTnLst>
                          </p:cTn>
                        </p:par>
                      </p:childTnLst>
                    </p:cTn>
                  </p:par>
                  <p:par>
                    <p:cTn id="166" fill="hold">
                      <p:stCondLst>
                        <p:cond delay="indefinite"/>
                      </p:stCondLst>
                      <p:childTnLst>
                        <p:par>
                          <p:cTn id="167" fill="hold">
                            <p:stCondLst>
                              <p:cond delay="0"/>
                            </p:stCondLst>
                            <p:childTnLst>
                              <p:par>
                                <p:cTn id="168" presetID="10" presetClass="exit" presetSubtype="0" fill="hold" nodeType="clickEffect">
                                  <p:stCondLst>
                                    <p:cond delay="0"/>
                                  </p:stCondLst>
                                  <p:childTnLst>
                                    <p:animEffect transition="out" filter="fade">
                                      <p:cBhvr>
                                        <p:cTn id="169" dur="500"/>
                                        <p:tgtEl>
                                          <p:spTgt spid="42"/>
                                        </p:tgtEl>
                                      </p:cBhvr>
                                    </p:animEffect>
                                    <p:set>
                                      <p:cBhvr>
                                        <p:cTn id="170" dur="1" fill="hold">
                                          <p:stCondLst>
                                            <p:cond delay="499"/>
                                          </p:stCondLst>
                                        </p:cTn>
                                        <p:tgtEl>
                                          <p:spTgt spid="42"/>
                                        </p:tgtEl>
                                        <p:attrNameLst>
                                          <p:attrName>style.visibility</p:attrName>
                                        </p:attrNameLst>
                                      </p:cBhvr>
                                      <p:to>
                                        <p:strVal val="hidden"/>
                                      </p:to>
                                    </p:set>
                                  </p:childTnLst>
                                </p:cTn>
                              </p:par>
                            </p:childTnLst>
                          </p:cTn>
                        </p:par>
                      </p:childTnLst>
                    </p:cTn>
                  </p:par>
                  <p:par>
                    <p:cTn id="171" fill="hold">
                      <p:stCondLst>
                        <p:cond delay="indefinite"/>
                      </p:stCondLst>
                      <p:childTnLst>
                        <p:par>
                          <p:cTn id="172" fill="hold">
                            <p:stCondLst>
                              <p:cond delay="0"/>
                            </p:stCondLst>
                            <p:childTnLst>
                              <p:par>
                                <p:cTn id="173" presetID="10" presetClass="exit" presetSubtype="0" fill="hold" nodeType="clickEffect">
                                  <p:stCondLst>
                                    <p:cond delay="0"/>
                                  </p:stCondLst>
                                  <p:childTnLst>
                                    <p:animEffect transition="out" filter="fade">
                                      <p:cBhvr>
                                        <p:cTn id="174" dur="500"/>
                                        <p:tgtEl>
                                          <p:spTgt spid="41"/>
                                        </p:tgtEl>
                                      </p:cBhvr>
                                    </p:animEffect>
                                    <p:set>
                                      <p:cBhvr>
                                        <p:cTn id="175" dur="1" fill="hold">
                                          <p:stCondLst>
                                            <p:cond delay="499"/>
                                          </p:stCondLst>
                                        </p:cTn>
                                        <p:tgtEl>
                                          <p:spTgt spid="41"/>
                                        </p:tgtEl>
                                        <p:attrNameLst>
                                          <p:attrName>style.visibility</p:attrName>
                                        </p:attrNameLst>
                                      </p:cBhvr>
                                      <p:to>
                                        <p:strVal val="hidden"/>
                                      </p:to>
                                    </p:set>
                                  </p:childTnLst>
                                </p:cTn>
                              </p:par>
                            </p:childTnLst>
                          </p:cTn>
                        </p:par>
                      </p:childTnLst>
                    </p:cTn>
                  </p:par>
                  <p:par>
                    <p:cTn id="176" fill="hold">
                      <p:stCondLst>
                        <p:cond delay="indefinite"/>
                      </p:stCondLst>
                      <p:childTnLst>
                        <p:par>
                          <p:cTn id="177" fill="hold">
                            <p:stCondLst>
                              <p:cond delay="0"/>
                            </p:stCondLst>
                            <p:childTnLst>
                              <p:par>
                                <p:cTn id="178" presetID="47" presetClass="entr" presetSubtype="0" fill="hold" nodeType="clickEffect">
                                  <p:stCondLst>
                                    <p:cond delay="0"/>
                                  </p:stCondLst>
                                  <p:childTnLst>
                                    <p:set>
                                      <p:cBhvr>
                                        <p:cTn id="179" dur="1" fill="hold">
                                          <p:stCondLst>
                                            <p:cond delay="0"/>
                                          </p:stCondLst>
                                        </p:cTn>
                                        <p:tgtEl>
                                          <p:spTgt spid="43"/>
                                        </p:tgtEl>
                                        <p:attrNameLst>
                                          <p:attrName>style.visibility</p:attrName>
                                        </p:attrNameLst>
                                      </p:cBhvr>
                                      <p:to>
                                        <p:strVal val="visible"/>
                                      </p:to>
                                    </p:set>
                                    <p:animEffect transition="in" filter="fade">
                                      <p:cBhvr>
                                        <p:cTn id="180" dur="1000"/>
                                        <p:tgtEl>
                                          <p:spTgt spid="43"/>
                                        </p:tgtEl>
                                      </p:cBhvr>
                                    </p:animEffect>
                                    <p:anim calcmode="lin" valueType="num">
                                      <p:cBhvr>
                                        <p:cTn id="181" dur="1000" fill="hold"/>
                                        <p:tgtEl>
                                          <p:spTgt spid="43"/>
                                        </p:tgtEl>
                                        <p:attrNameLst>
                                          <p:attrName>ppt_x</p:attrName>
                                        </p:attrNameLst>
                                      </p:cBhvr>
                                      <p:tavLst>
                                        <p:tav tm="0">
                                          <p:val>
                                            <p:strVal val="#ppt_x"/>
                                          </p:val>
                                        </p:tav>
                                        <p:tav tm="100000">
                                          <p:val>
                                            <p:strVal val="#ppt_x"/>
                                          </p:val>
                                        </p:tav>
                                      </p:tavLst>
                                    </p:anim>
                                    <p:anim calcmode="lin" valueType="num">
                                      <p:cBhvr>
                                        <p:cTn id="18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2" presetClass="entr" presetSubtype="2" fill="hold" nodeType="clickEffect">
                                  <p:stCondLst>
                                    <p:cond delay="0"/>
                                  </p:stCondLst>
                                  <p:childTnLst>
                                    <p:set>
                                      <p:cBhvr>
                                        <p:cTn id="186" dur="1" fill="hold">
                                          <p:stCondLst>
                                            <p:cond delay="0"/>
                                          </p:stCondLst>
                                        </p:cTn>
                                        <p:tgtEl>
                                          <p:spTgt spid="44"/>
                                        </p:tgtEl>
                                        <p:attrNameLst>
                                          <p:attrName>style.visibility</p:attrName>
                                        </p:attrNameLst>
                                      </p:cBhvr>
                                      <p:to>
                                        <p:strVal val="visible"/>
                                      </p:to>
                                    </p:set>
                                    <p:animEffect transition="in" filter="wipe(right)">
                                      <p:cBhvr>
                                        <p:cTn id="187" dur="500"/>
                                        <p:tgtEl>
                                          <p:spTgt spid="44"/>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xit" presetSubtype="0" fill="hold" nodeType="clickEffect">
                                  <p:stCondLst>
                                    <p:cond delay="0"/>
                                  </p:stCondLst>
                                  <p:childTnLst>
                                    <p:animEffect transition="out" filter="fade">
                                      <p:cBhvr>
                                        <p:cTn id="191" dur="500"/>
                                        <p:tgtEl>
                                          <p:spTgt spid="44"/>
                                        </p:tgtEl>
                                      </p:cBhvr>
                                    </p:animEffect>
                                    <p:set>
                                      <p:cBhvr>
                                        <p:cTn id="192" dur="1" fill="hold">
                                          <p:stCondLst>
                                            <p:cond delay="499"/>
                                          </p:stCondLst>
                                        </p:cTn>
                                        <p:tgtEl>
                                          <p:spTgt spid="44"/>
                                        </p:tgtEl>
                                        <p:attrNameLst>
                                          <p:attrName>style.visibility</p:attrName>
                                        </p:attrNameLst>
                                      </p:cBhvr>
                                      <p:to>
                                        <p:strVal val="hidden"/>
                                      </p:to>
                                    </p:set>
                                  </p:childTnLst>
                                </p:cTn>
                              </p:par>
                            </p:childTnLst>
                          </p:cTn>
                        </p:par>
                      </p:childTnLst>
                    </p:cTn>
                  </p:par>
                  <p:par>
                    <p:cTn id="193" fill="hold">
                      <p:stCondLst>
                        <p:cond delay="indefinite"/>
                      </p:stCondLst>
                      <p:childTnLst>
                        <p:par>
                          <p:cTn id="194" fill="hold">
                            <p:stCondLst>
                              <p:cond delay="0"/>
                            </p:stCondLst>
                            <p:childTnLst>
                              <p:par>
                                <p:cTn id="195" presetID="10" presetClass="exit" presetSubtype="0" fill="hold" nodeType="clickEffect">
                                  <p:stCondLst>
                                    <p:cond delay="0"/>
                                  </p:stCondLst>
                                  <p:childTnLst>
                                    <p:animEffect transition="out" filter="fade">
                                      <p:cBhvr>
                                        <p:cTn id="196" dur="500"/>
                                        <p:tgtEl>
                                          <p:spTgt spid="43"/>
                                        </p:tgtEl>
                                      </p:cBhvr>
                                    </p:animEffect>
                                    <p:set>
                                      <p:cBhvr>
                                        <p:cTn id="197" dur="1" fill="hold">
                                          <p:stCondLst>
                                            <p:cond delay="499"/>
                                          </p:stCondLst>
                                        </p:cTn>
                                        <p:tgtEl>
                                          <p:spTgt spid="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 grpId="0" animBg="1"/>
      <p:bldP spid="4" grpId="0"/>
      <p:bldP spid="17" grpId="0" animBg="1"/>
      <p:bldP spid="18" grpId="0"/>
      <p:bldP spid="39" grpId="0" animBg="1"/>
      <p:bldP spid="27" grpId="0" animBg="1"/>
      <p:bldP spid="48" grpId="0" animBg="1"/>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mj-lt"/>
                <a:cs typeface="Calibri" panose="020F0502020204030204" pitchFamily="34" charset="0"/>
              </a:rPr>
              <a:t>Construct </a:t>
            </a:r>
            <a:r>
              <a:rPr lang="en-US" sz="3200" b="1" dirty="0">
                <a:solidFill>
                  <a:schemeClr val="bg1"/>
                </a:solidFill>
                <a:effectLst/>
                <a:latin typeface="+mj-lt"/>
                <a:ea typeface="Calibri" panose="020F0502020204030204" pitchFamily="34" charset="0"/>
                <a:cs typeface="Calibri" panose="020F0502020204030204" pitchFamily="34" charset="0"/>
              </a:rPr>
              <a:t>triangle MNP.</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7436106" y="1055591"/>
            <a:ext cx="4641012" cy="1778067"/>
            <a:chOff x="7436106" y="1055591"/>
            <a:chExt cx="4641012" cy="1778067"/>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3907673" y="470891"/>
                    <a:ext cx="941707" cy="825629"/>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579794" y="1524014"/>
            <a:ext cx="486850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bg2"/>
                </a:solidFill>
                <a:ea typeface="Calibri" panose="020F0502020204030204" pitchFamily="34" charset="0"/>
                <a:cs typeface="Calibri" panose="020F0502020204030204" pitchFamily="34" charset="0"/>
              </a:rPr>
              <a:t>MN = MP = NP = 4</a:t>
            </a:r>
            <a:r>
              <a:rPr lang="en-US" sz="3200" dirty="0">
                <a:solidFill>
                  <a:schemeClr val="bg2"/>
                </a:solidFill>
                <a:effectLst/>
                <a:ea typeface="Calibri" panose="020F0502020204030204" pitchFamily="34" charset="0"/>
                <a:cs typeface="Calibri" panose="020F0502020204030204" pitchFamily="34" charset="0"/>
              </a:rPr>
              <a:t> cm</a:t>
            </a:r>
            <a:endParaRPr lang="en-US" sz="3200" dirty="0">
              <a:solidFill>
                <a:schemeClr val="bg2"/>
              </a:solidFill>
            </a:endParaRPr>
          </a:p>
        </p:txBody>
      </p:sp>
    </p:spTree>
    <p:custDataLst>
      <p:tags r:id="rId1"/>
    </p:custDataLst>
    <p:extLst>
      <p:ext uri="{BB962C8B-B14F-4D97-AF65-F5344CB8AC3E}">
        <p14:creationId xmlns:p14="http://schemas.microsoft.com/office/powerpoint/2010/main" val="772486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B3C4886C-5E61-4AE0-B19F-0E329AECF765}"/>
              </a:ext>
            </a:extLst>
          </p:cNvPr>
          <p:cNvPicPr>
            <a:picLocks noChangeAspect="1"/>
          </p:cNvPicPr>
          <p:nvPr/>
        </p:nvPicPr>
        <p:blipFill rotWithShape="1">
          <a:blip r:embed="rId4"/>
          <a:srcRect r="-349"/>
          <a:stretch/>
        </p:blipFill>
        <p:spPr>
          <a:xfrm>
            <a:off x="2996122" y="5295598"/>
            <a:ext cx="6419183" cy="1275905"/>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mj-lt"/>
                <a:cs typeface="Calibri" panose="020F0502020204030204" pitchFamily="34" charset="0"/>
              </a:rPr>
              <a:t>Construct triangle MNP.</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7436106" y="1055591"/>
            <a:ext cx="4641012" cy="1778067"/>
            <a:chOff x="7436106" y="1055591"/>
            <a:chExt cx="4641012" cy="1778067"/>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8538132">
                    <a:off x="3907673" y="470891"/>
                    <a:ext cx="941707" cy="825629"/>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3" name="Oval 2">
            <a:extLst>
              <a:ext uri="{FF2B5EF4-FFF2-40B4-BE49-F238E27FC236}">
                <a16:creationId xmlns:a16="http://schemas.microsoft.com/office/drawing/2014/main" id="{9750BC0B-FFB1-4138-96BA-BE5272690956}"/>
              </a:ext>
            </a:extLst>
          </p:cNvPr>
          <p:cNvSpPr/>
          <p:nvPr/>
        </p:nvSpPr>
        <p:spPr>
          <a:xfrm>
            <a:off x="3087554" y="5159026"/>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4405EF29-1621-467E-B122-A5C6695CF1B8}"/>
              </a:ext>
            </a:extLst>
          </p:cNvPr>
          <p:cNvSpPr/>
          <p:nvPr/>
        </p:nvSpPr>
        <p:spPr>
          <a:xfrm>
            <a:off x="2641485" y="5159026"/>
            <a:ext cx="591829"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M</a:t>
            </a:r>
            <a:endParaRPr lang="en-US" sz="3600" b="0" cap="none" spc="0" dirty="0">
              <a:ln w="0"/>
              <a:solidFill>
                <a:schemeClr val="tx1">
                  <a:lumMod val="75000"/>
                  <a:lumOff val="25000"/>
                </a:schemeClr>
              </a:solidFill>
              <a:latin typeface="+mn-lt"/>
            </a:endParaRPr>
          </a:p>
        </p:txBody>
      </p:sp>
      <p:sp>
        <p:nvSpPr>
          <p:cNvPr id="17" name="Oval 16">
            <a:extLst>
              <a:ext uri="{FF2B5EF4-FFF2-40B4-BE49-F238E27FC236}">
                <a16:creationId xmlns:a16="http://schemas.microsoft.com/office/drawing/2014/main" id="{45F57986-48B9-4BD2-B93F-109E5A1C7EF1}"/>
              </a:ext>
            </a:extLst>
          </p:cNvPr>
          <p:cNvSpPr/>
          <p:nvPr/>
        </p:nvSpPr>
        <p:spPr>
          <a:xfrm>
            <a:off x="4732995" y="513962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2FE91A9-2585-4634-BF0C-752735FADAC4}"/>
              </a:ext>
            </a:extLst>
          </p:cNvPr>
          <p:cNvSpPr/>
          <p:nvPr/>
        </p:nvSpPr>
        <p:spPr>
          <a:xfrm>
            <a:off x="4784076" y="5159026"/>
            <a:ext cx="553357"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N</a:t>
            </a:r>
            <a:endParaRPr lang="en-US" sz="3600" b="0" cap="none" spc="0" dirty="0">
              <a:ln w="0"/>
              <a:solidFill>
                <a:schemeClr val="tx1">
                  <a:lumMod val="75000"/>
                  <a:lumOff val="25000"/>
                </a:schemeClr>
              </a:solidFill>
              <a:latin typeface="+mn-lt"/>
            </a:endParaRPr>
          </a:p>
        </p:txBody>
      </p:sp>
      <p:pic>
        <p:nvPicPr>
          <p:cNvPr id="20" name="Picture 19" descr="A close up of a pencil&#10;&#10;Description automatically generated">
            <a:extLst>
              <a:ext uri="{FF2B5EF4-FFF2-40B4-BE49-F238E27FC236}">
                <a16:creationId xmlns:a16="http://schemas.microsoft.com/office/drawing/2014/main" id="{427FF26F-E2A7-4772-AC91-0C14DCB34CCA}"/>
              </a:ext>
            </a:extLst>
          </p:cNvPr>
          <p:cNvPicPr>
            <a:picLocks noChangeAspect="1"/>
          </p:cNvPicPr>
          <p:nvPr/>
        </p:nvPicPr>
        <p:blipFill rotWithShape="1">
          <a:blip r:embed="rId9"/>
          <a:srcRect l="40444"/>
          <a:stretch/>
        </p:blipFill>
        <p:spPr>
          <a:xfrm>
            <a:off x="3057575" y="2939156"/>
            <a:ext cx="1359060" cy="2282003"/>
          </a:xfrm>
          <a:prstGeom prst="rect">
            <a:avLst/>
          </a:prstGeom>
        </p:spPr>
      </p:pic>
      <p:cxnSp>
        <p:nvCxnSpPr>
          <p:cNvPr id="7" name="Straight Connector 6">
            <a:extLst>
              <a:ext uri="{FF2B5EF4-FFF2-40B4-BE49-F238E27FC236}">
                <a16:creationId xmlns:a16="http://schemas.microsoft.com/office/drawing/2014/main" id="{93D83779-9BE9-4D13-84C3-338BBCE39E75}"/>
              </a:ext>
            </a:extLst>
          </p:cNvPr>
          <p:cNvCxnSpPr>
            <a:cxnSpLocks/>
          </p:cNvCxnSpPr>
          <p:nvPr/>
        </p:nvCxnSpPr>
        <p:spPr>
          <a:xfrm>
            <a:off x="3143201" y="5215775"/>
            <a:ext cx="1674984"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player&#10;&#10;Description automatically generated">
            <a:extLst>
              <a:ext uri="{FF2B5EF4-FFF2-40B4-BE49-F238E27FC236}">
                <a16:creationId xmlns:a16="http://schemas.microsoft.com/office/drawing/2014/main" id="{162DEBE5-950A-4FC8-BE52-214004E0887F}"/>
              </a:ext>
            </a:extLst>
          </p:cNvPr>
          <p:cNvPicPr>
            <a:picLocks noChangeAspect="1"/>
          </p:cNvPicPr>
          <p:nvPr/>
        </p:nvPicPr>
        <p:blipFill>
          <a:blip r:embed="rId10"/>
          <a:stretch>
            <a:fillRect/>
          </a:stretch>
        </p:blipFill>
        <p:spPr>
          <a:xfrm>
            <a:off x="8229008" y="890366"/>
            <a:ext cx="1809750" cy="4572000"/>
          </a:xfrm>
          <a:prstGeom prst="rect">
            <a:avLst/>
          </a:prstGeom>
        </p:spPr>
      </p:pic>
      <p:pic>
        <p:nvPicPr>
          <p:cNvPr id="28" name="Picture 27">
            <a:extLst>
              <a:ext uri="{FF2B5EF4-FFF2-40B4-BE49-F238E27FC236}">
                <a16:creationId xmlns:a16="http://schemas.microsoft.com/office/drawing/2014/main" id="{C8DCBFDE-573C-44AA-89E2-A54DA1705C26}"/>
              </a:ext>
            </a:extLst>
          </p:cNvPr>
          <p:cNvPicPr>
            <a:picLocks noChangeAspect="1"/>
          </p:cNvPicPr>
          <p:nvPr/>
        </p:nvPicPr>
        <p:blipFill rotWithShape="1">
          <a:blip r:embed="rId4"/>
          <a:srcRect r="46316"/>
          <a:stretch/>
        </p:blipFill>
        <p:spPr>
          <a:xfrm>
            <a:off x="8184871" y="4769914"/>
            <a:ext cx="3434079" cy="1275905"/>
          </a:xfrm>
          <a:prstGeom prst="rect">
            <a:avLst/>
          </a:prstGeom>
        </p:spPr>
      </p:pic>
      <p:pic>
        <p:nvPicPr>
          <p:cNvPr id="36" name="Picture 35" descr="A picture containing player&#10;&#10;Description automatically generated">
            <a:extLst>
              <a:ext uri="{FF2B5EF4-FFF2-40B4-BE49-F238E27FC236}">
                <a16:creationId xmlns:a16="http://schemas.microsoft.com/office/drawing/2014/main" id="{EFA333E5-1A4A-4F3F-BBD3-8ECC52670E7D}"/>
              </a:ext>
            </a:extLst>
          </p:cNvPr>
          <p:cNvPicPr>
            <a:picLocks noChangeAspect="1"/>
          </p:cNvPicPr>
          <p:nvPr/>
        </p:nvPicPr>
        <p:blipFill rotWithShape="1">
          <a:blip r:embed="rId10"/>
          <a:srcRect l="-89751" r="-2" b="-60787"/>
          <a:stretch/>
        </p:blipFill>
        <p:spPr>
          <a:xfrm rot="18235966">
            <a:off x="1397794" y="1455465"/>
            <a:ext cx="3198470" cy="7368323"/>
          </a:xfrm>
          <a:prstGeom prst="rect">
            <a:avLst/>
          </a:prstGeom>
        </p:spPr>
      </p:pic>
      <p:pic>
        <p:nvPicPr>
          <p:cNvPr id="38" name="Picture 37" descr="A picture containing player&#10;&#10;Description automatically generated">
            <a:extLst>
              <a:ext uri="{FF2B5EF4-FFF2-40B4-BE49-F238E27FC236}">
                <a16:creationId xmlns:a16="http://schemas.microsoft.com/office/drawing/2014/main" id="{CFF875E6-5A6F-48EC-9A34-26D5ECCE9A46}"/>
              </a:ext>
            </a:extLst>
          </p:cNvPr>
          <p:cNvPicPr>
            <a:picLocks noChangeAspect="1"/>
          </p:cNvPicPr>
          <p:nvPr/>
        </p:nvPicPr>
        <p:blipFill rotWithShape="1">
          <a:blip r:embed="rId10"/>
          <a:srcRect l="-89751" r="-2" b="-60787"/>
          <a:stretch/>
        </p:blipFill>
        <p:spPr>
          <a:xfrm rot="3459708" flipH="1">
            <a:off x="3445552" y="1135952"/>
            <a:ext cx="3049560" cy="7886187"/>
          </a:xfrm>
          <a:prstGeom prst="rect">
            <a:avLst/>
          </a:prstGeom>
        </p:spPr>
      </p:pic>
      <p:sp>
        <p:nvSpPr>
          <p:cNvPr id="39" name="Oval 38">
            <a:extLst>
              <a:ext uri="{FF2B5EF4-FFF2-40B4-BE49-F238E27FC236}">
                <a16:creationId xmlns:a16="http://schemas.microsoft.com/office/drawing/2014/main" id="{A140FBDE-5A53-4CB6-A6A8-A4E2913D6A0F}"/>
              </a:ext>
            </a:extLst>
          </p:cNvPr>
          <p:cNvSpPr/>
          <p:nvPr/>
        </p:nvSpPr>
        <p:spPr>
          <a:xfrm rot="21104311" flipH="1">
            <a:off x="3571077" y="3922495"/>
            <a:ext cx="578438" cy="385690"/>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1063248"/>
              <a:gd name="connsiteY0" fmla="*/ 0 h 1065000"/>
              <a:gd name="connsiteX1" fmla="*/ 1063247 w 1063248"/>
              <a:gd name="connsiteY1" fmla="*/ 1065001 h 1065000"/>
              <a:gd name="connsiteX0" fmla="*/ 0 w 1071532"/>
              <a:gd name="connsiteY0" fmla="*/ 0 h 1083059"/>
              <a:gd name="connsiteX1" fmla="*/ 1071533 w 1071532"/>
              <a:gd name="connsiteY1" fmla="*/ 1083059 h 1083059"/>
            </a:gdLst>
            <a:ahLst/>
            <a:cxnLst>
              <a:cxn ang="0">
                <a:pos x="connsiteX0" y="connsiteY0"/>
              </a:cxn>
              <a:cxn ang="0">
                <a:pos x="connsiteX1" y="connsiteY1"/>
              </a:cxn>
            </a:cxnLst>
            <a:rect l="l" t="t" r="r" b="b"/>
            <a:pathLst>
              <a:path w="1071532" h="1083059">
                <a:moveTo>
                  <a:pt x="0" y="0"/>
                </a:moveTo>
                <a:cubicBezTo>
                  <a:pt x="536981" y="0"/>
                  <a:pt x="1071533" y="527742"/>
                  <a:pt x="1071533" y="1083059"/>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7" name="Oval 38">
            <a:extLst>
              <a:ext uri="{FF2B5EF4-FFF2-40B4-BE49-F238E27FC236}">
                <a16:creationId xmlns:a16="http://schemas.microsoft.com/office/drawing/2014/main" id="{84DD4922-FB6B-4D6B-AEA3-1E2F3527CF46}"/>
              </a:ext>
            </a:extLst>
          </p:cNvPr>
          <p:cNvSpPr/>
          <p:nvPr/>
        </p:nvSpPr>
        <p:spPr>
          <a:xfrm rot="806414">
            <a:off x="3780016" y="3936483"/>
            <a:ext cx="547511" cy="454578"/>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Lst>
            <a:ahLst/>
            <a:cxnLst>
              <a:cxn ang="0">
                <a:pos x="connsiteX0" y="connsiteY0"/>
              </a:cxn>
              <a:cxn ang="0">
                <a:pos x="connsiteX1" y="connsiteY1"/>
              </a:cxn>
            </a:cxnLst>
            <a:rect l="l" t="t" r="r" b="b"/>
            <a:pathLst>
              <a:path w="972290" h="1005491">
                <a:moveTo>
                  <a:pt x="0" y="0"/>
                </a:moveTo>
                <a:cubicBezTo>
                  <a:pt x="536981" y="0"/>
                  <a:pt x="972290" y="450174"/>
                  <a:pt x="972290" y="1005491"/>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D2B452BA-9A0F-493A-84E1-4474F2E2B5BD}"/>
              </a:ext>
            </a:extLst>
          </p:cNvPr>
          <p:cNvCxnSpPr>
            <a:cxnSpLocks/>
            <a:stCxn id="3" idx="0"/>
            <a:endCxn id="48" idx="3"/>
          </p:cNvCxnSpPr>
          <p:nvPr/>
        </p:nvCxnSpPr>
        <p:spPr>
          <a:xfrm flipV="1">
            <a:off x="3143202" y="3951025"/>
            <a:ext cx="779198" cy="1208001"/>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8364AA30-A87B-4B3C-845A-8C7A9AC12CD0}"/>
              </a:ext>
            </a:extLst>
          </p:cNvPr>
          <p:cNvCxnSpPr>
            <a:cxnSpLocks/>
            <a:stCxn id="17" idx="0"/>
            <a:endCxn id="48" idx="5"/>
          </p:cNvCxnSpPr>
          <p:nvPr/>
        </p:nvCxnSpPr>
        <p:spPr>
          <a:xfrm flipH="1" flipV="1">
            <a:off x="4001097" y="3951025"/>
            <a:ext cx="787546" cy="1188602"/>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8" name="Oval 47">
            <a:extLst>
              <a:ext uri="{FF2B5EF4-FFF2-40B4-BE49-F238E27FC236}">
                <a16:creationId xmlns:a16="http://schemas.microsoft.com/office/drawing/2014/main" id="{170C00ED-EAF5-445E-956B-460C540B3D96}"/>
              </a:ext>
            </a:extLst>
          </p:cNvPr>
          <p:cNvSpPr/>
          <p:nvPr/>
        </p:nvSpPr>
        <p:spPr>
          <a:xfrm>
            <a:off x="3906101" y="3854148"/>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D8E6F488-2564-42B9-B151-549F21E64FB1}"/>
              </a:ext>
            </a:extLst>
          </p:cNvPr>
          <p:cNvSpPr/>
          <p:nvPr/>
        </p:nvSpPr>
        <p:spPr>
          <a:xfrm>
            <a:off x="3881640" y="3389729"/>
            <a:ext cx="42511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P</a:t>
            </a:r>
            <a:endParaRPr lang="en-US" sz="3600" b="0" cap="none" spc="0" dirty="0">
              <a:ln w="0"/>
              <a:solidFill>
                <a:schemeClr val="tx1">
                  <a:lumMod val="75000"/>
                  <a:lumOff val="25000"/>
                </a:schemeClr>
              </a:solidFill>
              <a:latin typeface="+mn-lt"/>
            </a:endParaRPr>
          </a:p>
        </p:txBody>
      </p:sp>
      <p:pic>
        <p:nvPicPr>
          <p:cNvPr id="50" name="Picture 49">
            <a:extLst>
              <a:ext uri="{FF2B5EF4-FFF2-40B4-BE49-F238E27FC236}">
                <a16:creationId xmlns:a16="http://schemas.microsoft.com/office/drawing/2014/main" id="{95962263-76F0-4664-98B0-68D6FBA9E3CB}"/>
              </a:ext>
            </a:extLst>
          </p:cNvPr>
          <p:cNvPicPr>
            <a:picLocks noChangeAspect="1"/>
          </p:cNvPicPr>
          <p:nvPr/>
        </p:nvPicPr>
        <p:blipFill rotWithShape="1">
          <a:blip r:embed="rId4"/>
          <a:srcRect r="-349"/>
          <a:stretch/>
        </p:blipFill>
        <p:spPr>
          <a:xfrm rot="18190584">
            <a:off x="2142526" y="2517325"/>
            <a:ext cx="6133763" cy="1219174"/>
          </a:xfrm>
          <a:prstGeom prst="rect">
            <a:avLst/>
          </a:prstGeom>
        </p:spPr>
      </p:pic>
      <p:pic>
        <p:nvPicPr>
          <p:cNvPr id="51" name="Picture 50" descr="A close up of a pencil&#10;&#10;Description automatically generated">
            <a:extLst>
              <a:ext uri="{FF2B5EF4-FFF2-40B4-BE49-F238E27FC236}">
                <a16:creationId xmlns:a16="http://schemas.microsoft.com/office/drawing/2014/main" id="{9ED9B366-4C3B-498A-A100-7C19B84A3E88}"/>
              </a:ext>
            </a:extLst>
          </p:cNvPr>
          <p:cNvPicPr>
            <a:picLocks noChangeAspect="1"/>
          </p:cNvPicPr>
          <p:nvPr/>
        </p:nvPicPr>
        <p:blipFill rotWithShape="1">
          <a:blip r:embed="rId9"/>
          <a:srcRect l="40444"/>
          <a:stretch/>
        </p:blipFill>
        <p:spPr>
          <a:xfrm>
            <a:off x="3881645" y="1635019"/>
            <a:ext cx="1359060" cy="2282003"/>
          </a:xfrm>
          <a:prstGeom prst="rect">
            <a:avLst/>
          </a:prstGeom>
        </p:spPr>
      </p:pic>
      <p:pic>
        <p:nvPicPr>
          <p:cNvPr id="52" name="Picture 51">
            <a:extLst>
              <a:ext uri="{FF2B5EF4-FFF2-40B4-BE49-F238E27FC236}">
                <a16:creationId xmlns:a16="http://schemas.microsoft.com/office/drawing/2014/main" id="{32E2C21D-FF21-424E-A2BF-6B45CC0C37D3}"/>
              </a:ext>
            </a:extLst>
          </p:cNvPr>
          <p:cNvPicPr>
            <a:picLocks noChangeAspect="1"/>
          </p:cNvPicPr>
          <p:nvPr/>
        </p:nvPicPr>
        <p:blipFill rotWithShape="1">
          <a:blip r:embed="rId4"/>
          <a:srcRect r="-349"/>
          <a:stretch/>
        </p:blipFill>
        <p:spPr>
          <a:xfrm rot="3401704">
            <a:off x="1960453" y="6072288"/>
            <a:ext cx="6169986" cy="1226374"/>
          </a:xfrm>
          <a:prstGeom prst="rect">
            <a:avLst/>
          </a:prstGeom>
        </p:spPr>
      </p:pic>
      <p:pic>
        <p:nvPicPr>
          <p:cNvPr id="53" name="Picture 52" descr="A close up of a pencil&#10;&#10;Description automatically generated">
            <a:extLst>
              <a:ext uri="{FF2B5EF4-FFF2-40B4-BE49-F238E27FC236}">
                <a16:creationId xmlns:a16="http://schemas.microsoft.com/office/drawing/2014/main" id="{13059A19-F00B-4D71-B32C-E9466BF2E262}"/>
              </a:ext>
            </a:extLst>
          </p:cNvPr>
          <p:cNvPicPr>
            <a:picLocks noChangeAspect="1"/>
          </p:cNvPicPr>
          <p:nvPr/>
        </p:nvPicPr>
        <p:blipFill rotWithShape="1">
          <a:blip r:embed="rId9"/>
          <a:srcRect l="40444"/>
          <a:stretch/>
        </p:blipFill>
        <p:spPr>
          <a:xfrm>
            <a:off x="3925109" y="1669022"/>
            <a:ext cx="1359060" cy="2282003"/>
          </a:xfrm>
          <a:prstGeom prst="rect">
            <a:avLst/>
          </a:prstGeom>
        </p:spPr>
      </p:pic>
      <p:sp>
        <p:nvSpPr>
          <p:cNvPr id="41" name="Subtitle 2">
            <a:extLst>
              <a:ext uri="{FF2B5EF4-FFF2-40B4-BE49-F238E27FC236}">
                <a16:creationId xmlns:a16="http://schemas.microsoft.com/office/drawing/2014/main" id="{927990DB-8610-44CC-9C0F-DBD3FADAE109}"/>
              </a:ext>
            </a:extLst>
          </p:cNvPr>
          <p:cNvSpPr txBox="1">
            <a:spLocks/>
          </p:cNvSpPr>
          <p:nvPr/>
        </p:nvSpPr>
        <p:spPr>
          <a:xfrm>
            <a:off x="371488" y="1135736"/>
            <a:ext cx="4546121" cy="65647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MN </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 MP </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 </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NP</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 = </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4 cm</a:t>
            </a:r>
          </a:p>
        </p:txBody>
      </p:sp>
      <mc:AlternateContent xmlns:mc="http://schemas.openxmlformats.org/markup-compatibility/2006" xmlns:a14="http://schemas.microsoft.com/office/drawing/2010/main">
        <mc:Choice Requires="a14">
          <p:sp>
            <p:nvSpPr>
              <p:cNvPr id="42" name="Subtitle 2">
                <a:extLst>
                  <a:ext uri="{FF2B5EF4-FFF2-40B4-BE49-F238E27FC236}">
                    <a16:creationId xmlns:a16="http://schemas.microsoft.com/office/drawing/2014/main" id="{983122BE-0A6D-4F96-899C-CFAF5CB112F5}"/>
                  </a:ext>
                </a:extLst>
              </p:cNvPr>
              <p:cNvSpPr txBox="1">
                <a:spLocks/>
              </p:cNvSpPr>
              <p:nvPr/>
            </p:nvSpPr>
            <p:spPr>
              <a:xfrm>
                <a:off x="-6378" y="1686520"/>
                <a:ext cx="5416357"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 xmlns:m="http://schemas.openxmlformats.org/officeDocument/2006/math">
                    <m:acc>
                      <m:accPr>
                        <m:chr m:val="̂"/>
                        <m:ctrlP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𝑴𝑵𝑷</m:t>
                        </m:r>
                      </m:e>
                    </m:acc>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𝑵𝑷𝑴</m:t>
                        </m:r>
                      </m:e>
                    </m:acc>
                  </m:oMath>
                </a14:m>
                <a:r>
                  <a:rPr lang="en-US" sz="2800" dirty="0">
                    <a:solidFill>
                      <a:schemeClr val="tx1">
                        <a:lumMod val="75000"/>
                        <a:lumOff val="25000"/>
                      </a:schemeClr>
                    </a:solidFill>
                  </a:rPr>
                  <a:t> </a:t>
                </a:r>
                <a14:m>
                  <m:oMath xmlns:m="http://schemas.openxmlformats.org/officeDocument/2006/math">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acc>
                      <m:accPr>
                        <m:chr m:val="̂"/>
                        <m:ctrlP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𝑵𝑴𝑷</m:t>
                        </m:r>
                      </m:e>
                    </m:acc>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𝟔𝟎</m:t>
                    </m:r>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75000"/>
                      <a:lumOff val="25000"/>
                    </a:schemeClr>
                  </a:solidFill>
                </a:endParaRPr>
              </a:p>
            </p:txBody>
          </p:sp>
        </mc:Choice>
        <mc:Fallback xmlns="">
          <p:sp>
            <p:nvSpPr>
              <p:cNvPr id="42" name="Subtitle 2">
                <a:extLst>
                  <a:ext uri="{FF2B5EF4-FFF2-40B4-BE49-F238E27FC236}">
                    <a16:creationId xmlns:a16="http://schemas.microsoft.com/office/drawing/2014/main" id="{983122BE-0A6D-4F96-899C-CFAF5CB112F5}"/>
                  </a:ext>
                </a:extLst>
              </p:cNvPr>
              <p:cNvSpPr txBox="1">
                <a:spLocks noRot="1" noChangeAspect="1" noMove="1" noResize="1" noEditPoints="1" noAdjustHandles="1" noChangeArrowheads="1" noChangeShapeType="1" noTextEdit="1"/>
              </p:cNvSpPr>
              <p:nvPr/>
            </p:nvSpPr>
            <p:spPr>
              <a:xfrm>
                <a:off x="-6378" y="1686520"/>
                <a:ext cx="5416357" cy="1101568"/>
              </a:xfrm>
              <a:prstGeom prst="rect">
                <a:avLst/>
              </a:prstGeom>
              <a:blipFill>
                <a:blip r:embed="rId11"/>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2177746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par>
                                <p:cTn id="15" presetID="10"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22"/>
                                        </p:tgtEl>
                                      </p:cBhvr>
                                    </p:animEffect>
                                    <p:set>
                                      <p:cBhvr>
                                        <p:cTn id="22" dur="1" fill="hold">
                                          <p:stCondLst>
                                            <p:cond delay="499"/>
                                          </p:stCondLst>
                                        </p:cTn>
                                        <p:tgtEl>
                                          <p:spTgt spid="2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4.16667E-7 2.59259E-6 L 0.13724 0.00463 " pathEditMode="relative" rAng="0" ptsTypes="AA">
                                      <p:cBhvr>
                                        <p:cTn id="26" dur="2000" fill="hold"/>
                                        <p:tgtEl>
                                          <p:spTgt spid="20"/>
                                        </p:tgtEl>
                                        <p:attrNameLst>
                                          <p:attrName>ppt_x</p:attrName>
                                          <p:attrName>ppt_y</p:attrName>
                                        </p:attrNameLst>
                                      </p:cBhvr>
                                      <p:rCtr x="6862" y="231"/>
                                    </p:animMotion>
                                  </p:childTnLst>
                                </p:cTn>
                              </p:par>
                              <p:par>
                                <p:cTn id="27" presetID="22" presetClass="entr" presetSubtype="8"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2000"/>
                                        <p:tgtEl>
                                          <p:spTgt spid="7"/>
                                        </p:tgtEl>
                                      </p:cBhvr>
                                    </p:animEffect>
                                  </p:childTnLst>
                                </p:cTn>
                              </p:par>
                            </p:childTnLst>
                          </p:cTn>
                        </p:par>
                        <p:par>
                          <p:cTn id="30" fill="hold">
                            <p:stCondLst>
                              <p:cond delay="2000"/>
                            </p:stCondLst>
                            <p:childTnLst>
                              <p:par>
                                <p:cTn id="31" presetID="1" presetClass="exit" presetSubtype="0" fill="hold" nodeType="afterEffect">
                                  <p:stCondLst>
                                    <p:cond delay="0"/>
                                  </p:stCondLst>
                                  <p:childTnLst>
                                    <p:set>
                                      <p:cBhvr>
                                        <p:cTn id="32" dur="1" fill="hold">
                                          <p:stCondLst>
                                            <p:cond delay="0"/>
                                          </p:stCondLst>
                                        </p:cTn>
                                        <p:tgtEl>
                                          <p:spTgt spid="1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20"/>
                                        </p:tgtEl>
                                        <p:attrNameLst>
                                          <p:attrName>style.visibility</p:attrName>
                                        </p:attrNameLst>
                                      </p:cBhvr>
                                      <p:to>
                                        <p:strVal val="hidden"/>
                                      </p:to>
                                    </p:se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childTnLst>
                          </p:cTn>
                        </p:par>
                        <p:par>
                          <p:cTn id="50" fill="hold">
                            <p:stCondLst>
                              <p:cond delay="500"/>
                            </p:stCondLst>
                            <p:childTnLst>
                              <p:par>
                                <p:cTn id="51" presetID="10" presetClass="exit" presetSubtype="0" fill="hold" nodeType="afterEffect">
                                  <p:stCondLst>
                                    <p:cond delay="750"/>
                                  </p:stCondLst>
                                  <p:childTnLst>
                                    <p:animEffect transition="out" filter="fade">
                                      <p:cBhvr>
                                        <p:cTn id="52" dur="500"/>
                                        <p:tgtEl>
                                          <p:spTgt spid="28"/>
                                        </p:tgtEl>
                                      </p:cBhvr>
                                    </p:animEffect>
                                    <p:set>
                                      <p:cBhvr>
                                        <p:cTn id="53" dur="1" fill="hold">
                                          <p:stCondLst>
                                            <p:cond delay="499"/>
                                          </p:stCondLst>
                                        </p:cTn>
                                        <p:tgtEl>
                                          <p:spTgt spid="28"/>
                                        </p:tgtEl>
                                        <p:attrNameLst>
                                          <p:attrName>style.visibility</p:attrName>
                                        </p:attrNameLst>
                                      </p:cBhvr>
                                      <p:to>
                                        <p:strVal val="hidden"/>
                                      </p:to>
                                    </p:set>
                                  </p:childTnLst>
                                </p:cTn>
                              </p:par>
                              <p:par>
                                <p:cTn id="54" presetID="10" presetClass="exit" presetSubtype="0" fill="hold" nodeType="withEffect">
                                  <p:stCondLst>
                                    <p:cond delay="750"/>
                                  </p:stCondLst>
                                  <p:childTnLst>
                                    <p:animEffect transition="out" filter="fade">
                                      <p:cBhvr>
                                        <p:cTn id="55" dur="500"/>
                                        <p:tgtEl>
                                          <p:spTgt spid="11"/>
                                        </p:tgtEl>
                                      </p:cBhvr>
                                    </p:animEffect>
                                    <p:set>
                                      <p:cBhvr>
                                        <p:cTn id="56" dur="1" fill="hold">
                                          <p:stCondLst>
                                            <p:cond delay="499"/>
                                          </p:stCondLst>
                                        </p:cTn>
                                        <p:tgtEl>
                                          <p:spTgt spid="11"/>
                                        </p:tgtEl>
                                        <p:attrNameLst>
                                          <p:attrName>style.visibility</p:attrName>
                                        </p:attrNameLst>
                                      </p:cBhvr>
                                      <p:to>
                                        <p:strVal val="hidden"/>
                                      </p:to>
                                    </p:set>
                                  </p:childTnLst>
                                </p:cTn>
                              </p:par>
                            </p:childTnLst>
                          </p:cTn>
                        </p:par>
                        <p:par>
                          <p:cTn id="57" fill="hold">
                            <p:stCondLst>
                              <p:cond delay="1750"/>
                            </p:stCondLst>
                            <p:childTnLst>
                              <p:par>
                                <p:cTn id="58" presetID="10" presetClass="entr" presetSubtype="0"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mph" presetSubtype="0" fill="hold" nodeType="clickEffect">
                                  <p:stCondLst>
                                    <p:cond delay="0"/>
                                  </p:stCondLst>
                                  <p:childTnLst>
                                    <p:animRot by="900000">
                                      <p:cBhvr>
                                        <p:cTn id="64" dur="2000" fill="hold"/>
                                        <p:tgtEl>
                                          <p:spTgt spid="36"/>
                                        </p:tgtEl>
                                        <p:attrNameLst>
                                          <p:attrName>r</p:attrName>
                                        </p:attrNameLst>
                                      </p:cBhvr>
                                    </p:animRot>
                                  </p:childTnLst>
                                </p:cTn>
                              </p:par>
                              <p:par>
                                <p:cTn id="65" presetID="22" presetClass="entr" presetSubtype="1"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18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xit" presetSubtype="0" fill="hold" nodeType="clickEffect">
                                  <p:stCondLst>
                                    <p:cond delay="0"/>
                                  </p:stCondLst>
                                  <p:childTnLst>
                                    <p:set>
                                      <p:cBhvr>
                                        <p:cTn id="71" dur="1" fill="hold">
                                          <p:stCondLst>
                                            <p:cond delay="0"/>
                                          </p:stCondLst>
                                        </p:cTn>
                                        <p:tgtEl>
                                          <p:spTgt spid="36"/>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1" fill="hold" grpId="0" nodeType="click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up)">
                                      <p:cBhvr>
                                        <p:cTn id="81" dur="1600"/>
                                        <p:tgtEl>
                                          <p:spTgt spid="39"/>
                                        </p:tgtEl>
                                      </p:cBhvr>
                                    </p:animEffect>
                                  </p:childTnLst>
                                </p:cTn>
                              </p:par>
                              <p:par>
                                <p:cTn id="82" presetID="8" presetClass="emph" presetSubtype="0" fill="hold" nodeType="withEffect">
                                  <p:stCondLst>
                                    <p:cond delay="0"/>
                                  </p:stCondLst>
                                  <p:childTnLst>
                                    <p:animRot by="-1080000">
                                      <p:cBhvr>
                                        <p:cTn id="83" dur="2000" fill="hold"/>
                                        <p:tgtEl>
                                          <p:spTgt spid="38"/>
                                        </p:tgtEl>
                                        <p:attrNameLst>
                                          <p:attrName>r</p:attrName>
                                        </p:attrNameLst>
                                      </p:cBhvr>
                                    </p:animRo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fade">
                                      <p:cBhvr>
                                        <p:cTn id="88" dur="500"/>
                                        <p:tgtEl>
                                          <p:spTgt spid="48"/>
                                        </p:tgtEl>
                                      </p:cBhvr>
                                    </p:animEffect>
                                  </p:childTnLst>
                                </p:cTn>
                              </p:par>
                              <p:par>
                                <p:cTn id="89" presetID="10" presetClass="exit" presetSubtype="0" fill="hold" nodeType="withEffect">
                                  <p:stCondLst>
                                    <p:cond delay="0"/>
                                  </p:stCondLst>
                                  <p:childTnLst>
                                    <p:animEffect transition="out" filter="fade">
                                      <p:cBhvr>
                                        <p:cTn id="90" dur="500"/>
                                        <p:tgtEl>
                                          <p:spTgt spid="38"/>
                                        </p:tgtEl>
                                      </p:cBhvr>
                                    </p:animEffect>
                                    <p:set>
                                      <p:cBhvr>
                                        <p:cTn id="91" dur="1" fill="hold">
                                          <p:stCondLst>
                                            <p:cond delay="499"/>
                                          </p:stCondLst>
                                        </p:cTn>
                                        <p:tgtEl>
                                          <p:spTgt spid="38"/>
                                        </p:tgtEl>
                                        <p:attrNameLst>
                                          <p:attrName>style.visibility</p:attrName>
                                        </p:attrNameLst>
                                      </p:cBhvr>
                                      <p:to>
                                        <p:strVal val="hidden"/>
                                      </p:to>
                                    </p:set>
                                  </p:childTnLst>
                                </p:cTn>
                              </p:par>
                              <p:par>
                                <p:cTn id="92" presetID="10" presetClass="entr" presetSubtype="0" fill="hold" grpId="0" nodeType="with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fade">
                                      <p:cBhvr>
                                        <p:cTn id="94" dur="500"/>
                                        <p:tgtEl>
                                          <p:spTgt spid="49"/>
                                        </p:tgtEl>
                                      </p:cBhvr>
                                    </p:animEffec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51"/>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50"/>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42" presetClass="path" presetSubtype="0" accel="50000" decel="50000" fill="hold" nodeType="clickEffect">
                                  <p:stCondLst>
                                    <p:cond delay="0"/>
                                  </p:stCondLst>
                                  <p:childTnLst>
                                    <p:animMotion origin="layout" path="M 1.45833E-6 3.7037E-7 L -0.06953 0.18634 " pathEditMode="relative" rAng="0" ptsTypes="AA">
                                      <p:cBhvr>
                                        <p:cTn id="104" dur="2000" fill="hold"/>
                                        <p:tgtEl>
                                          <p:spTgt spid="51"/>
                                        </p:tgtEl>
                                        <p:attrNameLst>
                                          <p:attrName>ppt_x</p:attrName>
                                          <p:attrName>ppt_y</p:attrName>
                                        </p:attrNameLst>
                                      </p:cBhvr>
                                      <p:rCtr x="-3477" y="9306"/>
                                    </p:animMotion>
                                  </p:childTnLst>
                                </p:cTn>
                              </p:par>
                              <p:par>
                                <p:cTn id="105" presetID="22" presetClass="entr" presetSubtype="1" fill="hold" nodeType="with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wipe(up)">
                                      <p:cBhvr>
                                        <p:cTn id="107" dur="2000"/>
                                        <p:tgtEl>
                                          <p:spTgt spid="9"/>
                                        </p:tgtEl>
                                      </p:cBhvr>
                                    </p:animEffect>
                                  </p:childTnLst>
                                </p:cTn>
                              </p:par>
                            </p:childTnLst>
                          </p:cTn>
                        </p:par>
                        <p:par>
                          <p:cTn id="108" fill="hold">
                            <p:stCondLst>
                              <p:cond delay="2000"/>
                            </p:stCondLst>
                            <p:childTnLst>
                              <p:par>
                                <p:cTn id="109" presetID="10" presetClass="exit" presetSubtype="0" fill="hold" nodeType="afterEffect">
                                  <p:stCondLst>
                                    <p:cond delay="0"/>
                                  </p:stCondLst>
                                  <p:childTnLst>
                                    <p:animEffect transition="out" filter="fade">
                                      <p:cBhvr>
                                        <p:cTn id="110" dur="500"/>
                                        <p:tgtEl>
                                          <p:spTgt spid="51"/>
                                        </p:tgtEl>
                                      </p:cBhvr>
                                    </p:animEffect>
                                    <p:set>
                                      <p:cBhvr>
                                        <p:cTn id="111" dur="1" fill="hold">
                                          <p:stCondLst>
                                            <p:cond delay="499"/>
                                          </p:stCondLst>
                                        </p:cTn>
                                        <p:tgtEl>
                                          <p:spTgt spid="51"/>
                                        </p:tgtEl>
                                        <p:attrNameLst>
                                          <p:attrName>style.visibility</p:attrName>
                                        </p:attrNameLst>
                                      </p:cBhvr>
                                      <p:to>
                                        <p:strVal val="hidden"/>
                                      </p:to>
                                    </p:set>
                                  </p:childTnLst>
                                </p:cTn>
                              </p:par>
                              <p:par>
                                <p:cTn id="112" presetID="10" presetClass="exit" presetSubtype="0" fill="hold" nodeType="withEffect">
                                  <p:stCondLst>
                                    <p:cond delay="0"/>
                                  </p:stCondLst>
                                  <p:childTnLst>
                                    <p:animEffect transition="out" filter="fade">
                                      <p:cBhvr>
                                        <p:cTn id="113" dur="500"/>
                                        <p:tgtEl>
                                          <p:spTgt spid="50"/>
                                        </p:tgtEl>
                                      </p:cBhvr>
                                    </p:animEffect>
                                    <p:set>
                                      <p:cBhvr>
                                        <p:cTn id="114" dur="1" fill="hold">
                                          <p:stCondLst>
                                            <p:cond delay="499"/>
                                          </p:stCondLst>
                                        </p:cTn>
                                        <p:tgtEl>
                                          <p:spTgt spid="50"/>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53"/>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52"/>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42" presetClass="path" presetSubtype="0" accel="50000" decel="50000" fill="hold" nodeType="clickEffect">
                                  <p:stCondLst>
                                    <p:cond delay="0"/>
                                  </p:stCondLst>
                                  <p:childTnLst>
                                    <p:animMotion origin="layout" path="M -4.375E-6 -2.22222E-6 L 0.06602 0.17639 " pathEditMode="relative" rAng="0" ptsTypes="AA">
                                      <p:cBhvr>
                                        <p:cTn id="124" dur="2000" fill="hold"/>
                                        <p:tgtEl>
                                          <p:spTgt spid="53"/>
                                        </p:tgtEl>
                                        <p:attrNameLst>
                                          <p:attrName>ppt_x</p:attrName>
                                          <p:attrName>ppt_y</p:attrName>
                                        </p:attrNameLst>
                                      </p:cBhvr>
                                      <p:rCtr x="3294" y="8819"/>
                                    </p:animMotion>
                                  </p:childTnLst>
                                </p:cTn>
                              </p:par>
                              <p:par>
                                <p:cTn id="125" presetID="22" presetClass="entr" presetSubtype="1" fill="hold" nodeType="with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wipe(up)">
                                      <p:cBhvr>
                                        <p:cTn id="127" dur="2000"/>
                                        <p:tgtEl>
                                          <p:spTgt spid="40"/>
                                        </p:tgtEl>
                                      </p:cBhvr>
                                    </p:animEffect>
                                  </p:childTnLst>
                                </p:cTn>
                              </p:par>
                            </p:childTnLst>
                          </p:cTn>
                        </p:par>
                        <p:par>
                          <p:cTn id="128" fill="hold">
                            <p:stCondLst>
                              <p:cond delay="2000"/>
                            </p:stCondLst>
                            <p:childTnLst>
                              <p:par>
                                <p:cTn id="129" presetID="10" presetClass="exit" presetSubtype="0" fill="hold" nodeType="afterEffect">
                                  <p:stCondLst>
                                    <p:cond delay="0"/>
                                  </p:stCondLst>
                                  <p:childTnLst>
                                    <p:animEffect transition="out" filter="fade">
                                      <p:cBhvr>
                                        <p:cTn id="130" dur="500"/>
                                        <p:tgtEl>
                                          <p:spTgt spid="53"/>
                                        </p:tgtEl>
                                      </p:cBhvr>
                                    </p:animEffect>
                                    <p:set>
                                      <p:cBhvr>
                                        <p:cTn id="131" dur="1" fill="hold">
                                          <p:stCondLst>
                                            <p:cond delay="499"/>
                                          </p:stCondLst>
                                        </p:cTn>
                                        <p:tgtEl>
                                          <p:spTgt spid="53"/>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52"/>
                                        </p:tgtEl>
                                      </p:cBhvr>
                                    </p:animEffect>
                                    <p:set>
                                      <p:cBhvr>
                                        <p:cTn id="134" dur="1" fill="hold">
                                          <p:stCondLst>
                                            <p:cond delay="499"/>
                                          </p:stCondLst>
                                        </p:cTn>
                                        <p:tgtEl>
                                          <p:spTgt spid="52"/>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7" grpId="0" animBg="1"/>
      <p:bldP spid="18" grpId="0"/>
      <p:bldP spid="39" grpId="0" animBg="1"/>
      <p:bldP spid="27" grpId="0" animBg="1"/>
      <p:bldP spid="48" grpId="0" animBg="1"/>
      <p:bldP spid="49"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mj-lt"/>
                <a:cs typeface="Calibri" panose="020F0502020204030204" pitchFamily="34" charset="0"/>
              </a:rPr>
              <a:t>Construct </a:t>
            </a:r>
            <a:r>
              <a:rPr lang="en-US" sz="3200" b="1" dirty="0">
                <a:solidFill>
                  <a:schemeClr val="bg1"/>
                </a:solidFill>
                <a:effectLst/>
                <a:latin typeface="+mj-lt"/>
                <a:ea typeface="Calibri" panose="020F0502020204030204" pitchFamily="34" charset="0"/>
                <a:cs typeface="Calibri" panose="020F0502020204030204" pitchFamily="34" charset="0"/>
              </a:rPr>
              <a:t>triangle DEF.</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579794" y="1524014"/>
            <a:ext cx="486850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bg2"/>
                </a:solidFill>
                <a:ea typeface="Calibri" panose="020F0502020204030204" pitchFamily="34" charset="0"/>
                <a:cs typeface="Calibri" panose="020F0502020204030204" pitchFamily="34" charset="0"/>
              </a:rPr>
              <a:t>DE = DF = EF = 6 </a:t>
            </a:r>
            <a:r>
              <a:rPr lang="en-US" sz="3200" dirty="0">
                <a:solidFill>
                  <a:schemeClr val="bg2"/>
                </a:solidFill>
                <a:effectLst/>
                <a:ea typeface="Calibri" panose="020F0502020204030204" pitchFamily="34" charset="0"/>
                <a:cs typeface="Calibri" panose="020F0502020204030204" pitchFamily="34" charset="0"/>
              </a:rPr>
              <a:t>cm</a:t>
            </a:r>
            <a:endParaRPr lang="en-US" sz="3200" dirty="0">
              <a:solidFill>
                <a:schemeClr val="bg2"/>
              </a:solidFill>
            </a:endParaRPr>
          </a:p>
        </p:txBody>
      </p:sp>
      <p:grpSp>
        <p:nvGrpSpPr>
          <p:cNvPr id="13" name="Group 12">
            <a:extLst>
              <a:ext uri="{FF2B5EF4-FFF2-40B4-BE49-F238E27FC236}">
                <a16:creationId xmlns:a16="http://schemas.microsoft.com/office/drawing/2014/main" id="{946BCA10-277D-4BF5-ABB2-B1DC50AF1D20}"/>
              </a:ext>
            </a:extLst>
          </p:cNvPr>
          <p:cNvGrpSpPr/>
          <p:nvPr/>
        </p:nvGrpSpPr>
        <p:grpSpPr>
          <a:xfrm>
            <a:off x="7729959" y="1191092"/>
            <a:ext cx="4347159" cy="1562100"/>
            <a:chOff x="7729959" y="1191092"/>
            <a:chExt cx="4347159" cy="1562100"/>
          </a:xfrm>
        </p:grpSpPr>
        <p:grpSp>
          <p:nvGrpSpPr>
            <p:cNvPr id="14" name="Group 13">
              <a:extLst>
                <a:ext uri="{FF2B5EF4-FFF2-40B4-BE49-F238E27FC236}">
                  <a16:creationId xmlns:a16="http://schemas.microsoft.com/office/drawing/2014/main" id="{F01EC7F6-1792-49DD-9348-894600F5F6AA}"/>
                </a:ext>
              </a:extLst>
            </p:cNvPr>
            <p:cNvGrpSpPr/>
            <p:nvPr/>
          </p:nvGrpSpPr>
          <p:grpSpPr>
            <a:xfrm>
              <a:off x="7729959" y="1191092"/>
              <a:ext cx="4347159" cy="1562100"/>
              <a:chOff x="6717825" y="2705100"/>
              <a:chExt cx="4347159" cy="1562100"/>
            </a:xfrm>
          </p:grpSpPr>
          <p:grpSp>
            <p:nvGrpSpPr>
              <p:cNvPr id="16" name="Group 15">
                <a:extLst>
                  <a:ext uri="{FF2B5EF4-FFF2-40B4-BE49-F238E27FC236}">
                    <a16:creationId xmlns:a16="http://schemas.microsoft.com/office/drawing/2014/main" id="{020325BD-035D-4A34-ADCD-BAEB35801AEA}"/>
                  </a:ext>
                </a:extLst>
              </p:cNvPr>
              <p:cNvGrpSpPr/>
              <p:nvPr/>
            </p:nvGrpSpPr>
            <p:grpSpPr>
              <a:xfrm>
                <a:off x="6733760" y="2705100"/>
                <a:ext cx="4331224" cy="1562100"/>
                <a:chOff x="827749" y="0"/>
                <a:chExt cx="4249077" cy="1562100"/>
              </a:xfrm>
            </p:grpSpPr>
            <p:grpSp>
              <p:nvGrpSpPr>
                <p:cNvPr id="18" name="Group 17">
                  <a:extLst>
                    <a:ext uri="{FF2B5EF4-FFF2-40B4-BE49-F238E27FC236}">
                      <a16:creationId xmlns:a16="http://schemas.microsoft.com/office/drawing/2014/main" id="{1AA3B587-8E3C-488F-848D-337BB0CD9877}"/>
                    </a:ext>
                  </a:extLst>
                </p:cNvPr>
                <p:cNvGrpSpPr/>
                <p:nvPr/>
              </p:nvGrpSpPr>
              <p:grpSpPr>
                <a:xfrm>
                  <a:off x="827749" y="0"/>
                  <a:ext cx="4249077" cy="1562100"/>
                  <a:chOff x="790040" y="0"/>
                  <a:chExt cx="4055508" cy="1562100"/>
                </a:xfrm>
                <a:solidFill>
                  <a:schemeClr val="accent2">
                    <a:lumMod val="20000"/>
                    <a:lumOff val="80000"/>
                  </a:schemeClr>
                </a:solidFill>
              </p:grpSpPr>
              <p:sp>
                <p:nvSpPr>
                  <p:cNvPr id="20" name="Rectangle: Rounded Corners 19">
                    <a:extLst>
                      <a:ext uri="{FF2B5EF4-FFF2-40B4-BE49-F238E27FC236}">
                        <a16:creationId xmlns:a16="http://schemas.microsoft.com/office/drawing/2014/main" id="{176DBD63-C3E8-4AEB-BD0C-BD33BEE2B28B}"/>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1" name="Picture 20" descr="See the source image">
                    <a:extLst>
                      <a:ext uri="{FF2B5EF4-FFF2-40B4-BE49-F238E27FC236}">
                        <a16:creationId xmlns:a16="http://schemas.microsoft.com/office/drawing/2014/main" id="{73FF6B9E-6C4A-4DD9-8178-10613AD89DE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3923459" y="336691"/>
                    <a:ext cx="830290" cy="727946"/>
                  </a:xfrm>
                  <a:prstGeom prst="rect">
                    <a:avLst/>
                  </a:prstGeom>
                  <a:grpFill/>
                  <a:ln>
                    <a:noFill/>
                  </a:ln>
                </p:spPr>
              </p:pic>
            </p:grpSp>
            <p:pic>
              <p:nvPicPr>
                <p:cNvPr id="19" name="Picture 18" descr="See the source image">
                  <a:extLst>
                    <a:ext uri="{FF2B5EF4-FFF2-40B4-BE49-F238E27FC236}">
                      <a16:creationId xmlns:a16="http://schemas.microsoft.com/office/drawing/2014/main" id="{DB95C468-7652-48F6-95F7-D3045D287D6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02457" y="262372"/>
                  <a:ext cx="2171700" cy="1013460"/>
                </a:xfrm>
                <a:prstGeom prst="rect">
                  <a:avLst/>
                </a:prstGeom>
                <a:noFill/>
                <a:ln>
                  <a:noFill/>
                </a:ln>
              </p:spPr>
            </p:pic>
          </p:grpSp>
          <p:pic>
            <p:nvPicPr>
              <p:cNvPr id="17" name="Picture 2" descr="See the source image">
                <a:extLst>
                  <a:ext uri="{FF2B5EF4-FFF2-40B4-BE49-F238E27FC236}">
                    <a16:creationId xmlns:a16="http://schemas.microsoft.com/office/drawing/2014/main" id="{964CF027-DA5D-42A6-A833-CEA6B2CD6F3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717825" y="2927225"/>
                <a:ext cx="1144461" cy="1144461"/>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Picture 14" descr="See the source image">
              <a:extLst>
                <a:ext uri="{FF2B5EF4-FFF2-40B4-BE49-F238E27FC236}">
                  <a16:creationId xmlns:a16="http://schemas.microsoft.com/office/drawing/2014/main" id="{FA5D2A40-793E-4441-81F6-D79E662540D5}"/>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Tree>
    <p:custDataLst>
      <p:tags r:id="rId1"/>
    </p:custDataLst>
    <p:extLst>
      <p:ext uri="{BB962C8B-B14F-4D97-AF65-F5344CB8AC3E}">
        <p14:creationId xmlns:p14="http://schemas.microsoft.com/office/powerpoint/2010/main" val="4268143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A9AFB2C0-1D11-4F3C-BAFB-09CD0946723E}"/>
              </a:ext>
            </a:extLst>
          </p:cNvPr>
          <p:cNvGrpSpPr/>
          <p:nvPr/>
        </p:nvGrpSpPr>
        <p:grpSpPr>
          <a:xfrm>
            <a:off x="7729959" y="1191092"/>
            <a:ext cx="4347159" cy="1562100"/>
            <a:chOff x="7729959" y="1191092"/>
            <a:chExt cx="4347159" cy="1562100"/>
          </a:xfrm>
        </p:grpSpPr>
        <p:grpSp>
          <p:nvGrpSpPr>
            <p:cNvPr id="38" name="Group 37">
              <a:extLst>
                <a:ext uri="{FF2B5EF4-FFF2-40B4-BE49-F238E27FC236}">
                  <a16:creationId xmlns:a16="http://schemas.microsoft.com/office/drawing/2014/main" id="{D3DAC8EB-82B6-43AA-8B06-145331674E94}"/>
                </a:ext>
              </a:extLst>
            </p:cNvPr>
            <p:cNvGrpSpPr/>
            <p:nvPr/>
          </p:nvGrpSpPr>
          <p:grpSpPr>
            <a:xfrm>
              <a:off x="7729959" y="1191092"/>
              <a:ext cx="4347159" cy="1562100"/>
              <a:chOff x="6717825" y="2705100"/>
              <a:chExt cx="4347159" cy="1562100"/>
            </a:xfrm>
          </p:grpSpPr>
          <p:grpSp>
            <p:nvGrpSpPr>
              <p:cNvPr id="42" name="Group 41">
                <a:extLst>
                  <a:ext uri="{FF2B5EF4-FFF2-40B4-BE49-F238E27FC236}">
                    <a16:creationId xmlns:a16="http://schemas.microsoft.com/office/drawing/2014/main" id="{7FB2B934-984A-459A-AD69-B4D8F06990C7}"/>
                  </a:ext>
                </a:extLst>
              </p:cNvPr>
              <p:cNvGrpSpPr/>
              <p:nvPr/>
            </p:nvGrpSpPr>
            <p:grpSpPr>
              <a:xfrm>
                <a:off x="6733760" y="2705100"/>
                <a:ext cx="4331224" cy="1562100"/>
                <a:chOff x="827749" y="0"/>
                <a:chExt cx="4249077" cy="1562100"/>
              </a:xfrm>
            </p:grpSpPr>
            <p:grpSp>
              <p:nvGrpSpPr>
                <p:cNvPr id="45" name="Group 44">
                  <a:extLst>
                    <a:ext uri="{FF2B5EF4-FFF2-40B4-BE49-F238E27FC236}">
                      <a16:creationId xmlns:a16="http://schemas.microsoft.com/office/drawing/2014/main" id="{6EF79578-2A79-4E1B-A788-B270E8FDBA48}"/>
                    </a:ext>
                  </a:extLst>
                </p:cNvPr>
                <p:cNvGrpSpPr/>
                <p:nvPr/>
              </p:nvGrpSpPr>
              <p:grpSpPr>
                <a:xfrm>
                  <a:off x="827749" y="0"/>
                  <a:ext cx="4249077" cy="1562100"/>
                  <a:chOff x="790040" y="0"/>
                  <a:chExt cx="4055508" cy="1562100"/>
                </a:xfrm>
                <a:solidFill>
                  <a:schemeClr val="accent2">
                    <a:lumMod val="20000"/>
                    <a:lumOff val="80000"/>
                  </a:schemeClr>
                </a:solidFill>
              </p:grpSpPr>
              <p:sp>
                <p:nvSpPr>
                  <p:cNvPr id="47" name="Rectangle: Rounded Corners 46">
                    <a:extLst>
                      <a:ext uri="{FF2B5EF4-FFF2-40B4-BE49-F238E27FC236}">
                        <a16:creationId xmlns:a16="http://schemas.microsoft.com/office/drawing/2014/main" id="{BD3F58DD-730A-47CF-B828-026A770DA327}"/>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54" name="Picture 53" descr="See the source image">
                    <a:extLst>
                      <a:ext uri="{FF2B5EF4-FFF2-40B4-BE49-F238E27FC236}">
                        <a16:creationId xmlns:a16="http://schemas.microsoft.com/office/drawing/2014/main" id="{8C60A9A3-F9B0-46DD-AAA5-5E99500C127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3923459" y="336691"/>
                    <a:ext cx="830290" cy="727946"/>
                  </a:xfrm>
                  <a:prstGeom prst="rect">
                    <a:avLst/>
                  </a:prstGeom>
                  <a:grpFill/>
                  <a:ln>
                    <a:noFill/>
                  </a:ln>
                </p:spPr>
              </p:pic>
            </p:grpSp>
            <p:pic>
              <p:nvPicPr>
                <p:cNvPr id="46" name="Picture 45" descr="See the source image">
                  <a:extLst>
                    <a:ext uri="{FF2B5EF4-FFF2-40B4-BE49-F238E27FC236}">
                      <a16:creationId xmlns:a16="http://schemas.microsoft.com/office/drawing/2014/main" id="{84F95D68-AEF6-46B0-94AB-54E3799DA89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02457" y="262372"/>
                  <a:ext cx="2171700" cy="1013460"/>
                </a:xfrm>
                <a:prstGeom prst="rect">
                  <a:avLst/>
                </a:prstGeom>
                <a:noFill/>
                <a:ln>
                  <a:noFill/>
                </a:ln>
              </p:spPr>
            </p:pic>
          </p:grpSp>
          <p:pic>
            <p:nvPicPr>
              <p:cNvPr id="43" name="Picture 2" descr="See the source image">
                <a:extLst>
                  <a:ext uri="{FF2B5EF4-FFF2-40B4-BE49-F238E27FC236}">
                    <a16:creationId xmlns:a16="http://schemas.microsoft.com/office/drawing/2014/main" id="{2EE31F32-3583-4D18-87CD-9445D57F11B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717825" y="2927225"/>
                <a:ext cx="1144461" cy="1144461"/>
              </a:xfrm>
              <a:prstGeom prst="rect">
                <a:avLst/>
              </a:prstGeom>
              <a:noFill/>
              <a:extLst>
                <a:ext uri="{909E8E84-426E-40DD-AFC4-6F175D3DCCD1}">
                  <a14:hiddenFill xmlns:a14="http://schemas.microsoft.com/office/drawing/2010/main">
                    <a:solidFill>
                      <a:srgbClr val="FFFFFF"/>
                    </a:solidFill>
                  </a14:hiddenFill>
                </a:ext>
              </a:extLst>
            </p:spPr>
          </p:pic>
        </p:grpSp>
        <p:pic>
          <p:nvPicPr>
            <p:cNvPr id="41" name="Picture 40" descr="See the source image">
              <a:extLst>
                <a:ext uri="{FF2B5EF4-FFF2-40B4-BE49-F238E27FC236}">
                  <a16:creationId xmlns:a16="http://schemas.microsoft.com/office/drawing/2014/main" id="{A4149D50-7B14-4A96-B570-DA6EFB805C1B}"/>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pic>
        <p:nvPicPr>
          <p:cNvPr id="11" name="Picture 10">
            <a:extLst>
              <a:ext uri="{FF2B5EF4-FFF2-40B4-BE49-F238E27FC236}">
                <a16:creationId xmlns:a16="http://schemas.microsoft.com/office/drawing/2014/main" id="{162DEBE5-950A-4FC8-BE52-214004E0887F}"/>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3866" b="99485" l="2264" r="98868">
                        <a14:foregroundMark x1="9811" y1="79381" x2="3774" y2="90464"/>
                        <a14:foregroundMark x1="3774" y1="93557" x2="3396" y2="96907"/>
                        <a14:foregroundMark x1="87547" y1="83247" x2="92453" y2="90722"/>
                        <a14:foregroundMark x1="95472" y1="94072" x2="98113" y2="97165"/>
                        <a14:foregroundMark x1="45660" y1="25258" x2="45283" y2="15722"/>
                        <a14:foregroundMark x1="44151" y1="21392" x2="39623" y2="14948"/>
                        <a14:foregroundMark x1="43396" y1="16495" x2="45660" y2="4124"/>
                        <a14:foregroundMark x1="45660" y1="3866" x2="45283" y2="9021"/>
                        <a14:foregroundMark x1="39623" y1="23196" x2="40377" y2="15206"/>
                        <a14:foregroundMark x1="97358" y1="96907" x2="98491" y2="98454"/>
                        <a14:foregroundMark x1="98868" y1="98969" x2="98868" y2="99485"/>
                        <a14:foregroundMark x1="2264" y1="93557" x2="2264" y2="96134"/>
                        <a14:foregroundMark x1="4151" y1="95103" x2="2264" y2="98196"/>
                      </a14:backgroundRemoval>
                    </a14:imgEffect>
                  </a14:imgLayer>
                </a14:imgProps>
              </a:ext>
            </a:extLst>
          </a:blip>
          <a:srcRect/>
          <a:stretch/>
        </p:blipFill>
        <p:spPr>
          <a:xfrm>
            <a:off x="8308678" y="1066800"/>
            <a:ext cx="2506368" cy="3669701"/>
          </a:xfrm>
          <a:prstGeom prst="rect">
            <a:avLst/>
          </a:prstGeom>
        </p:spPr>
      </p:pic>
      <p:pic>
        <p:nvPicPr>
          <p:cNvPr id="19" name="Picture 18">
            <a:extLst>
              <a:ext uri="{FF2B5EF4-FFF2-40B4-BE49-F238E27FC236}">
                <a16:creationId xmlns:a16="http://schemas.microsoft.com/office/drawing/2014/main" id="{B3C4886C-5E61-4AE0-B19F-0E329AECF765}"/>
              </a:ext>
            </a:extLst>
          </p:cNvPr>
          <p:cNvPicPr>
            <a:picLocks noChangeAspect="1"/>
          </p:cNvPicPr>
          <p:nvPr/>
        </p:nvPicPr>
        <p:blipFill rotWithShape="1">
          <a:blip r:embed="rId10"/>
          <a:srcRect r="-349"/>
          <a:stretch/>
        </p:blipFill>
        <p:spPr>
          <a:xfrm>
            <a:off x="2996122" y="5295598"/>
            <a:ext cx="6419183" cy="1275905"/>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mj-lt"/>
                <a:cs typeface="Calibri" panose="020F0502020204030204" pitchFamily="34" charset="0"/>
              </a:rPr>
              <a:t>Construct triangle DEF.</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sp>
        <p:nvSpPr>
          <p:cNvPr id="3" name="Oval 2">
            <a:extLst>
              <a:ext uri="{FF2B5EF4-FFF2-40B4-BE49-F238E27FC236}">
                <a16:creationId xmlns:a16="http://schemas.microsoft.com/office/drawing/2014/main" id="{9750BC0B-FFB1-4138-96BA-BE5272690956}"/>
              </a:ext>
            </a:extLst>
          </p:cNvPr>
          <p:cNvSpPr/>
          <p:nvPr/>
        </p:nvSpPr>
        <p:spPr>
          <a:xfrm>
            <a:off x="3087554" y="5159026"/>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4405EF29-1621-467E-B122-A5C6695CF1B8}"/>
              </a:ext>
            </a:extLst>
          </p:cNvPr>
          <p:cNvSpPr/>
          <p:nvPr/>
        </p:nvSpPr>
        <p:spPr>
          <a:xfrm>
            <a:off x="2675950" y="5159026"/>
            <a:ext cx="52289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17" name="Oval 16">
            <a:extLst>
              <a:ext uri="{FF2B5EF4-FFF2-40B4-BE49-F238E27FC236}">
                <a16:creationId xmlns:a16="http://schemas.microsoft.com/office/drawing/2014/main" id="{45F57986-48B9-4BD2-B93F-109E5A1C7EF1}"/>
              </a:ext>
            </a:extLst>
          </p:cNvPr>
          <p:cNvSpPr/>
          <p:nvPr/>
        </p:nvSpPr>
        <p:spPr>
          <a:xfrm>
            <a:off x="5562482" y="5142189"/>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2FE91A9-2585-4634-BF0C-752735FADAC4}"/>
              </a:ext>
            </a:extLst>
          </p:cNvPr>
          <p:cNvSpPr/>
          <p:nvPr/>
        </p:nvSpPr>
        <p:spPr>
          <a:xfrm>
            <a:off x="5875919" y="5159026"/>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E</a:t>
            </a:r>
          </a:p>
        </p:txBody>
      </p:sp>
      <p:pic>
        <p:nvPicPr>
          <p:cNvPr id="20" name="Picture 19" descr="A close up of a pencil&#10;&#10;Description automatically generated">
            <a:extLst>
              <a:ext uri="{FF2B5EF4-FFF2-40B4-BE49-F238E27FC236}">
                <a16:creationId xmlns:a16="http://schemas.microsoft.com/office/drawing/2014/main" id="{427FF26F-E2A7-4772-AC91-0C14DCB34CCA}"/>
              </a:ext>
            </a:extLst>
          </p:cNvPr>
          <p:cNvPicPr>
            <a:picLocks noChangeAspect="1"/>
          </p:cNvPicPr>
          <p:nvPr/>
        </p:nvPicPr>
        <p:blipFill rotWithShape="1">
          <a:blip r:embed="rId11"/>
          <a:srcRect l="40444"/>
          <a:stretch/>
        </p:blipFill>
        <p:spPr>
          <a:xfrm>
            <a:off x="3015806" y="2899994"/>
            <a:ext cx="1359060" cy="2282003"/>
          </a:xfrm>
          <a:prstGeom prst="rect">
            <a:avLst/>
          </a:prstGeom>
        </p:spPr>
      </p:pic>
      <p:cxnSp>
        <p:nvCxnSpPr>
          <p:cNvPr id="7" name="Straight Connector 6">
            <a:extLst>
              <a:ext uri="{FF2B5EF4-FFF2-40B4-BE49-F238E27FC236}">
                <a16:creationId xmlns:a16="http://schemas.microsoft.com/office/drawing/2014/main" id="{93D83779-9BE9-4D13-84C3-338BBCE39E75}"/>
              </a:ext>
            </a:extLst>
          </p:cNvPr>
          <p:cNvCxnSpPr>
            <a:cxnSpLocks/>
          </p:cNvCxnSpPr>
          <p:nvPr/>
        </p:nvCxnSpPr>
        <p:spPr>
          <a:xfrm>
            <a:off x="3143201" y="5215775"/>
            <a:ext cx="245863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C8DCBFDE-573C-44AA-89E2-A54DA1705C26}"/>
              </a:ext>
            </a:extLst>
          </p:cNvPr>
          <p:cNvPicPr>
            <a:picLocks noChangeAspect="1"/>
          </p:cNvPicPr>
          <p:nvPr/>
        </p:nvPicPr>
        <p:blipFill rotWithShape="1">
          <a:blip r:embed="rId10"/>
          <a:srcRect r="46316"/>
          <a:stretch/>
        </p:blipFill>
        <p:spPr>
          <a:xfrm>
            <a:off x="8184871" y="4769914"/>
            <a:ext cx="3434079" cy="1275905"/>
          </a:xfrm>
          <a:prstGeom prst="rect">
            <a:avLst/>
          </a:prstGeom>
        </p:spPr>
      </p:pic>
      <p:sp>
        <p:nvSpPr>
          <p:cNvPr id="39" name="Oval 38">
            <a:extLst>
              <a:ext uri="{FF2B5EF4-FFF2-40B4-BE49-F238E27FC236}">
                <a16:creationId xmlns:a16="http://schemas.microsoft.com/office/drawing/2014/main" id="{A140FBDE-5A53-4CB6-A6A8-A4E2913D6A0F}"/>
              </a:ext>
            </a:extLst>
          </p:cNvPr>
          <p:cNvSpPr/>
          <p:nvPr/>
        </p:nvSpPr>
        <p:spPr>
          <a:xfrm rot="21104311" flipH="1">
            <a:off x="4123165" y="2940098"/>
            <a:ext cx="578438" cy="385690"/>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1063248"/>
              <a:gd name="connsiteY0" fmla="*/ 0 h 1065000"/>
              <a:gd name="connsiteX1" fmla="*/ 1063247 w 1063248"/>
              <a:gd name="connsiteY1" fmla="*/ 1065001 h 1065000"/>
              <a:gd name="connsiteX0" fmla="*/ 0 w 1071532"/>
              <a:gd name="connsiteY0" fmla="*/ 0 h 1083059"/>
              <a:gd name="connsiteX1" fmla="*/ 1071533 w 1071532"/>
              <a:gd name="connsiteY1" fmla="*/ 1083059 h 1083059"/>
            </a:gdLst>
            <a:ahLst/>
            <a:cxnLst>
              <a:cxn ang="0">
                <a:pos x="connsiteX0" y="connsiteY0"/>
              </a:cxn>
              <a:cxn ang="0">
                <a:pos x="connsiteX1" y="connsiteY1"/>
              </a:cxn>
            </a:cxnLst>
            <a:rect l="l" t="t" r="r" b="b"/>
            <a:pathLst>
              <a:path w="1071532" h="1083059">
                <a:moveTo>
                  <a:pt x="0" y="0"/>
                </a:moveTo>
                <a:cubicBezTo>
                  <a:pt x="536981" y="0"/>
                  <a:pt x="1071533" y="527742"/>
                  <a:pt x="1071533" y="1083059"/>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7" name="Oval 38">
            <a:extLst>
              <a:ext uri="{FF2B5EF4-FFF2-40B4-BE49-F238E27FC236}">
                <a16:creationId xmlns:a16="http://schemas.microsoft.com/office/drawing/2014/main" id="{84DD4922-FB6B-4D6B-AEA3-1E2F3527CF46}"/>
              </a:ext>
            </a:extLst>
          </p:cNvPr>
          <p:cNvSpPr/>
          <p:nvPr/>
        </p:nvSpPr>
        <p:spPr>
          <a:xfrm rot="806414">
            <a:off x="4000910" y="2907444"/>
            <a:ext cx="547511" cy="454578"/>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Lst>
            <a:ahLst/>
            <a:cxnLst>
              <a:cxn ang="0">
                <a:pos x="connsiteX0" y="connsiteY0"/>
              </a:cxn>
              <a:cxn ang="0">
                <a:pos x="connsiteX1" y="connsiteY1"/>
              </a:cxn>
            </a:cxnLst>
            <a:rect l="l" t="t" r="r" b="b"/>
            <a:pathLst>
              <a:path w="972290" h="1005491">
                <a:moveTo>
                  <a:pt x="0" y="0"/>
                </a:moveTo>
                <a:cubicBezTo>
                  <a:pt x="536981" y="0"/>
                  <a:pt x="972290" y="450174"/>
                  <a:pt x="972290" y="1005491"/>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D2B452BA-9A0F-493A-84E1-4474F2E2B5BD}"/>
              </a:ext>
            </a:extLst>
          </p:cNvPr>
          <p:cNvCxnSpPr>
            <a:cxnSpLocks/>
            <a:stCxn id="3" idx="7"/>
            <a:endCxn id="48" idx="3"/>
          </p:cNvCxnSpPr>
          <p:nvPr/>
        </p:nvCxnSpPr>
        <p:spPr>
          <a:xfrm flipV="1">
            <a:off x="3182550" y="3081428"/>
            <a:ext cx="1132606" cy="2094219"/>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8364AA30-A87B-4B3C-845A-8C7A9AC12CD0}"/>
              </a:ext>
            </a:extLst>
          </p:cNvPr>
          <p:cNvCxnSpPr>
            <a:cxnSpLocks/>
            <a:stCxn id="17" idx="1"/>
            <a:endCxn id="48" idx="5"/>
          </p:cNvCxnSpPr>
          <p:nvPr/>
        </p:nvCxnSpPr>
        <p:spPr>
          <a:xfrm flipH="1" flipV="1">
            <a:off x="4393853" y="3081428"/>
            <a:ext cx="1184928" cy="2077382"/>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8" name="Oval 47">
            <a:extLst>
              <a:ext uri="{FF2B5EF4-FFF2-40B4-BE49-F238E27FC236}">
                <a16:creationId xmlns:a16="http://schemas.microsoft.com/office/drawing/2014/main" id="{170C00ED-EAF5-445E-956B-460C540B3D96}"/>
              </a:ext>
            </a:extLst>
          </p:cNvPr>
          <p:cNvSpPr/>
          <p:nvPr/>
        </p:nvSpPr>
        <p:spPr>
          <a:xfrm>
            <a:off x="4298857" y="2984551"/>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D8E6F488-2564-42B9-B151-549F21E64FB1}"/>
              </a:ext>
            </a:extLst>
          </p:cNvPr>
          <p:cNvSpPr/>
          <p:nvPr/>
        </p:nvSpPr>
        <p:spPr>
          <a:xfrm>
            <a:off x="4287418" y="2339606"/>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pic>
        <p:nvPicPr>
          <p:cNvPr id="50" name="Picture 49">
            <a:extLst>
              <a:ext uri="{FF2B5EF4-FFF2-40B4-BE49-F238E27FC236}">
                <a16:creationId xmlns:a16="http://schemas.microsoft.com/office/drawing/2014/main" id="{95962263-76F0-4664-98B0-68D6FBA9E3CB}"/>
              </a:ext>
            </a:extLst>
          </p:cNvPr>
          <p:cNvPicPr>
            <a:picLocks noChangeAspect="1"/>
          </p:cNvPicPr>
          <p:nvPr/>
        </p:nvPicPr>
        <p:blipFill rotWithShape="1">
          <a:blip r:embed="rId10"/>
          <a:srcRect r="-349"/>
          <a:stretch/>
        </p:blipFill>
        <p:spPr>
          <a:xfrm rot="17825571">
            <a:off x="2041103" y="2214756"/>
            <a:ext cx="6133763" cy="1219174"/>
          </a:xfrm>
          <a:prstGeom prst="rect">
            <a:avLst/>
          </a:prstGeom>
        </p:spPr>
      </p:pic>
      <p:pic>
        <p:nvPicPr>
          <p:cNvPr id="51" name="Picture 50" descr="A close up of a pencil&#10;&#10;Description automatically generated">
            <a:extLst>
              <a:ext uri="{FF2B5EF4-FFF2-40B4-BE49-F238E27FC236}">
                <a16:creationId xmlns:a16="http://schemas.microsoft.com/office/drawing/2014/main" id="{9ED9B366-4C3B-498A-A100-7C19B84A3E88}"/>
              </a:ext>
            </a:extLst>
          </p:cNvPr>
          <p:cNvPicPr>
            <a:picLocks noChangeAspect="1"/>
          </p:cNvPicPr>
          <p:nvPr/>
        </p:nvPicPr>
        <p:blipFill rotWithShape="1">
          <a:blip r:embed="rId11"/>
          <a:srcRect l="40444"/>
          <a:stretch/>
        </p:blipFill>
        <p:spPr>
          <a:xfrm>
            <a:off x="4281603" y="734427"/>
            <a:ext cx="1359060" cy="2282003"/>
          </a:xfrm>
          <a:prstGeom prst="rect">
            <a:avLst/>
          </a:prstGeom>
        </p:spPr>
      </p:pic>
      <p:pic>
        <p:nvPicPr>
          <p:cNvPr id="52" name="Picture 51">
            <a:extLst>
              <a:ext uri="{FF2B5EF4-FFF2-40B4-BE49-F238E27FC236}">
                <a16:creationId xmlns:a16="http://schemas.microsoft.com/office/drawing/2014/main" id="{32E2C21D-FF21-424E-A2BF-6B45CC0C37D3}"/>
              </a:ext>
            </a:extLst>
          </p:cNvPr>
          <p:cNvPicPr>
            <a:picLocks noChangeAspect="1"/>
          </p:cNvPicPr>
          <p:nvPr/>
        </p:nvPicPr>
        <p:blipFill rotWithShape="1">
          <a:blip r:embed="rId10"/>
          <a:srcRect r="-349"/>
          <a:stretch/>
        </p:blipFill>
        <p:spPr>
          <a:xfrm rot="3662146">
            <a:off x="2213946" y="5322707"/>
            <a:ext cx="6169986" cy="1226374"/>
          </a:xfrm>
          <a:prstGeom prst="rect">
            <a:avLst/>
          </a:prstGeom>
        </p:spPr>
      </p:pic>
      <p:pic>
        <p:nvPicPr>
          <p:cNvPr id="53" name="Picture 52" descr="A close up of a pencil&#10;&#10;Description automatically generated">
            <a:extLst>
              <a:ext uri="{FF2B5EF4-FFF2-40B4-BE49-F238E27FC236}">
                <a16:creationId xmlns:a16="http://schemas.microsoft.com/office/drawing/2014/main" id="{13059A19-F00B-4D71-B32C-E9466BF2E262}"/>
              </a:ext>
            </a:extLst>
          </p:cNvPr>
          <p:cNvPicPr>
            <a:picLocks noChangeAspect="1"/>
          </p:cNvPicPr>
          <p:nvPr/>
        </p:nvPicPr>
        <p:blipFill rotWithShape="1">
          <a:blip r:embed="rId11"/>
          <a:srcRect l="40444"/>
          <a:stretch/>
        </p:blipFill>
        <p:spPr>
          <a:xfrm>
            <a:off x="4299634" y="699833"/>
            <a:ext cx="1359060" cy="2282003"/>
          </a:xfrm>
          <a:prstGeom prst="rect">
            <a:avLst/>
          </a:prstGeom>
        </p:spPr>
      </p:pic>
      <p:sp>
        <p:nvSpPr>
          <p:cNvPr id="35" name="Subtitle 2">
            <a:extLst>
              <a:ext uri="{FF2B5EF4-FFF2-40B4-BE49-F238E27FC236}">
                <a16:creationId xmlns:a16="http://schemas.microsoft.com/office/drawing/2014/main" id="{414743EC-2112-4D4F-A530-4E22E7350688}"/>
              </a:ext>
            </a:extLst>
          </p:cNvPr>
          <p:cNvSpPr txBox="1">
            <a:spLocks/>
          </p:cNvSpPr>
          <p:nvPr/>
        </p:nvSpPr>
        <p:spPr>
          <a:xfrm>
            <a:off x="371488" y="1135736"/>
            <a:ext cx="4546121" cy="65647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DE </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 DF </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 </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EF</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 = </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6 cm</a:t>
            </a:r>
          </a:p>
        </p:txBody>
      </p:sp>
      <mc:AlternateContent xmlns:mc="http://schemas.openxmlformats.org/markup-compatibility/2006" xmlns:a14="http://schemas.microsoft.com/office/drawing/2010/main">
        <mc:Choice Requires="a14">
          <p:sp>
            <p:nvSpPr>
              <p:cNvPr id="37" name="Subtitle 2">
                <a:extLst>
                  <a:ext uri="{FF2B5EF4-FFF2-40B4-BE49-F238E27FC236}">
                    <a16:creationId xmlns:a16="http://schemas.microsoft.com/office/drawing/2014/main" id="{9AA71C1C-86DE-459E-B6E4-FCCEF5FA7C57}"/>
                  </a:ext>
                </a:extLst>
              </p:cNvPr>
              <p:cNvSpPr txBox="1">
                <a:spLocks/>
              </p:cNvSpPr>
              <p:nvPr/>
            </p:nvSpPr>
            <p:spPr>
              <a:xfrm>
                <a:off x="-240586" y="1669022"/>
                <a:ext cx="5416357"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 xmlns:m="http://schemas.openxmlformats.org/officeDocument/2006/math">
                    <m:acc>
                      <m:accPr>
                        <m:chr m:val="̂"/>
                        <m:ctrlP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𝑬𝑫𝑭</m:t>
                        </m:r>
                      </m:e>
                    </m:acc>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𝑭𝑬𝑫</m:t>
                        </m:r>
                      </m:e>
                    </m:acc>
                  </m:oMath>
                </a14:m>
                <a:r>
                  <a:rPr lang="en-US" sz="2800" dirty="0">
                    <a:solidFill>
                      <a:schemeClr val="tx1">
                        <a:lumMod val="75000"/>
                        <a:lumOff val="25000"/>
                      </a:schemeClr>
                    </a:solidFill>
                  </a:rPr>
                  <a:t> </a:t>
                </a:r>
                <a14:m>
                  <m:oMath xmlns:m="http://schemas.openxmlformats.org/officeDocument/2006/math">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acc>
                      <m:accPr>
                        <m:chr m:val="̂"/>
                        <m:ctrlP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𝑫𝑭𝑬</m:t>
                        </m:r>
                      </m:e>
                    </m:acc>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𝟔𝟎</m:t>
                    </m:r>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75000"/>
                      <a:lumOff val="25000"/>
                    </a:schemeClr>
                  </a:solidFill>
                </a:endParaRPr>
              </a:p>
            </p:txBody>
          </p:sp>
        </mc:Choice>
        <mc:Fallback xmlns="">
          <p:sp>
            <p:nvSpPr>
              <p:cNvPr id="37" name="Subtitle 2">
                <a:extLst>
                  <a:ext uri="{FF2B5EF4-FFF2-40B4-BE49-F238E27FC236}">
                    <a16:creationId xmlns:a16="http://schemas.microsoft.com/office/drawing/2014/main" id="{9AA71C1C-86DE-459E-B6E4-FCCEF5FA7C57}"/>
                  </a:ext>
                </a:extLst>
              </p:cNvPr>
              <p:cNvSpPr txBox="1">
                <a:spLocks noRot="1" noChangeAspect="1" noMove="1" noResize="1" noEditPoints="1" noAdjustHandles="1" noChangeArrowheads="1" noChangeShapeType="1" noTextEdit="1"/>
              </p:cNvSpPr>
              <p:nvPr/>
            </p:nvSpPr>
            <p:spPr>
              <a:xfrm>
                <a:off x="-240586" y="1669022"/>
                <a:ext cx="5416357" cy="1101568"/>
              </a:xfrm>
              <a:prstGeom prst="rect">
                <a:avLst/>
              </a:prstGeom>
              <a:blipFill>
                <a:blip r:embed="rId12"/>
                <a:stretch>
                  <a:fillRect/>
                </a:stretch>
              </a:blipFill>
            </p:spPr>
            <p:txBody>
              <a:bodyPr/>
              <a:lstStyle/>
              <a:p>
                <a:r>
                  <a:rPr lang="en-US">
                    <a:noFill/>
                  </a:rPr>
                  <a:t> </a:t>
                </a:r>
              </a:p>
            </p:txBody>
          </p:sp>
        </mc:Fallback>
      </mc:AlternateContent>
      <p:pic>
        <p:nvPicPr>
          <p:cNvPr id="26" name="Picture 25">
            <a:extLst>
              <a:ext uri="{FF2B5EF4-FFF2-40B4-BE49-F238E27FC236}">
                <a16:creationId xmlns:a16="http://schemas.microsoft.com/office/drawing/2014/main" id="{3A882191-BE03-47BD-AF7E-F085D27A9A23}"/>
              </a:ext>
            </a:extLst>
          </p:cNvPr>
          <p:cNvPicPr>
            <a:picLocks noChangeAspect="1"/>
          </p:cNvPicPr>
          <p:nvPr/>
        </p:nvPicPr>
        <p:blipFill rotWithShape="1">
          <a:blip r:embed="rId13"/>
          <a:srcRect l="-80393" t="5628" r="3101" b="-80646"/>
          <a:stretch/>
        </p:blipFill>
        <p:spPr>
          <a:xfrm rot="4263513" flipH="1">
            <a:off x="3425026" y="1396502"/>
            <a:ext cx="4783566" cy="7096294"/>
          </a:xfrm>
          <a:prstGeom prst="rect">
            <a:avLst/>
          </a:prstGeom>
        </p:spPr>
      </p:pic>
      <p:pic>
        <p:nvPicPr>
          <p:cNvPr id="44" name="Picture 43">
            <a:extLst>
              <a:ext uri="{FF2B5EF4-FFF2-40B4-BE49-F238E27FC236}">
                <a16:creationId xmlns:a16="http://schemas.microsoft.com/office/drawing/2014/main" id="{78F4352B-AD97-49A8-B760-A0447D641C9D}"/>
              </a:ext>
            </a:extLst>
          </p:cNvPr>
          <p:cNvPicPr>
            <a:picLocks noChangeAspect="1"/>
          </p:cNvPicPr>
          <p:nvPr/>
        </p:nvPicPr>
        <p:blipFill rotWithShape="1">
          <a:blip r:embed="rId13"/>
          <a:srcRect l="-87322" b="-82755"/>
          <a:stretch/>
        </p:blipFill>
        <p:spPr>
          <a:xfrm rot="17449120">
            <a:off x="358738" y="1370567"/>
            <a:ext cx="4994406" cy="7134362"/>
          </a:xfrm>
          <a:prstGeom prst="rect">
            <a:avLst/>
          </a:prstGeom>
        </p:spPr>
      </p:pic>
      <p:pic>
        <p:nvPicPr>
          <p:cNvPr id="55" name="Protractor1">
            <a:extLst>
              <a:ext uri="{FF2B5EF4-FFF2-40B4-BE49-F238E27FC236}">
                <a16:creationId xmlns:a16="http://schemas.microsoft.com/office/drawing/2014/main" id="{4FAEF107-6EAA-4C40-B877-785E8D6796E2}"/>
              </a:ext>
            </a:extLst>
          </p:cNvPr>
          <p:cNvPicPr>
            <a:picLocks noChangeAspect="1"/>
          </p:cNvPicPr>
          <p:nvPr/>
        </p:nvPicPr>
        <p:blipFill>
          <a:blip r:embed="rId14">
            <a:alphaModFix amt="70000"/>
          </a:blip>
          <a:srcRect/>
          <a:stretch/>
        </p:blipFill>
        <p:spPr>
          <a:xfrm>
            <a:off x="204219" y="2307193"/>
            <a:ext cx="5827890" cy="3144096"/>
          </a:xfrm>
          <a:prstGeom prst="rect">
            <a:avLst/>
          </a:prstGeom>
        </p:spPr>
      </p:pic>
      <p:cxnSp>
        <p:nvCxnSpPr>
          <p:cNvPr id="56" name="marker2">
            <a:extLst>
              <a:ext uri="{FF2B5EF4-FFF2-40B4-BE49-F238E27FC236}">
                <a16:creationId xmlns:a16="http://schemas.microsoft.com/office/drawing/2014/main" id="{9B38217C-5092-4C93-9CEB-2030FD1EE785}"/>
              </a:ext>
            </a:extLst>
          </p:cNvPr>
          <p:cNvCxnSpPr>
            <a:cxnSpLocks/>
          </p:cNvCxnSpPr>
          <p:nvPr/>
        </p:nvCxnSpPr>
        <p:spPr>
          <a:xfrm flipV="1">
            <a:off x="3182550" y="2307193"/>
            <a:ext cx="1574678" cy="288178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marker2">
            <a:extLst>
              <a:ext uri="{FF2B5EF4-FFF2-40B4-BE49-F238E27FC236}">
                <a16:creationId xmlns:a16="http://schemas.microsoft.com/office/drawing/2014/main" id="{30D98B76-6210-4425-AF41-78F9D9D877B8}"/>
              </a:ext>
            </a:extLst>
          </p:cNvPr>
          <p:cNvCxnSpPr>
            <a:cxnSpLocks/>
          </p:cNvCxnSpPr>
          <p:nvPr/>
        </p:nvCxnSpPr>
        <p:spPr>
          <a:xfrm flipH="1" flipV="1">
            <a:off x="4050070" y="2430385"/>
            <a:ext cx="1580216" cy="2758593"/>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59" name="Protractor3">
            <a:extLst>
              <a:ext uri="{FF2B5EF4-FFF2-40B4-BE49-F238E27FC236}">
                <a16:creationId xmlns:a16="http://schemas.microsoft.com/office/drawing/2014/main" id="{E624B458-C860-4DFF-B3D7-87AEA0B85589}"/>
              </a:ext>
            </a:extLst>
          </p:cNvPr>
          <p:cNvPicPr>
            <a:picLocks noChangeAspect="1"/>
          </p:cNvPicPr>
          <p:nvPr/>
        </p:nvPicPr>
        <p:blipFill>
          <a:blip r:embed="rId14">
            <a:alphaModFix amt="70000"/>
          </a:blip>
          <a:srcRect/>
          <a:stretch/>
        </p:blipFill>
        <p:spPr>
          <a:xfrm rot="7150883">
            <a:off x="2619905" y="2099836"/>
            <a:ext cx="5827890" cy="3144096"/>
          </a:xfrm>
          <a:prstGeom prst="rect">
            <a:avLst/>
          </a:prstGeom>
        </p:spPr>
      </p:pic>
      <p:cxnSp>
        <p:nvCxnSpPr>
          <p:cNvPr id="60" name="marker3">
            <a:extLst>
              <a:ext uri="{FF2B5EF4-FFF2-40B4-BE49-F238E27FC236}">
                <a16:creationId xmlns:a16="http://schemas.microsoft.com/office/drawing/2014/main" id="{59F59F95-51C0-41DF-B90B-72A4AF3A50F1}"/>
              </a:ext>
            </a:extLst>
          </p:cNvPr>
          <p:cNvCxnSpPr>
            <a:cxnSpLocks/>
          </p:cNvCxnSpPr>
          <p:nvPr/>
        </p:nvCxnSpPr>
        <p:spPr>
          <a:xfrm flipH="1" flipV="1">
            <a:off x="4382951" y="3017610"/>
            <a:ext cx="1580216" cy="2758593"/>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8609166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6"/>
                                        </p:tgtEl>
                                      </p:cBhvr>
                                    </p:animEffect>
                                    <p:set>
                                      <p:cBhvr>
                                        <p:cTn id="7" dur="1" fill="hold">
                                          <p:stCondLst>
                                            <p:cond delay="499"/>
                                          </p:stCondLst>
                                        </p:cTn>
                                        <p:tgtEl>
                                          <p:spTgt spid="3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5E-6 -3.7037E-7 L 0.21042 -3.7037E-7 " pathEditMode="relative" rAng="0" ptsTypes="AA">
                                      <p:cBhvr>
                                        <p:cTn id="26" dur="2000" fill="hold"/>
                                        <p:tgtEl>
                                          <p:spTgt spid="20"/>
                                        </p:tgtEl>
                                        <p:attrNameLst>
                                          <p:attrName>ppt_x</p:attrName>
                                          <p:attrName>ppt_y</p:attrName>
                                        </p:attrNameLst>
                                      </p:cBhvr>
                                      <p:rCtr x="10521" y="0"/>
                                    </p:animMotion>
                                  </p:childTnLst>
                                </p:cTn>
                              </p:par>
                              <p:par>
                                <p:cTn id="27" presetID="22" presetClass="entr" presetSubtype="8"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2000"/>
                                        <p:tgtEl>
                                          <p:spTgt spid="7"/>
                                        </p:tgtEl>
                                      </p:cBhvr>
                                    </p:animEffect>
                                  </p:childTnLst>
                                </p:cTn>
                              </p:par>
                            </p:childTnLst>
                          </p:cTn>
                        </p:par>
                        <p:par>
                          <p:cTn id="30" fill="hold">
                            <p:stCondLst>
                              <p:cond delay="2000"/>
                            </p:stCondLst>
                            <p:childTnLst>
                              <p:par>
                                <p:cTn id="31" presetID="1" presetClass="exit" presetSubtype="0" fill="hold" nodeType="afterEffect">
                                  <p:stCondLst>
                                    <p:cond delay="0"/>
                                  </p:stCondLst>
                                  <p:childTnLst>
                                    <p:set>
                                      <p:cBhvr>
                                        <p:cTn id="32" dur="1" fill="hold">
                                          <p:stCondLst>
                                            <p:cond delay="0"/>
                                          </p:stCondLst>
                                        </p:cTn>
                                        <p:tgtEl>
                                          <p:spTgt spid="1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20"/>
                                        </p:tgtEl>
                                        <p:attrNameLst>
                                          <p:attrName>style.visibility</p:attrName>
                                        </p:attrNameLst>
                                      </p:cBhvr>
                                      <p:to>
                                        <p:strVal val="hidden"/>
                                      </p:to>
                                    </p:se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childTnLst>
                          </p:cTn>
                        </p:par>
                        <p:par>
                          <p:cTn id="50" fill="hold">
                            <p:stCondLst>
                              <p:cond delay="500"/>
                            </p:stCondLst>
                            <p:childTnLst>
                              <p:par>
                                <p:cTn id="51" presetID="10" presetClass="exit" presetSubtype="0" fill="hold" nodeType="afterEffect">
                                  <p:stCondLst>
                                    <p:cond delay="750"/>
                                  </p:stCondLst>
                                  <p:childTnLst>
                                    <p:animEffect transition="out" filter="fade">
                                      <p:cBhvr>
                                        <p:cTn id="52" dur="500"/>
                                        <p:tgtEl>
                                          <p:spTgt spid="28"/>
                                        </p:tgtEl>
                                      </p:cBhvr>
                                    </p:animEffect>
                                    <p:set>
                                      <p:cBhvr>
                                        <p:cTn id="53" dur="1" fill="hold">
                                          <p:stCondLst>
                                            <p:cond delay="499"/>
                                          </p:stCondLst>
                                        </p:cTn>
                                        <p:tgtEl>
                                          <p:spTgt spid="28"/>
                                        </p:tgtEl>
                                        <p:attrNameLst>
                                          <p:attrName>style.visibility</p:attrName>
                                        </p:attrNameLst>
                                      </p:cBhvr>
                                      <p:to>
                                        <p:strVal val="hidden"/>
                                      </p:to>
                                    </p:set>
                                  </p:childTnLst>
                                </p:cTn>
                              </p:par>
                              <p:par>
                                <p:cTn id="54" presetID="10" presetClass="exit" presetSubtype="0" fill="hold" nodeType="withEffect">
                                  <p:stCondLst>
                                    <p:cond delay="750"/>
                                  </p:stCondLst>
                                  <p:childTnLst>
                                    <p:animEffect transition="out" filter="fade">
                                      <p:cBhvr>
                                        <p:cTn id="55" dur="500"/>
                                        <p:tgtEl>
                                          <p:spTgt spid="11"/>
                                        </p:tgtEl>
                                      </p:cBhvr>
                                    </p:animEffect>
                                    <p:set>
                                      <p:cBhvr>
                                        <p:cTn id="56" dur="1" fill="hold">
                                          <p:stCondLst>
                                            <p:cond delay="499"/>
                                          </p:stCondLst>
                                        </p:cTn>
                                        <p:tgtEl>
                                          <p:spTgt spid="11"/>
                                        </p:tgtEl>
                                        <p:attrNameLst>
                                          <p:attrName>style.visibility</p:attrName>
                                        </p:attrNameLst>
                                      </p:cBhvr>
                                      <p:to>
                                        <p:strVal val="hidden"/>
                                      </p:to>
                                    </p:set>
                                  </p:childTnLst>
                                </p:cTn>
                              </p:par>
                            </p:childTnLst>
                          </p:cTn>
                        </p:par>
                        <p:par>
                          <p:cTn id="57" fill="hold">
                            <p:stCondLst>
                              <p:cond delay="1750"/>
                            </p:stCondLst>
                            <p:childTnLst>
                              <p:par>
                                <p:cTn id="58" presetID="10" presetClass="entr" presetSubtype="0" fill="hold" nodeType="after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mph" presetSubtype="0" fill="hold" nodeType="clickEffect">
                                  <p:stCondLst>
                                    <p:cond delay="0"/>
                                  </p:stCondLst>
                                  <p:childTnLst>
                                    <p:animRot by="900000">
                                      <p:cBhvr>
                                        <p:cTn id="64" dur="500" fill="hold"/>
                                        <p:tgtEl>
                                          <p:spTgt spid="44"/>
                                        </p:tgtEl>
                                        <p:attrNameLst>
                                          <p:attrName>r</p:attrName>
                                        </p:attrNameLst>
                                      </p:cBhvr>
                                    </p:animRot>
                                  </p:childTnLst>
                                </p:cTn>
                              </p:par>
                              <p:par>
                                <p:cTn id="65" presetID="22" presetClass="entr" presetSubtype="1"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5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nodeType="clickEffect">
                                  <p:stCondLst>
                                    <p:cond delay="0"/>
                                  </p:stCondLst>
                                  <p:childTnLst>
                                    <p:animEffect transition="out" filter="fade">
                                      <p:cBhvr>
                                        <p:cTn id="71" dur="500"/>
                                        <p:tgtEl>
                                          <p:spTgt spid="44"/>
                                        </p:tgtEl>
                                      </p:cBhvr>
                                    </p:animEffect>
                                    <p:set>
                                      <p:cBhvr>
                                        <p:cTn id="72" dur="1" fill="hold">
                                          <p:stCondLst>
                                            <p:cond delay="499"/>
                                          </p:stCondLst>
                                        </p:cTn>
                                        <p:tgtEl>
                                          <p:spTgt spid="44"/>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500"/>
                                        <p:tgtEl>
                                          <p:spTgt spid="26"/>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up)">
                                      <p:cBhvr>
                                        <p:cTn id="82" dur="500"/>
                                        <p:tgtEl>
                                          <p:spTgt spid="39"/>
                                        </p:tgtEl>
                                      </p:cBhvr>
                                    </p:animEffect>
                                  </p:childTnLst>
                                </p:cTn>
                              </p:par>
                              <p:par>
                                <p:cTn id="83" presetID="8" presetClass="emph" presetSubtype="0" fill="hold" nodeType="withEffect">
                                  <p:stCondLst>
                                    <p:cond delay="0"/>
                                  </p:stCondLst>
                                  <p:childTnLst>
                                    <p:animRot by="-1080000">
                                      <p:cBhvr>
                                        <p:cTn id="84" dur="500" fill="hold"/>
                                        <p:tgtEl>
                                          <p:spTgt spid="26"/>
                                        </p:tgtEl>
                                        <p:attrNameLst>
                                          <p:attrName>r</p:attrName>
                                        </p:attrNameLst>
                                      </p:cBhvr>
                                    </p:animRo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fade">
                                      <p:cBhvr>
                                        <p:cTn id="89" dur="500"/>
                                        <p:tgtEl>
                                          <p:spTgt spid="48"/>
                                        </p:tgtEl>
                                      </p:cBhvr>
                                    </p:animEffect>
                                  </p:childTnLst>
                                </p:cTn>
                              </p:par>
                              <p:par>
                                <p:cTn id="90" presetID="10" presetClass="exit" presetSubtype="0" fill="hold" nodeType="withEffect">
                                  <p:stCondLst>
                                    <p:cond delay="0"/>
                                  </p:stCondLst>
                                  <p:childTnLst>
                                    <p:animEffect transition="out" filter="fade">
                                      <p:cBhvr>
                                        <p:cTn id="91" dur="500"/>
                                        <p:tgtEl>
                                          <p:spTgt spid="26"/>
                                        </p:tgtEl>
                                      </p:cBhvr>
                                    </p:animEffect>
                                    <p:set>
                                      <p:cBhvr>
                                        <p:cTn id="92" dur="1" fill="hold">
                                          <p:stCondLst>
                                            <p:cond delay="499"/>
                                          </p:stCondLst>
                                        </p:cTn>
                                        <p:tgtEl>
                                          <p:spTgt spid="26"/>
                                        </p:tgtEl>
                                        <p:attrNameLst>
                                          <p:attrName>style.visibility</p:attrName>
                                        </p:attrNameLst>
                                      </p:cBhvr>
                                      <p:to>
                                        <p:strVal val="hidden"/>
                                      </p:to>
                                    </p:set>
                                  </p:childTnLst>
                                </p:cTn>
                              </p:par>
                              <p:par>
                                <p:cTn id="93" presetID="10" presetClass="entr" presetSubtype="0" fill="hold" grpId="0" nodeType="with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nodeType="clickEffect">
                                  <p:stCondLst>
                                    <p:cond delay="0"/>
                                  </p:stCondLst>
                                  <p:childTnLst>
                                    <p:set>
                                      <p:cBhvr>
                                        <p:cTn id="99" dur="1" fill="hold">
                                          <p:stCondLst>
                                            <p:cond delay="0"/>
                                          </p:stCondLst>
                                        </p:cTn>
                                        <p:tgtEl>
                                          <p:spTgt spid="51"/>
                                        </p:tgtEl>
                                        <p:attrNameLst>
                                          <p:attrName>style.visibility</p:attrName>
                                        </p:attrNameLst>
                                      </p:cBhvr>
                                      <p:to>
                                        <p:strVal val="visible"/>
                                      </p:to>
                                    </p:set>
                                  </p:childTnLst>
                                </p:cTn>
                              </p:par>
                              <p:par>
                                <p:cTn id="100" presetID="1" presetClass="entr" presetSubtype="0" fill="hold" nodeType="withEffect">
                                  <p:stCondLst>
                                    <p:cond delay="0"/>
                                  </p:stCondLst>
                                  <p:childTnLst>
                                    <p:set>
                                      <p:cBhvr>
                                        <p:cTn id="101" dur="1" fill="hold">
                                          <p:stCondLst>
                                            <p:cond delay="0"/>
                                          </p:stCondLst>
                                        </p:cTn>
                                        <p:tgtEl>
                                          <p:spTgt spid="50"/>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42" presetClass="path" presetSubtype="0" accel="50000" decel="50000" fill="hold" nodeType="clickEffect">
                                  <p:stCondLst>
                                    <p:cond delay="0"/>
                                  </p:stCondLst>
                                  <p:childTnLst>
                                    <p:animMotion origin="layout" path="M -1.04167E-6 3.7037E-7 L -0.09648 0.3088 " pathEditMode="relative" rAng="0" ptsTypes="AA">
                                      <p:cBhvr>
                                        <p:cTn id="105" dur="2000" fill="hold"/>
                                        <p:tgtEl>
                                          <p:spTgt spid="51"/>
                                        </p:tgtEl>
                                        <p:attrNameLst>
                                          <p:attrName>ppt_x</p:attrName>
                                          <p:attrName>ppt_y</p:attrName>
                                        </p:attrNameLst>
                                      </p:cBhvr>
                                      <p:rCtr x="-4831" y="15440"/>
                                    </p:animMotion>
                                  </p:childTnLst>
                                </p:cTn>
                              </p:par>
                              <p:par>
                                <p:cTn id="106" presetID="22" presetClass="entr" presetSubtype="1" fill="hold" nodeType="withEffect">
                                  <p:stCondLst>
                                    <p:cond delay="0"/>
                                  </p:stCondLst>
                                  <p:childTnLst>
                                    <p:set>
                                      <p:cBhvr>
                                        <p:cTn id="107" dur="1" fill="hold">
                                          <p:stCondLst>
                                            <p:cond delay="0"/>
                                          </p:stCondLst>
                                        </p:cTn>
                                        <p:tgtEl>
                                          <p:spTgt spid="9"/>
                                        </p:tgtEl>
                                        <p:attrNameLst>
                                          <p:attrName>style.visibility</p:attrName>
                                        </p:attrNameLst>
                                      </p:cBhvr>
                                      <p:to>
                                        <p:strVal val="visible"/>
                                      </p:to>
                                    </p:set>
                                    <p:animEffect transition="in" filter="wipe(up)">
                                      <p:cBhvr>
                                        <p:cTn id="108" dur="2000"/>
                                        <p:tgtEl>
                                          <p:spTgt spid="9"/>
                                        </p:tgtEl>
                                      </p:cBhvr>
                                    </p:animEffect>
                                  </p:childTnLst>
                                </p:cTn>
                              </p:par>
                            </p:childTnLst>
                          </p:cTn>
                        </p:par>
                        <p:par>
                          <p:cTn id="109" fill="hold">
                            <p:stCondLst>
                              <p:cond delay="2000"/>
                            </p:stCondLst>
                            <p:childTnLst>
                              <p:par>
                                <p:cTn id="110" presetID="10" presetClass="exit" presetSubtype="0" fill="hold" nodeType="afterEffect">
                                  <p:stCondLst>
                                    <p:cond delay="0"/>
                                  </p:stCondLst>
                                  <p:childTnLst>
                                    <p:animEffect transition="out" filter="fade">
                                      <p:cBhvr>
                                        <p:cTn id="111" dur="500"/>
                                        <p:tgtEl>
                                          <p:spTgt spid="51"/>
                                        </p:tgtEl>
                                      </p:cBhvr>
                                    </p:animEffect>
                                    <p:set>
                                      <p:cBhvr>
                                        <p:cTn id="112" dur="1" fill="hold">
                                          <p:stCondLst>
                                            <p:cond delay="499"/>
                                          </p:stCondLst>
                                        </p:cTn>
                                        <p:tgtEl>
                                          <p:spTgt spid="51"/>
                                        </p:tgtEl>
                                        <p:attrNameLst>
                                          <p:attrName>style.visibility</p:attrName>
                                        </p:attrNameLst>
                                      </p:cBhvr>
                                      <p:to>
                                        <p:strVal val="hidden"/>
                                      </p:to>
                                    </p:set>
                                  </p:childTnLst>
                                </p:cTn>
                              </p:par>
                              <p:par>
                                <p:cTn id="113" presetID="10" presetClass="exit" presetSubtype="0" fill="hold" nodeType="withEffect">
                                  <p:stCondLst>
                                    <p:cond delay="0"/>
                                  </p:stCondLst>
                                  <p:childTnLst>
                                    <p:animEffect transition="out" filter="fade">
                                      <p:cBhvr>
                                        <p:cTn id="114" dur="500"/>
                                        <p:tgtEl>
                                          <p:spTgt spid="50"/>
                                        </p:tgtEl>
                                      </p:cBhvr>
                                    </p:animEffect>
                                    <p:set>
                                      <p:cBhvr>
                                        <p:cTn id="115" dur="1" fill="hold">
                                          <p:stCondLst>
                                            <p:cond delay="499"/>
                                          </p:stCondLst>
                                        </p:cTn>
                                        <p:tgtEl>
                                          <p:spTgt spid="50"/>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nodeType="clickEffect">
                                  <p:stCondLst>
                                    <p:cond delay="0"/>
                                  </p:stCondLst>
                                  <p:childTnLst>
                                    <p:set>
                                      <p:cBhvr>
                                        <p:cTn id="119" dur="1" fill="hold">
                                          <p:stCondLst>
                                            <p:cond delay="0"/>
                                          </p:stCondLst>
                                        </p:cTn>
                                        <p:tgtEl>
                                          <p:spTgt spid="53"/>
                                        </p:tgtEl>
                                        <p:attrNameLst>
                                          <p:attrName>style.visibility</p:attrName>
                                        </p:attrNameLst>
                                      </p:cBhvr>
                                      <p:to>
                                        <p:strVal val="visible"/>
                                      </p:to>
                                    </p:set>
                                  </p:childTnLst>
                                </p:cTn>
                              </p:par>
                              <p:par>
                                <p:cTn id="120" presetID="1" presetClass="entr" presetSubtype="0" fill="hold" nodeType="withEffect">
                                  <p:stCondLst>
                                    <p:cond delay="0"/>
                                  </p:stCondLst>
                                  <p:childTnLst>
                                    <p:set>
                                      <p:cBhvr>
                                        <p:cTn id="121" dur="1" fill="hold">
                                          <p:stCondLst>
                                            <p:cond delay="0"/>
                                          </p:stCondLst>
                                        </p:cTn>
                                        <p:tgtEl>
                                          <p:spTgt spid="52"/>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42" presetClass="path" presetSubtype="0" accel="50000" decel="50000" fill="hold" nodeType="clickEffect">
                                  <p:stCondLst>
                                    <p:cond delay="0"/>
                                  </p:stCondLst>
                                  <p:childTnLst>
                                    <p:animMotion origin="layout" path="M -2.5E-6 7.40741E-7 L 0.10573 0.32152 " pathEditMode="relative" rAng="0" ptsTypes="AA">
                                      <p:cBhvr>
                                        <p:cTn id="125" dur="2000" fill="hold"/>
                                        <p:tgtEl>
                                          <p:spTgt spid="53"/>
                                        </p:tgtEl>
                                        <p:attrNameLst>
                                          <p:attrName>ppt_x</p:attrName>
                                          <p:attrName>ppt_y</p:attrName>
                                        </p:attrNameLst>
                                      </p:cBhvr>
                                      <p:rCtr x="5313" y="15903"/>
                                    </p:animMotion>
                                  </p:childTnLst>
                                </p:cTn>
                              </p:par>
                              <p:par>
                                <p:cTn id="126" presetID="22" presetClass="entr" presetSubtype="1" fill="hold" nodeType="withEffect">
                                  <p:stCondLst>
                                    <p:cond delay="0"/>
                                  </p:stCondLst>
                                  <p:childTnLst>
                                    <p:set>
                                      <p:cBhvr>
                                        <p:cTn id="127" dur="1" fill="hold">
                                          <p:stCondLst>
                                            <p:cond delay="0"/>
                                          </p:stCondLst>
                                        </p:cTn>
                                        <p:tgtEl>
                                          <p:spTgt spid="40"/>
                                        </p:tgtEl>
                                        <p:attrNameLst>
                                          <p:attrName>style.visibility</p:attrName>
                                        </p:attrNameLst>
                                      </p:cBhvr>
                                      <p:to>
                                        <p:strVal val="visible"/>
                                      </p:to>
                                    </p:set>
                                    <p:animEffect transition="in" filter="wipe(up)">
                                      <p:cBhvr>
                                        <p:cTn id="128" dur="2000"/>
                                        <p:tgtEl>
                                          <p:spTgt spid="40"/>
                                        </p:tgtEl>
                                      </p:cBhvr>
                                    </p:animEffect>
                                  </p:childTnLst>
                                </p:cTn>
                              </p:par>
                            </p:childTnLst>
                          </p:cTn>
                        </p:par>
                        <p:par>
                          <p:cTn id="129" fill="hold">
                            <p:stCondLst>
                              <p:cond delay="2000"/>
                            </p:stCondLst>
                            <p:childTnLst>
                              <p:par>
                                <p:cTn id="130" presetID="10" presetClass="exit" presetSubtype="0" fill="hold" nodeType="afterEffect">
                                  <p:stCondLst>
                                    <p:cond delay="0"/>
                                  </p:stCondLst>
                                  <p:childTnLst>
                                    <p:animEffect transition="out" filter="fade">
                                      <p:cBhvr>
                                        <p:cTn id="131" dur="500"/>
                                        <p:tgtEl>
                                          <p:spTgt spid="53"/>
                                        </p:tgtEl>
                                      </p:cBhvr>
                                    </p:animEffect>
                                    <p:set>
                                      <p:cBhvr>
                                        <p:cTn id="132" dur="1" fill="hold">
                                          <p:stCondLst>
                                            <p:cond delay="499"/>
                                          </p:stCondLst>
                                        </p:cTn>
                                        <p:tgtEl>
                                          <p:spTgt spid="53"/>
                                        </p:tgtEl>
                                        <p:attrNameLst>
                                          <p:attrName>style.visibility</p:attrName>
                                        </p:attrNameLst>
                                      </p:cBhvr>
                                      <p:to>
                                        <p:strVal val="hidden"/>
                                      </p:to>
                                    </p:set>
                                  </p:childTnLst>
                                </p:cTn>
                              </p:par>
                              <p:par>
                                <p:cTn id="133" presetID="10" presetClass="exit" presetSubtype="0" fill="hold" nodeType="withEffect">
                                  <p:stCondLst>
                                    <p:cond delay="0"/>
                                  </p:stCondLst>
                                  <p:childTnLst>
                                    <p:animEffect transition="out" filter="fade">
                                      <p:cBhvr>
                                        <p:cTn id="134" dur="500"/>
                                        <p:tgtEl>
                                          <p:spTgt spid="52"/>
                                        </p:tgtEl>
                                      </p:cBhvr>
                                    </p:animEffect>
                                    <p:set>
                                      <p:cBhvr>
                                        <p:cTn id="135" dur="1" fill="hold">
                                          <p:stCondLst>
                                            <p:cond delay="499"/>
                                          </p:stCondLst>
                                        </p:cTn>
                                        <p:tgtEl>
                                          <p:spTgt spid="52"/>
                                        </p:tgtEl>
                                        <p:attrNameLst>
                                          <p:attrName>style.visibility</p:attrName>
                                        </p:attrNameLst>
                                      </p:cBhvr>
                                      <p:to>
                                        <p:strVal val="hidden"/>
                                      </p:to>
                                    </p:set>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0"/>
                                          </p:stCondLst>
                                        </p:cTn>
                                        <p:tgtEl>
                                          <p:spTgt spid="37"/>
                                        </p:tgtEl>
                                        <p:attrNameLst>
                                          <p:attrName>style.visibility</p:attrName>
                                        </p:attrNameLst>
                                      </p:cBhvr>
                                      <p:to>
                                        <p:strVal val="visible"/>
                                      </p:to>
                                    </p:set>
                                  </p:childTnLst>
                                </p:cTn>
                              </p:par>
                            </p:childTnLst>
                          </p:cTn>
                        </p:par>
                      </p:childTnLst>
                    </p:cTn>
                  </p:par>
                  <p:par>
                    <p:cTn id="140" fill="hold">
                      <p:stCondLst>
                        <p:cond delay="indefinite"/>
                      </p:stCondLst>
                      <p:childTnLst>
                        <p:par>
                          <p:cTn id="141" fill="hold">
                            <p:stCondLst>
                              <p:cond delay="0"/>
                            </p:stCondLst>
                            <p:childTnLst>
                              <p:par>
                                <p:cTn id="142" presetID="47" presetClass="entr" presetSubtype="0" fill="hold" nodeType="clickEffect">
                                  <p:stCondLst>
                                    <p:cond delay="0"/>
                                  </p:stCondLst>
                                  <p:childTnLst>
                                    <p:set>
                                      <p:cBhvr>
                                        <p:cTn id="143" dur="1" fill="hold">
                                          <p:stCondLst>
                                            <p:cond delay="0"/>
                                          </p:stCondLst>
                                        </p:cTn>
                                        <p:tgtEl>
                                          <p:spTgt spid="55"/>
                                        </p:tgtEl>
                                        <p:attrNameLst>
                                          <p:attrName>style.visibility</p:attrName>
                                        </p:attrNameLst>
                                      </p:cBhvr>
                                      <p:to>
                                        <p:strVal val="visible"/>
                                      </p:to>
                                    </p:set>
                                    <p:animEffect transition="in" filter="fade">
                                      <p:cBhvr>
                                        <p:cTn id="144" dur="1000"/>
                                        <p:tgtEl>
                                          <p:spTgt spid="55"/>
                                        </p:tgtEl>
                                      </p:cBhvr>
                                    </p:animEffect>
                                    <p:anim calcmode="lin" valueType="num">
                                      <p:cBhvr>
                                        <p:cTn id="145" dur="1000" fill="hold"/>
                                        <p:tgtEl>
                                          <p:spTgt spid="55"/>
                                        </p:tgtEl>
                                        <p:attrNameLst>
                                          <p:attrName>ppt_x</p:attrName>
                                        </p:attrNameLst>
                                      </p:cBhvr>
                                      <p:tavLst>
                                        <p:tav tm="0">
                                          <p:val>
                                            <p:strVal val="#ppt_x"/>
                                          </p:val>
                                        </p:tav>
                                        <p:tav tm="100000">
                                          <p:val>
                                            <p:strVal val="#ppt_x"/>
                                          </p:val>
                                        </p:tav>
                                      </p:tavLst>
                                    </p:anim>
                                    <p:anim calcmode="lin" valueType="num">
                                      <p:cBhvr>
                                        <p:cTn id="146"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2" presetClass="entr" presetSubtype="8" fill="hold" nodeType="clickEffect">
                                  <p:stCondLst>
                                    <p:cond delay="0"/>
                                  </p:stCondLst>
                                  <p:childTnLst>
                                    <p:set>
                                      <p:cBhvr>
                                        <p:cTn id="150" dur="1" fill="hold">
                                          <p:stCondLst>
                                            <p:cond delay="0"/>
                                          </p:stCondLst>
                                        </p:cTn>
                                        <p:tgtEl>
                                          <p:spTgt spid="56"/>
                                        </p:tgtEl>
                                        <p:attrNameLst>
                                          <p:attrName>style.visibility</p:attrName>
                                        </p:attrNameLst>
                                      </p:cBhvr>
                                      <p:to>
                                        <p:strVal val="visible"/>
                                      </p:to>
                                    </p:set>
                                    <p:animEffect transition="in" filter="wipe(left)">
                                      <p:cBhvr>
                                        <p:cTn id="151" dur="500"/>
                                        <p:tgtEl>
                                          <p:spTgt spid="56"/>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xit" presetSubtype="0" fill="hold" nodeType="clickEffect">
                                  <p:stCondLst>
                                    <p:cond delay="0"/>
                                  </p:stCondLst>
                                  <p:childTnLst>
                                    <p:animEffect transition="out" filter="fade">
                                      <p:cBhvr>
                                        <p:cTn id="155" dur="500"/>
                                        <p:tgtEl>
                                          <p:spTgt spid="56"/>
                                        </p:tgtEl>
                                      </p:cBhvr>
                                    </p:animEffect>
                                    <p:set>
                                      <p:cBhvr>
                                        <p:cTn id="156" dur="1" fill="hold">
                                          <p:stCondLst>
                                            <p:cond delay="499"/>
                                          </p:stCondLst>
                                        </p:cTn>
                                        <p:tgtEl>
                                          <p:spTgt spid="56"/>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42" presetClass="path" presetSubtype="0" accel="50000" decel="50000" fill="hold" nodeType="clickEffect">
                                  <p:stCondLst>
                                    <p:cond delay="0"/>
                                  </p:stCondLst>
                                  <p:childTnLst>
                                    <p:animMotion origin="layout" path="M 8.33333E-7 7.40741E-7 L 0.2069 -0.00023 " pathEditMode="relative" rAng="0" ptsTypes="AA">
                                      <p:cBhvr>
                                        <p:cTn id="160" dur="2000" fill="hold"/>
                                        <p:tgtEl>
                                          <p:spTgt spid="55"/>
                                        </p:tgtEl>
                                        <p:attrNameLst>
                                          <p:attrName>ppt_x</p:attrName>
                                          <p:attrName>ppt_y</p:attrName>
                                        </p:attrNameLst>
                                      </p:cBhvr>
                                      <p:rCtr x="10339" y="-23"/>
                                    </p:animMotion>
                                  </p:childTnLst>
                                </p:cTn>
                              </p:par>
                            </p:childTnLst>
                          </p:cTn>
                        </p:par>
                      </p:childTnLst>
                    </p:cTn>
                  </p:par>
                  <p:par>
                    <p:cTn id="161" fill="hold">
                      <p:stCondLst>
                        <p:cond delay="indefinite"/>
                      </p:stCondLst>
                      <p:childTnLst>
                        <p:par>
                          <p:cTn id="162" fill="hold">
                            <p:stCondLst>
                              <p:cond delay="0"/>
                            </p:stCondLst>
                            <p:childTnLst>
                              <p:par>
                                <p:cTn id="163" presetID="22" presetClass="entr" presetSubtype="2" fill="hold" nodeType="clickEffect">
                                  <p:stCondLst>
                                    <p:cond delay="0"/>
                                  </p:stCondLst>
                                  <p:childTnLst>
                                    <p:set>
                                      <p:cBhvr>
                                        <p:cTn id="164" dur="1" fill="hold">
                                          <p:stCondLst>
                                            <p:cond delay="0"/>
                                          </p:stCondLst>
                                        </p:cTn>
                                        <p:tgtEl>
                                          <p:spTgt spid="58"/>
                                        </p:tgtEl>
                                        <p:attrNameLst>
                                          <p:attrName>style.visibility</p:attrName>
                                        </p:attrNameLst>
                                      </p:cBhvr>
                                      <p:to>
                                        <p:strVal val="visible"/>
                                      </p:to>
                                    </p:set>
                                    <p:animEffect transition="in" filter="wipe(right)">
                                      <p:cBhvr>
                                        <p:cTn id="165" dur="500"/>
                                        <p:tgtEl>
                                          <p:spTgt spid="58"/>
                                        </p:tgtEl>
                                      </p:cBhvr>
                                    </p:animEffect>
                                  </p:childTnLst>
                                </p:cTn>
                              </p:par>
                            </p:childTnLst>
                          </p:cTn>
                        </p:par>
                      </p:childTnLst>
                    </p:cTn>
                  </p:par>
                  <p:par>
                    <p:cTn id="166" fill="hold">
                      <p:stCondLst>
                        <p:cond delay="indefinite"/>
                      </p:stCondLst>
                      <p:childTnLst>
                        <p:par>
                          <p:cTn id="167" fill="hold">
                            <p:stCondLst>
                              <p:cond delay="0"/>
                            </p:stCondLst>
                            <p:childTnLst>
                              <p:par>
                                <p:cTn id="168" presetID="10" presetClass="exit" presetSubtype="0" fill="hold" nodeType="clickEffect">
                                  <p:stCondLst>
                                    <p:cond delay="0"/>
                                  </p:stCondLst>
                                  <p:childTnLst>
                                    <p:animEffect transition="out" filter="fade">
                                      <p:cBhvr>
                                        <p:cTn id="169" dur="500"/>
                                        <p:tgtEl>
                                          <p:spTgt spid="58"/>
                                        </p:tgtEl>
                                      </p:cBhvr>
                                    </p:animEffect>
                                    <p:set>
                                      <p:cBhvr>
                                        <p:cTn id="170" dur="1" fill="hold">
                                          <p:stCondLst>
                                            <p:cond delay="499"/>
                                          </p:stCondLst>
                                        </p:cTn>
                                        <p:tgtEl>
                                          <p:spTgt spid="58"/>
                                        </p:tgtEl>
                                        <p:attrNameLst>
                                          <p:attrName>style.visibility</p:attrName>
                                        </p:attrNameLst>
                                      </p:cBhvr>
                                      <p:to>
                                        <p:strVal val="hidden"/>
                                      </p:to>
                                    </p:set>
                                  </p:childTnLst>
                                </p:cTn>
                              </p:par>
                            </p:childTnLst>
                          </p:cTn>
                        </p:par>
                      </p:childTnLst>
                    </p:cTn>
                  </p:par>
                  <p:par>
                    <p:cTn id="171" fill="hold">
                      <p:stCondLst>
                        <p:cond delay="indefinite"/>
                      </p:stCondLst>
                      <p:childTnLst>
                        <p:par>
                          <p:cTn id="172" fill="hold">
                            <p:stCondLst>
                              <p:cond delay="0"/>
                            </p:stCondLst>
                            <p:childTnLst>
                              <p:par>
                                <p:cTn id="173" presetID="10" presetClass="exit" presetSubtype="0" fill="hold" nodeType="clickEffect">
                                  <p:stCondLst>
                                    <p:cond delay="0"/>
                                  </p:stCondLst>
                                  <p:childTnLst>
                                    <p:animEffect transition="out" filter="fade">
                                      <p:cBhvr>
                                        <p:cTn id="174" dur="500"/>
                                        <p:tgtEl>
                                          <p:spTgt spid="55"/>
                                        </p:tgtEl>
                                      </p:cBhvr>
                                    </p:animEffect>
                                    <p:set>
                                      <p:cBhvr>
                                        <p:cTn id="175" dur="1" fill="hold">
                                          <p:stCondLst>
                                            <p:cond delay="499"/>
                                          </p:stCondLst>
                                        </p:cTn>
                                        <p:tgtEl>
                                          <p:spTgt spid="55"/>
                                        </p:tgtEl>
                                        <p:attrNameLst>
                                          <p:attrName>style.visibility</p:attrName>
                                        </p:attrNameLst>
                                      </p:cBhvr>
                                      <p:to>
                                        <p:strVal val="hidden"/>
                                      </p:to>
                                    </p:set>
                                  </p:childTnLst>
                                </p:cTn>
                              </p:par>
                            </p:childTnLst>
                          </p:cTn>
                        </p:par>
                      </p:childTnLst>
                    </p:cTn>
                  </p:par>
                  <p:par>
                    <p:cTn id="176" fill="hold">
                      <p:stCondLst>
                        <p:cond delay="indefinite"/>
                      </p:stCondLst>
                      <p:childTnLst>
                        <p:par>
                          <p:cTn id="177" fill="hold">
                            <p:stCondLst>
                              <p:cond delay="0"/>
                            </p:stCondLst>
                            <p:childTnLst>
                              <p:par>
                                <p:cTn id="178" presetID="47" presetClass="entr" presetSubtype="0" fill="hold" nodeType="clickEffect">
                                  <p:stCondLst>
                                    <p:cond delay="0"/>
                                  </p:stCondLst>
                                  <p:childTnLst>
                                    <p:set>
                                      <p:cBhvr>
                                        <p:cTn id="179" dur="1" fill="hold">
                                          <p:stCondLst>
                                            <p:cond delay="0"/>
                                          </p:stCondLst>
                                        </p:cTn>
                                        <p:tgtEl>
                                          <p:spTgt spid="59"/>
                                        </p:tgtEl>
                                        <p:attrNameLst>
                                          <p:attrName>style.visibility</p:attrName>
                                        </p:attrNameLst>
                                      </p:cBhvr>
                                      <p:to>
                                        <p:strVal val="visible"/>
                                      </p:to>
                                    </p:set>
                                    <p:animEffect transition="in" filter="fade">
                                      <p:cBhvr>
                                        <p:cTn id="180" dur="1000"/>
                                        <p:tgtEl>
                                          <p:spTgt spid="59"/>
                                        </p:tgtEl>
                                      </p:cBhvr>
                                    </p:animEffect>
                                    <p:anim calcmode="lin" valueType="num">
                                      <p:cBhvr>
                                        <p:cTn id="181" dur="1000" fill="hold"/>
                                        <p:tgtEl>
                                          <p:spTgt spid="59"/>
                                        </p:tgtEl>
                                        <p:attrNameLst>
                                          <p:attrName>ppt_x</p:attrName>
                                        </p:attrNameLst>
                                      </p:cBhvr>
                                      <p:tavLst>
                                        <p:tav tm="0">
                                          <p:val>
                                            <p:strVal val="#ppt_x"/>
                                          </p:val>
                                        </p:tav>
                                        <p:tav tm="100000">
                                          <p:val>
                                            <p:strVal val="#ppt_x"/>
                                          </p:val>
                                        </p:tav>
                                      </p:tavLst>
                                    </p:anim>
                                    <p:anim calcmode="lin" valueType="num">
                                      <p:cBhvr>
                                        <p:cTn id="18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2" presetClass="entr" presetSubtype="8" fill="hold" nodeType="clickEffect">
                                  <p:stCondLst>
                                    <p:cond delay="0"/>
                                  </p:stCondLst>
                                  <p:childTnLst>
                                    <p:set>
                                      <p:cBhvr>
                                        <p:cTn id="186" dur="1" fill="hold">
                                          <p:stCondLst>
                                            <p:cond delay="0"/>
                                          </p:stCondLst>
                                        </p:cTn>
                                        <p:tgtEl>
                                          <p:spTgt spid="60"/>
                                        </p:tgtEl>
                                        <p:attrNameLst>
                                          <p:attrName>style.visibility</p:attrName>
                                        </p:attrNameLst>
                                      </p:cBhvr>
                                      <p:to>
                                        <p:strVal val="visible"/>
                                      </p:to>
                                    </p:set>
                                    <p:animEffect transition="in" filter="wipe(left)">
                                      <p:cBhvr>
                                        <p:cTn id="187" dur="500"/>
                                        <p:tgtEl>
                                          <p:spTgt spid="60"/>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xit" presetSubtype="0" fill="hold" nodeType="clickEffect">
                                  <p:stCondLst>
                                    <p:cond delay="0"/>
                                  </p:stCondLst>
                                  <p:childTnLst>
                                    <p:animEffect transition="out" filter="fade">
                                      <p:cBhvr>
                                        <p:cTn id="191" dur="500"/>
                                        <p:tgtEl>
                                          <p:spTgt spid="60"/>
                                        </p:tgtEl>
                                      </p:cBhvr>
                                    </p:animEffect>
                                    <p:set>
                                      <p:cBhvr>
                                        <p:cTn id="192" dur="1" fill="hold">
                                          <p:stCondLst>
                                            <p:cond delay="499"/>
                                          </p:stCondLst>
                                        </p:cTn>
                                        <p:tgtEl>
                                          <p:spTgt spid="60"/>
                                        </p:tgtEl>
                                        <p:attrNameLst>
                                          <p:attrName>style.visibility</p:attrName>
                                        </p:attrNameLst>
                                      </p:cBhvr>
                                      <p:to>
                                        <p:strVal val="hidden"/>
                                      </p:to>
                                    </p:set>
                                  </p:childTnLst>
                                </p:cTn>
                              </p:par>
                            </p:childTnLst>
                          </p:cTn>
                        </p:par>
                      </p:childTnLst>
                    </p:cTn>
                  </p:par>
                  <p:par>
                    <p:cTn id="193" fill="hold">
                      <p:stCondLst>
                        <p:cond delay="indefinite"/>
                      </p:stCondLst>
                      <p:childTnLst>
                        <p:par>
                          <p:cTn id="194" fill="hold">
                            <p:stCondLst>
                              <p:cond delay="0"/>
                            </p:stCondLst>
                            <p:childTnLst>
                              <p:par>
                                <p:cTn id="195" presetID="10" presetClass="exit" presetSubtype="0" fill="hold" nodeType="clickEffect">
                                  <p:stCondLst>
                                    <p:cond delay="0"/>
                                  </p:stCondLst>
                                  <p:childTnLst>
                                    <p:animEffect transition="out" filter="fade">
                                      <p:cBhvr>
                                        <p:cTn id="196" dur="500"/>
                                        <p:tgtEl>
                                          <p:spTgt spid="59"/>
                                        </p:tgtEl>
                                      </p:cBhvr>
                                    </p:animEffect>
                                    <p:set>
                                      <p:cBhvr>
                                        <p:cTn id="197" dur="1" fill="hold">
                                          <p:stCondLst>
                                            <p:cond delay="499"/>
                                          </p:stCondLst>
                                        </p:cTn>
                                        <p:tgtEl>
                                          <p:spTgt spid="5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7" grpId="0" animBg="1"/>
      <p:bldP spid="18" grpId="0"/>
      <p:bldP spid="39" grpId="0" animBg="1"/>
      <p:bldP spid="27" grpId="0" animBg="1"/>
      <p:bldP spid="48" grpId="0" animBg="1"/>
      <p:bldP spid="49"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mj-lt"/>
                <a:cs typeface="Calibri" panose="020F0502020204030204" pitchFamily="34" charset="0"/>
              </a:rPr>
              <a:t>Construct </a:t>
            </a:r>
            <a:r>
              <a:rPr lang="en-US" sz="3200" b="1" dirty="0">
                <a:solidFill>
                  <a:schemeClr val="bg1"/>
                </a:solidFill>
                <a:effectLst/>
                <a:latin typeface="+mj-lt"/>
                <a:ea typeface="Calibri" panose="020F0502020204030204" pitchFamily="34" charset="0"/>
                <a:cs typeface="Calibri" panose="020F0502020204030204" pitchFamily="34" charset="0"/>
              </a:rPr>
              <a:t>triangle BCD.</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7436106" y="1055591"/>
            <a:ext cx="4641012" cy="1778067"/>
            <a:chOff x="7436106" y="1055591"/>
            <a:chExt cx="4641012" cy="1778067"/>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3984374" y="561484"/>
                    <a:ext cx="735814" cy="645115"/>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323540" y="1408435"/>
            <a:ext cx="4868506" cy="1904987"/>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a typeface="Calibri" panose="020F0502020204030204" pitchFamily="34" charset="0"/>
                <a:cs typeface="Calibri" panose="020F0502020204030204" pitchFamily="34" charset="0"/>
              </a:rPr>
              <a:t>BC = 4 cm</a:t>
            </a:r>
          </a:p>
          <a:p>
            <a:pPr marL="0" indent="0">
              <a:buFont typeface="Arial"/>
              <a:buNone/>
            </a:pPr>
            <a:r>
              <a:rPr lang="en-US" sz="3200" dirty="0">
                <a:solidFill>
                  <a:schemeClr val="tx1">
                    <a:lumMod val="75000"/>
                    <a:lumOff val="25000"/>
                  </a:schemeClr>
                </a:solidFill>
                <a:ea typeface="Calibri" panose="020F0502020204030204" pitchFamily="34" charset="0"/>
                <a:cs typeface="Calibri" panose="020F0502020204030204" pitchFamily="34" charset="0"/>
              </a:rPr>
              <a:t>BD = 5 cm</a:t>
            </a:r>
          </a:p>
          <a:p>
            <a:pPr marL="0" indent="0">
              <a:buFont typeface="Arial"/>
              <a:buNone/>
            </a:pPr>
            <a:r>
              <a:rPr lang="en-US" sz="3200" dirty="0">
                <a:solidFill>
                  <a:schemeClr val="tx1">
                    <a:lumMod val="75000"/>
                    <a:lumOff val="25000"/>
                  </a:schemeClr>
                </a:solidFill>
                <a:ea typeface="Calibri" panose="020F0502020204030204" pitchFamily="34" charset="0"/>
                <a:cs typeface="Calibri" panose="020F0502020204030204" pitchFamily="34" charset="0"/>
              </a:rPr>
              <a:t>(BC) </a:t>
            </a:r>
            <a:r>
              <a:rPr lang="en-US" sz="32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ꓕ </a:t>
            </a:r>
            <a:r>
              <a:rPr lang="en-US" sz="3200" dirty="0">
                <a:solidFill>
                  <a:schemeClr val="tx1">
                    <a:lumMod val="75000"/>
                    <a:lumOff val="25000"/>
                  </a:schemeClr>
                </a:solidFill>
                <a:ea typeface="Calibri" panose="020F0502020204030204" pitchFamily="34" charset="0"/>
                <a:cs typeface="Calibri" panose="020F0502020204030204" pitchFamily="34" charset="0"/>
              </a:rPr>
              <a:t>(BD) at B</a:t>
            </a:r>
            <a:endParaRPr lang="en-US" sz="3200" dirty="0">
              <a:solidFill>
                <a:schemeClr val="tx1">
                  <a:lumMod val="75000"/>
                  <a:lumOff val="25000"/>
                </a:schemeClr>
              </a:solidFill>
            </a:endParaRPr>
          </a:p>
        </p:txBody>
      </p:sp>
      <p:pic>
        <p:nvPicPr>
          <p:cNvPr id="13" name="Picture 12">
            <a:extLst>
              <a:ext uri="{FF2B5EF4-FFF2-40B4-BE49-F238E27FC236}">
                <a16:creationId xmlns:a16="http://schemas.microsoft.com/office/drawing/2014/main" id="{A46D84A9-1299-4B6B-9D4E-2041F0DD228D}"/>
              </a:ext>
            </a:extLst>
          </p:cNvPr>
          <p:cNvPicPr>
            <a:picLocks noChangeAspect="1"/>
          </p:cNvPicPr>
          <p:nvPr/>
        </p:nvPicPr>
        <p:blipFill rotWithShape="1">
          <a:blip r:embed="rId8"/>
          <a:srcRect l="1" r="214"/>
          <a:stretch/>
        </p:blipFill>
        <p:spPr>
          <a:xfrm>
            <a:off x="4874776" y="5097813"/>
            <a:ext cx="8313507" cy="1661771"/>
          </a:xfrm>
          <a:prstGeom prst="rect">
            <a:avLst/>
          </a:prstGeom>
        </p:spPr>
      </p:pic>
      <p:pic>
        <p:nvPicPr>
          <p:cNvPr id="4" name="Picture 3">
            <a:extLst>
              <a:ext uri="{FF2B5EF4-FFF2-40B4-BE49-F238E27FC236}">
                <a16:creationId xmlns:a16="http://schemas.microsoft.com/office/drawing/2014/main" id="{8742E865-D703-4D6D-BCA2-D500AF1CF93F}"/>
              </a:ext>
            </a:extLst>
          </p:cNvPr>
          <p:cNvPicPr>
            <a:picLocks noChangeAspect="1"/>
          </p:cNvPicPr>
          <p:nvPr/>
        </p:nvPicPr>
        <p:blipFill>
          <a:blip r:embed="rId9"/>
          <a:stretch>
            <a:fillRect/>
          </a:stretch>
        </p:blipFill>
        <p:spPr>
          <a:xfrm>
            <a:off x="3710211" y="-1539240"/>
            <a:ext cx="6172200" cy="6858000"/>
          </a:xfrm>
          <a:prstGeom prst="rect">
            <a:avLst/>
          </a:prstGeom>
        </p:spPr>
      </p:pic>
      <p:pic>
        <p:nvPicPr>
          <p:cNvPr id="16" name="Picture 15" descr="A close up of a pencil&#10;&#10;Description automatically generated">
            <a:extLst>
              <a:ext uri="{FF2B5EF4-FFF2-40B4-BE49-F238E27FC236}">
                <a16:creationId xmlns:a16="http://schemas.microsoft.com/office/drawing/2014/main" id="{B75A3FBA-F206-4719-8827-CE988D3D90C1}"/>
              </a:ext>
            </a:extLst>
          </p:cNvPr>
          <p:cNvPicPr>
            <a:picLocks noChangeAspect="1"/>
          </p:cNvPicPr>
          <p:nvPr/>
        </p:nvPicPr>
        <p:blipFill rotWithShape="1">
          <a:blip r:embed="rId10"/>
          <a:srcRect l="40444"/>
          <a:stretch/>
        </p:blipFill>
        <p:spPr>
          <a:xfrm>
            <a:off x="5020223" y="2718150"/>
            <a:ext cx="1359060" cy="2282003"/>
          </a:xfrm>
          <a:prstGeom prst="rect">
            <a:avLst/>
          </a:prstGeom>
        </p:spPr>
      </p:pic>
      <p:sp>
        <p:nvSpPr>
          <p:cNvPr id="5" name="Oval 4">
            <a:extLst>
              <a:ext uri="{FF2B5EF4-FFF2-40B4-BE49-F238E27FC236}">
                <a16:creationId xmlns:a16="http://schemas.microsoft.com/office/drawing/2014/main" id="{8CB2B629-D2F8-449E-A052-DD837C393D7A}"/>
              </a:ext>
            </a:extLst>
          </p:cNvPr>
          <p:cNvSpPr/>
          <p:nvPr/>
        </p:nvSpPr>
        <p:spPr>
          <a:xfrm>
            <a:off x="5018190" y="4982649"/>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C23333D9-610C-4A57-B125-54D587790FFE}"/>
              </a:ext>
            </a:extLst>
          </p:cNvPr>
          <p:cNvCxnSpPr>
            <a:cxnSpLocks/>
          </p:cNvCxnSpPr>
          <p:nvPr/>
        </p:nvCxnSpPr>
        <p:spPr>
          <a:xfrm>
            <a:off x="5133354" y="5038471"/>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744A21B2-1484-41F5-BCE7-D8758C762E54}"/>
              </a:ext>
            </a:extLst>
          </p:cNvPr>
          <p:cNvSpPr/>
          <p:nvPr/>
        </p:nvSpPr>
        <p:spPr>
          <a:xfrm>
            <a:off x="7171600" y="499140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A close up of a pencil&#10;&#10;Description automatically generated">
            <a:extLst>
              <a:ext uri="{FF2B5EF4-FFF2-40B4-BE49-F238E27FC236}">
                <a16:creationId xmlns:a16="http://schemas.microsoft.com/office/drawing/2014/main" id="{CF879084-DCCF-4055-B868-FE49BD0DC829}"/>
              </a:ext>
            </a:extLst>
          </p:cNvPr>
          <p:cNvPicPr>
            <a:picLocks noChangeAspect="1"/>
          </p:cNvPicPr>
          <p:nvPr/>
        </p:nvPicPr>
        <p:blipFill rotWithShape="1">
          <a:blip r:embed="rId10"/>
          <a:srcRect l="40444"/>
          <a:stretch/>
        </p:blipFill>
        <p:spPr>
          <a:xfrm flipH="1">
            <a:off x="3816775" y="2737309"/>
            <a:ext cx="1359060" cy="2282003"/>
          </a:xfrm>
          <a:prstGeom prst="rect">
            <a:avLst/>
          </a:prstGeom>
        </p:spPr>
      </p:pic>
      <p:cxnSp>
        <p:nvCxnSpPr>
          <p:cNvPr id="24" name="Straight Connector 23">
            <a:extLst>
              <a:ext uri="{FF2B5EF4-FFF2-40B4-BE49-F238E27FC236}">
                <a16:creationId xmlns:a16="http://schemas.microsoft.com/office/drawing/2014/main" id="{ED5E1D62-7359-46D2-AC81-B28024688506}"/>
              </a:ext>
            </a:extLst>
          </p:cNvPr>
          <p:cNvCxnSpPr>
            <a:cxnSpLocks/>
          </p:cNvCxnSpPr>
          <p:nvPr/>
        </p:nvCxnSpPr>
        <p:spPr>
          <a:xfrm flipV="1">
            <a:off x="5100019" y="2309472"/>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3629AAB4-8306-40A3-8617-6DF504E4B2F1}"/>
              </a:ext>
            </a:extLst>
          </p:cNvPr>
          <p:cNvSpPr/>
          <p:nvPr/>
        </p:nvSpPr>
        <p:spPr>
          <a:xfrm>
            <a:off x="5042437" y="223783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FA4717AB-1785-4D53-9ACB-881C9CB306A9}"/>
              </a:ext>
            </a:extLst>
          </p:cNvPr>
          <p:cNvSpPr txBox="1"/>
          <p:nvPr/>
        </p:nvSpPr>
        <p:spPr>
          <a:xfrm>
            <a:off x="4578429" y="4790178"/>
            <a:ext cx="442750" cy="584775"/>
          </a:xfrm>
          <a:prstGeom prst="rect">
            <a:avLst/>
          </a:prstGeom>
          <a:noFill/>
        </p:spPr>
        <p:txBody>
          <a:bodyPr wrap="none" rtlCol="0">
            <a:spAutoFit/>
          </a:bodyPr>
          <a:lstStyle/>
          <a:p>
            <a:r>
              <a:rPr lang="en-US" sz="3200" dirty="0">
                <a:solidFill>
                  <a:schemeClr val="tx1">
                    <a:lumMod val="75000"/>
                    <a:lumOff val="25000"/>
                  </a:schemeClr>
                </a:solidFill>
                <a:latin typeface="+mn-lt"/>
              </a:rPr>
              <a:t>B</a:t>
            </a:r>
          </a:p>
        </p:txBody>
      </p:sp>
      <p:sp>
        <p:nvSpPr>
          <p:cNvPr id="12" name="TextBox 11">
            <a:extLst>
              <a:ext uri="{FF2B5EF4-FFF2-40B4-BE49-F238E27FC236}">
                <a16:creationId xmlns:a16="http://schemas.microsoft.com/office/drawing/2014/main" id="{1DF8D2CE-96AC-43AF-8D3C-C58362C28E2B}"/>
              </a:ext>
            </a:extLst>
          </p:cNvPr>
          <p:cNvSpPr txBox="1"/>
          <p:nvPr/>
        </p:nvSpPr>
        <p:spPr>
          <a:xfrm>
            <a:off x="7245578" y="4699013"/>
            <a:ext cx="431528" cy="584775"/>
          </a:xfrm>
          <a:prstGeom prst="rect">
            <a:avLst/>
          </a:prstGeom>
          <a:noFill/>
        </p:spPr>
        <p:txBody>
          <a:bodyPr wrap="none" rtlCol="0">
            <a:spAutoFit/>
          </a:bodyPr>
          <a:lstStyle/>
          <a:p>
            <a:r>
              <a:rPr lang="en-US" sz="3200" dirty="0">
                <a:latin typeface="+mn-lt"/>
              </a:rPr>
              <a:t>C</a:t>
            </a:r>
          </a:p>
        </p:txBody>
      </p:sp>
      <p:sp>
        <p:nvSpPr>
          <p:cNvPr id="14" name="TextBox 13">
            <a:extLst>
              <a:ext uri="{FF2B5EF4-FFF2-40B4-BE49-F238E27FC236}">
                <a16:creationId xmlns:a16="http://schemas.microsoft.com/office/drawing/2014/main" id="{64F774DD-0601-4B3B-9044-10E9A5DF3E02}"/>
              </a:ext>
            </a:extLst>
          </p:cNvPr>
          <p:cNvSpPr txBox="1"/>
          <p:nvPr/>
        </p:nvSpPr>
        <p:spPr>
          <a:xfrm>
            <a:off x="4613069" y="1850567"/>
            <a:ext cx="481222" cy="584775"/>
          </a:xfrm>
          <a:prstGeom prst="rect">
            <a:avLst/>
          </a:prstGeom>
          <a:noFill/>
        </p:spPr>
        <p:txBody>
          <a:bodyPr wrap="none" rtlCol="0">
            <a:spAutoFit/>
          </a:bodyPr>
          <a:lstStyle/>
          <a:p>
            <a:r>
              <a:rPr lang="en-US" sz="3200" dirty="0">
                <a:latin typeface="+mn-lt"/>
              </a:rPr>
              <a:t>D</a:t>
            </a:r>
          </a:p>
        </p:txBody>
      </p:sp>
      <p:pic>
        <p:nvPicPr>
          <p:cNvPr id="36" name="Picture 35">
            <a:extLst>
              <a:ext uri="{FF2B5EF4-FFF2-40B4-BE49-F238E27FC236}">
                <a16:creationId xmlns:a16="http://schemas.microsoft.com/office/drawing/2014/main" id="{B29A64D0-CDEB-4DA1-ADB2-6D9E70BD0CBA}"/>
              </a:ext>
            </a:extLst>
          </p:cNvPr>
          <p:cNvPicPr>
            <a:picLocks noChangeAspect="1"/>
          </p:cNvPicPr>
          <p:nvPr/>
        </p:nvPicPr>
        <p:blipFill rotWithShape="1">
          <a:blip r:embed="rId8"/>
          <a:srcRect l="1" r="214"/>
          <a:stretch/>
        </p:blipFill>
        <p:spPr>
          <a:xfrm rot="3191306">
            <a:off x="2599716" y="5123212"/>
            <a:ext cx="8313507" cy="1661771"/>
          </a:xfrm>
          <a:prstGeom prst="rect">
            <a:avLst/>
          </a:prstGeom>
        </p:spPr>
      </p:pic>
      <p:cxnSp>
        <p:nvCxnSpPr>
          <p:cNvPr id="17" name="Straight Connector 16">
            <a:extLst>
              <a:ext uri="{FF2B5EF4-FFF2-40B4-BE49-F238E27FC236}">
                <a16:creationId xmlns:a16="http://schemas.microsoft.com/office/drawing/2014/main" id="{13470138-D226-48DF-A7C7-2059FD3E7BE7}"/>
              </a:ext>
            </a:extLst>
          </p:cNvPr>
          <p:cNvCxnSpPr>
            <a:cxnSpLocks/>
            <a:endCxn id="20" idx="1"/>
          </p:cNvCxnSpPr>
          <p:nvPr/>
        </p:nvCxnSpPr>
        <p:spPr>
          <a:xfrm>
            <a:off x="5122266" y="2292964"/>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37" name="Picture 36" descr="A close up of a pencil&#10;&#10;Description automatically generated">
            <a:extLst>
              <a:ext uri="{FF2B5EF4-FFF2-40B4-BE49-F238E27FC236}">
                <a16:creationId xmlns:a16="http://schemas.microsoft.com/office/drawing/2014/main" id="{2F605DF7-DB19-4325-81B6-31D913721660}"/>
              </a:ext>
            </a:extLst>
          </p:cNvPr>
          <p:cNvPicPr>
            <a:picLocks noChangeAspect="1"/>
          </p:cNvPicPr>
          <p:nvPr/>
        </p:nvPicPr>
        <p:blipFill rotWithShape="1">
          <a:blip r:embed="rId10"/>
          <a:srcRect l="40444"/>
          <a:stretch/>
        </p:blipFill>
        <p:spPr>
          <a:xfrm>
            <a:off x="5138854" y="-85"/>
            <a:ext cx="1359060" cy="2282003"/>
          </a:xfrm>
          <a:prstGeom prst="rect">
            <a:avLst/>
          </a:prstGeom>
        </p:spPr>
      </p:pic>
      <mc:AlternateContent xmlns:mc="http://schemas.openxmlformats.org/markup-compatibility/2006" xmlns:a14="http://schemas.microsoft.com/office/drawing/2010/main">
        <mc:Choice Requires="a14">
          <p:sp>
            <p:nvSpPr>
              <p:cNvPr id="38" name="Subtitle 2">
                <a:extLst>
                  <a:ext uri="{FF2B5EF4-FFF2-40B4-BE49-F238E27FC236}">
                    <a16:creationId xmlns:a16="http://schemas.microsoft.com/office/drawing/2014/main" id="{EC1FC91A-51E4-4B04-9B81-EABA4D680A76}"/>
                  </a:ext>
                </a:extLst>
              </p:cNvPr>
              <p:cNvSpPr txBox="1">
                <a:spLocks/>
              </p:cNvSpPr>
              <p:nvPr/>
            </p:nvSpPr>
            <p:spPr>
              <a:xfrm>
                <a:off x="-206350" y="3313422"/>
                <a:ext cx="3593527"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acc>
                        <m:accPr>
                          <m:chr m:val="̂"/>
                          <m:ctrlPr>
                            <a:rPr lang="en-US" sz="3200"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20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𝑫𝑩𝑪</m:t>
                          </m:r>
                        </m:e>
                      </m:acc>
                      <m:r>
                        <a:rPr lang="en-US" sz="320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r>
                        <a:rPr lang="en-US" sz="320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𝟗𝟎</m:t>
                      </m:r>
                      <m:r>
                        <a:rPr lang="en-US" sz="320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m:oMathPara>
                </a14:m>
                <a:endParaRPr lang="en-US" sz="3200" dirty="0">
                  <a:solidFill>
                    <a:schemeClr val="tx1">
                      <a:lumMod val="75000"/>
                      <a:lumOff val="25000"/>
                    </a:schemeClr>
                  </a:solidFill>
                  <a:ea typeface="Calibri" panose="020F0502020204030204" pitchFamily="34" charset="0"/>
                  <a:cs typeface="Calibri" panose="020F0502020204030204" pitchFamily="34" charset="0"/>
                </a:endParaRPr>
              </a:p>
            </p:txBody>
          </p:sp>
        </mc:Choice>
        <mc:Fallback xmlns="">
          <p:sp>
            <p:nvSpPr>
              <p:cNvPr id="38" name="Subtitle 2">
                <a:extLst>
                  <a:ext uri="{FF2B5EF4-FFF2-40B4-BE49-F238E27FC236}">
                    <a16:creationId xmlns:a16="http://schemas.microsoft.com/office/drawing/2014/main" id="{EC1FC91A-51E4-4B04-9B81-EABA4D680A76}"/>
                  </a:ext>
                </a:extLst>
              </p:cNvPr>
              <p:cNvSpPr txBox="1">
                <a:spLocks noRot="1" noChangeAspect="1" noMove="1" noResize="1" noEditPoints="1" noAdjustHandles="1" noChangeArrowheads="1" noChangeShapeType="1" noTextEdit="1"/>
              </p:cNvSpPr>
              <p:nvPr/>
            </p:nvSpPr>
            <p:spPr>
              <a:xfrm>
                <a:off x="-206350" y="3313422"/>
                <a:ext cx="3593527" cy="1101568"/>
              </a:xfrm>
              <a:prstGeom prst="rect">
                <a:avLst/>
              </a:prstGeom>
              <a:blipFill>
                <a:blip r:embed="rId11"/>
                <a:stretch>
                  <a:fillRect/>
                </a:stretch>
              </a:blipFill>
            </p:spPr>
            <p:txBody>
              <a:bodyPr/>
              <a:lstStyle/>
              <a:p>
                <a:r>
                  <a:rPr lang="en-US">
                    <a:noFill/>
                  </a:rPr>
                  <a:t> </a:t>
                </a:r>
              </a:p>
            </p:txBody>
          </p:sp>
        </mc:Fallback>
      </mc:AlternateContent>
      <p:pic>
        <p:nvPicPr>
          <p:cNvPr id="39" name="Protractor1">
            <a:extLst>
              <a:ext uri="{FF2B5EF4-FFF2-40B4-BE49-F238E27FC236}">
                <a16:creationId xmlns:a16="http://schemas.microsoft.com/office/drawing/2014/main" id="{2BAE5810-0CFF-4CD4-AA76-14A4A5C2D380}"/>
              </a:ext>
            </a:extLst>
          </p:cNvPr>
          <p:cNvPicPr>
            <a:picLocks noChangeAspect="1"/>
          </p:cNvPicPr>
          <p:nvPr/>
        </p:nvPicPr>
        <p:blipFill>
          <a:blip r:embed="rId12">
            <a:alphaModFix amt="70000"/>
          </a:blip>
          <a:srcRect/>
          <a:stretch/>
        </p:blipFill>
        <p:spPr>
          <a:xfrm>
            <a:off x="2189692" y="2135563"/>
            <a:ext cx="5827890" cy="3144096"/>
          </a:xfrm>
          <a:prstGeom prst="rect">
            <a:avLst/>
          </a:prstGeom>
        </p:spPr>
      </p:pic>
      <p:cxnSp>
        <p:nvCxnSpPr>
          <p:cNvPr id="40" name="marker3">
            <a:extLst>
              <a:ext uri="{FF2B5EF4-FFF2-40B4-BE49-F238E27FC236}">
                <a16:creationId xmlns:a16="http://schemas.microsoft.com/office/drawing/2014/main" id="{923A268B-4C34-46F0-A3CC-BF64B93BBEF7}"/>
              </a:ext>
            </a:extLst>
          </p:cNvPr>
          <p:cNvCxnSpPr>
            <a:cxnSpLocks/>
          </p:cNvCxnSpPr>
          <p:nvPr/>
        </p:nvCxnSpPr>
        <p:spPr>
          <a:xfrm flipH="1" flipV="1">
            <a:off x="4853680" y="1972142"/>
            <a:ext cx="2396736" cy="309917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41" name="Protractor2">
            <a:extLst>
              <a:ext uri="{FF2B5EF4-FFF2-40B4-BE49-F238E27FC236}">
                <a16:creationId xmlns:a16="http://schemas.microsoft.com/office/drawing/2014/main" id="{18429DAB-26EB-4620-8274-86AC1F4E7115}"/>
              </a:ext>
            </a:extLst>
          </p:cNvPr>
          <p:cNvPicPr>
            <a:picLocks noChangeAspect="1"/>
          </p:cNvPicPr>
          <p:nvPr/>
        </p:nvPicPr>
        <p:blipFill>
          <a:blip r:embed="rId12">
            <a:alphaModFix amt="70000"/>
          </a:blip>
          <a:srcRect/>
          <a:stretch/>
        </p:blipFill>
        <p:spPr>
          <a:xfrm>
            <a:off x="4325320" y="2138977"/>
            <a:ext cx="5827890" cy="3144096"/>
          </a:xfrm>
          <a:prstGeom prst="rect">
            <a:avLst/>
          </a:prstGeom>
        </p:spPr>
      </p:pic>
      <p:pic>
        <p:nvPicPr>
          <p:cNvPr id="42" name="Protractor2">
            <a:extLst>
              <a:ext uri="{FF2B5EF4-FFF2-40B4-BE49-F238E27FC236}">
                <a16:creationId xmlns:a16="http://schemas.microsoft.com/office/drawing/2014/main" id="{AD1F1CAA-AA08-4134-8AD5-B06DC0510062}"/>
              </a:ext>
            </a:extLst>
          </p:cNvPr>
          <p:cNvPicPr>
            <a:picLocks noChangeAspect="1"/>
          </p:cNvPicPr>
          <p:nvPr/>
        </p:nvPicPr>
        <p:blipFill>
          <a:blip r:embed="rId12">
            <a:alphaModFix amt="70000"/>
          </a:blip>
          <a:srcRect/>
          <a:stretch/>
        </p:blipFill>
        <p:spPr>
          <a:xfrm rot="10800000">
            <a:off x="2208321" y="2067822"/>
            <a:ext cx="5827890" cy="3144096"/>
          </a:xfrm>
          <a:prstGeom prst="rect">
            <a:avLst/>
          </a:prstGeom>
        </p:spPr>
      </p:pic>
    </p:spTree>
    <p:custDataLst>
      <p:tags r:id="rId1"/>
    </p:custDataLst>
    <p:extLst>
      <p:ext uri="{BB962C8B-B14F-4D97-AF65-F5344CB8AC3E}">
        <p14:creationId xmlns:p14="http://schemas.microsoft.com/office/powerpoint/2010/main" val="4194896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2"/>
                                        </p:tgtEl>
                                      </p:cBhvr>
                                    </p:animEffect>
                                    <p:set>
                                      <p:cBhvr>
                                        <p:cTn id="7" dur="1" fill="hold">
                                          <p:stCondLst>
                                            <p:cond delay="499"/>
                                          </p:stCondLst>
                                        </p:cTn>
                                        <p:tgtEl>
                                          <p:spTgt spid="2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2000"/>
                                        <p:tgtEl>
                                          <p:spTgt spid="7"/>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42" presetClass="path" presetSubtype="0" accel="50000" decel="50000" fill="hold" nodeType="withEffect">
                                  <p:stCondLst>
                                    <p:cond delay="0"/>
                                  </p:stCondLst>
                                  <p:childTnLst>
                                    <p:animMotion origin="layout" path="M 2.08333E-6 -1.48148E-6 L 0.1737 -1.48148E-6 " pathEditMode="relative" rAng="0" ptsTypes="AA">
                                      <p:cBhvr>
                                        <p:cTn id="29" dur="2000" fill="hold"/>
                                        <p:tgtEl>
                                          <p:spTgt spid="16"/>
                                        </p:tgtEl>
                                        <p:attrNameLst>
                                          <p:attrName>ppt_x</p:attrName>
                                          <p:attrName>ppt_y</p:attrName>
                                        </p:attrNameLst>
                                      </p:cBhvr>
                                      <p:rCtr x="8685" y="0"/>
                                    </p:animMotion>
                                  </p:childTnLst>
                                </p:cTn>
                              </p:par>
                            </p:childTnLst>
                          </p:cTn>
                        </p:par>
                        <p:par>
                          <p:cTn id="30" fill="hold">
                            <p:stCondLst>
                              <p:cond delay="2000"/>
                            </p:stCondLst>
                            <p:childTnLst>
                              <p:par>
                                <p:cTn id="31" presetID="10" presetClass="exit" presetSubtype="0" fill="hold" nodeType="afterEffect">
                                  <p:stCondLst>
                                    <p:cond delay="0"/>
                                  </p:stCondLst>
                                  <p:childTnLst>
                                    <p:animEffect transition="out" filter="fade">
                                      <p:cBhvr>
                                        <p:cTn id="32" dur="500"/>
                                        <p:tgtEl>
                                          <p:spTgt spid="16"/>
                                        </p:tgtEl>
                                      </p:cBhvr>
                                    </p:animEffect>
                                    <p:set>
                                      <p:cBhvr>
                                        <p:cTn id="33" dur="1" fill="hold">
                                          <p:stCondLst>
                                            <p:cond delay="499"/>
                                          </p:stCondLst>
                                        </p:cTn>
                                        <p:tgtEl>
                                          <p:spTgt spid="16"/>
                                        </p:tgtEl>
                                        <p:attrNameLst>
                                          <p:attrName>style.visibility</p:attrName>
                                        </p:attrNameLst>
                                      </p:cBhvr>
                                      <p:to>
                                        <p:strVal val="hidden"/>
                                      </p:to>
                                    </p:se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500"/>
                                        <p:tgtEl>
                                          <p:spTgt spid="4"/>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down)">
                                      <p:cBhvr>
                                        <p:cTn id="50" dur="2000"/>
                                        <p:tgtEl>
                                          <p:spTgt spid="24"/>
                                        </p:tgtEl>
                                      </p:cBhvr>
                                    </p:animEffect>
                                  </p:childTnLst>
                                </p:cTn>
                              </p:par>
                              <p:par>
                                <p:cTn id="51" presetID="10" presetClass="entr" presetSubtype="0"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42" presetClass="path" presetSubtype="0" accel="50000" decel="50000" fill="hold" nodeType="withEffect">
                                  <p:stCondLst>
                                    <p:cond delay="0"/>
                                  </p:stCondLst>
                                  <p:childTnLst>
                                    <p:animMotion origin="layout" path="M 0 7.40741E-7 L -0.00195 -0.3919 " pathEditMode="relative" rAng="0" ptsTypes="AA">
                                      <p:cBhvr>
                                        <p:cTn id="55" dur="2000" fill="hold"/>
                                        <p:tgtEl>
                                          <p:spTgt spid="21"/>
                                        </p:tgtEl>
                                        <p:attrNameLst>
                                          <p:attrName>ppt_x</p:attrName>
                                          <p:attrName>ppt_y</p:attrName>
                                        </p:attrNameLst>
                                      </p:cBhvr>
                                      <p:rCtr x="-104" y="-19606"/>
                                    </p:animMotion>
                                  </p:childTnLst>
                                </p:cTn>
                              </p:par>
                            </p:childTnLst>
                          </p:cTn>
                        </p:par>
                        <p:par>
                          <p:cTn id="56" fill="hold">
                            <p:stCondLst>
                              <p:cond delay="2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nodeType="clickEffect">
                                  <p:stCondLst>
                                    <p:cond delay="0"/>
                                  </p:stCondLst>
                                  <p:childTnLst>
                                    <p:animEffect transition="out" filter="fade">
                                      <p:cBhvr>
                                        <p:cTn id="66" dur="500"/>
                                        <p:tgtEl>
                                          <p:spTgt spid="13"/>
                                        </p:tgtEl>
                                      </p:cBhvr>
                                    </p:animEffect>
                                    <p:set>
                                      <p:cBhvr>
                                        <p:cTn id="67" dur="1" fill="hold">
                                          <p:stCondLst>
                                            <p:cond delay="499"/>
                                          </p:stCondLst>
                                        </p:cTn>
                                        <p:tgtEl>
                                          <p:spTgt spid="13"/>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21"/>
                                        </p:tgtEl>
                                      </p:cBhvr>
                                    </p:animEffect>
                                    <p:set>
                                      <p:cBhvr>
                                        <p:cTn id="70" dur="1" fill="hold">
                                          <p:stCondLst>
                                            <p:cond delay="499"/>
                                          </p:stCondLst>
                                        </p:cTn>
                                        <p:tgtEl>
                                          <p:spTgt spid="21"/>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4"/>
                                        </p:tgtEl>
                                      </p:cBhvr>
                                    </p:animEffect>
                                    <p:set>
                                      <p:cBhvr>
                                        <p:cTn id="73" dur="1" fill="hold">
                                          <p:stCondLst>
                                            <p:cond delay="499"/>
                                          </p:stCondLst>
                                        </p:cTn>
                                        <p:tgtEl>
                                          <p:spTgt spid="4"/>
                                        </p:tgtEl>
                                        <p:attrNameLst>
                                          <p:attrName>style.visibility</p:attrName>
                                        </p:attrNameLst>
                                      </p:cBhvr>
                                      <p:to>
                                        <p:strVal val="hidden"/>
                                      </p:to>
                                    </p:set>
                                  </p:childTnLst>
                                </p:cTn>
                              </p:par>
                            </p:childTnLst>
                          </p:cTn>
                        </p:par>
                        <p:par>
                          <p:cTn id="74" fill="hold">
                            <p:stCondLst>
                              <p:cond delay="500"/>
                            </p:stCondLst>
                            <p:childTnLst>
                              <p:par>
                                <p:cTn id="75" presetID="10" presetClass="entr" presetSubtype="0" fill="hold"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fade">
                                      <p:cBhvr>
                                        <p:cTn id="82" dur="500"/>
                                        <p:tgtEl>
                                          <p:spTgt spid="37"/>
                                        </p:tgtEl>
                                      </p:cBhvr>
                                    </p:animEffect>
                                  </p:childTnLst>
                                </p:cTn>
                              </p:par>
                              <p:par>
                                <p:cTn id="83" presetID="22" presetClass="entr" presetSubtype="1" fill="hold" nodeType="with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wipe(up)">
                                      <p:cBhvr>
                                        <p:cTn id="85" dur="2000"/>
                                        <p:tgtEl>
                                          <p:spTgt spid="17"/>
                                        </p:tgtEl>
                                      </p:cBhvr>
                                    </p:animEffect>
                                  </p:childTnLst>
                                </p:cTn>
                              </p:par>
                              <p:par>
                                <p:cTn id="86" presetID="42" presetClass="path" presetSubtype="0" accel="50000" decel="50000" fill="hold" nodeType="withEffect">
                                  <p:stCondLst>
                                    <p:cond delay="0"/>
                                  </p:stCondLst>
                                  <p:childTnLst>
                                    <p:animMotion origin="layout" path="M -3.54167E-6 -3.7037E-6 L 0.16315 0.39838 " pathEditMode="relative" rAng="0" ptsTypes="AA">
                                      <p:cBhvr>
                                        <p:cTn id="87" dur="2000" fill="hold"/>
                                        <p:tgtEl>
                                          <p:spTgt spid="37"/>
                                        </p:tgtEl>
                                        <p:attrNameLst>
                                          <p:attrName>ppt_x</p:attrName>
                                          <p:attrName>ppt_y</p:attrName>
                                        </p:attrNameLst>
                                      </p:cBhvr>
                                      <p:rCtr x="8151" y="19907"/>
                                    </p:animMotion>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nodeType="clickEffect">
                                  <p:stCondLst>
                                    <p:cond delay="0"/>
                                  </p:stCondLst>
                                  <p:childTnLst>
                                    <p:animEffect transition="out" filter="fade">
                                      <p:cBhvr>
                                        <p:cTn id="91" dur="500"/>
                                        <p:tgtEl>
                                          <p:spTgt spid="36"/>
                                        </p:tgtEl>
                                      </p:cBhvr>
                                    </p:animEffect>
                                    <p:set>
                                      <p:cBhvr>
                                        <p:cTn id="92" dur="1" fill="hold">
                                          <p:stCondLst>
                                            <p:cond delay="499"/>
                                          </p:stCondLst>
                                        </p:cTn>
                                        <p:tgtEl>
                                          <p:spTgt spid="36"/>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37"/>
                                        </p:tgtEl>
                                      </p:cBhvr>
                                    </p:animEffect>
                                    <p:set>
                                      <p:cBhvr>
                                        <p:cTn id="95" dur="1" fill="hold">
                                          <p:stCondLst>
                                            <p:cond delay="499"/>
                                          </p:stCondLst>
                                        </p:cTn>
                                        <p:tgtEl>
                                          <p:spTgt spid="37"/>
                                        </p:tgtEl>
                                        <p:attrNameLst>
                                          <p:attrName>style.visibility</p:attrName>
                                        </p:attrNameLst>
                                      </p:cBhvr>
                                      <p:to>
                                        <p:strVal val="hidden"/>
                                      </p:to>
                                    </p:se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fade">
                                      <p:cBhvr>
                                        <p:cTn id="100" dur="500"/>
                                        <p:tgtEl>
                                          <p:spTgt spid="38"/>
                                        </p:tgtEl>
                                      </p:cBhvr>
                                    </p:animEffect>
                                  </p:childTnLst>
                                </p:cTn>
                              </p:par>
                            </p:childTnLst>
                          </p:cTn>
                        </p:par>
                      </p:childTnLst>
                    </p:cTn>
                  </p:par>
                  <p:par>
                    <p:cTn id="101" fill="hold">
                      <p:stCondLst>
                        <p:cond delay="indefinite"/>
                      </p:stCondLst>
                      <p:childTnLst>
                        <p:par>
                          <p:cTn id="102" fill="hold">
                            <p:stCondLst>
                              <p:cond delay="0"/>
                            </p:stCondLst>
                            <p:childTnLst>
                              <p:par>
                                <p:cTn id="103" presetID="47" presetClass="entr" presetSubtype="0" fill="hold" nodeType="click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fade">
                                      <p:cBhvr>
                                        <p:cTn id="105" dur="1000"/>
                                        <p:tgtEl>
                                          <p:spTgt spid="39"/>
                                        </p:tgtEl>
                                      </p:cBhvr>
                                    </p:animEffect>
                                    <p:anim calcmode="lin" valueType="num">
                                      <p:cBhvr>
                                        <p:cTn id="106" dur="1000" fill="hold"/>
                                        <p:tgtEl>
                                          <p:spTgt spid="39"/>
                                        </p:tgtEl>
                                        <p:attrNameLst>
                                          <p:attrName>ppt_x</p:attrName>
                                        </p:attrNameLst>
                                      </p:cBhvr>
                                      <p:tavLst>
                                        <p:tav tm="0">
                                          <p:val>
                                            <p:strVal val="#ppt_x"/>
                                          </p:val>
                                        </p:tav>
                                        <p:tav tm="100000">
                                          <p:val>
                                            <p:strVal val="#ppt_x"/>
                                          </p:val>
                                        </p:tav>
                                      </p:tavLst>
                                    </p:anim>
                                    <p:anim calcmode="lin" valueType="num">
                                      <p:cBhvr>
                                        <p:cTn id="107"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10" presetClass="exit" presetSubtype="0" fill="hold" nodeType="clickEffect">
                                  <p:stCondLst>
                                    <p:cond delay="0"/>
                                  </p:stCondLst>
                                  <p:childTnLst>
                                    <p:animEffect transition="out" filter="fade">
                                      <p:cBhvr>
                                        <p:cTn id="111" dur="500"/>
                                        <p:tgtEl>
                                          <p:spTgt spid="39"/>
                                        </p:tgtEl>
                                      </p:cBhvr>
                                    </p:animEffect>
                                    <p:set>
                                      <p:cBhvr>
                                        <p:cTn id="112" dur="1" fill="hold">
                                          <p:stCondLst>
                                            <p:cond delay="499"/>
                                          </p:stCondLst>
                                        </p:cTn>
                                        <p:tgtEl>
                                          <p:spTgt spid="39"/>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47" presetClass="entr" presetSubtype="0" fill="hold" nodeType="clickEffect">
                                  <p:stCondLst>
                                    <p:cond delay="0"/>
                                  </p:stCondLst>
                                  <p:childTnLst>
                                    <p:set>
                                      <p:cBhvr>
                                        <p:cTn id="116" dur="1" fill="hold">
                                          <p:stCondLst>
                                            <p:cond delay="0"/>
                                          </p:stCondLst>
                                        </p:cTn>
                                        <p:tgtEl>
                                          <p:spTgt spid="41"/>
                                        </p:tgtEl>
                                        <p:attrNameLst>
                                          <p:attrName>style.visibility</p:attrName>
                                        </p:attrNameLst>
                                      </p:cBhvr>
                                      <p:to>
                                        <p:strVal val="visible"/>
                                      </p:to>
                                    </p:set>
                                    <p:animEffect transition="in" filter="fade">
                                      <p:cBhvr>
                                        <p:cTn id="117" dur="1000"/>
                                        <p:tgtEl>
                                          <p:spTgt spid="41"/>
                                        </p:tgtEl>
                                      </p:cBhvr>
                                    </p:animEffect>
                                    <p:anim calcmode="lin" valueType="num">
                                      <p:cBhvr>
                                        <p:cTn id="118" dur="1000" fill="hold"/>
                                        <p:tgtEl>
                                          <p:spTgt spid="41"/>
                                        </p:tgtEl>
                                        <p:attrNameLst>
                                          <p:attrName>ppt_x</p:attrName>
                                        </p:attrNameLst>
                                      </p:cBhvr>
                                      <p:tavLst>
                                        <p:tav tm="0">
                                          <p:val>
                                            <p:strVal val="#ppt_x"/>
                                          </p:val>
                                        </p:tav>
                                        <p:tav tm="100000">
                                          <p:val>
                                            <p:strVal val="#ppt_x"/>
                                          </p:val>
                                        </p:tav>
                                      </p:tavLst>
                                    </p:anim>
                                    <p:anim calcmode="lin" valueType="num">
                                      <p:cBhvr>
                                        <p:cTn id="11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22" presetClass="entr" presetSubtype="2" fill="hold" nodeType="clickEffect">
                                  <p:stCondLst>
                                    <p:cond delay="0"/>
                                  </p:stCondLst>
                                  <p:childTnLst>
                                    <p:set>
                                      <p:cBhvr>
                                        <p:cTn id="123" dur="1" fill="hold">
                                          <p:stCondLst>
                                            <p:cond delay="0"/>
                                          </p:stCondLst>
                                        </p:cTn>
                                        <p:tgtEl>
                                          <p:spTgt spid="40"/>
                                        </p:tgtEl>
                                        <p:attrNameLst>
                                          <p:attrName>style.visibility</p:attrName>
                                        </p:attrNameLst>
                                      </p:cBhvr>
                                      <p:to>
                                        <p:strVal val="visible"/>
                                      </p:to>
                                    </p:set>
                                    <p:animEffect transition="in" filter="wipe(right)">
                                      <p:cBhvr>
                                        <p:cTn id="124" dur="500"/>
                                        <p:tgtEl>
                                          <p:spTgt spid="40"/>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xit" presetSubtype="0" fill="hold" nodeType="clickEffect">
                                  <p:stCondLst>
                                    <p:cond delay="0"/>
                                  </p:stCondLst>
                                  <p:childTnLst>
                                    <p:animEffect transition="out" filter="fade">
                                      <p:cBhvr>
                                        <p:cTn id="128" dur="500"/>
                                        <p:tgtEl>
                                          <p:spTgt spid="41"/>
                                        </p:tgtEl>
                                      </p:cBhvr>
                                    </p:animEffect>
                                    <p:set>
                                      <p:cBhvr>
                                        <p:cTn id="129" dur="1" fill="hold">
                                          <p:stCondLst>
                                            <p:cond delay="499"/>
                                          </p:stCondLst>
                                        </p:cTn>
                                        <p:tgtEl>
                                          <p:spTgt spid="41"/>
                                        </p:tgtEl>
                                        <p:attrNameLst>
                                          <p:attrName>style.visibility</p:attrName>
                                        </p:attrNameLst>
                                      </p:cBhvr>
                                      <p:to>
                                        <p:strVal val="hidden"/>
                                      </p:to>
                                    </p:set>
                                  </p:childTnLst>
                                </p:cTn>
                              </p:par>
                            </p:childTnLst>
                          </p:cTn>
                        </p:par>
                      </p:childTnLst>
                    </p:cTn>
                  </p:par>
                  <p:par>
                    <p:cTn id="130" fill="hold">
                      <p:stCondLst>
                        <p:cond delay="indefinite"/>
                      </p:stCondLst>
                      <p:childTnLst>
                        <p:par>
                          <p:cTn id="131" fill="hold">
                            <p:stCondLst>
                              <p:cond delay="0"/>
                            </p:stCondLst>
                            <p:childTnLst>
                              <p:par>
                                <p:cTn id="132" presetID="47" presetClass="entr" presetSubtype="0" fill="hold" nodeType="clickEffect">
                                  <p:stCondLst>
                                    <p:cond delay="0"/>
                                  </p:stCondLst>
                                  <p:childTnLst>
                                    <p:set>
                                      <p:cBhvr>
                                        <p:cTn id="133" dur="1" fill="hold">
                                          <p:stCondLst>
                                            <p:cond delay="0"/>
                                          </p:stCondLst>
                                        </p:cTn>
                                        <p:tgtEl>
                                          <p:spTgt spid="42"/>
                                        </p:tgtEl>
                                        <p:attrNameLst>
                                          <p:attrName>style.visibility</p:attrName>
                                        </p:attrNameLst>
                                      </p:cBhvr>
                                      <p:to>
                                        <p:strVal val="visible"/>
                                      </p:to>
                                    </p:set>
                                    <p:animEffect transition="in" filter="fade">
                                      <p:cBhvr>
                                        <p:cTn id="134" dur="1000"/>
                                        <p:tgtEl>
                                          <p:spTgt spid="42"/>
                                        </p:tgtEl>
                                      </p:cBhvr>
                                    </p:animEffect>
                                    <p:anim calcmode="lin" valueType="num">
                                      <p:cBhvr>
                                        <p:cTn id="135" dur="1000" fill="hold"/>
                                        <p:tgtEl>
                                          <p:spTgt spid="42"/>
                                        </p:tgtEl>
                                        <p:attrNameLst>
                                          <p:attrName>ppt_x</p:attrName>
                                        </p:attrNameLst>
                                      </p:cBhvr>
                                      <p:tavLst>
                                        <p:tav tm="0">
                                          <p:val>
                                            <p:strVal val="#ppt_x"/>
                                          </p:val>
                                        </p:tav>
                                        <p:tav tm="100000">
                                          <p:val>
                                            <p:strVal val="#ppt_x"/>
                                          </p:val>
                                        </p:tav>
                                      </p:tavLst>
                                    </p:anim>
                                    <p:anim calcmode="lin" valueType="num">
                                      <p:cBhvr>
                                        <p:cTn id="13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10" presetClass="exit" presetSubtype="0" fill="hold" nodeType="clickEffect">
                                  <p:stCondLst>
                                    <p:cond delay="0"/>
                                  </p:stCondLst>
                                  <p:childTnLst>
                                    <p:animEffect transition="out" filter="fade">
                                      <p:cBhvr>
                                        <p:cTn id="140" dur="500"/>
                                        <p:tgtEl>
                                          <p:spTgt spid="40"/>
                                        </p:tgtEl>
                                      </p:cBhvr>
                                    </p:animEffect>
                                    <p:set>
                                      <p:cBhvr>
                                        <p:cTn id="141" dur="1" fill="hold">
                                          <p:stCondLst>
                                            <p:cond delay="499"/>
                                          </p:stCondLst>
                                        </p:cTn>
                                        <p:tgtEl>
                                          <p:spTgt spid="40"/>
                                        </p:tgtEl>
                                        <p:attrNameLst>
                                          <p:attrName>style.visibility</p:attrName>
                                        </p:attrNameLst>
                                      </p:cBhvr>
                                      <p:to>
                                        <p:strVal val="hidden"/>
                                      </p:to>
                                    </p:set>
                                  </p:childTnLst>
                                </p:cTn>
                              </p:par>
                            </p:childTnLst>
                          </p:cTn>
                        </p:par>
                      </p:childTnLst>
                    </p:cTn>
                  </p:par>
                  <p:par>
                    <p:cTn id="142" fill="hold">
                      <p:stCondLst>
                        <p:cond delay="indefinite"/>
                      </p:stCondLst>
                      <p:childTnLst>
                        <p:par>
                          <p:cTn id="143" fill="hold">
                            <p:stCondLst>
                              <p:cond delay="0"/>
                            </p:stCondLst>
                            <p:childTnLst>
                              <p:par>
                                <p:cTn id="144" presetID="10" presetClass="exit" presetSubtype="0" fill="hold" nodeType="clickEffect">
                                  <p:stCondLst>
                                    <p:cond delay="0"/>
                                  </p:stCondLst>
                                  <p:childTnLst>
                                    <p:animEffect transition="out" filter="fade">
                                      <p:cBhvr>
                                        <p:cTn id="145" dur="500"/>
                                        <p:tgtEl>
                                          <p:spTgt spid="42"/>
                                        </p:tgtEl>
                                      </p:cBhvr>
                                    </p:animEffect>
                                    <p:set>
                                      <p:cBhvr>
                                        <p:cTn id="146" dur="1" fill="hold">
                                          <p:stCondLst>
                                            <p:cond delay="49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0" grpId="0" animBg="1"/>
      <p:bldP spid="28" grpId="0" animBg="1"/>
      <p:bldP spid="11" grpId="0"/>
      <p:bldP spid="12" grpId="0"/>
      <p:bldP spid="14" grpId="0"/>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mj-lt"/>
                <a:cs typeface="Calibri" panose="020F0502020204030204" pitchFamily="34" charset="0"/>
              </a:rPr>
              <a:t>Construct </a:t>
            </a:r>
            <a:r>
              <a:rPr lang="en-US" sz="3200" b="1" dirty="0">
                <a:solidFill>
                  <a:schemeClr val="bg1"/>
                </a:solidFill>
                <a:effectLst/>
                <a:latin typeface="+mj-lt"/>
                <a:ea typeface="Calibri" panose="020F0502020204030204" pitchFamily="34" charset="0"/>
                <a:cs typeface="Calibri" panose="020F0502020204030204" pitchFamily="34" charset="0"/>
              </a:rPr>
              <a:t>triangle WER.</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399612" y="1431446"/>
            <a:ext cx="4868506" cy="1904987"/>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bg2"/>
                </a:solidFill>
                <a:ea typeface="Calibri" panose="020F0502020204030204" pitchFamily="34" charset="0"/>
                <a:cs typeface="Calibri" panose="020F0502020204030204" pitchFamily="34" charset="0"/>
              </a:rPr>
              <a:t>WE = WR = 4.5 cm</a:t>
            </a:r>
          </a:p>
          <a:p>
            <a:pPr marL="0" indent="0">
              <a:buFont typeface="Arial"/>
              <a:buNone/>
            </a:pPr>
            <a:r>
              <a:rPr lang="en-US" sz="3200" dirty="0">
                <a:solidFill>
                  <a:schemeClr val="bg2"/>
                </a:solidFill>
                <a:ea typeface="Calibri" panose="020F0502020204030204" pitchFamily="34" charset="0"/>
                <a:cs typeface="Calibri" panose="020F0502020204030204" pitchFamily="34" charset="0"/>
              </a:rPr>
              <a:t>(WE) </a:t>
            </a:r>
            <a:r>
              <a:rPr lang="en-US" sz="3200" dirty="0">
                <a:solidFill>
                  <a:schemeClr val="bg2"/>
                </a:solidFill>
                <a:latin typeface="Calibri" panose="020F0502020204030204" pitchFamily="34" charset="0"/>
                <a:ea typeface="Calibri" panose="020F0502020204030204" pitchFamily="34" charset="0"/>
                <a:cs typeface="Calibri" panose="020F0502020204030204" pitchFamily="34" charset="0"/>
              </a:rPr>
              <a:t>ꓕ </a:t>
            </a:r>
            <a:r>
              <a:rPr lang="en-US" sz="3200" dirty="0">
                <a:solidFill>
                  <a:schemeClr val="bg2"/>
                </a:solidFill>
                <a:ea typeface="Calibri" panose="020F0502020204030204" pitchFamily="34" charset="0"/>
                <a:cs typeface="Calibri" panose="020F0502020204030204" pitchFamily="34" charset="0"/>
              </a:rPr>
              <a:t>(WR) at W</a:t>
            </a:r>
            <a:endParaRPr lang="en-US" sz="3200" dirty="0">
              <a:solidFill>
                <a:schemeClr val="bg2"/>
              </a:solidFill>
            </a:endParaRPr>
          </a:p>
        </p:txBody>
      </p:sp>
      <p:grpSp>
        <p:nvGrpSpPr>
          <p:cNvPr id="13" name="Group 12">
            <a:extLst>
              <a:ext uri="{FF2B5EF4-FFF2-40B4-BE49-F238E27FC236}">
                <a16:creationId xmlns:a16="http://schemas.microsoft.com/office/drawing/2014/main" id="{612815D3-205E-4B50-8054-19547035034E}"/>
              </a:ext>
            </a:extLst>
          </p:cNvPr>
          <p:cNvGrpSpPr/>
          <p:nvPr/>
        </p:nvGrpSpPr>
        <p:grpSpPr>
          <a:xfrm>
            <a:off x="7436106" y="1055591"/>
            <a:ext cx="4641012" cy="1778067"/>
            <a:chOff x="7436106" y="1055591"/>
            <a:chExt cx="4641012" cy="1778067"/>
          </a:xfrm>
        </p:grpSpPr>
        <p:grpSp>
          <p:nvGrpSpPr>
            <p:cNvPr id="14" name="Group 13">
              <a:extLst>
                <a:ext uri="{FF2B5EF4-FFF2-40B4-BE49-F238E27FC236}">
                  <a16:creationId xmlns:a16="http://schemas.microsoft.com/office/drawing/2014/main" id="{FF65A843-5407-408D-9204-6580183B4556}"/>
                </a:ext>
              </a:extLst>
            </p:cNvPr>
            <p:cNvGrpSpPr/>
            <p:nvPr/>
          </p:nvGrpSpPr>
          <p:grpSpPr>
            <a:xfrm>
              <a:off x="7436106" y="1055591"/>
              <a:ext cx="4641012" cy="1778067"/>
              <a:chOff x="6423972" y="2569599"/>
              <a:chExt cx="4641012" cy="1778067"/>
            </a:xfrm>
          </p:grpSpPr>
          <p:grpSp>
            <p:nvGrpSpPr>
              <p:cNvPr id="16" name="Group 15">
                <a:extLst>
                  <a:ext uri="{FF2B5EF4-FFF2-40B4-BE49-F238E27FC236}">
                    <a16:creationId xmlns:a16="http://schemas.microsoft.com/office/drawing/2014/main" id="{38EC8B7C-F5E0-4F60-B779-DCF454C0CCA4}"/>
                  </a:ext>
                </a:extLst>
              </p:cNvPr>
              <p:cNvGrpSpPr/>
              <p:nvPr/>
            </p:nvGrpSpPr>
            <p:grpSpPr>
              <a:xfrm>
                <a:off x="6733760" y="2705100"/>
                <a:ext cx="4331224" cy="1562100"/>
                <a:chOff x="827749" y="0"/>
                <a:chExt cx="4249077" cy="1562100"/>
              </a:xfrm>
            </p:grpSpPr>
            <p:grpSp>
              <p:nvGrpSpPr>
                <p:cNvPr id="18" name="Group 17">
                  <a:extLst>
                    <a:ext uri="{FF2B5EF4-FFF2-40B4-BE49-F238E27FC236}">
                      <a16:creationId xmlns:a16="http://schemas.microsoft.com/office/drawing/2014/main" id="{83CAC88B-A1E4-45C7-9A1E-1CB35ABD9FAE}"/>
                    </a:ext>
                  </a:extLst>
                </p:cNvPr>
                <p:cNvGrpSpPr/>
                <p:nvPr/>
              </p:nvGrpSpPr>
              <p:grpSpPr>
                <a:xfrm>
                  <a:off x="827749" y="0"/>
                  <a:ext cx="4249077" cy="1562100"/>
                  <a:chOff x="790040" y="0"/>
                  <a:chExt cx="4055508" cy="1562100"/>
                </a:xfrm>
                <a:solidFill>
                  <a:schemeClr val="accent2">
                    <a:lumMod val="20000"/>
                    <a:lumOff val="80000"/>
                  </a:schemeClr>
                </a:solidFill>
              </p:grpSpPr>
              <p:sp>
                <p:nvSpPr>
                  <p:cNvPr id="20" name="Rectangle: Rounded Corners 19">
                    <a:extLst>
                      <a:ext uri="{FF2B5EF4-FFF2-40B4-BE49-F238E27FC236}">
                        <a16:creationId xmlns:a16="http://schemas.microsoft.com/office/drawing/2014/main" id="{18A4C949-1748-4621-820E-2872783237F3}"/>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1" name="Picture 20" descr="See the source image">
                    <a:extLst>
                      <a:ext uri="{FF2B5EF4-FFF2-40B4-BE49-F238E27FC236}">
                        <a16:creationId xmlns:a16="http://schemas.microsoft.com/office/drawing/2014/main" id="{2658325C-9CCC-4990-A898-ABCCEAA34A1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4050787" y="764650"/>
                    <a:ext cx="679782" cy="595990"/>
                  </a:xfrm>
                  <a:prstGeom prst="rect">
                    <a:avLst/>
                  </a:prstGeom>
                  <a:grpFill/>
                  <a:ln>
                    <a:noFill/>
                  </a:ln>
                </p:spPr>
              </p:pic>
            </p:grpSp>
            <p:pic>
              <p:nvPicPr>
                <p:cNvPr id="19" name="Picture 18" descr="See the source image">
                  <a:extLst>
                    <a:ext uri="{FF2B5EF4-FFF2-40B4-BE49-F238E27FC236}">
                      <a16:creationId xmlns:a16="http://schemas.microsoft.com/office/drawing/2014/main" id="{43BE067E-B771-4CB6-BFEF-E715566A0776}"/>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17" name="Picture 2" descr="See the source image">
                <a:extLst>
                  <a:ext uri="{FF2B5EF4-FFF2-40B4-BE49-F238E27FC236}">
                    <a16:creationId xmlns:a16="http://schemas.microsoft.com/office/drawing/2014/main" id="{C8555232-51ED-4655-885B-7746DFAB6F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Picture 14" descr="See the source image">
              <a:extLst>
                <a:ext uri="{FF2B5EF4-FFF2-40B4-BE49-F238E27FC236}">
                  <a16:creationId xmlns:a16="http://schemas.microsoft.com/office/drawing/2014/main" id="{18B10042-D392-425D-B1CF-6B8DBC59E8C5}"/>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pic>
        <p:nvPicPr>
          <p:cNvPr id="24" name="Picture 23">
            <a:extLst>
              <a:ext uri="{FF2B5EF4-FFF2-40B4-BE49-F238E27FC236}">
                <a16:creationId xmlns:a16="http://schemas.microsoft.com/office/drawing/2014/main" id="{D0F0BB96-1B61-4655-B2E9-771A369D0DD1}"/>
              </a:ext>
            </a:extLst>
          </p:cNvPr>
          <p:cNvPicPr>
            <a:picLocks noChangeAspect="1"/>
          </p:cNvPicPr>
          <p:nvPr/>
        </p:nvPicPr>
        <p:blipFill rotWithShape="1">
          <a:blip r:embed="rId8"/>
          <a:srcRect l="1" r="214"/>
          <a:stretch/>
        </p:blipFill>
        <p:spPr>
          <a:xfrm>
            <a:off x="4874776" y="5097813"/>
            <a:ext cx="8313507" cy="1661771"/>
          </a:xfrm>
          <a:prstGeom prst="rect">
            <a:avLst/>
          </a:prstGeom>
        </p:spPr>
      </p:pic>
      <p:pic>
        <p:nvPicPr>
          <p:cNvPr id="26" name="Picture 25">
            <a:extLst>
              <a:ext uri="{FF2B5EF4-FFF2-40B4-BE49-F238E27FC236}">
                <a16:creationId xmlns:a16="http://schemas.microsoft.com/office/drawing/2014/main" id="{F801030E-7A5C-4F84-ABA6-56CEF8899E25}"/>
              </a:ext>
            </a:extLst>
          </p:cNvPr>
          <p:cNvPicPr>
            <a:picLocks noChangeAspect="1"/>
          </p:cNvPicPr>
          <p:nvPr/>
        </p:nvPicPr>
        <p:blipFill>
          <a:blip r:embed="rId9"/>
          <a:stretch>
            <a:fillRect/>
          </a:stretch>
        </p:blipFill>
        <p:spPr>
          <a:xfrm>
            <a:off x="3710211" y="-1539240"/>
            <a:ext cx="6172200" cy="6858000"/>
          </a:xfrm>
          <a:prstGeom prst="rect">
            <a:avLst/>
          </a:prstGeom>
        </p:spPr>
      </p:pic>
      <p:pic>
        <p:nvPicPr>
          <p:cNvPr id="27" name="Picture 26" descr="A close up of a pencil&#10;&#10;Description automatically generated">
            <a:extLst>
              <a:ext uri="{FF2B5EF4-FFF2-40B4-BE49-F238E27FC236}">
                <a16:creationId xmlns:a16="http://schemas.microsoft.com/office/drawing/2014/main" id="{71801750-A034-42F1-BE8A-7F775075D8D2}"/>
              </a:ext>
            </a:extLst>
          </p:cNvPr>
          <p:cNvPicPr>
            <a:picLocks noChangeAspect="1"/>
          </p:cNvPicPr>
          <p:nvPr/>
        </p:nvPicPr>
        <p:blipFill rotWithShape="1">
          <a:blip r:embed="rId10"/>
          <a:srcRect l="40444"/>
          <a:stretch/>
        </p:blipFill>
        <p:spPr>
          <a:xfrm>
            <a:off x="5020223" y="2718150"/>
            <a:ext cx="1359060" cy="2282003"/>
          </a:xfrm>
          <a:prstGeom prst="rect">
            <a:avLst/>
          </a:prstGeom>
        </p:spPr>
      </p:pic>
      <p:sp>
        <p:nvSpPr>
          <p:cNvPr id="28" name="Oval 27">
            <a:extLst>
              <a:ext uri="{FF2B5EF4-FFF2-40B4-BE49-F238E27FC236}">
                <a16:creationId xmlns:a16="http://schemas.microsoft.com/office/drawing/2014/main" id="{1D95D317-0DBC-4788-A908-3A23090A7DE3}"/>
              </a:ext>
            </a:extLst>
          </p:cNvPr>
          <p:cNvSpPr/>
          <p:nvPr/>
        </p:nvSpPr>
        <p:spPr>
          <a:xfrm>
            <a:off x="5018190" y="4982649"/>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a:extLst>
              <a:ext uri="{FF2B5EF4-FFF2-40B4-BE49-F238E27FC236}">
                <a16:creationId xmlns:a16="http://schemas.microsoft.com/office/drawing/2014/main" id="{0A6FE1A3-CEE3-449C-A861-2435F134F823}"/>
              </a:ext>
            </a:extLst>
          </p:cNvPr>
          <p:cNvCxnSpPr>
            <a:cxnSpLocks/>
            <a:stCxn id="28" idx="6"/>
            <a:endCxn id="37" idx="2"/>
          </p:cNvCxnSpPr>
          <p:nvPr/>
        </p:nvCxnSpPr>
        <p:spPr>
          <a:xfrm>
            <a:off x="5133354" y="5040231"/>
            <a:ext cx="2320870" cy="166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0961B3CE-6ED2-4628-A7C2-72C0BDF797A2}"/>
              </a:ext>
            </a:extLst>
          </p:cNvPr>
          <p:cNvSpPr/>
          <p:nvPr/>
        </p:nvSpPr>
        <p:spPr>
          <a:xfrm>
            <a:off x="7454224" y="499926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Picture 37" descr="A close up of a pencil&#10;&#10;Description automatically generated">
            <a:extLst>
              <a:ext uri="{FF2B5EF4-FFF2-40B4-BE49-F238E27FC236}">
                <a16:creationId xmlns:a16="http://schemas.microsoft.com/office/drawing/2014/main" id="{7FF880C9-0871-4D77-8151-128DD00F05C0}"/>
              </a:ext>
            </a:extLst>
          </p:cNvPr>
          <p:cNvPicPr>
            <a:picLocks noChangeAspect="1"/>
          </p:cNvPicPr>
          <p:nvPr/>
        </p:nvPicPr>
        <p:blipFill rotWithShape="1">
          <a:blip r:embed="rId10"/>
          <a:srcRect l="40444"/>
          <a:stretch/>
        </p:blipFill>
        <p:spPr>
          <a:xfrm flipH="1">
            <a:off x="3816775" y="2737309"/>
            <a:ext cx="1359060" cy="2282003"/>
          </a:xfrm>
          <a:prstGeom prst="rect">
            <a:avLst/>
          </a:prstGeom>
        </p:spPr>
      </p:pic>
      <p:cxnSp>
        <p:nvCxnSpPr>
          <p:cNvPr id="39" name="Straight Connector 38">
            <a:extLst>
              <a:ext uri="{FF2B5EF4-FFF2-40B4-BE49-F238E27FC236}">
                <a16:creationId xmlns:a16="http://schemas.microsoft.com/office/drawing/2014/main" id="{DBB55A6B-F436-400A-AC31-4C593F0701DD}"/>
              </a:ext>
            </a:extLst>
          </p:cNvPr>
          <p:cNvCxnSpPr>
            <a:cxnSpLocks/>
            <a:endCxn id="40" idx="4"/>
          </p:cNvCxnSpPr>
          <p:nvPr/>
        </p:nvCxnSpPr>
        <p:spPr>
          <a:xfrm flipV="1">
            <a:off x="5100019" y="2632472"/>
            <a:ext cx="12717" cy="2409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034D4446-D659-4B6D-A4EB-D7FF67F3C811}"/>
              </a:ext>
            </a:extLst>
          </p:cNvPr>
          <p:cNvSpPr/>
          <p:nvPr/>
        </p:nvSpPr>
        <p:spPr>
          <a:xfrm>
            <a:off x="5055154" y="2517308"/>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8478250A-5C20-4556-87CF-71F3127A5CE3}"/>
              </a:ext>
            </a:extLst>
          </p:cNvPr>
          <p:cNvSpPr txBox="1"/>
          <p:nvPr/>
        </p:nvSpPr>
        <p:spPr>
          <a:xfrm>
            <a:off x="4385025" y="4789702"/>
            <a:ext cx="611065" cy="584775"/>
          </a:xfrm>
          <a:prstGeom prst="rect">
            <a:avLst/>
          </a:prstGeom>
          <a:noFill/>
        </p:spPr>
        <p:txBody>
          <a:bodyPr wrap="none" rtlCol="0">
            <a:spAutoFit/>
          </a:bodyPr>
          <a:lstStyle/>
          <a:p>
            <a:r>
              <a:rPr lang="en-US" sz="3200" dirty="0">
                <a:solidFill>
                  <a:schemeClr val="tx1">
                    <a:lumMod val="75000"/>
                    <a:lumOff val="25000"/>
                  </a:schemeClr>
                </a:solidFill>
                <a:latin typeface="+mn-lt"/>
              </a:rPr>
              <a:t>W</a:t>
            </a:r>
          </a:p>
        </p:txBody>
      </p:sp>
      <p:sp>
        <p:nvSpPr>
          <p:cNvPr id="42" name="TextBox 41">
            <a:extLst>
              <a:ext uri="{FF2B5EF4-FFF2-40B4-BE49-F238E27FC236}">
                <a16:creationId xmlns:a16="http://schemas.microsoft.com/office/drawing/2014/main" id="{147BF94F-8D38-4FAD-A09F-7E15F1B69DBA}"/>
              </a:ext>
            </a:extLst>
          </p:cNvPr>
          <p:cNvSpPr txBox="1"/>
          <p:nvPr/>
        </p:nvSpPr>
        <p:spPr>
          <a:xfrm>
            <a:off x="7763243" y="4660412"/>
            <a:ext cx="441146" cy="584775"/>
          </a:xfrm>
          <a:prstGeom prst="rect">
            <a:avLst/>
          </a:prstGeom>
          <a:noFill/>
        </p:spPr>
        <p:txBody>
          <a:bodyPr wrap="none" rtlCol="0">
            <a:spAutoFit/>
          </a:bodyPr>
          <a:lstStyle/>
          <a:p>
            <a:r>
              <a:rPr lang="en-US" sz="3200" dirty="0">
                <a:solidFill>
                  <a:schemeClr val="tx1">
                    <a:lumMod val="75000"/>
                    <a:lumOff val="25000"/>
                  </a:schemeClr>
                </a:solidFill>
                <a:latin typeface="+mn-lt"/>
              </a:rPr>
              <a:t>E</a:t>
            </a:r>
          </a:p>
        </p:txBody>
      </p:sp>
      <p:sp>
        <p:nvSpPr>
          <p:cNvPr id="43" name="TextBox 42">
            <a:extLst>
              <a:ext uri="{FF2B5EF4-FFF2-40B4-BE49-F238E27FC236}">
                <a16:creationId xmlns:a16="http://schemas.microsoft.com/office/drawing/2014/main" id="{A2DF8B4A-6241-4500-B8FB-E71ECFB3E30B}"/>
              </a:ext>
            </a:extLst>
          </p:cNvPr>
          <p:cNvSpPr txBox="1"/>
          <p:nvPr/>
        </p:nvSpPr>
        <p:spPr>
          <a:xfrm>
            <a:off x="4631397" y="2074798"/>
            <a:ext cx="442750" cy="584775"/>
          </a:xfrm>
          <a:prstGeom prst="rect">
            <a:avLst/>
          </a:prstGeom>
          <a:noFill/>
        </p:spPr>
        <p:txBody>
          <a:bodyPr wrap="none" rtlCol="0">
            <a:spAutoFit/>
          </a:bodyPr>
          <a:lstStyle/>
          <a:p>
            <a:r>
              <a:rPr lang="en-US" sz="3200" dirty="0">
                <a:solidFill>
                  <a:schemeClr val="tx1">
                    <a:lumMod val="75000"/>
                    <a:lumOff val="25000"/>
                  </a:schemeClr>
                </a:solidFill>
                <a:latin typeface="+mn-lt"/>
              </a:rPr>
              <a:t>R</a:t>
            </a:r>
          </a:p>
        </p:txBody>
      </p:sp>
      <p:pic>
        <p:nvPicPr>
          <p:cNvPr id="44" name="Picture 43">
            <a:extLst>
              <a:ext uri="{FF2B5EF4-FFF2-40B4-BE49-F238E27FC236}">
                <a16:creationId xmlns:a16="http://schemas.microsoft.com/office/drawing/2014/main" id="{338228D8-D5BD-4AF2-9A16-97EE1D0EF1C1}"/>
              </a:ext>
            </a:extLst>
          </p:cNvPr>
          <p:cNvPicPr>
            <a:picLocks noChangeAspect="1"/>
          </p:cNvPicPr>
          <p:nvPr/>
        </p:nvPicPr>
        <p:blipFill rotWithShape="1">
          <a:blip r:embed="rId8"/>
          <a:srcRect l="1" r="214"/>
          <a:stretch/>
        </p:blipFill>
        <p:spPr>
          <a:xfrm rot="2756709">
            <a:off x="3155046" y="5280185"/>
            <a:ext cx="8313507" cy="1661771"/>
          </a:xfrm>
          <a:prstGeom prst="rect">
            <a:avLst/>
          </a:prstGeom>
        </p:spPr>
      </p:pic>
      <p:cxnSp>
        <p:nvCxnSpPr>
          <p:cNvPr id="45" name="Straight Connector 44">
            <a:extLst>
              <a:ext uri="{FF2B5EF4-FFF2-40B4-BE49-F238E27FC236}">
                <a16:creationId xmlns:a16="http://schemas.microsoft.com/office/drawing/2014/main" id="{1D7CAFEB-E430-467A-A084-D97AE7847BC8}"/>
              </a:ext>
            </a:extLst>
          </p:cNvPr>
          <p:cNvCxnSpPr>
            <a:cxnSpLocks/>
            <a:stCxn id="40" idx="5"/>
            <a:endCxn id="37" idx="1"/>
          </p:cNvCxnSpPr>
          <p:nvPr/>
        </p:nvCxnSpPr>
        <p:spPr>
          <a:xfrm>
            <a:off x="5153453" y="2615607"/>
            <a:ext cx="2317636" cy="240051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46" name="Picture 45" descr="A close up of a pencil&#10;&#10;Description automatically generated">
            <a:extLst>
              <a:ext uri="{FF2B5EF4-FFF2-40B4-BE49-F238E27FC236}">
                <a16:creationId xmlns:a16="http://schemas.microsoft.com/office/drawing/2014/main" id="{12FF1C76-087B-4D39-975B-9A150667121A}"/>
              </a:ext>
            </a:extLst>
          </p:cNvPr>
          <p:cNvPicPr>
            <a:picLocks noChangeAspect="1"/>
          </p:cNvPicPr>
          <p:nvPr/>
        </p:nvPicPr>
        <p:blipFill rotWithShape="1">
          <a:blip r:embed="rId10"/>
          <a:srcRect l="40444"/>
          <a:stretch/>
        </p:blipFill>
        <p:spPr>
          <a:xfrm>
            <a:off x="5073583" y="292634"/>
            <a:ext cx="1359060" cy="2282003"/>
          </a:xfrm>
          <a:prstGeom prst="rect">
            <a:avLst/>
          </a:prstGeom>
        </p:spPr>
      </p:pic>
    </p:spTree>
    <p:custDataLst>
      <p:tags r:id="rId1"/>
    </p:custDataLst>
    <p:extLst>
      <p:ext uri="{BB962C8B-B14F-4D97-AF65-F5344CB8AC3E}">
        <p14:creationId xmlns:p14="http://schemas.microsoft.com/office/powerpoint/2010/main" val="26611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2000"/>
                                        <p:tgtEl>
                                          <p:spTgt spid="36"/>
                                        </p:tgtEl>
                                      </p:cBhvr>
                                    </p:animEffect>
                                  </p:childTnLst>
                                </p:cTn>
                              </p:par>
                              <p:par>
                                <p:cTn id="25" presetID="10"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42" presetClass="path" presetSubtype="0" accel="50000" decel="50000" fill="hold" nodeType="withEffect">
                                  <p:stCondLst>
                                    <p:cond delay="0"/>
                                  </p:stCondLst>
                                  <p:childTnLst>
                                    <p:animMotion origin="layout" path="M 2.08333E-6 -1.48148E-6 L 0.19609 -0.00555 " pathEditMode="relative" rAng="0" ptsTypes="AA">
                                      <p:cBhvr>
                                        <p:cTn id="29" dur="2000" fill="hold"/>
                                        <p:tgtEl>
                                          <p:spTgt spid="27"/>
                                        </p:tgtEl>
                                        <p:attrNameLst>
                                          <p:attrName>ppt_x</p:attrName>
                                          <p:attrName>ppt_y</p:attrName>
                                        </p:attrNameLst>
                                      </p:cBhvr>
                                      <p:rCtr x="9805" y="-278"/>
                                    </p:animMotion>
                                  </p:childTnLst>
                                </p:cTn>
                              </p:par>
                            </p:childTnLst>
                          </p:cTn>
                        </p:par>
                        <p:par>
                          <p:cTn id="30" fill="hold">
                            <p:stCondLst>
                              <p:cond delay="2000"/>
                            </p:stCondLst>
                            <p:childTnLst>
                              <p:par>
                                <p:cTn id="31" presetID="10" presetClass="exit" presetSubtype="0" fill="hold" nodeType="afterEffect">
                                  <p:stCondLst>
                                    <p:cond delay="0"/>
                                  </p:stCondLst>
                                  <p:childTnLst>
                                    <p:animEffect transition="out" filter="fade">
                                      <p:cBhvr>
                                        <p:cTn id="32" dur="500"/>
                                        <p:tgtEl>
                                          <p:spTgt spid="27"/>
                                        </p:tgtEl>
                                      </p:cBhvr>
                                    </p:animEffect>
                                    <p:set>
                                      <p:cBhvr>
                                        <p:cTn id="33" dur="1" fill="hold">
                                          <p:stCondLst>
                                            <p:cond delay="499"/>
                                          </p:stCondLst>
                                        </p:cTn>
                                        <p:tgtEl>
                                          <p:spTgt spid="27"/>
                                        </p:tgtEl>
                                        <p:attrNameLst>
                                          <p:attrName>style.visibility</p:attrName>
                                        </p:attrNameLst>
                                      </p:cBhvr>
                                      <p:to>
                                        <p:strVal val="hidden"/>
                                      </p:to>
                                    </p:se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down)">
                                      <p:cBhvr>
                                        <p:cTn id="50" dur="2000"/>
                                        <p:tgtEl>
                                          <p:spTgt spid="39"/>
                                        </p:tgtEl>
                                      </p:cBhvr>
                                    </p:animEffect>
                                  </p:childTnLst>
                                </p:cTn>
                              </p:par>
                              <p:par>
                                <p:cTn id="51" presetID="10" presetClass="entr" presetSubtype="0" fill="hold" nodeType="with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par>
                                <p:cTn id="54" presetID="42" presetClass="path" presetSubtype="0" accel="50000" decel="50000" fill="hold" nodeType="withEffect">
                                  <p:stCondLst>
                                    <p:cond delay="0"/>
                                  </p:stCondLst>
                                  <p:childTnLst>
                                    <p:animMotion origin="layout" path="M 0 7.40741E-7 L -0.00378 -0.34097 " pathEditMode="relative" rAng="0" ptsTypes="AA">
                                      <p:cBhvr>
                                        <p:cTn id="55" dur="2000" fill="hold"/>
                                        <p:tgtEl>
                                          <p:spTgt spid="38"/>
                                        </p:tgtEl>
                                        <p:attrNameLst>
                                          <p:attrName>ppt_x</p:attrName>
                                          <p:attrName>ppt_y</p:attrName>
                                        </p:attrNameLst>
                                      </p:cBhvr>
                                      <p:rCtr x="-195" y="-17060"/>
                                    </p:animMotion>
                                  </p:childTnLst>
                                </p:cTn>
                              </p:par>
                            </p:childTnLst>
                          </p:cTn>
                        </p:par>
                        <p:par>
                          <p:cTn id="56" fill="hold">
                            <p:stCondLst>
                              <p:cond delay="2000"/>
                            </p:stCondLst>
                            <p:childTnLst>
                              <p:par>
                                <p:cTn id="57" presetID="10" presetClass="entr" presetSubtype="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500"/>
                                        <p:tgtEl>
                                          <p:spTgt spid="43"/>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nodeType="clickEffect">
                                  <p:stCondLst>
                                    <p:cond delay="0"/>
                                  </p:stCondLst>
                                  <p:childTnLst>
                                    <p:animEffect transition="out" filter="fade">
                                      <p:cBhvr>
                                        <p:cTn id="66" dur="500"/>
                                        <p:tgtEl>
                                          <p:spTgt spid="24"/>
                                        </p:tgtEl>
                                      </p:cBhvr>
                                    </p:animEffect>
                                    <p:set>
                                      <p:cBhvr>
                                        <p:cTn id="67" dur="1" fill="hold">
                                          <p:stCondLst>
                                            <p:cond delay="499"/>
                                          </p:stCondLst>
                                        </p:cTn>
                                        <p:tgtEl>
                                          <p:spTgt spid="24"/>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38"/>
                                        </p:tgtEl>
                                      </p:cBhvr>
                                    </p:animEffect>
                                    <p:set>
                                      <p:cBhvr>
                                        <p:cTn id="70" dur="1" fill="hold">
                                          <p:stCondLst>
                                            <p:cond delay="499"/>
                                          </p:stCondLst>
                                        </p:cTn>
                                        <p:tgtEl>
                                          <p:spTgt spid="38"/>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26"/>
                                        </p:tgtEl>
                                      </p:cBhvr>
                                    </p:animEffect>
                                    <p:set>
                                      <p:cBhvr>
                                        <p:cTn id="73" dur="1" fill="hold">
                                          <p:stCondLst>
                                            <p:cond delay="499"/>
                                          </p:stCondLst>
                                        </p:cTn>
                                        <p:tgtEl>
                                          <p:spTgt spid="26"/>
                                        </p:tgtEl>
                                        <p:attrNameLst>
                                          <p:attrName>style.visibility</p:attrName>
                                        </p:attrNameLst>
                                      </p:cBhvr>
                                      <p:to>
                                        <p:strVal val="hidden"/>
                                      </p:to>
                                    </p:set>
                                  </p:childTnLst>
                                </p:cTn>
                              </p:par>
                            </p:childTnLst>
                          </p:cTn>
                        </p:par>
                        <p:par>
                          <p:cTn id="74" fill="hold">
                            <p:stCondLst>
                              <p:cond delay="500"/>
                            </p:stCondLst>
                            <p:childTnLst>
                              <p:par>
                                <p:cTn id="75" presetID="10" presetClass="entr" presetSubtype="0" fill="hold"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500"/>
                                        <p:tgtEl>
                                          <p:spTgt spid="44"/>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500"/>
                                        <p:tgtEl>
                                          <p:spTgt spid="46"/>
                                        </p:tgtEl>
                                      </p:cBhvr>
                                    </p:animEffect>
                                  </p:childTnLst>
                                </p:cTn>
                              </p:par>
                              <p:par>
                                <p:cTn id="83" presetID="22" presetClass="entr" presetSubtype="1" fill="hold" nodeType="with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wipe(up)">
                                      <p:cBhvr>
                                        <p:cTn id="85" dur="2000"/>
                                        <p:tgtEl>
                                          <p:spTgt spid="45"/>
                                        </p:tgtEl>
                                      </p:cBhvr>
                                    </p:animEffect>
                                  </p:childTnLst>
                                </p:cTn>
                              </p:par>
                              <p:par>
                                <p:cTn id="86" presetID="42" presetClass="path" presetSubtype="0" accel="50000" decel="50000" fill="hold" nodeType="withEffect">
                                  <p:stCondLst>
                                    <p:cond delay="0"/>
                                  </p:stCondLst>
                                  <p:childTnLst>
                                    <p:animMotion origin="layout" path="M 5E-6 2.22222E-6 L 0.20105 0.35 " pathEditMode="relative" rAng="0" ptsTypes="AA">
                                      <p:cBhvr>
                                        <p:cTn id="87" dur="2000" fill="hold"/>
                                        <p:tgtEl>
                                          <p:spTgt spid="46"/>
                                        </p:tgtEl>
                                        <p:attrNameLst>
                                          <p:attrName>ppt_x</p:attrName>
                                          <p:attrName>ppt_y</p:attrName>
                                        </p:attrNameLst>
                                      </p:cBhvr>
                                      <p:rCtr x="10052" y="17500"/>
                                    </p:animMotion>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nodeType="clickEffect">
                                  <p:stCondLst>
                                    <p:cond delay="0"/>
                                  </p:stCondLst>
                                  <p:childTnLst>
                                    <p:animEffect transition="out" filter="fade">
                                      <p:cBhvr>
                                        <p:cTn id="91" dur="500"/>
                                        <p:tgtEl>
                                          <p:spTgt spid="44"/>
                                        </p:tgtEl>
                                      </p:cBhvr>
                                    </p:animEffect>
                                    <p:set>
                                      <p:cBhvr>
                                        <p:cTn id="92" dur="1" fill="hold">
                                          <p:stCondLst>
                                            <p:cond delay="499"/>
                                          </p:stCondLst>
                                        </p:cTn>
                                        <p:tgtEl>
                                          <p:spTgt spid="44"/>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46"/>
                                        </p:tgtEl>
                                      </p:cBhvr>
                                    </p:animEffect>
                                    <p:set>
                                      <p:cBhvr>
                                        <p:cTn id="95" dur="1" fill="hold">
                                          <p:stCondLst>
                                            <p:cond delay="499"/>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7" grpId="0" animBg="1"/>
      <p:bldP spid="40" grpId="0" animBg="1"/>
      <p:bldP spid="41" grpId="0"/>
      <p:bldP spid="42"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mj-lt"/>
                <a:cs typeface="Calibri" panose="020F0502020204030204" pitchFamily="34" charset="0"/>
              </a:rPr>
              <a:t>Measure the angles of </a:t>
            </a:r>
            <a:r>
              <a:rPr lang="en-US" sz="3200" b="1" dirty="0">
                <a:solidFill>
                  <a:schemeClr val="bg1"/>
                </a:solidFill>
                <a:effectLst/>
                <a:latin typeface="+mj-lt"/>
                <a:ea typeface="Calibri" panose="020F0502020204030204" pitchFamily="34" charset="0"/>
                <a:cs typeface="Calibri" panose="020F0502020204030204" pitchFamily="34" charset="0"/>
              </a:rPr>
              <a:t>triangle WER.</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7436106" y="1055591"/>
            <a:ext cx="4641012" cy="1778067"/>
            <a:chOff x="7436106" y="1055591"/>
            <a:chExt cx="4641012" cy="1778067"/>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4004571" y="669787"/>
                    <a:ext cx="764366" cy="670148"/>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mc:AlternateContent xmlns:mc="http://schemas.openxmlformats.org/markup-compatibility/2006" xmlns:a14="http://schemas.microsoft.com/office/drawing/2010/main">
        <mc:Choice Requires="a14">
          <p:sp>
            <p:nvSpPr>
              <p:cNvPr id="37" name="Subtitle 2">
                <a:extLst>
                  <a:ext uri="{FF2B5EF4-FFF2-40B4-BE49-F238E27FC236}">
                    <a16:creationId xmlns:a16="http://schemas.microsoft.com/office/drawing/2014/main" id="{D76EA9C8-841A-4657-AC47-519E065D4582}"/>
                  </a:ext>
                </a:extLst>
              </p:cNvPr>
              <p:cNvSpPr txBox="1">
                <a:spLocks/>
              </p:cNvSpPr>
              <p:nvPr/>
            </p:nvSpPr>
            <p:spPr>
              <a:xfrm>
                <a:off x="-164840" y="2785649"/>
                <a:ext cx="3593527"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𝑬𝑾𝑹</m:t>
                          </m:r>
                        </m:e>
                      </m:acc>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𝟗𝟎</m:t>
                      </m:r>
                      <m:r>
                        <a:rPr lang="en-US" sz="3200" b="1" i="1" smtClean="0">
                          <a:solidFill>
                            <a:schemeClr val="tx1">
                              <a:lumMod val="75000"/>
                              <a:lumOff val="25000"/>
                            </a:schemeClr>
                          </a:solidFill>
                          <a:latin typeface="Cambria Math" panose="02040503050406030204" pitchFamily="18" charset="0"/>
                          <a:ea typeface="Cambria Math" panose="02040503050406030204" pitchFamily="18" charset="0"/>
                          <a:cs typeface="Calibri" panose="020F0502020204030204" pitchFamily="34" charset="0"/>
                        </a:rPr>
                        <m:t>°</m:t>
                      </m:r>
                    </m:oMath>
                  </m:oMathPara>
                </a14:m>
                <a:endParaRPr lang="en-US" sz="3200" dirty="0">
                  <a:solidFill>
                    <a:schemeClr val="tx1">
                      <a:lumMod val="75000"/>
                      <a:lumOff val="25000"/>
                    </a:schemeClr>
                  </a:solidFill>
                </a:endParaRPr>
              </a:p>
            </p:txBody>
          </p:sp>
        </mc:Choice>
        <mc:Fallback xmlns="">
          <p:sp>
            <p:nvSpPr>
              <p:cNvPr id="37" name="Subtitle 2">
                <a:extLst>
                  <a:ext uri="{FF2B5EF4-FFF2-40B4-BE49-F238E27FC236}">
                    <a16:creationId xmlns:a16="http://schemas.microsoft.com/office/drawing/2014/main" id="{D76EA9C8-841A-4657-AC47-519E065D4582}"/>
                  </a:ext>
                </a:extLst>
              </p:cNvPr>
              <p:cNvSpPr txBox="1">
                <a:spLocks noRot="1" noChangeAspect="1" noMove="1" noResize="1" noEditPoints="1" noAdjustHandles="1" noChangeArrowheads="1" noChangeShapeType="1" noTextEdit="1"/>
              </p:cNvSpPr>
              <p:nvPr/>
            </p:nvSpPr>
            <p:spPr>
              <a:xfrm>
                <a:off x="-164840" y="2785649"/>
                <a:ext cx="3593527" cy="1101568"/>
              </a:xfrm>
              <a:prstGeom prst="rect">
                <a:avLst/>
              </a:prstGeom>
              <a:blipFill>
                <a:blip r:embed="rId8"/>
                <a:stretch>
                  <a:fillRect/>
                </a:stretch>
              </a:blipFill>
            </p:spPr>
            <p:txBody>
              <a:bodyPr/>
              <a:lstStyle/>
              <a:p>
                <a:r>
                  <a:rPr lang="en-US">
                    <a:noFill/>
                  </a:rPr>
                  <a:t> </a:t>
                </a:r>
              </a:p>
            </p:txBody>
          </p:sp>
        </mc:Fallback>
      </mc:AlternateContent>
      <p:sp>
        <p:nvSpPr>
          <p:cNvPr id="16" name="Subtitle 2">
            <a:extLst>
              <a:ext uri="{FF2B5EF4-FFF2-40B4-BE49-F238E27FC236}">
                <a16:creationId xmlns:a16="http://schemas.microsoft.com/office/drawing/2014/main" id="{B3CFD6E6-2AFC-45F4-9610-1AF97A98306B}"/>
              </a:ext>
            </a:extLst>
          </p:cNvPr>
          <p:cNvSpPr txBox="1">
            <a:spLocks/>
          </p:cNvSpPr>
          <p:nvPr/>
        </p:nvSpPr>
        <p:spPr>
          <a:xfrm>
            <a:off x="399612" y="1431446"/>
            <a:ext cx="4868506" cy="1904987"/>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a typeface="Calibri" panose="020F0502020204030204" pitchFamily="34" charset="0"/>
                <a:cs typeface="Calibri" panose="020F0502020204030204" pitchFamily="34" charset="0"/>
              </a:rPr>
              <a:t>WE = WR = 4.5 cm</a:t>
            </a:r>
          </a:p>
          <a:p>
            <a:pPr marL="0" indent="0">
              <a:buFont typeface="Arial"/>
              <a:buNone/>
            </a:pPr>
            <a:r>
              <a:rPr lang="en-US" sz="3200" dirty="0">
                <a:solidFill>
                  <a:schemeClr val="tx1">
                    <a:lumMod val="75000"/>
                    <a:lumOff val="25000"/>
                  </a:schemeClr>
                </a:solidFill>
                <a:ea typeface="Calibri" panose="020F0502020204030204" pitchFamily="34" charset="0"/>
                <a:cs typeface="Calibri" panose="020F0502020204030204" pitchFamily="34" charset="0"/>
              </a:rPr>
              <a:t>(WE) </a:t>
            </a:r>
            <a:r>
              <a:rPr lang="en-US" sz="32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ꓕ </a:t>
            </a:r>
            <a:r>
              <a:rPr lang="en-US" sz="3200" dirty="0">
                <a:solidFill>
                  <a:schemeClr val="tx1">
                    <a:lumMod val="75000"/>
                    <a:lumOff val="25000"/>
                  </a:schemeClr>
                </a:solidFill>
                <a:ea typeface="Calibri" panose="020F0502020204030204" pitchFamily="34" charset="0"/>
                <a:cs typeface="Calibri" panose="020F0502020204030204" pitchFamily="34" charset="0"/>
              </a:rPr>
              <a:t>(WR) at W</a:t>
            </a:r>
            <a:endParaRPr lang="en-US" sz="3200" dirty="0">
              <a:solidFill>
                <a:schemeClr val="tx1">
                  <a:lumMod val="75000"/>
                  <a:lumOff val="25000"/>
                </a:schemeClr>
              </a:solidFill>
            </a:endParaRPr>
          </a:p>
        </p:txBody>
      </p:sp>
      <mc:AlternateContent xmlns:mc="http://schemas.openxmlformats.org/markup-compatibility/2006" xmlns:a14="http://schemas.microsoft.com/office/drawing/2010/main">
        <mc:Choice Requires="a14">
          <p:sp>
            <p:nvSpPr>
              <p:cNvPr id="19" name="Subtitle 2">
                <a:extLst>
                  <a:ext uri="{FF2B5EF4-FFF2-40B4-BE49-F238E27FC236}">
                    <a16:creationId xmlns:a16="http://schemas.microsoft.com/office/drawing/2014/main" id="{6AD38996-915E-40E5-905E-44D05D074DCC}"/>
                  </a:ext>
                </a:extLst>
              </p:cNvPr>
              <p:cNvSpPr txBox="1">
                <a:spLocks/>
              </p:cNvSpPr>
              <p:nvPr/>
            </p:nvSpPr>
            <p:spPr>
              <a:xfrm>
                <a:off x="-98562" y="3504013"/>
                <a:ext cx="486850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𝑾𝑹𝑬</m:t>
                          </m:r>
                        </m:e>
                      </m:acc>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3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𝑾𝑬𝑹</m:t>
                          </m:r>
                        </m:e>
                      </m:acc>
                      <m:r>
                        <a:rPr lang="en-US" sz="3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r>
                        <a:rPr lang="en-US" sz="3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𝟒𝟓</m:t>
                      </m:r>
                      <m:r>
                        <a:rPr lang="en-US" sz="3200" b="1" i="1" smtClean="0">
                          <a:solidFill>
                            <a:schemeClr val="tx1">
                              <a:lumMod val="75000"/>
                              <a:lumOff val="25000"/>
                            </a:schemeClr>
                          </a:solidFill>
                          <a:latin typeface="Cambria Math" panose="02040503050406030204" pitchFamily="18" charset="0"/>
                          <a:ea typeface="Cambria Math" panose="02040503050406030204" pitchFamily="18" charset="0"/>
                          <a:cs typeface="Calibri" panose="020F0502020204030204" pitchFamily="34" charset="0"/>
                        </a:rPr>
                        <m:t>°</m:t>
                      </m:r>
                    </m:oMath>
                  </m:oMathPara>
                </a14:m>
                <a:endParaRPr lang="en-US" sz="3200" dirty="0">
                  <a:solidFill>
                    <a:schemeClr val="tx1">
                      <a:lumMod val="75000"/>
                      <a:lumOff val="25000"/>
                    </a:schemeClr>
                  </a:solidFill>
                </a:endParaRPr>
              </a:p>
            </p:txBody>
          </p:sp>
        </mc:Choice>
        <mc:Fallback xmlns="">
          <p:sp>
            <p:nvSpPr>
              <p:cNvPr id="19" name="Subtitle 2">
                <a:extLst>
                  <a:ext uri="{FF2B5EF4-FFF2-40B4-BE49-F238E27FC236}">
                    <a16:creationId xmlns:a16="http://schemas.microsoft.com/office/drawing/2014/main" id="{6AD38996-915E-40E5-905E-44D05D074DCC}"/>
                  </a:ext>
                </a:extLst>
              </p:cNvPr>
              <p:cNvSpPr txBox="1">
                <a:spLocks noRot="1" noChangeAspect="1" noMove="1" noResize="1" noEditPoints="1" noAdjustHandles="1" noChangeArrowheads="1" noChangeShapeType="1" noTextEdit="1"/>
              </p:cNvSpPr>
              <p:nvPr/>
            </p:nvSpPr>
            <p:spPr>
              <a:xfrm>
                <a:off x="-98562" y="3504013"/>
                <a:ext cx="4868506" cy="1101568"/>
              </a:xfrm>
              <a:prstGeom prst="rect">
                <a:avLst/>
              </a:prstGeom>
              <a:blipFill>
                <a:blip r:embed="rId9"/>
                <a:stretch>
                  <a:fillRect/>
                </a:stretch>
              </a:blipFill>
            </p:spPr>
            <p:txBody>
              <a:bodyPr/>
              <a:lstStyle/>
              <a:p>
                <a:r>
                  <a:rPr lang="en-US">
                    <a:noFill/>
                  </a:rPr>
                  <a:t> </a:t>
                </a:r>
              </a:p>
            </p:txBody>
          </p:sp>
        </mc:Fallback>
      </mc:AlternateContent>
      <p:sp>
        <p:nvSpPr>
          <p:cNvPr id="17" name="Oval 16">
            <a:extLst>
              <a:ext uri="{FF2B5EF4-FFF2-40B4-BE49-F238E27FC236}">
                <a16:creationId xmlns:a16="http://schemas.microsoft.com/office/drawing/2014/main" id="{F737AA10-21FB-4567-A813-8166A795B5F1}"/>
              </a:ext>
            </a:extLst>
          </p:cNvPr>
          <p:cNvSpPr/>
          <p:nvPr/>
        </p:nvSpPr>
        <p:spPr>
          <a:xfrm>
            <a:off x="5018190" y="4982649"/>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E2D6C9E6-886A-49E8-9D4B-EBCE4771C705}"/>
              </a:ext>
            </a:extLst>
          </p:cNvPr>
          <p:cNvCxnSpPr>
            <a:cxnSpLocks/>
            <a:stCxn id="17" idx="6"/>
            <a:endCxn id="21" idx="2"/>
          </p:cNvCxnSpPr>
          <p:nvPr/>
        </p:nvCxnSpPr>
        <p:spPr>
          <a:xfrm>
            <a:off x="5133354" y="5040231"/>
            <a:ext cx="2320870" cy="166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82D509F1-0019-4EB4-B928-901717FDD939}"/>
              </a:ext>
            </a:extLst>
          </p:cNvPr>
          <p:cNvSpPr/>
          <p:nvPr/>
        </p:nvSpPr>
        <p:spPr>
          <a:xfrm>
            <a:off x="7454224" y="499926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a:extLst>
              <a:ext uri="{FF2B5EF4-FFF2-40B4-BE49-F238E27FC236}">
                <a16:creationId xmlns:a16="http://schemas.microsoft.com/office/drawing/2014/main" id="{603F6E68-D7A8-4083-A3F2-6DDADC026304}"/>
              </a:ext>
            </a:extLst>
          </p:cNvPr>
          <p:cNvCxnSpPr>
            <a:cxnSpLocks/>
            <a:endCxn id="26" idx="4"/>
          </p:cNvCxnSpPr>
          <p:nvPr/>
        </p:nvCxnSpPr>
        <p:spPr>
          <a:xfrm flipV="1">
            <a:off x="5100019" y="2632472"/>
            <a:ext cx="12717" cy="2409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EC07FC62-97ED-4CBE-9F53-448491FA8C6A}"/>
              </a:ext>
            </a:extLst>
          </p:cNvPr>
          <p:cNvSpPr/>
          <p:nvPr/>
        </p:nvSpPr>
        <p:spPr>
          <a:xfrm>
            <a:off x="5055154" y="2517308"/>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D030DE71-F496-4A82-AA1B-25836700641D}"/>
              </a:ext>
            </a:extLst>
          </p:cNvPr>
          <p:cNvSpPr txBox="1"/>
          <p:nvPr/>
        </p:nvSpPr>
        <p:spPr>
          <a:xfrm>
            <a:off x="4385025" y="4789702"/>
            <a:ext cx="611065" cy="584775"/>
          </a:xfrm>
          <a:prstGeom prst="rect">
            <a:avLst/>
          </a:prstGeom>
          <a:noFill/>
        </p:spPr>
        <p:txBody>
          <a:bodyPr wrap="none" rtlCol="0">
            <a:spAutoFit/>
          </a:bodyPr>
          <a:lstStyle/>
          <a:p>
            <a:r>
              <a:rPr lang="en-US" sz="3200" dirty="0">
                <a:solidFill>
                  <a:schemeClr val="tx1">
                    <a:lumMod val="75000"/>
                    <a:lumOff val="25000"/>
                  </a:schemeClr>
                </a:solidFill>
                <a:latin typeface="+mn-lt"/>
              </a:rPr>
              <a:t>W</a:t>
            </a:r>
          </a:p>
        </p:txBody>
      </p:sp>
      <p:sp>
        <p:nvSpPr>
          <p:cNvPr id="28" name="TextBox 27">
            <a:extLst>
              <a:ext uri="{FF2B5EF4-FFF2-40B4-BE49-F238E27FC236}">
                <a16:creationId xmlns:a16="http://schemas.microsoft.com/office/drawing/2014/main" id="{F39180E5-CAE4-4A73-BF86-123B788A3C01}"/>
              </a:ext>
            </a:extLst>
          </p:cNvPr>
          <p:cNvSpPr txBox="1"/>
          <p:nvPr/>
        </p:nvSpPr>
        <p:spPr>
          <a:xfrm>
            <a:off x="7763243" y="4660412"/>
            <a:ext cx="441146" cy="584775"/>
          </a:xfrm>
          <a:prstGeom prst="rect">
            <a:avLst/>
          </a:prstGeom>
          <a:noFill/>
        </p:spPr>
        <p:txBody>
          <a:bodyPr wrap="none" rtlCol="0">
            <a:spAutoFit/>
          </a:bodyPr>
          <a:lstStyle/>
          <a:p>
            <a:r>
              <a:rPr lang="en-US" sz="3200" dirty="0">
                <a:solidFill>
                  <a:schemeClr val="tx1">
                    <a:lumMod val="75000"/>
                    <a:lumOff val="25000"/>
                  </a:schemeClr>
                </a:solidFill>
                <a:latin typeface="+mn-lt"/>
              </a:rPr>
              <a:t>E</a:t>
            </a:r>
          </a:p>
        </p:txBody>
      </p:sp>
      <p:sp>
        <p:nvSpPr>
          <p:cNvPr id="35" name="TextBox 34">
            <a:extLst>
              <a:ext uri="{FF2B5EF4-FFF2-40B4-BE49-F238E27FC236}">
                <a16:creationId xmlns:a16="http://schemas.microsoft.com/office/drawing/2014/main" id="{A97D2205-6AA4-4EE7-A8E5-DAA53E24CEA4}"/>
              </a:ext>
            </a:extLst>
          </p:cNvPr>
          <p:cNvSpPr txBox="1"/>
          <p:nvPr/>
        </p:nvSpPr>
        <p:spPr>
          <a:xfrm>
            <a:off x="4631397" y="2074798"/>
            <a:ext cx="442750" cy="584775"/>
          </a:xfrm>
          <a:prstGeom prst="rect">
            <a:avLst/>
          </a:prstGeom>
          <a:noFill/>
        </p:spPr>
        <p:txBody>
          <a:bodyPr wrap="none" rtlCol="0">
            <a:spAutoFit/>
          </a:bodyPr>
          <a:lstStyle/>
          <a:p>
            <a:r>
              <a:rPr lang="en-US" sz="3200" dirty="0">
                <a:solidFill>
                  <a:schemeClr val="tx1">
                    <a:lumMod val="75000"/>
                    <a:lumOff val="25000"/>
                  </a:schemeClr>
                </a:solidFill>
                <a:latin typeface="+mn-lt"/>
              </a:rPr>
              <a:t>R</a:t>
            </a:r>
          </a:p>
        </p:txBody>
      </p:sp>
      <p:cxnSp>
        <p:nvCxnSpPr>
          <p:cNvPr id="36" name="Straight Connector 35">
            <a:extLst>
              <a:ext uri="{FF2B5EF4-FFF2-40B4-BE49-F238E27FC236}">
                <a16:creationId xmlns:a16="http://schemas.microsoft.com/office/drawing/2014/main" id="{410D8FCA-363F-434E-94DD-E796FDC0B387}"/>
              </a:ext>
            </a:extLst>
          </p:cNvPr>
          <p:cNvCxnSpPr>
            <a:cxnSpLocks/>
            <a:stCxn id="26" idx="5"/>
            <a:endCxn id="21" idx="1"/>
          </p:cNvCxnSpPr>
          <p:nvPr/>
        </p:nvCxnSpPr>
        <p:spPr>
          <a:xfrm>
            <a:off x="5153453" y="2615607"/>
            <a:ext cx="2317636" cy="240051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39" name="Protractor1">
            <a:extLst>
              <a:ext uri="{FF2B5EF4-FFF2-40B4-BE49-F238E27FC236}">
                <a16:creationId xmlns:a16="http://schemas.microsoft.com/office/drawing/2014/main" id="{4C37E16C-E5FF-436D-8E9B-3D45998AA277}"/>
              </a:ext>
            </a:extLst>
          </p:cNvPr>
          <p:cNvPicPr>
            <a:picLocks noChangeAspect="1"/>
          </p:cNvPicPr>
          <p:nvPr/>
        </p:nvPicPr>
        <p:blipFill>
          <a:blip r:embed="rId10"/>
          <a:srcRect/>
          <a:stretch/>
        </p:blipFill>
        <p:spPr>
          <a:xfrm>
            <a:off x="2180307" y="2131843"/>
            <a:ext cx="5827890" cy="3144096"/>
          </a:xfrm>
          <a:prstGeom prst="rect">
            <a:avLst/>
          </a:prstGeom>
        </p:spPr>
      </p:pic>
      <p:pic>
        <p:nvPicPr>
          <p:cNvPr id="40" name="Protractor1">
            <a:extLst>
              <a:ext uri="{FF2B5EF4-FFF2-40B4-BE49-F238E27FC236}">
                <a16:creationId xmlns:a16="http://schemas.microsoft.com/office/drawing/2014/main" id="{35F7D722-9F3E-4A68-874D-05C215D6C15A}"/>
              </a:ext>
            </a:extLst>
          </p:cNvPr>
          <p:cNvPicPr>
            <a:picLocks noChangeAspect="1"/>
          </p:cNvPicPr>
          <p:nvPr/>
        </p:nvPicPr>
        <p:blipFill>
          <a:blip r:embed="rId10"/>
          <a:srcRect/>
          <a:stretch/>
        </p:blipFill>
        <p:spPr>
          <a:xfrm rot="5400000">
            <a:off x="3527162" y="1040942"/>
            <a:ext cx="5827890" cy="3144096"/>
          </a:xfrm>
          <a:prstGeom prst="rect">
            <a:avLst/>
          </a:prstGeom>
        </p:spPr>
      </p:pic>
    </p:spTree>
    <p:custDataLst>
      <p:tags r:id="rId1"/>
    </p:custDataLst>
    <p:extLst>
      <p:ext uri="{BB962C8B-B14F-4D97-AF65-F5344CB8AC3E}">
        <p14:creationId xmlns:p14="http://schemas.microsoft.com/office/powerpoint/2010/main" val="1769316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path" presetSubtype="0" accel="50000" decel="50000" fill="hold" nodeType="clickEffect">
                                  <p:stCondLst>
                                    <p:cond delay="0"/>
                                  </p:stCondLst>
                                  <p:childTnLst>
                                    <p:animMotion origin="layout" path="M 1.45833E-6 3.7037E-6 L 0.20299 3.7037E-6 " pathEditMode="relative" rAng="0" ptsTypes="AA">
                                      <p:cBhvr>
                                        <p:cTn id="13" dur="2000" fill="hold"/>
                                        <p:tgtEl>
                                          <p:spTgt spid="39"/>
                                        </p:tgtEl>
                                        <p:attrNameLst>
                                          <p:attrName>ppt_x</p:attrName>
                                          <p:attrName>ppt_y</p:attrName>
                                        </p:attrNameLst>
                                      </p:cBhvr>
                                      <p:rCtr x="10143" y="0"/>
                                    </p:animMotion>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39"/>
                                        </p:tgtEl>
                                      </p:cBhvr>
                                    </p:animEffect>
                                    <p:set>
                                      <p:cBhvr>
                                        <p:cTn id="18" dur="1" fill="hold">
                                          <p:stCondLst>
                                            <p:cond delay="499"/>
                                          </p:stCondLst>
                                        </p:cTn>
                                        <p:tgtEl>
                                          <p:spTgt spid="3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1000"/>
                                        <p:tgtEl>
                                          <p:spTgt spid="40"/>
                                        </p:tgtEl>
                                      </p:cBhvr>
                                    </p:animEffect>
                                    <p:anim calcmode="lin" valueType="num">
                                      <p:cBhvr>
                                        <p:cTn id="24" dur="1000" fill="hold"/>
                                        <p:tgtEl>
                                          <p:spTgt spid="40"/>
                                        </p:tgtEl>
                                        <p:attrNameLst>
                                          <p:attrName>ppt_x</p:attrName>
                                        </p:attrNameLst>
                                      </p:cBhvr>
                                      <p:tavLst>
                                        <p:tav tm="0">
                                          <p:val>
                                            <p:strVal val="#ppt_x"/>
                                          </p:val>
                                        </p:tav>
                                        <p:tav tm="100000">
                                          <p:val>
                                            <p:strVal val="#ppt_x"/>
                                          </p:val>
                                        </p:tav>
                                      </p:tavLst>
                                    </p:anim>
                                    <p:anim calcmode="lin" valueType="num">
                                      <p:cBhvr>
                                        <p:cTn id="2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82E4585A-ED7C-41CF-B3FE-F82C8E92E950}"/>
              </a:ext>
            </a:extLst>
          </p:cNvPr>
          <p:cNvPicPr>
            <a:picLocks noChangeAspect="1"/>
          </p:cNvPicPr>
          <p:nvPr/>
        </p:nvPicPr>
        <p:blipFill>
          <a:blip r:embed="rId4"/>
          <a:stretch>
            <a:fillRect/>
          </a:stretch>
        </p:blipFill>
        <p:spPr>
          <a:xfrm>
            <a:off x="10110436" y="2715988"/>
            <a:ext cx="1248478" cy="1133675"/>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Particular </a:t>
            </a:r>
            <a:r>
              <a:rPr lang="en-US" sz="3200" b="1" dirty="0">
                <a:solidFill>
                  <a:schemeClr val="bg1"/>
                </a:solidFill>
                <a:latin typeface="Comic Sans MS"/>
                <a:sym typeface="Comic Sans MS"/>
              </a:rPr>
              <a:t>Triangles</a:t>
            </a:r>
            <a:endParaRPr lang="en-US" sz="3200" b="1" dirty="0">
              <a:solidFill>
                <a:schemeClr val="bg1"/>
              </a:solidFill>
              <a:latin typeface="Comic Sans MS"/>
            </a:endParaRPr>
          </a:p>
        </p:txBody>
      </p:sp>
      <p:pic>
        <p:nvPicPr>
          <p:cNvPr id="9" name="Picture 8">
            <a:extLst>
              <a:ext uri="{FF2B5EF4-FFF2-40B4-BE49-F238E27FC236}">
                <a16:creationId xmlns:a16="http://schemas.microsoft.com/office/drawing/2014/main" id="{9857CF83-EDD8-41CF-BA37-2B6B227D789E}"/>
              </a:ext>
            </a:extLst>
          </p:cNvPr>
          <p:cNvPicPr>
            <a:picLocks noChangeAspect="1"/>
          </p:cNvPicPr>
          <p:nvPr/>
        </p:nvPicPr>
        <p:blipFill>
          <a:blip r:embed="rId5"/>
          <a:stretch>
            <a:fillRect/>
          </a:stretch>
        </p:blipFill>
        <p:spPr>
          <a:xfrm>
            <a:off x="338165" y="2652712"/>
            <a:ext cx="2352675" cy="1095375"/>
          </a:xfrm>
          <a:prstGeom prst="rect">
            <a:avLst/>
          </a:prstGeom>
        </p:spPr>
      </p:pic>
      <p:sp>
        <p:nvSpPr>
          <p:cNvPr id="10" name="Rectangle: Rounded Corners 9">
            <a:extLst>
              <a:ext uri="{FF2B5EF4-FFF2-40B4-BE49-F238E27FC236}">
                <a16:creationId xmlns:a16="http://schemas.microsoft.com/office/drawing/2014/main" id="{2A5B9532-AE87-41D0-8D08-0E3F176FA5DF}"/>
              </a:ext>
            </a:extLst>
          </p:cNvPr>
          <p:cNvSpPr/>
          <p:nvPr/>
        </p:nvSpPr>
        <p:spPr>
          <a:xfrm>
            <a:off x="338164" y="1404938"/>
            <a:ext cx="2352675" cy="1166812"/>
          </a:xfrm>
          <a:prstGeom prst="roundRect">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75000"/>
                    <a:lumOff val="25000"/>
                  </a:schemeClr>
                </a:solidFill>
              </a:rPr>
              <a:t>Isosceles Triangle</a:t>
            </a:r>
          </a:p>
        </p:txBody>
      </p:sp>
      <p:sp>
        <p:nvSpPr>
          <p:cNvPr id="30" name="Rectangle: Rounded Corners 29">
            <a:extLst>
              <a:ext uri="{FF2B5EF4-FFF2-40B4-BE49-F238E27FC236}">
                <a16:creationId xmlns:a16="http://schemas.microsoft.com/office/drawing/2014/main" id="{8573551F-500A-4626-82ED-AD3A67DD9234}"/>
              </a:ext>
            </a:extLst>
          </p:cNvPr>
          <p:cNvSpPr/>
          <p:nvPr/>
        </p:nvSpPr>
        <p:spPr>
          <a:xfrm>
            <a:off x="207181" y="4580038"/>
            <a:ext cx="2690839" cy="1166812"/>
          </a:xfrm>
          <a:prstGeom prst="round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75000"/>
                    <a:lumOff val="25000"/>
                  </a:schemeClr>
                </a:solidFill>
              </a:rPr>
              <a:t>2 equal sides 2 equal angles</a:t>
            </a:r>
          </a:p>
        </p:txBody>
      </p:sp>
      <p:sp>
        <p:nvSpPr>
          <p:cNvPr id="11" name="Arrow: Down 10">
            <a:extLst>
              <a:ext uri="{FF2B5EF4-FFF2-40B4-BE49-F238E27FC236}">
                <a16:creationId xmlns:a16="http://schemas.microsoft.com/office/drawing/2014/main" id="{EE15789B-08F3-4AEA-94DE-6C0AC205A82D}"/>
              </a:ext>
            </a:extLst>
          </p:cNvPr>
          <p:cNvSpPr/>
          <p:nvPr/>
        </p:nvSpPr>
        <p:spPr>
          <a:xfrm>
            <a:off x="1379078" y="3787680"/>
            <a:ext cx="354472" cy="714665"/>
          </a:xfrm>
          <a:prstGeom prst="downArrow">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id="{11D9AADF-ADC7-40B9-81A1-D0C4FAD0AEA1}"/>
              </a:ext>
            </a:extLst>
          </p:cNvPr>
          <p:cNvSpPr/>
          <p:nvPr/>
        </p:nvSpPr>
        <p:spPr>
          <a:xfrm>
            <a:off x="3387443" y="1404938"/>
            <a:ext cx="2352675" cy="1166812"/>
          </a:xfrm>
          <a:prstGeom prst="roundRect">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75000"/>
                    <a:lumOff val="25000"/>
                  </a:schemeClr>
                </a:solidFill>
              </a:rPr>
              <a:t>Equilateral Triangle</a:t>
            </a:r>
          </a:p>
        </p:txBody>
      </p:sp>
      <p:sp>
        <p:nvSpPr>
          <p:cNvPr id="32" name="Rectangle: Rounded Corners 31">
            <a:extLst>
              <a:ext uri="{FF2B5EF4-FFF2-40B4-BE49-F238E27FC236}">
                <a16:creationId xmlns:a16="http://schemas.microsoft.com/office/drawing/2014/main" id="{8305E0C4-C9CD-4E1B-A805-CFDBF9338528}"/>
              </a:ext>
            </a:extLst>
          </p:cNvPr>
          <p:cNvSpPr/>
          <p:nvPr/>
        </p:nvSpPr>
        <p:spPr>
          <a:xfrm>
            <a:off x="3256460" y="4580038"/>
            <a:ext cx="2690839" cy="1166812"/>
          </a:xfrm>
          <a:prstGeom prst="round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75000"/>
                    <a:lumOff val="25000"/>
                  </a:schemeClr>
                </a:solidFill>
              </a:rPr>
              <a:t>3 equal sides 3 equal angles</a:t>
            </a:r>
          </a:p>
        </p:txBody>
      </p:sp>
      <p:sp>
        <p:nvSpPr>
          <p:cNvPr id="33" name="Arrow: Down 32">
            <a:extLst>
              <a:ext uri="{FF2B5EF4-FFF2-40B4-BE49-F238E27FC236}">
                <a16:creationId xmlns:a16="http://schemas.microsoft.com/office/drawing/2014/main" id="{8B2A3A63-D551-4548-A208-133AE6DA1125}"/>
              </a:ext>
            </a:extLst>
          </p:cNvPr>
          <p:cNvSpPr/>
          <p:nvPr/>
        </p:nvSpPr>
        <p:spPr>
          <a:xfrm>
            <a:off x="4428357" y="3787680"/>
            <a:ext cx="354472" cy="714665"/>
          </a:xfrm>
          <a:prstGeom prst="downArrow">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Rounded Corners 33">
            <a:extLst>
              <a:ext uri="{FF2B5EF4-FFF2-40B4-BE49-F238E27FC236}">
                <a16:creationId xmlns:a16="http://schemas.microsoft.com/office/drawing/2014/main" id="{30710F0F-F1BB-4D24-B611-FCCA00FC752C}"/>
              </a:ext>
            </a:extLst>
          </p:cNvPr>
          <p:cNvSpPr/>
          <p:nvPr/>
        </p:nvSpPr>
        <p:spPr>
          <a:xfrm>
            <a:off x="6436722" y="1404938"/>
            <a:ext cx="2352675" cy="1166812"/>
          </a:xfrm>
          <a:prstGeom prst="roundRect">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75000"/>
                    <a:lumOff val="25000"/>
                  </a:schemeClr>
                </a:solidFill>
              </a:rPr>
              <a:t>Right Triangle</a:t>
            </a:r>
          </a:p>
        </p:txBody>
      </p:sp>
      <p:sp>
        <p:nvSpPr>
          <p:cNvPr id="35" name="Rectangle: Rounded Corners 34">
            <a:extLst>
              <a:ext uri="{FF2B5EF4-FFF2-40B4-BE49-F238E27FC236}">
                <a16:creationId xmlns:a16="http://schemas.microsoft.com/office/drawing/2014/main" id="{DBB983B5-2066-4593-95C5-CF7A5BF25C5C}"/>
              </a:ext>
            </a:extLst>
          </p:cNvPr>
          <p:cNvSpPr/>
          <p:nvPr/>
        </p:nvSpPr>
        <p:spPr>
          <a:xfrm>
            <a:off x="6305739" y="4580038"/>
            <a:ext cx="2690839" cy="1166812"/>
          </a:xfrm>
          <a:prstGeom prst="round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75000"/>
                    <a:lumOff val="25000"/>
                  </a:schemeClr>
                </a:solidFill>
              </a:rPr>
              <a:t>A right angle</a:t>
            </a:r>
          </a:p>
        </p:txBody>
      </p:sp>
      <p:sp>
        <p:nvSpPr>
          <p:cNvPr id="36" name="Arrow: Down 35">
            <a:extLst>
              <a:ext uri="{FF2B5EF4-FFF2-40B4-BE49-F238E27FC236}">
                <a16:creationId xmlns:a16="http://schemas.microsoft.com/office/drawing/2014/main" id="{8B21BC07-E829-4FAD-983A-BBF544F2C306}"/>
              </a:ext>
            </a:extLst>
          </p:cNvPr>
          <p:cNvSpPr/>
          <p:nvPr/>
        </p:nvSpPr>
        <p:spPr>
          <a:xfrm>
            <a:off x="7477636" y="3787680"/>
            <a:ext cx="354472" cy="714665"/>
          </a:xfrm>
          <a:prstGeom prst="downArrow">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5AAFEEC3-8E9C-4B81-BB1C-EE639EE9A7BB}"/>
              </a:ext>
            </a:extLst>
          </p:cNvPr>
          <p:cNvSpPr/>
          <p:nvPr/>
        </p:nvSpPr>
        <p:spPr>
          <a:xfrm>
            <a:off x="9458298" y="1312341"/>
            <a:ext cx="2352675" cy="1395412"/>
          </a:xfrm>
          <a:prstGeom prst="roundRect">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75000"/>
                    <a:lumOff val="25000"/>
                  </a:schemeClr>
                </a:solidFill>
              </a:rPr>
              <a:t>Right Isosceles Triangle</a:t>
            </a:r>
          </a:p>
        </p:txBody>
      </p:sp>
      <p:sp>
        <p:nvSpPr>
          <p:cNvPr id="40" name="Rectangle: Rounded Corners 39">
            <a:extLst>
              <a:ext uri="{FF2B5EF4-FFF2-40B4-BE49-F238E27FC236}">
                <a16:creationId xmlns:a16="http://schemas.microsoft.com/office/drawing/2014/main" id="{BDBCE92B-00A6-4383-BD7D-DF1D2CFF12F9}"/>
              </a:ext>
            </a:extLst>
          </p:cNvPr>
          <p:cNvSpPr/>
          <p:nvPr/>
        </p:nvSpPr>
        <p:spPr>
          <a:xfrm>
            <a:off x="9327315" y="4580038"/>
            <a:ext cx="2690839" cy="1395412"/>
          </a:xfrm>
          <a:prstGeom prst="round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75000"/>
                    <a:lumOff val="25000"/>
                  </a:schemeClr>
                </a:solidFill>
              </a:rPr>
              <a:t>2 equal sides 2 equal angles 1 right angle</a:t>
            </a:r>
          </a:p>
        </p:txBody>
      </p:sp>
      <p:sp>
        <p:nvSpPr>
          <p:cNvPr id="41" name="Arrow: Down 40">
            <a:extLst>
              <a:ext uri="{FF2B5EF4-FFF2-40B4-BE49-F238E27FC236}">
                <a16:creationId xmlns:a16="http://schemas.microsoft.com/office/drawing/2014/main" id="{2372BAF1-3861-4179-BAC4-7D84D838F99B}"/>
              </a:ext>
            </a:extLst>
          </p:cNvPr>
          <p:cNvSpPr/>
          <p:nvPr/>
        </p:nvSpPr>
        <p:spPr>
          <a:xfrm>
            <a:off x="10499212" y="3787680"/>
            <a:ext cx="354472" cy="714665"/>
          </a:xfrm>
          <a:prstGeom prst="downArrow">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Object 11">
            <a:extLst>
              <a:ext uri="{FF2B5EF4-FFF2-40B4-BE49-F238E27FC236}">
                <a16:creationId xmlns:a16="http://schemas.microsoft.com/office/drawing/2014/main" id="{203663D5-CB46-4496-909E-718E6AC1A25F}"/>
              </a:ext>
            </a:extLst>
          </p:cNvPr>
          <p:cNvGraphicFramePr>
            <a:graphicFrameLocks noChangeAspect="1"/>
          </p:cNvGraphicFramePr>
          <p:nvPr>
            <p:extLst>
              <p:ext uri="{D42A27DB-BD31-4B8C-83A1-F6EECF244321}">
                <p14:modId xmlns:p14="http://schemas.microsoft.com/office/powerpoint/2010/main" val="1756652903"/>
              </p:ext>
            </p:extLst>
          </p:nvPr>
        </p:nvGraphicFramePr>
        <p:xfrm>
          <a:off x="3786428" y="2633561"/>
          <a:ext cx="1630901" cy="1133675"/>
        </p:xfrm>
        <a:graphic>
          <a:graphicData uri="http://schemas.openxmlformats.org/presentationml/2006/ole">
            <mc:AlternateContent xmlns:mc="http://schemas.openxmlformats.org/markup-compatibility/2006">
              <mc:Choice xmlns:v="urn:schemas-microsoft-com:vml" Requires="v">
                <p:oleObj name="Bitmap Image" r:id="rId6" imgW="1562040" imgH="1085760" progId="Paint.Picture">
                  <p:embed/>
                </p:oleObj>
              </mc:Choice>
              <mc:Fallback>
                <p:oleObj name="Bitmap Image" r:id="rId6" imgW="1562040" imgH="1085760" progId="Paint.Picture">
                  <p:embed/>
                  <p:pic>
                    <p:nvPicPr>
                      <p:cNvPr id="12" name="Object 11">
                        <a:extLst>
                          <a:ext uri="{FF2B5EF4-FFF2-40B4-BE49-F238E27FC236}">
                            <a16:creationId xmlns:a16="http://schemas.microsoft.com/office/drawing/2014/main" id="{203663D5-CB46-4496-909E-718E6AC1A25F}"/>
                          </a:ext>
                        </a:extLst>
                      </p:cNvPr>
                      <p:cNvPicPr/>
                      <p:nvPr/>
                    </p:nvPicPr>
                    <p:blipFill>
                      <a:blip r:embed="rId7"/>
                      <a:stretch>
                        <a:fillRect/>
                      </a:stretch>
                    </p:blipFill>
                    <p:spPr>
                      <a:xfrm>
                        <a:off x="3786428" y="2633561"/>
                        <a:ext cx="1630901" cy="1133675"/>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2E3C7E36-1447-494B-AE33-5B2774AB25E4}"/>
              </a:ext>
            </a:extLst>
          </p:cNvPr>
          <p:cNvGraphicFramePr>
            <a:graphicFrameLocks noChangeAspect="1"/>
          </p:cNvGraphicFramePr>
          <p:nvPr>
            <p:extLst>
              <p:ext uri="{D42A27DB-BD31-4B8C-83A1-F6EECF244321}">
                <p14:modId xmlns:p14="http://schemas.microsoft.com/office/powerpoint/2010/main" val="3120848438"/>
              </p:ext>
            </p:extLst>
          </p:nvPr>
        </p:nvGraphicFramePr>
        <p:xfrm>
          <a:off x="6865938" y="2633663"/>
          <a:ext cx="1933575" cy="1085850"/>
        </p:xfrm>
        <a:graphic>
          <a:graphicData uri="http://schemas.openxmlformats.org/presentationml/2006/ole">
            <mc:AlternateContent xmlns:mc="http://schemas.openxmlformats.org/markup-compatibility/2006">
              <mc:Choice xmlns:v="urn:schemas-microsoft-com:vml" Requires="v">
                <p:oleObj name="Bitmap Image" r:id="rId8" imgW="1933560" imgH="1085760" progId="Paint.Picture">
                  <p:embed/>
                </p:oleObj>
              </mc:Choice>
              <mc:Fallback>
                <p:oleObj name="Bitmap Image" r:id="rId8" imgW="1933560" imgH="1085760" progId="Paint.Picture">
                  <p:embed/>
                  <p:pic>
                    <p:nvPicPr>
                      <p:cNvPr id="13" name="Object 12">
                        <a:extLst>
                          <a:ext uri="{FF2B5EF4-FFF2-40B4-BE49-F238E27FC236}">
                            <a16:creationId xmlns:a16="http://schemas.microsoft.com/office/drawing/2014/main" id="{2E3C7E36-1447-494B-AE33-5B2774AB25E4}"/>
                          </a:ext>
                        </a:extLst>
                      </p:cNvPr>
                      <p:cNvPicPr/>
                      <p:nvPr/>
                    </p:nvPicPr>
                    <p:blipFill>
                      <a:blip r:embed="rId9"/>
                      <a:stretch>
                        <a:fillRect/>
                      </a:stretch>
                    </p:blipFill>
                    <p:spPr>
                      <a:xfrm>
                        <a:off x="6865938" y="2633663"/>
                        <a:ext cx="1933575" cy="1085850"/>
                      </a:xfrm>
                      <a:prstGeom prst="rect">
                        <a:avLst/>
                      </a:prstGeom>
                    </p:spPr>
                  </p:pic>
                </p:oleObj>
              </mc:Fallback>
            </mc:AlternateContent>
          </a:graphicData>
        </a:graphic>
      </p:graphicFrame>
    </p:spTree>
    <p:custDataLst>
      <p:tags r:id="rId1"/>
    </p:custDataLst>
    <p:extLst>
      <p:ext uri="{BB962C8B-B14F-4D97-AF65-F5344CB8AC3E}">
        <p14:creationId xmlns:p14="http://schemas.microsoft.com/office/powerpoint/2010/main" val="3517770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Math review</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20772" y="1282045"/>
            <a:ext cx="5717519" cy="3211693"/>
          </a:xfrm>
          <a:prstGeom prst="rect">
            <a:avLst/>
          </a:prstGeom>
        </p:spPr>
      </p:pic>
    </p:spTree>
    <p:custDataLst>
      <p:tags r:id="rId1"/>
    </p:custDataLst>
    <p:extLst>
      <p:ext uri="{BB962C8B-B14F-4D97-AF65-F5344CB8AC3E}">
        <p14:creationId xmlns:p14="http://schemas.microsoft.com/office/powerpoint/2010/main" val="959718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24128" y="4367461"/>
            <a:ext cx="10143544" cy="1830975"/>
          </a:xfrm>
          <a:prstGeom prst="rect">
            <a:avLst/>
          </a:prstGeom>
          <a:solidFill>
            <a:schemeClr val="tx2"/>
          </a:solidFill>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pPr>
            <a:r>
              <a:rPr lang="en-US" sz="4800" dirty="0">
                <a:solidFill>
                  <a:schemeClr val="accent1">
                    <a:lumMod val="50000"/>
                  </a:schemeClr>
                </a:solidFill>
                <a:latin typeface="Comic Sans MS" panose="030F0702030302020204" pitchFamily="66" charset="0"/>
              </a:rPr>
              <a:t>Mastery of math facts and fluency </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Tree>
    <p:custDataLst>
      <p:tags r:id="rId1"/>
    </p:custDataLst>
    <p:extLst>
      <p:ext uri="{BB962C8B-B14F-4D97-AF65-F5344CB8AC3E}">
        <p14:creationId xmlns:p14="http://schemas.microsoft.com/office/powerpoint/2010/main" val="3161787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859466-273D-402D-B60A-8FC59B8E4C1F}"/>
              </a:ext>
            </a:extLst>
          </p:cNvPr>
          <p:cNvSpPr txBox="1"/>
          <p:nvPr/>
        </p:nvSpPr>
        <p:spPr>
          <a:xfrm>
            <a:off x="9529482" y="136956"/>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en-GB" dirty="0">
                <a:solidFill>
                  <a:schemeClr val="tx1">
                    <a:lumMod val="50000"/>
                    <a:lumOff val="50000"/>
                  </a:schemeClr>
                </a:solidFill>
                <a:latin typeface="+mj-lt"/>
              </a:rPr>
              <a:t>Applications</a:t>
            </a:r>
            <a:endParaRPr lang="en-US" dirty="0"/>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Use the instruments in the toolbox to draw.</a:t>
            </a:r>
            <a:endParaRPr lang="en-US" sz="3200" b="1" dirty="0">
              <a:solidFill>
                <a:schemeClr val="bg1"/>
              </a:solidFill>
              <a:latin typeface="Comic Sans MS"/>
            </a:endParaRPr>
          </a:p>
        </p:txBody>
      </p:sp>
      <p:sp>
        <p:nvSpPr>
          <p:cNvPr id="24" name="Subtitle 2">
            <a:extLst>
              <a:ext uri="{FF2B5EF4-FFF2-40B4-BE49-F238E27FC236}">
                <a16:creationId xmlns:a16="http://schemas.microsoft.com/office/drawing/2014/main" id="{702523A1-A992-478B-8174-080B588B138E}"/>
              </a:ext>
            </a:extLst>
          </p:cNvPr>
          <p:cNvSpPr txBox="1">
            <a:spLocks/>
          </p:cNvSpPr>
          <p:nvPr/>
        </p:nvSpPr>
        <p:spPr>
          <a:xfrm>
            <a:off x="412951" y="1284604"/>
            <a:ext cx="4582756" cy="1904986"/>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2800" dirty="0">
                <a:solidFill>
                  <a:schemeClr val="tx1">
                    <a:lumMod val="75000"/>
                    <a:lumOff val="25000"/>
                  </a:schemeClr>
                </a:solidFill>
                <a:ea typeface="Calibri" panose="020F0502020204030204" pitchFamily="34" charset="0"/>
                <a:cs typeface="Calibri" panose="020F0502020204030204" pitchFamily="34" charset="0"/>
              </a:rPr>
              <a:t>Circle </a:t>
            </a:r>
            <a:r>
              <a:rPr lang="en-US" sz="2800" i="1" dirty="0">
                <a:solidFill>
                  <a:schemeClr val="tx1">
                    <a:lumMod val="75000"/>
                    <a:lumOff val="25000"/>
                  </a:schemeClr>
                </a:solidFill>
                <a:ea typeface="Calibri" panose="020F0502020204030204" pitchFamily="34" charset="0"/>
                <a:cs typeface="Calibri" panose="020F0502020204030204" pitchFamily="34" charset="0"/>
              </a:rPr>
              <a:t>C</a:t>
            </a:r>
            <a:r>
              <a:rPr lang="en-US" sz="2800" dirty="0">
                <a:solidFill>
                  <a:schemeClr val="tx1">
                    <a:lumMod val="75000"/>
                    <a:lumOff val="25000"/>
                  </a:schemeClr>
                </a:solidFill>
                <a:ea typeface="Calibri" panose="020F0502020204030204" pitchFamily="34" charset="0"/>
                <a:cs typeface="Calibri" panose="020F0502020204030204" pitchFamily="34" charset="0"/>
              </a:rPr>
              <a:t> (A; 4 cm)</a:t>
            </a:r>
          </a:p>
          <a:p>
            <a:pPr marL="0" indent="0">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Diameter [MN]</a:t>
            </a:r>
          </a:p>
          <a:p>
            <a:pPr marL="0" indent="0">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Point L on </a:t>
            </a:r>
            <a:r>
              <a:rPr lang="en-US" sz="2800" i="1" dirty="0">
                <a:solidFill>
                  <a:schemeClr val="tx1">
                    <a:lumMod val="75000"/>
                    <a:lumOff val="25000"/>
                  </a:schemeClr>
                </a:solidFill>
                <a:effectLst/>
                <a:ea typeface="Calibri" panose="020F0502020204030204" pitchFamily="34" charset="0"/>
                <a:cs typeface="Calibri" panose="020F0502020204030204" pitchFamily="34" charset="0"/>
              </a:rPr>
              <a:t>C</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 LM = 4 cm</a:t>
            </a:r>
            <a:endParaRPr lang="en-US" sz="2800" dirty="0">
              <a:solidFill>
                <a:schemeClr val="tx1">
                  <a:lumMod val="75000"/>
                  <a:lumOff val="25000"/>
                </a:schemeClr>
              </a:solidFill>
            </a:endParaRPr>
          </a:p>
        </p:txBody>
      </p:sp>
      <p:grpSp>
        <p:nvGrpSpPr>
          <p:cNvPr id="2" name="Group 1">
            <a:extLst>
              <a:ext uri="{FF2B5EF4-FFF2-40B4-BE49-F238E27FC236}">
                <a16:creationId xmlns:a16="http://schemas.microsoft.com/office/drawing/2014/main" id="{4FD56A9A-78B8-4ABF-8591-C63EC900014B}"/>
              </a:ext>
            </a:extLst>
          </p:cNvPr>
          <p:cNvGrpSpPr/>
          <p:nvPr/>
        </p:nvGrpSpPr>
        <p:grpSpPr>
          <a:xfrm>
            <a:off x="7436106" y="1055591"/>
            <a:ext cx="4641012" cy="1778067"/>
            <a:chOff x="7436106" y="1055591"/>
            <a:chExt cx="4641012" cy="1778067"/>
          </a:xfrm>
        </p:grpSpPr>
        <p:grpSp>
          <p:nvGrpSpPr>
            <p:cNvPr id="27" name="Group 26">
              <a:extLst>
                <a:ext uri="{FF2B5EF4-FFF2-40B4-BE49-F238E27FC236}">
                  <a16:creationId xmlns:a16="http://schemas.microsoft.com/office/drawing/2014/main" id="{28C853ED-7262-4061-B756-7B9CACACC54A}"/>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1B9C1273-17C1-45B5-8E2F-AF37CC754E9C}"/>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13729E00-EB0B-4ED6-8A7A-167175E0977B}"/>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F0248DE2-ED22-474A-8D71-BE6AC161E29F}"/>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D7024CC8-7FD4-4F35-9123-73810FCCC18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4021074" y="386695"/>
                    <a:ext cx="737236" cy="646362"/>
                  </a:xfrm>
                  <a:prstGeom prst="rect">
                    <a:avLst/>
                  </a:prstGeom>
                  <a:grpFill/>
                  <a:ln>
                    <a:noFill/>
                  </a:ln>
                </p:spPr>
              </p:pic>
            </p:grpSp>
            <p:pic>
              <p:nvPicPr>
                <p:cNvPr id="32" name="Picture 31" descr="See the source image">
                  <a:extLst>
                    <a:ext uri="{FF2B5EF4-FFF2-40B4-BE49-F238E27FC236}">
                      <a16:creationId xmlns:a16="http://schemas.microsoft.com/office/drawing/2014/main" id="{DAB8697F-DB9D-4F42-97C0-9720F35FCFD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73CC0042-65E0-495C-8843-738DBC69371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35" name="Picture 34" descr="See the source image">
              <a:extLst>
                <a:ext uri="{FF2B5EF4-FFF2-40B4-BE49-F238E27FC236}">
                  <a16:creationId xmlns:a16="http://schemas.microsoft.com/office/drawing/2014/main" id="{470324EC-385E-4AEA-A634-E4BE60213AE2}"/>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16" name="Oval 15">
            <a:extLst>
              <a:ext uri="{FF2B5EF4-FFF2-40B4-BE49-F238E27FC236}">
                <a16:creationId xmlns:a16="http://schemas.microsoft.com/office/drawing/2014/main" id="{D8FAB94C-8C49-40FD-9B2E-80BAE1AEAAE8}"/>
              </a:ext>
            </a:extLst>
          </p:cNvPr>
          <p:cNvSpPr/>
          <p:nvPr/>
        </p:nvSpPr>
        <p:spPr>
          <a:xfrm>
            <a:off x="5298111" y="472939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5BCDF7EC-D9B9-474C-A8F3-5A0E8EB11805}"/>
              </a:ext>
            </a:extLst>
          </p:cNvPr>
          <p:cNvSpPr txBox="1"/>
          <p:nvPr/>
        </p:nvSpPr>
        <p:spPr>
          <a:xfrm>
            <a:off x="5081493" y="4788717"/>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pic>
        <p:nvPicPr>
          <p:cNvPr id="18" name="Picture 17" descr="A picture containing player&#10;&#10;Description automatically generated">
            <a:extLst>
              <a:ext uri="{FF2B5EF4-FFF2-40B4-BE49-F238E27FC236}">
                <a16:creationId xmlns:a16="http://schemas.microsoft.com/office/drawing/2014/main" id="{D1DC7A7D-59D7-4534-8671-1B06E1DEC238}"/>
              </a:ext>
            </a:extLst>
          </p:cNvPr>
          <p:cNvPicPr>
            <a:picLocks noChangeAspect="1"/>
          </p:cNvPicPr>
          <p:nvPr/>
        </p:nvPicPr>
        <p:blipFill>
          <a:blip r:embed="rId8"/>
          <a:stretch>
            <a:fillRect/>
          </a:stretch>
        </p:blipFill>
        <p:spPr>
          <a:xfrm>
            <a:off x="8200462" y="1514208"/>
            <a:ext cx="1809750" cy="4572000"/>
          </a:xfrm>
          <a:prstGeom prst="rect">
            <a:avLst/>
          </a:prstGeom>
        </p:spPr>
      </p:pic>
      <p:pic>
        <p:nvPicPr>
          <p:cNvPr id="19" name="Picture 18">
            <a:extLst>
              <a:ext uri="{FF2B5EF4-FFF2-40B4-BE49-F238E27FC236}">
                <a16:creationId xmlns:a16="http://schemas.microsoft.com/office/drawing/2014/main" id="{22AE7AE7-E619-4E47-B6E0-CFCACD2AD07A}"/>
              </a:ext>
            </a:extLst>
          </p:cNvPr>
          <p:cNvPicPr>
            <a:picLocks noChangeAspect="1"/>
          </p:cNvPicPr>
          <p:nvPr/>
        </p:nvPicPr>
        <p:blipFill rotWithShape="1">
          <a:blip r:embed="rId9"/>
          <a:srcRect r="46316"/>
          <a:stretch/>
        </p:blipFill>
        <p:spPr>
          <a:xfrm>
            <a:off x="8156325" y="5393756"/>
            <a:ext cx="3434079" cy="1275905"/>
          </a:xfrm>
          <a:prstGeom prst="rect">
            <a:avLst/>
          </a:prstGeom>
        </p:spPr>
      </p:pic>
      <p:sp>
        <p:nvSpPr>
          <p:cNvPr id="8" name="Oval 7">
            <a:extLst>
              <a:ext uri="{FF2B5EF4-FFF2-40B4-BE49-F238E27FC236}">
                <a16:creationId xmlns:a16="http://schemas.microsoft.com/office/drawing/2014/main" id="{C8727F18-83A7-4934-804E-06347E605957}"/>
              </a:ext>
            </a:extLst>
          </p:cNvPr>
          <p:cNvSpPr/>
          <p:nvPr/>
        </p:nvSpPr>
        <p:spPr>
          <a:xfrm>
            <a:off x="3822561" y="3181926"/>
            <a:ext cx="3164396" cy="3163824"/>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9D892119-BBA6-45F0-8BE8-727578E9A4C9}"/>
              </a:ext>
            </a:extLst>
          </p:cNvPr>
          <p:cNvCxnSpPr/>
          <p:nvPr/>
        </p:nvCxnSpPr>
        <p:spPr>
          <a:xfrm>
            <a:off x="3818295" y="4779632"/>
            <a:ext cx="316439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476453B-0C12-4CF2-8C6B-3FC4E9AF25BB}"/>
              </a:ext>
            </a:extLst>
          </p:cNvPr>
          <p:cNvPicPr>
            <a:picLocks noChangeAspect="1"/>
          </p:cNvPicPr>
          <p:nvPr/>
        </p:nvPicPr>
        <p:blipFill rotWithShape="1">
          <a:blip r:embed="rId10"/>
          <a:srcRect l="-96881" t="2" b="-63888"/>
          <a:stretch/>
        </p:blipFill>
        <p:spPr>
          <a:xfrm rot="16200000">
            <a:off x="3604870" y="1324574"/>
            <a:ext cx="3334696" cy="7064727"/>
          </a:xfrm>
          <a:prstGeom prst="rect">
            <a:avLst/>
          </a:prstGeom>
        </p:spPr>
      </p:pic>
      <p:sp>
        <p:nvSpPr>
          <p:cNvPr id="28" name="Oval 27">
            <a:extLst>
              <a:ext uri="{FF2B5EF4-FFF2-40B4-BE49-F238E27FC236}">
                <a16:creationId xmlns:a16="http://schemas.microsoft.com/office/drawing/2014/main" id="{2A263F14-3040-41A0-9E92-8D557B492BD5}"/>
              </a:ext>
            </a:extLst>
          </p:cNvPr>
          <p:cNvSpPr/>
          <p:nvPr/>
        </p:nvSpPr>
        <p:spPr>
          <a:xfrm>
            <a:off x="3752292" y="4722050"/>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0ED5B352-AEC0-4079-B74C-3C8C0EEC44C0}"/>
              </a:ext>
            </a:extLst>
          </p:cNvPr>
          <p:cNvSpPr txBox="1"/>
          <p:nvPr/>
        </p:nvSpPr>
        <p:spPr>
          <a:xfrm>
            <a:off x="3142404" y="4494586"/>
            <a:ext cx="546945" cy="584775"/>
          </a:xfrm>
          <a:prstGeom prst="rect">
            <a:avLst/>
          </a:prstGeom>
          <a:noFill/>
        </p:spPr>
        <p:txBody>
          <a:bodyPr wrap="none" rtlCol="0">
            <a:spAutoFit/>
          </a:bodyPr>
          <a:lstStyle/>
          <a:p>
            <a:r>
              <a:rPr lang="en-US" sz="3200" dirty="0">
                <a:solidFill>
                  <a:schemeClr val="tx1">
                    <a:lumMod val="75000"/>
                    <a:lumOff val="25000"/>
                  </a:schemeClr>
                </a:solidFill>
                <a:latin typeface="+mn-lt"/>
              </a:rPr>
              <a:t>M</a:t>
            </a:r>
          </a:p>
        </p:txBody>
      </p:sp>
      <p:sp>
        <p:nvSpPr>
          <p:cNvPr id="37" name="Oval 36">
            <a:extLst>
              <a:ext uri="{FF2B5EF4-FFF2-40B4-BE49-F238E27FC236}">
                <a16:creationId xmlns:a16="http://schemas.microsoft.com/office/drawing/2014/main" id="{6B74C996-B9B5-4215-9634-81B9C66703DA}"/>
              </a:ext>
            </a:extLst>
          </p:cNvPr>
          <p:cNvSpPr/>
          <p:nvPr/>
        </p:nvSpPr>
        <p:spPr>
          <a:xfrm>
            <a:off x="6925109" y="47062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C9ED552-CBD9-407F-ADB7-9B54A57E3BD9}"/>
              </a:ext>
            </a:extLst>
          </p:cNvPr>
          <p:cNvSpPr txBox="1"/>
          <p:nvPr/>
        </p:nvSpPr>
        <p:spPr>
          <a:xfrm>
            <a:off x="7074765" y="4471451"/>
            <a:ext cx="511679" cy="584775"/>
          </a:xfrm>
          <a:prstGeom prst="rect">
            <a:avLst/>
          </a:prstGeom>
          <a:noFill/>
        </p:spPr>
        <p:txBody>
          <a:bodyPr wrap="none" rtlCol="0">
            <a:spAutoFit/>
          </a:bodyPr>
          <a:lstStyle/>
          <a:p>
            <a:r>
              <a:rPr lang="en-US" sz="3200" dirty="0">
                <a:solidFill>
                  <a:schemeClr val="tx1">
                    <a:lumMod val="75000"/>
                    <a:lumOff val="25000"/>
                  </a:schemeClr>
                </a:solidFill>
                <a:latin typeface="+mn-lt"/>
              </a:rPr>
              <a:t>N</a:t>
            </a:r>
          </a:p>
        </p:txBody>
      </p:sp>
      <p:pic>
        <p:nvPicPr>
          <p:cNvPr id="39" name="Picture 38">
            <a:extLst>
              <a:ext uri="{FF2B5EF4-FFF2-40B4-BE49-F238E27FC236}">
                <a16:creationId xmlns:a16="http://schemas.microsoft.com/office/drawing/2014/main" id="{8F8200E9-F941-4BC4-9238-45B5027859F4}"/>
              </a:ext>
            </a:extLst>
          </p:cNvPr>
          <p:cNvPicPr>
            <a:picLocks noChangeAspect="1"/>
          </p:cNvPicPr>
          <p:nvPr/>
        </p:nvPicPr>
        <p:blipFill rotWithShape="1">
          <a:blip r:embed="rId10"/>
          <a:srcRect l="-96881" t="2" b="-63888"/>
          <a:stretch/>
        </p:blipFill>
        <p:spPr>
          <a:xfrm rot="17695138">
            <a:off x="1946042" y="1155474"/>
            <a:ext cx="3334696" cy="7064727"/>
          </a:xfrm>
          <a:prstGeom prst="rect">
            <a:avLst/>
          </a:prstGeom>
        </p:spPr>
      </p:pic>
      <p:pic>
        <p:nvPicPr>
          <p:cNvPr id="40" name="Picture 39" descr="A picture containing player&#10;&#10;Description automatically generated">
            <a:extLst>
              <a:ext uri="{FF2B5EF4-FFF2-40B4-BE49-F238E27FC236}">
                <a16:creationId xmlns:a16="http://schemas.microsoft.com/office/drawing/2014/main" id="{9CCB9AD0-1198-4EEE-87CF-76FB262CE644}"/>
              </a:ext>
            </a:extLst>
          </p:cNvPr>
          <p:cNvPicPr>
            <a:picLocks noChangeAspect="1"/>
          </p:cNvPicPr>
          <p:nvPr/>
        </p:nvPicPr>
        <p:blipFill>
          <a:blip r:embed="rId8"/>
          <a:stretch>
            <a:fillRect/>
          </a:stretch>
        </p:blipFill>
        <p:spPr>
          <a:xfrm>
            <a:off x="8187049" y="1368833"/>
            <a:ext cx="1809750" cy="4572000"/>
          </a:xfrm>
          <a:prstGeom prst="rect">
            <a:avLst/>
          </a:prstGeom>
        </p:spPr>
      </p:pic>
      <p:pic>
        <p:nvPicPr>
          <p:cNvPr id="41" name="Picture 40">
            <a:extLst>
              <a:ext uri="{FF2B5EF4-FFF2-40B4-BE49-F238E27FC236}">
                <a16:creationId xmlns:a16="http://schemas.microsoft.com/office/drawing/2014/main" id="{50841198-D487-413B-BD9A-D36BCB189E71}"/>
              </a:ext>
            </a:extLst>
          </p:cNvPr>
          <p:cNvPicPr>
            <a:picLocks noChangeAspect="1"/>
          </p:cNvPicPr>
          <p:nvPr/>
        </p:nvPicPr>
        <p:blipFill rotWithShape="1">
          <a:blip r:embed="rId9"/>
          <a:srcRect r="46316"/>
          <a:stretch/>
        </p:blipFill>
        <p:spPr>
          <a:xfrm>
            <a:off x="8142912" y="5248381"/>
            <a:ext cx="3434079" cy="1275905"/>
          </a:xfrm>
          <a:prstGeom prst="rect">
            <a:avLst/>
          </a:prstGeom>
        </p:spPr>
      </p:pic>
      <p:sp>
        <p:nvSpPr>
          <p:cNvPr id="42" name="Oval 38">
            <a:extLst>
              <a:ext uri="{FF2B5EF4-FFF2-40B4-BE49-F238E27FC236}">
                <a16:creationId xmlns:a16="http://schemas.microsoft.com/office/drawing/2014/main" id="{A79A8F56-0F1C-4C29-B796-B918D2EC7F24}"/>
              </a:ext>
            </a:extLst>
          </p:cNvPr>
          <p:cNvSpPr/>
          <p:nvPr/>
        </p:nvSpPr>
        <p:spPr>
          <a:xfrm>
            <a:off x="4370071" y="3288925"/>
            <a:ext cx="490867" cy="473084"/>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1316683"/>
              <a:gd name="connsiteY0" fmla="*/ 0 h 961653"/>
              <a:gd name="connsiteX1" fmla="*/ 1316683 w 1316683"/>
              <a:gd name="connsiteY1" fmla="*/ 961653 h 961653"/>
              <a:gd name="connsiteX0" fmla="*/ 0 w 1622809"/>
              <a:gd name="connsiteY0" fmla="*/ 0 h 895895"/>
              <a:gd name="connsiteX1" fmla="*/ 1622809 w 1622809"/>
              <a:gd name="connsiteY1" fmla="*/ 895895 h 895895"/>
            </a:gdLst>
            <a:ahLst/>
            <a:cxnLst>
              <a:cxn ang="0">
                <a:pos x="connsiteX0" y="connsiteY0"/>
              </a:cxn>
              <a:cxn ang="0">
                <a:pos x="connsiteX1" y="connsiteY1"/>
              </a:cxn>
            </a:cxnLst>
            <a:rect l="l" t="t" r="r" b="b"/>
            <a:pathLst>
              <a:path w="1622809" h="895895">
                <a:moveTo>
                  <a:pt x="0" y="0"/>
                </a:moveTo>
                <a:cubicBezTo>
                  <a:pt x="536981" y="0"/>
                  <a:pt x="1622809" y="340578"/>
                  <a:pt x="1622809" y="895895"/>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4" name="Oval 43">
            <a:extLst>
              <a:ext uri="{FF2B5EF4-FFF2-40B4-BE49-F238E27FC236}">
                <a16:creationId xmlns:a16="http://schemas.microsoft.com/office/drawing/2014/main" id="{A7BFC5E1-FF3B-4738-A950-6A35211DB1AE}"/>
              </a:ext>
            </a:extLst>
          </p:cNvPr>
          <p:cNvSpPr/>
          <p:nvPr/>
        </p:nvSpPr>
        <p:spPr>
          <a:xfrm>
            <a:off x="4581780" y="332452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CE1E72EC-0930-4F02-BB82-F550F0B5441A}"/>
              </a:ext>
            </a:extLst>
          </p:cNvPr>
          <p:cNvSpPr txBox="1"/>
          <p:nvPr/>
        </p:nvSpPr>
        <p:spPr>
          <a:xfrm>
            <a:off x="3877124" y="2959947"/>
            <a:ext cx="410690" cy="584775"/>
          </a:xfrm>
          <a:prstGeom prst="rect">
            <a:avLst/>
          </a:prstGeom>
          <a:noFill/>
        </p:spPr>
        <p:txBody>
          <a:bodyPr wrap="none" rtlCol="0">
            <a:spAutoFit/>
          </a:bodyPr>
          <a:lstStyle/>
          <a:p>
            <a:r>
              <a:rPr lang="en-US" sz="3200" dirty="0">
                <a:solidFill>
                  <a:schemeClr val="tx1">
                    <a:lumMod val="75000"/>
                    <a:lumOff val="25000"/>
                  </a:schemeClr>
                </a:solidFill>
                <a:latin typeface="+mn-lt"/>
              </a:rPr>
              <a:t>L</a:t>
            </a:r>
          </a:p>
        </p:txBody>
      </p:sp>
    </p:spTree>
    <p:custDataLst>
      <p:tags r:id="rId1"/>
    </p:custDataLst>
    <p:extLst>
      <p:ext uri="{BB962C8B-B14F-4D97-AF65-F5344CB8AC3E}">
        <p14:creationId xmlns:p14="http://schemas.microsoft.com/office/powerpoint/2010/main" val="1854192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19"/>
                                        </p:tgtEl>
                                      </p:cBhvr>
                                    </p:animEffect>
                                    <p:set>
                                      <p:cBhvr>
                                        <p:cTn id="27" dur="1" fill="hold">
                                          <p:stCondLst>
                                            <p:cond delay="499"/>
                                          </p:stCondLst>
                                        </p:cTn>
                                        <p:tgtEl>
                                          <p:spTgt spid="19"/>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18"/>
                                        </p:tgtEl>
                                      </p:cBhvr>
                                    </p:animEffect>
                                    <p:set>
                                      <p:cBhvr>
                                        <p:cTn id="30" dur="1" fill="hold">
                                          <p:stCondLst>
                                            <p:cond delay="499"/>
                                          </p:stCondLst>
                                        </p:cTn>
                                        <p:tgtEl>
                                          <p:spTgt spid="18"/>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8" presetClass="emph" presetSubtype="0" fill="hold" nodeType="clickEffect">
                                  <p:stCondLst>
                                    <p:cond delay="0"/>
                                  </p:stCondLst>
                                  <p:childTnLst>
                                    <p:animRot by="21600000">
                                      <p:cBhvr>
                                        <p:cTn id="38" dur="750" fill="hold"/>
                                        <p:tgtEl>
                                          <p:spTgt spid="6"/>
                                        </p:tgtEl>
                                        <p:attrNameLst>
                                          <p:attrName>r</p:attrName>
                                        </p:attrNameLst>
                                      </p:cBhvr>
                                    </p:animRot>
                                  </p:childTnLst>
                                </p:cTn>
                              </p:par>
                              <p:par>
                                <p:cTn id="39" presetID="21" presetClass="entr" presetSubtype="1"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heel(1)">
                                      <p:cBhvr>
                                        <p:cTn id="41" dur="750"/>
                                        <p:tgtEl>
                                          <p:spTgt spid="8"/>
                                        </p:tgtEl>
                                      </p:cBhvr>
                                    </p:animEffect>
                                  </p:childTnLst>
                                </p:cTn>
                              </p:par>
                            </p:childTnLst>
                          </p:cTn>
                        </p:par>
                        <p:par>
                          <p:cTn id="42" fill="hold">
                            <p:stCondLst>
                              <p:cond delay="750"/>
                            </p:stCondLst>
                            <p:childTnLst>
                              <p:par>
                                <p:cTn id="43" presetID="10" presetClass="exit" presetSubtype="0" fill="hold" nodeType="afterEffect">
                                  <p:stCondLst>
                                    <p:cond delay="0"/>
                                  </p:stCondLst>
                                  <p:childTnLst>
                                    <p:animEffect transition="out" filter="fade">
                                      <p:cBhvr>
                                        <p:cTn id="44" dur="500"/>
                                        <p:tgtEl>
                                          <p:spTgt spid="6"/>
                                        </p:tgtEl>
                                      </p:cBhvr>
                                    </p:animEffect>
                                    <p:set>
                                      <p:cBhvr>
                                        <p:cTn id="45" dur="1" fill="hold">
                                          <p:stCondLst>
                                            <p:cond delay="499"/>
                                          </p:stCondLst>
                                        </p:cTn>
                                        <p:tgtEl>
                                          <p:spTgt spid="6"/>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down)">
                                      <p:cBhvr>
                                        <p:cTn id="50" dur="500"/>
                                        <p:tgtEl>
                                          <p:spTgt spid="10"/>
                                        </p:tgtEl>
                                      </p:cBhvr>
                                    </p:animEffect>
                                  </p:childTnLst>
                                </p:cTn>
                              </p:par>
                            </p:childTnLst>
                          </p:cTn>
                        </p:par>
                        <p:par>
                          <p:cTn id="51" fill="hold">
                            <p:stCondLst>
                              <p:cond delay="500"/>
                            </p:stCondLst>
                            <p:childTnLst>
                              <p:par>
                                <p:cTn id="52" presetID="10" presetClass="entr" presetSubtype="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500"/>
                                        <p:tgtEl>
                                          <p:spTgt spid="41"/>
                                        </p:tgtEl>
                                      </p:cBhvr>
                                    </p:animEffect>
                                  </p:childTnLst>
                                </p:cTn>
                              </p:par>
                            </p:childTnLst>
                          </p:cTn>
                        </p:par>
                        <p:par>
                          <p:cTn id="69" fill="hold">
                            <p:stCondLst>
                              <p:cond delay="500"/>
                            </p:stCondLst>
                            <p:childTnLst>
                              <p:par>
                                <p:cTn id="70" presetID="10" presetClass="entr" presetSubtype="0" fill="hold" nodeType="after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childTnLst>
                                </p:cTn>
                              </p:par>
                            </p:childTnLst>
                          </p:cTn>
                        </p:par>
                        <p:par>
                          <p:cTn id="73" fill="hold">
                            <p:stCondLst>
                              <p:cond delay="1000"/>
                            </p:stCondLst>
                            <p:childTnLst>
                              <p:par>
                                <p:cTn id="74" presetID="10" presetClass="exit" presetSubtype="0" fill="hold" nodeType="afterEffect">
                                  <p:stCondLst>
                                    <p:cond delay="0"/>
                                  </p:stCondLst>
                                  <p:childTnLst>
                                    <p:animEffect transition="out" filter="fade">
                                      <p:cBhvr>
                                        <p:cTn id="75" dur="500"/>
                                        <p:tgtEl>
                                          <p:spTgt spid="41"/>
                                        </p:tgtEl>
                                      </p:cBhvr>
                                    </p:animEffect>
                                    <p:set>
                                      <p:cBhvr>
                                        <p:cTn id="76" dur="1" fill="hold">
                                          <p:stCondLst>
                                            <p:cond delay="499"/>
                                          </p:stCondLst>
                                        </p:cTn>
                                        <p:tgtEl>
                                          <p:spTgt spid="41"/>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40"/>
                                        </p:tgtEl>
                                      </p:cBhvr>
                                    </p:animEffect>
                                    <p:set>
                                      <p:cBhvr>
                                        <p:cTn id="79" dur="1" fill="hold">
                                          <p:stCondLst>
                                            <p:cond delay="499"/>
                                          </p:stCondLst>
                                        </p:cTn>
                                        <p:tgtEl>
                                          <p:spTgt spid="40"/>
                                        </p:tgtEl>
                                        <p:attrNameLst>
                                          <p:attrName>style.visibility</p:attrName>
                                        </p:attrNameLst>
                                      </p:cBhvr>
                                      <p:to>
                                        <p:strVal val="hidden"/>
                                      </p:to>
                                    </p:set>
                                  </p:childTnLst>
                                </p:cTn>
                              </p:par>
                              <p:par>
                                <p:cTn id="80" presetID="10" presetClass="entr" presetSubtype="0" fill="hold"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500"/>
                                        <p:tgtEl>
                                          <p:spTgt spid="39"/>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wipe(up)">
                                      <p:cBhvr>
                                        <p:cTn id="87" dur="500"/>
                                        <p:tgtEl>
                                          <p:spTgt spid="42"/>
                                        </p:tgtEl>
                                      </p:cBhvr>
                                    </p:animEffect>
                                  </p:childTnLst>
                                </p:cTn>
                              </p:par>
                              <p:par>
                                <p:cTn id="88" presetID="8" presetClass="emph" presetSubtype="0" fill="hold" nodeType="withEffect">
                                  <p:stCondLst>
                                    <p:cond delay="0"/>
                                  </p:stCondLst>
                                  <p:childTnLst>
                                    <p:animRot by="1800000">
                                      <p:cBhvr>
                                        <p:cTn id="89" dur="500" fill="hold"/>
                                        <p:tgtEl>
                                          <p:spTgt spid="39"/>
                                        </p:tgtEl>
                                        <p:attrNameLst>
                                          <p:attrName>r</p:attrName>
                                        </p:attrNameLst>
                                      </p:cBhvr>
                                    </p:animRot>
                                  </p:childTnLst>
                                </p:cTn>
                              </p:par>
                            </p:childTnLst>
                          </p:cTn>
                        </p:par>
                        <p:par>
                          <p:cTn id="90" fill="hold">
                            <p:stCondLst>
                              <p:cond delay="500"/>
                            </p:stCondLst>
                            <p:childTnLst>
                              <p:par>
                                <p:cTn id="91" presetID="10" presetClass="exit" presetSubtype="0" fill="hold" nodeType="afterEffect">
                                  <p:stCondLst>
                                    <p:cond delay="0"/>
                                  </p:stCondLst>
                                  <p:childTnLst>
                                    <p:animEffect transition="out" filter="fade">
                                      <p:cBhvr>
                                        <p:cTn id="92" dur="500"/>
                                        <p:tgtEl>
                                          <p:spTgt spid="39"/>
                                        </p:tgtEl>
                                      </p:cBhvr>
                                    </p:animEffect>
                                    <p:set>
                                      <p:cBhvr>
                                        <p:cTn id="93" dur="1" fill="hold">
                                          <p:stCondLst>
                                            <p:cond delay="499"/>
                                          </p:stCondLst>
                                        </p:cTn>
                                        <p:tgtEl>
                                          <p:spTgt spid="39"/>
                                        </p:tgtEl>
                                        <p:attrNameLst>
                                          <p:attrName>style.visibility</p:attrName>
                                        </p:attrNameLst>
                                      </p:cBhvr>
                                      <p:to>
                                        <p:strVal val="hidden"/>
                                      </p:to>
                                    </p:set>
                                  </p:childTnLst>
                                </p:cTn>
                              </p:par>
                              <p:par>
                                <p:cTn id="94" presetID="10" presetClass="entr" presetSubtype="0"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500"/>
                                        <p:tgtEl>
                                          <p:spTgt spid="4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8" grpId="0" animBg="1"/>
      <p:bldP spid="28" grpId="0" animBg="1"/>
      <p:bldP spid="36" grpId="0"/>
      <p:bldP spid="37" grpId="0" animBg="1"/>
      <p:bldP spid="38" grpId="0"/>
      <p:bldP spid="42" grpId="0" animBg="1"/>
      <p:bldP spid="44" grpId="0" animBg="1"/>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Use your figure to answer the question.</a:t>
            </a:r>
            <a:endParaRPr lang="en-US" sz="3200" b="1" dirty="0">
              <a:solidFill>
                <a:schemeClr val="bg1"/>
              </a:solidFill>
              <a:latin typeface="Comic Sans MS"/>
            </a:endParaRPr>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6"/>
            <a:ext cx="782125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What is the nature of triangle LAN?</a:t>
            </a:r>
            <a:endParaRPr lang="en-US" sz="3200" dirty="0">
              <a:solidFill>
                <a:schemeClr val="tx1">
                  <a:lumMod val="75000"/>
                  <a:lumOff val="25000"/>
                </a:schemeClr>
              </a:solidFill>
            </a:endParaRPr>
          </a:p>
        </p:txBody>
      </p:sp>
      <p:sp>
        <p:nvSpPr>
          <p:cNvPr id="6" name="TextBox 5">
            <a:extLst>
              <a:ext uri="{FF2B5EF4-FFF2-40B4-BE49-F238E27FC236}">
                <a16:creationId xmlns:a16="http://schemas.microsoft.com/office/drawing/2014/main" id="{1A4A2A7F-CD9F-4B10-9AF8-E5DF70238774}"/>
              </a:ext>
            </a:extLst>
          </p:cNvPr>
          <p:cNvSpPr txBox="1"/>
          <p:nvPr/>
        </p:nvSpPr>
        <p:spPr>
          <a:xfrm>
            <a:off x="8687757" y="4225537"/>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7" name="Oval 6">
            <a:extLst>
              <a:ext uri="{FF2B5EF4-FFF2-40B4-BE49-F238E27FC236}">
                <a16:creationId xmlns:a16="http://schemas.microsoft.com/office/drawing/2014/main" id="{69C16FCD-896B-4BAB-93E7-A695795A3E76}"/>
              </a:ext>
            </a:extLst>
          </p:cNvPr>
          <p:cNvSpPr/>
          <p:nvPr/>
        </p:nvSpPr>
        <p:spPr>
          <a:xfrm>
            <a:off x="7626366" y="2582103"/>
            <a:ext cx="3164396" cy="303612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0AB14B16-894B-4147-8C1B-4E65C71924B9}"/>
              </a:ext>
            </a:extLst>
          </p:cNvPr>
          <p:cNvSpPr/>
          <p:nvPr/>
        </p:nvSpPr>
        <p:spPr>
          <a:xfrm>
            <a:off x="7560363" y="405457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70AA50D-F8FE-45EA-96D3-8F2874FAF0BA}"/>
              </a:ext>
            </a:extLst>
          </p:cNvPr>
          <p:cNvSpPr txBox="1"/>
          <p:nvPr/>
        </p:nvSpPr>
        <p:spPr>
          <a:xfrm>
            <a:off x="6950475" y="3827113"/>
            <a:ext cx="546945" cy="584775"/>
          </a:xfrm>
          <a:prstGeom prst="rect">
            <a:avLst/>
          </a:prstGeom>
          <a:noFill/>
        </p:spPr>
        <p:txBody>
          <a:bodyPr wrap="none" rtlCol="0">
            <a:spAutoFit/>
          </a:bodyPr>
          <a:lstStyle/>
          <a:p>
            <a:r>
              <a:rPr lang="en-US" sz="3200" dirty="0">
                <a:solidFill>
                  <a:schemeClr val="tx1">
                    <a:lumMod val="75000"/>
                    <a:lumOff val="25000"/>
                  </a:schemeClr>
                </a:solidFill>
                <a:latin typeface="+mn-lt"/>
              </a:rPr>
              <a:t>M</a:t>
            </a:r>
          </a:p>
        </p:txBody>
      </p:sp>
      <p:sp>
        <p:nvSpPr>
          <p:cNvPr id="10" name="TextBox 9">
            <a:extLst>
              <a:ext uri="{FF2B5EF4-FFF2-40B4-BE49-F238E27FC236}">
                <a16:creationId xmlns:a16="http://schemas.microsoft.com/office/drawing/2014/main" id="{5CC410FC-8171-4DB7-994A-6C1E6B9E5ED4}"/>
              </a:ext>
            </a:extLst>
          </p:cNvPr>
          <p:cNvSpPr txBox="1"/>
          <p:nvPr/>
        </p:nvSpPr>
        <p:spPr>
          <a:xfrm>
            <a:off x="10882836" y="3803978"/>
            <a:ext cx="511679" cy="584775"/>
          </a:xfrm>
          <a:prstGeom prst="rect">
            <a:avLst/>
          </a:prstGeom>
          <a:noFill/>
        </p:spPr>
        <p:txBody>
          <a:bodyPr wrap="none" rtlCol="0">
            <a:spAutoFit/>
          </a:bodyPr>
          <a:lstStyle/>
          <a:p>
            <a:r>
              <a:rPr lang="en-US" sz="3200" dirty="0">
                <a:solidFill>
                  <a:schemeClr val="tx1">
                    <a:lumMod val="75000"/>
                    <a:lumOff val="25000"/>
                  </a:schemeClr>
                </a:solidFill>
                <a:latin typeface="+mn-lt"/>
              </a:rPr>
              <a:t>N</a:t>
            </a:r>
          </a:p>
        </p:txBody>
      </p:sp>
      <p:sp>
        <p:nvSpPr>
          <p:cNvPr id="11" name="Oval 10">
            <a:extLst>
              <a:ext uri="{FF2B5EF4-FFF2-40B4-BE49-F238E27FC236}">
                <a16:creationId xmlns:a16="http://schemas.microsoft.com/office/drawing/2014/main" id="{B272C91B-BA36-4EFC-B307-ACBE2F67E777}"/>
              </a:ext>
            </a:extLst>
          </p:cNvPr>
          <p:cNvSpPr/>
          <p:nvPr/>
        </p:nvSpPr>
        <p:spPr>
          <a:xfrm>
            <a:off x="8345401" y="2733253"/>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F85D0378-3712-4AF9-8D4A-449C5762E65C}"/>
              </a:ext>
            </a:extLst>
          </p:cNvPr>
          <p:cNvSpPr/>
          <p:nvPr/>
        </p:nvSpPr>
        <p:spPr>
          <a:xfrm>
            <a:off x="9114603" y="403064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FC2CB116-FEEC-436A-8255-D947A9A2CB0F}"/>
              </a:ext>
            </a:extLst>
          </p:cNvPr>
          <p:cNvSpPr/>
          <p:nvPr/>
        </p:nvSpPr>
        <p:spPr>
          <a:xfrm>
            <a:off x="10741601" y="400751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048E4A77-3F20-4C60-9BFA-47EEEF29B52B}"/>
              </a:ext>
            </a:extLst>
          </p:cNvPr>
          <p:cNvCxnSpPr/>
          <p:nvPr/>
        </p:nvCxnSpPr>
        <p:spPr>
          <a:xfrm>
            <a:off x="7626366" y="4087238"/>
            <a:ext cx="316439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C66D984-3389-4F54-A267-A81C7BD7FC94}"/>
              </a:ext>
            </a:extLst>
          </p:cNvPr>
          <p:cNvCxnSpPr>
            <a:cxnSpLocks/>
            <a:stCxn id="8" idx="7"/>
            <a:endCxn id="11" idx="3"/>
          </p:cNvCxnSpPr>
          <p:nvPr/>
        </p:nvCxnSpPr>
        <p:spPr>
          <a:xfrm flipV="1">
            <a:off x="7658662" y="2831552"/>
            <a:ext cx="703604" cy="123989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894A42D-3D73-4BBF-B815-0692B06045CF}"/>
              </a:ext>
            </a:extLst>
          </p:cNvPr>
          <p:cNvCxnSpPr>
            <a:cxnSpLocks/>
            <a:stCxn id="17" idx="1"/>
            <a:endCxn id="11" idx="6"/>
          </p:cNvCxnSpPr>
          <p:nvPr/>
        </p:nvCxnSpPr>
        <p:spPr>
          <a:xfrm flipH="1" flipV="1">
            <a:off x="8460565" y="2790835"/>
            <a:ext cx="2297901" cy="123354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78583E9-FB3F-4D98-A99E-3B9F40FAEDF2}"/>
              </a:ext>
            </a:extLst>
          </p:cNvPr>
          <p:cNvCxnSpPr>
            <a:cxnSpLocks/>
            <a:stCxn id="13" idx="1"/>
          </p:cNvCxnSpPr>
          <p:nvPr/>
        </p:nvCxnSpPr>
        <p:spPr>
          <a:xfrm flipH="1" flipV="1">
            <a:off x="8403092" y="2808059"/>
            <a:ext cx="728376" cy="123945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Rectangle: Rounded Corners 29">
            <a:extLst>
              <a:ext uri="{FF2B5EF4-FFF2-40B4-BE49-F238E27FC236}">
                <a16:creationId xmlns:a16="http://schemas.microsoft.com/office/drawing/2014/main" id="{2D0903C3-805A-4656-A133-6AD2B2B458A8}"/>
              </a:ext>
            </a:extLst>
          </p:cNvPr>
          <p:cNvSpPr/>
          <p:nvPr/>
        </p:nvSpPr>
        <p:spPr>
          <a:xfrm>
            <a:off x="1623373" y="4470881"/>
            <a:ext cx="3901065"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latin typeface="+mj-lt"/>
              </a:rPr>
              <a:t>Isosceles Triangle</a:t>
            </a:r>
            <a:endParaRPr lang="en-US" sz="2800" b="1" baseline="30000" dirty="0">
              <a:solidFill>
                <a:schemeClr val="bg1"/>
              </a:solidFill>
              <a:latin typeface="+mj-lt"/>
            </a:endParaRPr>
          </a:p>
        </p:txBody>
      </p:sp>
      <p:sp>
        <p:nvSpPr>
          <p:cNvPr id="31" name="Subtitle 2">
            <a:extLst>
              <a:ext uri="{FF2B5EF4-FFF2-40B4-BE49-F238E27FC236}">
                <a16:creationId xmlns:a16="http://schemas.microsoft.com/office/drawing/2014/main" id="{10AE27A3-E059-4282-82FF-EF4B1BB129C5}"/>
              </a:ext>
            </a:extLst>
          </p:cNvPr>
          <p:cNvSpPr txBox="1">
            <a:spLocks/>
          </p:cNvSpPr>
          <p:nvPr/>
        </p:nvSpPr>
        <p:spPr>
          <a:xfrm>
            <a:off x="289811" y="2719447"/>
            <a:ext cx="7821256" cy="1101568"/>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2800" dirty="0">
                <a:solidFill>
                  <a:srgbClr val="C00000"/>
                </a:solidFill>
                <a:effectLst/>
                <a:ea typeface="Calibri" panose="020F0502020204030204" pitchFamily="34" charset="0"/>
                <a:cs typeface="Calibri" panose="020F0502020204030204" pitchFamily="34" charset="0"/>
              </a:rPr>
              <a:t>AL = AN = 4 cm</a:t>
            </a:r>
          </a:p>
          <a:p>
            <a:pPr marL="0" indent="0">
              <a:buFont typeface="Arial"/>
              <a:buNone/>
            </a:pPr>
            <a:r>
              <a:rPr lang="en-US" sz="2800" dirty="0">
                <a:solidFill>
                  <a:srgbClr val="C00000"/>
                </a:solidFill>
                <a:cs typeface="Calibri" panose="020F0502020204030204" pitchFamily="34" charset="0"/>
              </a:rPr>
              <a:t>Radii of the same circle are equal.</a:t>
            </a:r>
            <a:endParaRPr lang="en-US" sz="2800" dirty="0">
              <a:solidFill>
                <a:srgbClr val="C00000"/>
              </a:solidFill>
            </a:endParaRPr>
          </a:p>
        </p:txBody>
      </p:sp>
      <p:sp>
        <p:nvSpPr>
          <p:cNvPr id="32" name="TextBox 31">
            <a:extLst>
              <a:ext uri="{FF2B5EF4-FFF2-40B4-BE49-F238E27FC236}">
                <a16:creationId xmlns:a16="http://schemas.microsoft.com/office/drawing/2014/main" id="{8EB25E62-E230-45F2-B178-6F9A7CBD53D7}"/>
              </a:ext>
            </a:extLst>
          </p:cNvPr>
          <p:cNvSpPr txBox="1"/>
          <p:nvPr/>
        </p:nvSpPr>
        <p:spPr>
          <a:xfrm>
            <a:off x="7875654" y="2332471"/>
            <a:ext cx="410690" cy="584775"/>
          </a:xfrm>
          <a:prstGeom prst="rect">
            <a:avLst/>
          </a:prstGeom>
          <a:noFill/>
        </p:spPr>
        <p:txBody>
          <a:bodyPr wrap="none" rtlCol="0">
            <a:spAutoFit/>
          </a:bodyPr>
          <a:lstStyle/>
          <a:p>
            <a:r>
              <a:rPr lang="en-US" sz="3200" dirty="0">
                <a:solidFill>
                  <a:schemeClr val="tx1">
                    <a:lumMod val="75000"/>
                    <a:lumOff val="25000"/>
                  </a:schemeClr>
                </a:solidFill>
                <a:latin typeface="+mn-lt"/>
              </a:rPr>
              <a:t>L</a:t>
            </a:r>
          </a:p>
        </p:txBody>
      </p:sp>
    </p:spTree>
    <p:custDataLst>
      <p:tags r:id="rId1"/>
    </p:custDataLst>
    <p:extLst>
      <p:ext uri="{BB962C8B-B14F-4D97-AF65-F5344CB8AC3E}">
        <p14:creationId xmlns:p14="http://schemas.microsoft.com/office/powerpoint/2010/main" val="1705567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mph" presetSubtype="1" nodeType="clickEffect">
                                  <p:stCondLst>
                                    <p:cond delay="0"/>
                                  </p:stCondLst>
                                  <p:childTnLst>
                                    <p:set>
                                      <p:cBhvr>
                                        <p:cTn id="11" dur="indefinite"/>
                                        <p:tgtEl>
                                          <p:spTgt spid="30"/>
                                        </p:tgtEl>
                                        <p:attrNameLst>
                                          <p:attrName>fillcolor</p:attrName>
                                        </p:attrNameLst>
                                      </p:cBhvr>
                                      <p:to>
                                        <p:clrVal>
                                          <a:srgbClr val="74C274"/>
                                        </p:clrVal>
                                      </p:to>
                                    </p:set>
                                    <p:set>
                                      <p:cBhvr>
                                        <p:cTn id="12" dur="indefinite"/>
                                        <p:tgtEl>
                                          <p:spTgt spid="30"/>
                                        </p:tgtEl>
                                        <p:attrNameLst>
                                          <p:attrName>fill.type</p:attrName>
                                        </p:attrNameLst>
                                      </p:cBhvr>
                                      <p:to>
                                        <p:strVal val="solid"/>
                                      </p:to>
                                    </p:set>
                                    <p:set>
                                      <p:cBhvr>
                                        <p:cTn id="13" dur="indefinite"/>
                                        <p:tgtEl>
                                          <p:spTgt spid="30"/>
                                        </p:tgtEl>
                                        <p:attrNameLst>
                                          <p:attrName>fill.on</p:attrName>
                                        </p:attrNameLst>
                                      </p:cBhvr>
                                      <p:to>
                                        <p:strVal val="true"/>
                                      </p:to>
                                    </p:set>
                                  </p:childTnLst>
                                </p:cTn>
                              </p:par>
                              <p:par>
                                <p:cTn id="14" presetID="7" presetClass="emph" presetSubtype="1" nodeType="withEffect">
                                  <p:stCondLst>
                                    <p:cond delay="0"/>
                                  </p:stCondLst>
                                  <p:childTnLst>
                                    <p:set>
                                      <p:cBhvr>
                                        <p:cTn id="15" dur="indefinite"/>
                                        <p:tgtEl>
                                          <p:spTgt spid="30"/>
                                        </p:tgtEl>
                                        <p:attrNameLst>
                                          <p:attrName>stroke.color</p:attrName>
                                        </p:attrNameLst>
                                      </p:cBhvr>
                                      <p:to>
                                        <p:clrVal>
                                          <a:schemeClr val="bg1"/>
                                        </p:clrVal>
                                      </p:to>
                                    </p:set>
                                    <p:set>
                                      <p:cBhvr>
                                        <p:cTn id="16" dur="indefinite"/>
                                        <p:tgtEl>
                                          <p:spTgt spid="30"/>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Use your figure to answer the question.</a:t>
            </a:r>
            <a:endParaRPr lang="en-US" sz="3200" b="1" dirty="0">
              <a:solidFill>
                <a:schemeClr val="bg1"/>
              </a:solidFill>
              <a:latin typeface="Comic Sans MS"/>
            </a:endParaRPr>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6"/>
            <a:ext cx="782125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What is the nature of triangle LAM?</a:t>
            </a:r>
            <a:endParaRPr lang="en-US" sz="3200" dirty="0">
              <a:solidFill>
                <a:schemeClr val="tx1">
                  <a:lumMod val="75000"/>
                  <a:lumOff val="25000"/>
                </a:schemeClr>
              </a:solidFill>
            </a:endParaRPr>
          </a:p>
        </p:txBody>
      </p:sp>
      <p:sp>
        <p:nvSpPr>
          <p:cNvPr id="6" name="TextBox 5">
            <a:extLst>
              <a:ext uri="{FF2B5EF4-FFF2-40B4-BE49-F238E27FC236}">
                <a16:creationId xmlns:a16="http://schemas.microsoft.com/office/drawing/2014/main" id="{BB02F7A5-D3BC-44D5-9D88-7CEAC57CE757}"/>
              </a:ext>
            </a:extLst>
          </p:cNvPr>
          <p:cNvSpPr txBox="1"/>
          <p:nvPr/>
        </p:nvSpPr>
        <p:spPr>
          <a:xfrm>
            <a:off x="8687757" y="4225537"/>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7" name="Oval 6">
            <a:extLst>
              <a:ext uri="{FF2B5EF4-FFF2-40B4-BE49-F238E27FC236}">
                <a16:creationId xmlns:a16="http://schemas.microsoft.com/office/drawing/2014/main" id="{A269D9DF-81F0-4A39-A6E6-8094ADA446A7}"/>
              </a:ext>
            </a:extLst>
          </p:cNvPr>
          <p:cNvSpPr/>
          <p:nvPr/>
        </p:nvSpPr>
        <p:spPr>
          <a:xfrm>
            <a:off x="7626366" y="2582103"/>
            <a:ext cx="3164396" cy="303612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A5DC1DE-55AD-4A20-BE06-2FBA7BF22417}"/>
              </a:ext>
            </a:extLst>
          </p:cNvPr>
          <p:cNvSpPr/>
          <p:nvPr/>
        </p:nvSpPr>
        <p:spPr>
          <a:xfrm>
            <a:off x="7560363" y="405457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D72ADA8-8F9A-4BA7-9CE5-3FFAC41E999C}"/>
              </a:ext>
            </a:extLst>
          </p:cNvPr>
          <p:cNvSpPr txBox="1"/>
          <p:nvPr/>
        </p:nvSpPr>
        <p:spPr>
          <a:xfrm>
            <a:off x="6950475" y="3827113"/>
            <a:ext cx="546945" cy="584775"/>
          </a:xfrm>
          <a:prstGeom prst="rect">
            <a:avLst/>
          </a:prstGeom>
          <a:noFill/>
        </p:spPr>
        <p:txBody>
          <a:bodyPr wrap="none" rtlCol="0">
            <a:spAutoFit/>
          </a:bodyPr>
          <a:lstStyle/>
          <a:p>
            <a:r>
              <a:rPr lang="en-US" sz="3200" dirty="0">
                <a:solidFill>
                  <a:schemeClr val="tx1">
                    <a:lumMod val="75000"/>
                    <a:lumOff val="25000"/>
                  </a:schemeClr>
                </a:solidFill>
                <a:latin typeface="+mn-lt"/>
              </a:rPr>
              <a:t>M</a:t>
            </a:r>
          </a:p>
        </p:txBody>
      </p:sp>
      <p:sp>
        <p:nvSpPr>
          <p:cNvPr id="10" name="TextBox 9">
            <a:extLst>
              <a:ext uri="{FF2B5EF4-FFF2-40B4-BE49-F238E27FC236}">
                <a16:creationId xmlns:a16="http://schemas.microsoft.com/office/drawing/2014/main" id="{D8101785-8618-4ECC-938F-7D9BC509EF8F}"/>
              </a:ext>
            </a:extLst>
          </p:cNvPr>
          <p:cNvSpPr txBox="1"/>
          <p:nvPr/>
        </p:nvSpPr>
        <p:spPr>
          <a:xfrm>
            <a:off x="10882836" y="3803978"/>
            <a:ext cx="511679" cy="584775"/>
          </a:xfrm>
          <a:prstGeom prst="rect">
            <a:avLst/>
          </a:prstGeom>
          <a:noFill/>
        </p:spPr>
        <p:txBody>
          <a:bodyPr wrap="none" rtlCol="0">
            <a:spAutoFit/>
          </a:bodyPr>
          <a:lstStyle/>
          <a:p>
            <a:r>
              <a:rPr lang="en-US" sz="3200" dirty="0">
                <a:solidFill>
                  <a:schemeClr val="tx1">
                    <a:lumMod val="75000"/>
                    <a:lumOff val="25000"/>
                  </a:schemeClr>
                </a:solidFill>
                <a:latin typeface="+mn-lt"/>
              </a:rPr>
              <a:t>N</a:t>
            </a:r>
          </a:p>
        </p:txBody>
      </p:sp>
      <p:sp>
        <p:nvSpPr>
          <p:cNvPr id="11" name="Oval 10">
            <a:extLst>
              <a:ext uri="{FF2B5EF4-FFF2-40B4-BE49-F238E27FC236}">
                <a16:creationId xmlns:a16="http://schemas.microsoft.com/office/drawing/2014/main" id="{6648267B-A71E-4632-963A-86134B17F244}"/>
              </a:ext>
            </a:extLst>
          </p:cNvPr>
          <p:cNvSpPr/>
          <p:nvPr/>
        </p:nvSpPr>
        <p:spPr>
          <a:xfrm>
            <a:off x="8345401" y="2733253"/>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768BB20-4A57-4477-8B94-464D0553D484}"/>
              </a:ext>
            </a:extLst>
          </p:cNvPr>
          <p:cNvSpPr/>
          <p:nvPr/>
        </p:nvSpPr>
        <p:spPr>
          <a:xfrm>
            <a:off x="9114603" y="403064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A74915B-12BA-465A-AF5E-2BBAD3D41005}"/>
              </a:ext>
            </a:extLst>
          </p:cNvPr>
          <p:cNvSpPr/>
          <p:nvPr/>
        </p:nvSpPr>
        <p:spPr>
          <a:xfrm>
            <a:off x="10741601" y="400751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B51C0A74-8398-4A65-A217-1C0F26BB4F7B}"/>
              </a:ext>
            </a:extLst>
          </p:cNvPr>
          <p:cNvCxnSpPr/>
          <p:nvPr/>
        </p:nvCxnSpPr>
        <p:spPr>
          <a:xfrm>
            <a:off x="7626366" y="4087238"/>
            <a:ext cx="316439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3A04060-A19C-4A96-B08F-A84E0CF12DDA}"/>
              </a:ext>
            </a:extLst>
          </p:cNvPr>
          <p:cNvCxnSpPr>
            <a:cxnSpLocks/>
            <a:stCxn id="8" idx="7"/>
            <a:endCxn id="11" idx="3"/>
          </p:cNvCxnSpPr>
          <p:nvPr/>
        </p:nvCxnSpPr>
        <p:spPr>
          <a:xfrm flipV="1">
            <a:off x="7658662" y="2831552"/>
            <a:ext cx="703604" cy="123989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5FB99C1-E333-4FC5-9E75-5E5C6D4B352E}"/>
              </a:ext>
            </a:extLst>
          </p:cNvPr>
          <p:cNvCxnSpPr>
            <a:cxnSpLocks/>
            <a:stCxn id="17" idx="1"/>
            <a:endCxn id="11" idx="6"/>
          </p:cNvCxnSpPr>
          <p:nvPr/>
        </p:nvCxnSpPr>
        <p:spPr>
          <a:xfrm flipH="1" flipV="1">
            <a:off x="8460565" y="2790835"/>
            <a:ext cx="2297901" cy="123354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1BE338E-66DC-4D70-A475-86281D3FDA2A}"/>
              </a:ext>
            </a:extLst>
          </p:cNvPr>
          <p:cNvCxnSpPr>
            <a:cxnSpLocks/>
            <a:stCxn id="13" idx="1"/>
          </p:cNvCxnSpPr>
          <p:nvPr/>
        </p:nvCxnSpPr>
        <p:spPr>
          <a:xfrm flipH="1" flipV="1">
            <a:off x="8403092" y="2808059"/>
            <a:ext cx="728376" cy="123945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34D0E84D-0FBA-49F5-9BDB-6C48D1E2190F}"/>
              </a:ext>
            </a:extLst>
          </p:cNvPr>
          <p:cNvSpPr/>
          <p:nvPr/>
        </p:nvSpPr>
        <p:spPr>
          <a:xfrm>
            <a:off x="1623373" y="4470881"/>
            <a:ext cx="3901065"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latin typeface="+mj-lt"/>
              </a:rPr>
              <a:t>Equilateral Triangle</a:t>
            </a:r>
          </a:p>
        </p:txBody>
      </p:sp>
      <p:sp>
        <p:nvSpPr>
          <p:cNvPr id="23" name="Subtitle 2">
            <a:extLst>
              <a:ext uri="{FF2B5EF4-FFF2-40B4-BE49-F238E27FC236}">
                <a16:creationId xmlns:a16="http://schemas.microsoft.com/office/drawing/2014/main" id="{0C333295-41D1-4C2F-8AA5-85E8A5161E83}"/>
              </a:ext>
            </a:extLst>
          </p:cNvPr>
          <p:cNvSpPr txBox="1">
            <a:spLocks/>
          </p:cNvSpPr>
          <p:nvPr/>
        </p:nvSpPr>
        <p:spPr>
          <a:xfrm>
            <a:off x="289811" y="2469909"/>
            <a:ext cx="8111239" cy="191818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indent="0" defTabSz="457200" eaLnBrk="1" latinLnBrk="0" hangingPunct="1">
              <a:spcBef>
                <a:spcPct val="20000"/>
              </a:spcBef>
              <a:spcAft>
                <a:spcPts val="600"/>
              </a:spcAft>
              <a:buClr>
                <a:schemeClr val="accent1"/>
              </a:buClr>
              <a:buSzPct val="115000"/>
              <a:buNone/>
              <a:defRPr sz="2800" kern="1200">
                <a:solidFill>
                  <a:srgbClr val="C00000"/>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en-US" dirty="0"/>
              <a:t>LM = 4 cm</a:t>
            </a:r>
          </a:p>
          <a:p>
            <a:r>
              <a:rPr lang="en-US" dirty="0"/>
              <a:t>AL = AM = 4 cm</a:t>
            </a:r>
          </a:p>
          <a:p>
            <a:r>
              <a:rPr lang="en-US" dirty="0"/>
              <a:t>Radii of the same circle are equal.</a:t>
            </a:r>
          </a:p>
        </p:txBody>
      </p:sp>
      <p:sp>
        <p:nvSpPr>
          <p:cNvPr id="24" name="TextBox 23">
            <a:extLst>
              <a:ext uri="{FF2B5EF4-FFF2-40B4-BE49-F238E27FC236}">
                <a16:creationId xmlns:a16="http://schemas.microsoft.com/office/drawing/2014/main" id="{E84E5D6A-C54B-4956-8328-A85F48C02A36}"/>
              </a:ext>
            </a:extLst>
          </p:cNvPr>
          <p:cNvSpPr txBox="1"/>
          <p:nvPr/>
        </p:nvSpPr>
        <p:spPr>
          <a:xfrm>
            <a:off x="7875654" y="2332471"/>
            <a:ext cx="410690" cy="584775"/>
          </a:xfrm>
          <a:prstGeom prst="rect">
            <a:avLst/>
          </a:prstGeom>
          <a:noFill/>
        </p:spPr>
        <p:txBody>
          <a:bodyPr wrap="none" rtlCol="0">
            <a:spAutoFit/>
          </a:bodyPr>
          <a:lstStyle/>
          <a:p>
            <a:r>
              <a:rPr lang="en-US" sz="3200" dirty="0">
                <a:solidFill>
                  <a:schemeClr val="tx1">
                    <a:lumMod val="75000"/>
                    <a:lumOff val="25000"/>
                  </a:schemeClr>
                </a:solidFill>
                <a:latin typeface="+mn-lt"/>
              </a:rPr>
              <a:t>L</a:t>
            </a:r>
          </a:p>
        </p:txBody>
      </p:sp>
    </p:spTree>
    <p:custDataLst>
      <p:tags r:id="rId1"/>
    </p:custDataLst>
    <p:extLst>
      <p:ext uri="{BB962C8B-B14F-4D97-AF65-F5344CB8AC3E}">
        <p14:creationId xmlns:p14="http://schemas.microsoft.com/office/powerpoint/2010/main" val="1476490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mph" presetSubtype="1" nodeType="clickEffect">
                                  <p:stCondLst>
                                    <p:cond delay="0"/>
                                  </p:stCondLst>
                                  <p:childTnLst>
                                    <p:set>
                                      <p:cBhvr>
                                        <p:cTn id="11" dur="indefinite"/>
                                        <p:tgtEl>
                                          <p:spTgt spid="22"/>
                                        </p:tgtEl>
                                        <p:attrNameLst>
                                          <p:attrName>fillcolor</p:attrName>
                                        </p:attrNameLst>
                                      </p:cBhvr>
                                      <p:to>
                                        <p:clrVal>
                                          <a:srgbClr val="74C274"/>
                                        </p:clrVal>
                                      </p:to>
                                    </p:set>
                                    <p:set>
                                      <p:cBhvr>
                                        <p:cTn id="12" dur="indefinite"/>
                                        <p:tgtEl>
                                          <p:spTgt spid="22"/>
                                        </p:tgtEl>
                                        <p:attrNameLst>
                                          <p:attrName>fill.type</p:attrName>
                                        </p:attrNameLst>
                                      </p:cBhvr>
                                      <p:to>
                                        <p:strVal val="solid"/>
                                      </p:to>
                                    </p:set>
                                    <p:set>
                                      <p:cBhvr>
                                        <p:cTn id="13" dur="indefinite"/>
                                        <p:tgtEl>
                                          <p:spTgt spid="22"/>
                                        </p:tgtEl>
                                        <p:attrNameLst>
                                          <p:attrName>fill.on</p:attrName>
                                        </p:attrNameLst>
                                      </p:cBhvr>
                                      <p:to>
                                        <p:strVal val="true"/>
                                      </p:to>
                                    </p:set>
                                  </p:childTnLst>
                                </p:cTn>
                              </p:par>
                              <p:par>
                                <p:cTn id="14" presetID="7" presetClass="emph" presetSubtype="1" nodeType="withEffect">
                                  <p:stCondLst>
                                    <p:cond delay="0"/>
                                  </p:stCondLst>
                                  <p:childTnLst>
                                    <p:set>
                                      <p:cBhvr>
                                        <p:cTn id="15" dur="indefinite"/>
                                        <p:tgtEl>
                                          <p:spTgt spid="22"/>
                                        </p:tgtEl>
                                        <p:attrNameLst>
                                          <p:attrName>stroke.color</p:attrName>
                                        </p:attrNameLst>
                                      </p:cBhvr>
                                      <p:to>
                                        <p:clrVal>
                                          <a:schemeClr val="bg1"/>
                                        </p:clrVal>
                                      </p:to>
                                    </p:set>
                                    <p:set>
                                      <p:cBhvr>
                                        <p:cTn id="16" dur="indefinite"/>
                                        <p:tgtEl>
                                          <p:spTgt spid="2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DEDA19AC-106F-4455-AD49-5BBA5EC26DED}"/>
              </a:ext>
            </a:extLst>
          </p:cNvPr>
          <p:cNvSpPr txBox="1">
            <a:spLocks/>
          </p:cNvSpPr>
          <p:nvPr/>
        </p:nvSpPr>
        <p:spPr>
          <a:xfrm>
            <a:off x="259752" y="1759086"/>
            <a:ext cx="8473189"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What does [LA] represent in triangle LMN?</a:t>
            </a:r>
            <a:endParaRPr lang="en-US" sz="3200" dirty="0">
              <a:solidFill>
                <a:schemeClr val="tx1">
                  <a:lumMod val="75000"/>
                  <a:lumOff val="25000"/>
                </a:schemeClr>
              </a:solidFill>
            </a:endParaRPr>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Use your figure to answer the question.</a:t>
            </a:r>
            <a:endParaRPr lang="en-US" sz="3200" b="1" dirty="0">
              <a:solidFill>
                <a:schemeClr val="bg1"/>
              </a:solidFill>
              <a:latin typeface="Comic Sans MS"/>
            </a:endParaRPr>
          </a:p>
        </p:txBody>
      </p:sp>
      <p:sp>
        <p:nvSpPr>
          <p:cNvPr id="6" name="TextBox 5">
            <a:extLst>
              <a:ext uri="{FF2B5EF4-FFF2-40B4-BE49-F238E27FC236}">
                <a16:creationId xmlns:a16="http://schemas.microsoft.com/office/drawing/2014/main" id="{D870BE07-F81C-407E-9712-5183474905AC}"/>
              </a:ext>
            </a:extLst>
          </p:cNvPr>
          <p:cNvSpPr txBox="1"/>
          <p:nvPr/>
        </p:nvSpPr>
        <p:spPr>
          <a:xfrm>
            <a:off x="8687757" y="4225537"/>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7" name="Oval 6">
            <a:extLst>
              <a:ext uri="{FF2B5EF4-FFF2-40B4-BE49-F238E27FC236}">
                <a16:creationId xmlns:a16="http://schemas.microsoft.com/office/drawing/2014/main" id="{9C13535D-A89E-4E31-8D44-02D349F9ED67}"/>
              </a:ext>
            </a:extLst>
          </p:cNvPr>
          <p:cNvSpPr/>
          <p:nvPr/>
        </p:nvSpPr>
        <p:spPr>
          <a:xfrm>
            <a:off x="7626366" y="2582103"/>
            <a:ext cx="3164396" cy="303612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7A54CDCE-C2E6-4A10-BB74-77D375CE4A3B}"/>
              </a:ext>
            </a:extLst>
          </p:cNvPr>
          <p:cNvSpPr/>
          <p:nvPr/>
        </p:nvSpPr>
        <p:spPr>
          <a:xfrm>
            <a:off x="7560363" y="405457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E90CC45-87C2-404A-B57E-20938ACFE9CB}"/>
              </a:ext>
            </a:extLst>
          </p:cNvPr>
          <p:cNvSpPr txBox="1"/>
          <p:nvPr/>
        </p:nvSpPr>
        <p:spPr>
          <a:xfrm>
            <a:off x="6950475" y="3827113"/>
            <a:ext cx="546945" cy="584775"/>
          </a:xfrm>
          <a:prstGeom prst="rect">
            <a:avLst/>
          </a:prstGeom>
          <a:noFill/>
        </p:spPr>
        <p:txBody>
          <a:bodyPr wrap="none" rtlCol="0">
            <a:spAutoFit/>
          </a:bodyPr>
          <a:lstStyle/>
          <a:p>
            <a:r>
              <a:rPr lang="en-US" sz="3200" dirty="0">
                <a:solidFill>
                  <a:schemeClr val="tx1">
                    <a:lumMod val="75000"/>
                    <a:lumOff val="25000"/>
                  </a:schemeClr>
                </a:solidFill>
                <a:latin typeface="+mn-lt"/>
              </a:rPr>
              <a:t>M</a:t>
            </a:r>
          </a:p>
        </p:txBody>
      </p:sp>
      <p:sp>
        <p:nvSpPr>
          <p:cNvPr id="10" name="TextBox 9">
            <a:extLst>
              <a:ext uri="{FF2B5EF4-FFF2-40B4-BE49-F238E27FC236}">
                <a16:creationId xmlns:a16="http://schemas.microsoft.com/office/drawing/2014/main" id="{34283D6C-4390-4BC0-9193-38A98920A6B3}"/>
              </a:ext>
            </a:extLst>
          </p:cNvPr>
          <p:cNvSpPr txBox="1"/>
          <p:nvPr/>
        </p:nvSpPr>
        <p:spPr>
          <a:xfrm>
            <a:off x="10882836" y="3803978"/>
            <a:ext cx="511679" cy="584775"/>
          </a:xfrm>
          <a:prstGeom prst="rect">
            <a:avLst/>
          </a:prstGeom>
          <a:noFill/>
        </p:spPr>
        <p:txBody>
          <a:bodyPr wrap="none" rtlCol="0">
            <a:spAutoFit/>
          </a:bodyPr>
          <a:lstStyle/>
          <a:p>
            <a:r>
              <a:rPr lang="en-US" sz="3200" dirty="0">
                <a:solidFill>
                  <a:schemeClr val="tx1">
                    <a:lumMod val="75000"/>
                    <a:lumOff val="25000"/>
                  </a:schemeClr>
                </a:solidFill>
                <a:latin typeface="+mn-lt"/>
              </a:rPr>
              <a:t>N</a:t>
            </a:r>
          </a:p>
        </p:txBody>
      </p:sp>
      <p:sp>
        <p:nvSpPr>
          <p:cNvPr id="11" name="Oval 10">
            <a:extLst>
              <a:ext uri="{FF2B5EF4-FFF2-40B4-BE49-F238E27FC236}">
                <a16:creationId xmlns:a16="http://schemas.microsoft.com/office/drawing/2014/main" id="{D2987FB3-FCAA-431A-B4D5-8CE77D68E8B2}"/>
              </a:ext>
            </a:extLst>
          </p:cNvPr>
          <p:cNvSpPr/>
          <p:nvPr/>
        </p:nvSpPr>
        <p:spPr>
          <a:xfrm>
            <a:off x="8345401" y="2733253"/>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23282EC-7F93-460D-B65D-1907D24A98CD}"/>
              </a:ext>
            </a:extLst>
          </p:cNvPr>
          <p:cNvSpPr txBox="1"/>
          <p:nvPr/>
        </p:nvSpPr>
        <p:spPr>
          <a:xfrm>
            <a:off x="7875654" y="2332471"/>
            <a:ext cx="410690" cy="584775"/>
          </a:xfrm>
          <a:prstGeom prst="rect">
            <a:avLst/>
          </a:prstGeom>
          <a:noFill/>
        </p:spPr>
        <p:txBody>
          <a:bodyPr wrap="none" rtlCol="0">
            <a:spAutoFit/>
          </a:bodyPr>
          <a:lstStyle/>
          <a:p>
            <a:r>
              <a:rPr lang="en-US" sz="3200" dirty="0">
                <a:solidFill>
                  <a:schemeClr val="tx1">
                    <a:lumMod val="75000"/>
                    <a:lumOff val="25000"/>
                  </a:schemeClr>
                </a:solidFill>
                <a:latin typeface="+mn-lt"/>
              </a:rPr>
              <a:t>L</a:t>
            </a:r>
          </a:p>
        </p:txBody>
      </p:sp>
      <p:sp>
        <p:nvSpPr>
          <p:cNvPr id="13" name="Oval 12">
            <a:extLst>
              <a:ext uri="{FF2B5EF4-FFF2-40B4-BE49-F238E27FC236}">
                <a16:creationId xmlns:a16="http://schemas.microsoft.com/office/drawing/2014/main" id="{8227E344-B891-4254-8B0F-6261F5AEF47F}"/>
              </a:ext>
            </a:extLst>
          </p:cNvPr>
          <p:cNvSpPr/>
          <p:nvPr/>
        </p:nvSpPr>
        <p:spPr>
          <a:xfrm>
            <a:off x="9114603" y="403064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FDECAE27-FE75-425D-92D2-07B7775FCB78}"/>
              </a:ext>
            </a:extLst>
          </p:cNvPr>
          <p:cNvSpPr/>
          <p:nvPr/>
        </p:nvSpPr>
        <p:spPr>
          <a:xfrm>
            <a:off x="10741601" y="400751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151AC534-FDA9-46A4-9390-469D698811CF}"/>
              </a:ext>
            </a:extLst>
          </p:cNvPr>
          <p:cNvCxnSpPr/>
          <p:nvPr/>
        </p:nvCxnSpPr>
        <p:spPr>
          <a:xfrm>
            <a:off x="7626366" y="4087238"/>
            <a:ext cx="316439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E16DACB-BDD5-4A04-83E0-A4D1A1EAF291}"/>
              </a:ext>
            </a:extLst>
          </p:cNvPr>
          <p:cNvCxnSpPr>
            <a:cxnSpLocks/>
            <a:stCxn id="8" idx="7"/>
            <a:endCxn id="11" idx="3"/>
          </p:cNvCxnSpPr>
          <p:nvPr/>
        </p:nvCxnSpPr>
        <p:spPr>
          <a:xfrm flipV="1">
            <a:off x="7658662" y="2831552"/>
            <a:ext cx="703604" cy="123989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41D4A7A-3725-4E62-BF7F-CFAE659A98DD}"/>
              </a:ext>
            </a:extLst>
          </p:cNvPr>
          <p:cNvCxnSpPr>
            <a:cxnSpLocks/>
            <a:stCxn id="17" idx="1"/>
            <a:endCxn id="11" idx="6"/>
          </p:cNvCxnSpPr>
          <p:nvPr/>
        </p:nvCxnSpPr>
        <p:spPr>
          <a:xfrm flipH="1" flipV="1">
            <a:off x="8460565" y="2790835"/>
            <a:ext cx="2297901" cy="123354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D6486AE-574B-4899-A8DD-B0CA50944C63}"/>
              </a:ext>
            </a:extLst>
          </p:cNvPr>
          <p:cNvCxnSpPr>
            <a:cxnSpLocks/>
            <a:stCxn id="13" idx="1"/>
          </p:cNvCxnSpPr>
          <p:nvPr/>
        </p:nvCxnSpPr>
        <p:spPr>
          <a:xfrm flipH="1" flipV="1">
            <a:off x="8403092" y="2808059"/>
            <a:ext cx="728376" cy="123945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669CB29A-3212-42D5-96D0-36CEC18EAA0F}"/>
              </a:ext>
            </a:extLst>
          </p:cNvPr>
          <p:cNvSpPr/>
          <p:nvPr/>
        </p:nvSpPr>
        <p:spPr>
          <a:xfrm>
            <a:off x="1623373" y="4470881"/>
            <a:ext cx="3901065"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rPr>
              <a:t>Median</a:t>
            </a:r>
            <a:endParaRPr lang="en-US" sz="2800" b="1" baseline="30000" dirty="0">
              <a:solidFill>
                <a:schemeClr val="bg1"/>
              </a:solidFill>
            </a:endParaRPr>
          </a:p>
        </p:txBody>
      </p:sp>
      <p:sp>
        <p:nvSpPr>
          <p:cNvPr id="23" name="Subtitle 2">
            <a:extLst>
              <a:ext uri="{FF2B5EF4-FFF2-40B4-BE49-F238E27FC236}">
                <a16:creationId xmlns:a16="http://schemas.microsoft.com/office/drawing/2014/main" id="{35798C33-D9C9-4492-A521-816F578987FD}"/>
              </a:ext>
            </a:extLst>
          </p:cNvPr>
          <p:cNvSpPr txBox="1">
            <a:spLocks/>
          </p:cNvSpPr>
          <p:nvPr/>
        </p:nvSpPr>
        <p:spPr>
          <a:xfrm>
            <a:off x="304800" y="2309870"/>
            <a:ext cx="6263389" cy="1359658"/>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RPr/>
            </a:defPPr>
            <a:lvl1pPr marL="0" indent="0" defTabSz="457200" eaLnBrk="1" latinLnBrk="0" hangingPunct="1">
              <a:spcBef>
                <a:spcPct val="20000"/>
              </a:spcBef>
              <a:spcAft>
                <a:spcPts val="600"/>
              </a:spcAft>
              <a:buClr>
                <a:schemeClr val="accent1"/>
              </a:buClr>
              <a:buSzPct val="115000"/>
              <a:buNone/>
              <a:defRPr sz="2800" kern="1200">
                <a:solidFill>
                  <a:srgbClr val="C00000"/>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pPr>
              <a:lnSpc>
                <a:spcPct val="150000"/>
              </a:lnSpc>
            </a:pPr>
            <a:r>
              <a:rPr lang="en-US" dirty="0"/>
              <a:t>The center A of the circle is the midpoint of the diameter [MN].</a:t>
            </a:r>
          </a:p>
        </p:txBody>
      </p:sp>
    </p:spTree>
    <p:custDataLst>
      <p:tags r:id="rId1"/>
    </p:custDataLst>
    <p:extLst>
      <p:ext uri="{BB962C8B-B14F-4D97-AF65-F5344CB8AC3E}">
        <p14:creationId xmlns:p14="http://schemas.microsoft.com/office/powerpoint/2010/main" val="2155713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mph" presetSubtype="1" nodeType="clickEffect">
                                  <p:stCondLst>
                                    <p:cond delay="0"/>
                                  </p:stCondLst>
                                  <p:childTnLst>
                                    <p:set>
                                      <p:cBhvr>
                                        <p:cTn id="11" dur="indefinite"/>
                                        <p:tgtEl>
                                          <p:spTgt spid="22"/>
                                        </p:tgtEl>
                                        <p:attrNameLst>
                                          <p:attrName>fillcolor</p:attrName>
                                        </p:attrNameLst>
                                      </p:cBhvr>
                                      <p:to>
                                        <p:clrVal>
                                          <a:srgbClr val="74C274"/>
                                        </p:clrVal>
                                      </p:to>
                                    </p:set>
                                    <p:set>
                                      <p:cBhvr>
                                        <p:cTn id="12" dur="indefinite"/>
                                        <p:tgtEl>
                                          <p:spTgt spid="22"/>
                                        </p:tgtEl>
                                        <p:attrNameLst>
                                          <p:attrName>fill.type</p:attrName>
                                        </p:attrNameLst>
                                      </p:cBhvr>
                                      <p:to>
                                        <p:strVal val="solid"/>
                                      </p:to>
                                    </p:set>
                                    <p:set>
                                      <p:cBhvr>
                                        <p:cTn id="13" dur="indefinite"/>
                                        <p:tgtEl>
                                          <p:spTgt spid="22"/>
                                        </p:tgtEl>
                                        <p:attrNameLst>
                                          <p:attrName>fill.on</p:attrName>
                                        </p:attrNameLst>
                                      </p:cBhvr>
                                      <p:to>
                                        <p:strVal val="true"/>
                                      </p:to>
                                    </p:set>
                                  </p:childTnLst>
                                </p:cTn>
                              </p:par>
                              <p:par>
                                <p:cTn id="14" presetID="7" presetClass="emph" presetSubtype="1" nodeType="withEffect">
                                  <p:stCondLst>
                                    <p:cond delay="0"/>
                                  </p:stCondLst>
                                  <p:childTnLst>
                                    <p:set>
                                      <p:cBhvr>
                                        <p:cTn id="15" dur="indefinite"/>
                                        <p:tgtEl>
                                          <p:spTgt spid="22"/>
                                        </p:tgtEl>
                                        <p:attrNameLst>
                                          <p:attrName>stroke.color</p:attrName>
                                        </p:attrNameLst>
                                      </p:cBhvr>
                                      <p:to>
                                        <p:clrVal>
                                          <a:schemeClr val="bg1"/>
                                        </p:clrVal>
                                      </p:to>
                                    </p:set>
                                    <p:set>
                                      <p:cBhvr>
                                        <p:cTn id="16" dur="indefinite"/>
                                        <p:tgtEl>
                                          <p:spTgt spid="2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4E000647-3EEA-483C-AA7E-80E807B0B042}"/>
              </a:ext>
            </a:extLst>
          </p:cNvPr>
          <p:cNvPicPr>
            <a:picLocks noChangeAspect="1"/>
          </p:cNvPicPr>
          <p:nvPr/>
        </p:nvPicPr>
        <p:blipFill>
          <a:blip r:embed="rId4"/>
          <a:stretch>
            <a:fillRect/>
          </a:stretch>
        </p:blipFill>
        <p:spPr>
          <a:xfrm>
            <a:off x="3321112" y="221274"/>
            <a:ext cx="4761729" cy="5202804"/>
          </a:xfrm>
          <a:prstGeom prst="rect">
            <a:avLst/>
          </a:prstGeom>
        </p:spPr>
      </p:pic>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Use the instruments in the toolbox to draw.</a:t>
            </a:r>
            <a:endParaRPr lang="en-US" sz="3200" b="1" dirty="0">
              <a:solidFill>
                <a:schemeClr val="bg1"/>
              </a:solidFill>
              <a:latin typeface="Comic Sans MS"/>
            </a:endParaRPr>
          </a:p>
        </p:txBody>
      </p:sp>
      <p:sp>
        <p:nvSpPr>
          <p:cNvPr id="14" name="Subtitle 2">
            <a:extLst>
              <a:ext uri="{FF2B5EF4-FFF2-40B4-BE49-F238E27FC236}">
                <a16:creationId xmlns:a16="http://schemas.microsoft.com/office/drawing/2014/main" id="{0FC40FC0-3EAA-44D2-94A4-F445FD8CD0D5}"/>
              </a:ext>
            </a:extLst>
          </p:cNvPr>
          <p:cNvSpPr txBox="1">
            <a:spLocks/>
          </p:cNvSpPr>
          <p:nvPr/>
        </p:nvSpPr>
        <p:spPr>
          <a:xfrm>
            <a:off x="326396" y="1137748"/>
            <a:ext cx="7969192" cy="1657336"/>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AB = 6 cm</a:t>
            </a:r>
          </a:p>
          <a:p>
            <a:pPr marL="0" indent="0">
              <a:buFont typeface="Arial"/>
              <a:buNone/>
            </a:pPr>
            <a:r>
              <a:rPr lang="en-US" sz="2800" dirty="0">
                <a:solidFill>
                  <a:schemeClr val="tx1">
                    <a:lumMod val="75000"/>
                    <a:lumOff val="25000"/>
                  </a:schemeClr>
                </a:solidFill>
                <a:cs typeface="Calibri" panose="020F0502020204030204" pitchFamily="34" charset="0"/>
              </a:rPr>
              <a:t>The perpendicular bisector of [AB] at C</a:t>
            </a:r>
          </a:p>
          <a:p>
            <a:pPr marL="0" indent="0">
              <a:buFont typeface="Arial"/>
              <a:buNone/>
            </a:pPr>
            <a:r>
              <a:rPr lang="en-US" sz="2800" dirty="0">
                <a:solidFill>
                  <a:schemeClr val="tx1">
                    <a:lumMod val="75000"/>
                    <a:lumOff val="25000"/>
                  </a:schemeClr>
                </a:solidFill>
                <a:cs typeface="Calibri" panose="020F0502020204030204" pitchFamily="34" charset="0"/>
              </a:rPr>
              <a:t>D is on the perpendicular </a:t>
            </a:r>
          </a:p>
          <a:p>
            <a:pPr marL="0" indent="0">
              <a:buFont typeface="Arial"/>
              <a:buNone/>
            </a:pPr>
            <a:r>
              <a:rPr lang="en-US" sz="2800" dirty="0">
                <a:solidFill>
                  <a:schemeClr val="tx1">
                    <a:lumMod val="75000"/>
                    <a:lumOff val="25000"/>
                  </a:schemeClr>
                </a:solidFill>
                <a:cs typeface="Calibri" panose="020F0502020204030204" pitchFamily="34" charset="0"/>
              </a:rPr>
              <a:t>bisector of [AB]. </a:t>
            </a:r>
          </a:p>
          <a:p>
            <a:pPr marL="0" indent="0">
              <a:buFont typeface="Arial"/>
              <a:buNone/>
            </a:pPr>
            <a:r>
              <a:rPr lang="en-US" sz="2800" dirty="0">
                <a:solidFill>
                  <a:schemeClr val="tx1">
                    <a:lumMod val="75000"/>
                    <a:lumOff val="25000"/>
                  </a:schemeClr>
                </a:solidFill>
                <a:cs typeface="Calibri" panose="020F0502020204030204" pitchFamily="34" charset="0"/>
              </a:rPr>
              <a:t>Draw [DA] and [DB].</a:t>
            </a:r>
          </a:p>
        </p:txBody>
      </p:sp>
      <p:pic>
        <p:nvPicPr>
          <p:cNvPr id="15" name="Picture 14">
            <a:extLst>
              <a:ext uri="{FF2B5EF4-FFF2-40B4-BE49-F238E27FC236}">
                <a16:creationId xmlns:a16="http://schemas.microsoft.com/office/drawing/2014/main" id="{BB2750BB-EDB5-4953-8470-B9DD6ED83C55}"/>
              </a:ext>
            </a:extLst>
          </p:cNvPr>
          <p:cNvPicPr>
            <a:picLocks noChangeAspect="1"/>
          </p:cNvPicPr>
          <p:nvPr/>
        </p:nvPicPr>
        <p:blipFill rotWithShape="1">
          <a:blip r:embed="rId5"/>
          <a:srcRect r="-349"/>
          <a:stretch/>
        </p:blipFill>
        <p:spPr>
          <a:xfrm>
            <a:off x="2996122" y="5246438"/>
            <a:ext cx="6419183" cy="1275905"/>
          </a:xfrm>
          <a:prstGeom prst="rect">
            <a:avLst/>
          </a:prstGeom>
        </p:spPr>
      </p:pic>
      <p:sp>
        <p:nvSpPr>
          <p:cNvPr id="16" name="Rectangle 15">
            <a:extLst>
              <a:ext uri="{FF2B5EF4-FFF2-40B4-BE49-F238E27FC236}">
                <a16:creationId xmlns:a16="http://schemas.microsoft.com/office/drawing/2014/main" id="{78324903-4AF5-404E-9550-317AA5447C75}"/>
              </a:ext>
            </a:extLst>
          </p:cNvPr>
          <p:cNvSpPr/>
          <p:nvPr/>
        </p:nvSpPr>
        <p:spPr>
          <a:xfrm>
            <a:off x="2675950" y="5159026"/>
            <a:ext cx="52289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17" name="Rectangle 16">
            <a:extLst>
              <a:ext uri="{FF2B5EF4-FFF2-40B4-BE49-F238E27FC236}">
                <a16:creationId xmlns:a16="http://schemas.microsoft.com/office/drawing/2014/main" id="{B25C7F2B-CBF9-4BDB-B896-247BC5B12B04}"/>
              </a:ext>
            </a:extLst>
          </p:cNvPr>
          <p:cNvSpPr/>
          <p:nvPr/>
        </p:nvSpPr>
        <p:spPr>
          <a:xfrm>
            <a:off x="5830665" y="5166639"/>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pic>
        <p:nvPicPr>
          <p:cNvPr id="18" name="Picture 17" descr="A close up of a pencil&#10;&#10;Description automatically generated">
            <a:extLst>
              <a:ext uri="{FF2B5EF4-FFF2-40B4-BE49-F238E27FC236}">
                <a16:creationId xmlns:a16="http://schemas.microsoft.com/office/drawing/2014/main" id="{E3817005-A6DB-42A0-9D28-1575DBCD17F3}"/>
              </a:ext>
            </a:extLst>
          </p:cNvPr>
          <p:cNvPicPr>
            <a:picLocks noChangeAspect="1"/>
          </p:cNvPicPr>
          <p:nvPr/>
        </p:nvPicPr>
        <p:blipFill rotWithShape="1">
          <a:blip r:embed="rId6"/>
          <a:srcRect l="40444"/>
          <a:stretch/>
        </p:blipFill>
        <p:spPr>
          <a:xfrm>
            <a:off x="3087554" y="2857624"/>
            <a:ext cx="1359060" cy="2282003"/>
          </a:xfrm>
          <a:prstGeom prst="rect">
            <a:avLst/>
          </a:prstGeom>
        </p:spPr>
      </p:pic>
      <p:cxnSp>
        <p:nvCxnSpPr>
          <p:cNvPr id="19" name="Straight Connector 18">
            <a:extLst>
              <a:ext uri="{FF2B5EF4-FFF2-40B4-BE49-F238E27FC236}">
                <a16:creationId xmlns:a16="http://schemas.microsoft.com/office/drawing/2014/main" id="{6FF7E848-5ABA-413A-B660-AE9CC78631A1}"/>
              </a:ext>
            </a:extLst>
          </p:cNvPr>
          <p:cNvCxnSpPr>
            <a:cxnSpLocks/>
            <a:endCxn id="21" idx="2"/>
          </p:cNvCxnSpPr>
          <p:nvPr/>
        </p:nvCxnSpPr>
        <p:spPr>
          <a:xfrm flipV="1">
            <a:off x="3143201" y="5208770"/>
            <a:ext cx="2417966" cy="7005"/>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52F57556-D57C-4727-A7C6-8E5DA108935C}"/>
              </a:ext>
            </a:extLst>
          </p:cNvPr>
          <p:cNvSpPr/>
          <p:nvPr/>
        </p:nvSpPr>
        <p:spPr>
          <a:xfrm>
            <a:off x="3087554" y="5159026"/>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D1BE86B5-1E82-4A1F-BEBA-C489938FBCE1}"/>
              </a:ext>
            </a:extLst>
          </p:cNvPr>
          <p:cNvSpPr/>
          <p:nvPr/>
        </p:nvSpPr>
        <p:spPr>
          <a:xfrm>
            <a:off x="5561167" y="5152021"/>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4591B727-F294-4613-B8E5-4F11610766C8}"/>
              </a:ext>
            </a:extLst>
          </p:cNvPr>
          <p:cNvSpPr/>
          <p:nvPr/>
        </p:nvSpPr>
        <p:spPr>
          <a:xfrm>
            <a:off x="4318115" y="5135884"/>
            <a:ext cx="111295" cy="11349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pic>
        <p:nvPicPr>
          <p:cNvPr id="23" name="Picture 22" descr="A close up of a pencil&#10;&#10;Description automatically generated">
            <a:extLst>
              <a:ext uri="{FF2B5EF4-FFF2-40B4-BE49-F238E27FC236}">
                <a16:creationId xmlns:a16="http://schemas.microsoft.com/office/drawing/2014/main" id="{8BEC4673-977B-43DE-B4C8-F23D40B766BB}"/>
              </a:ext>
            </a:extLst>
          </p:cNvPr>
          <p:cNvPicPr>
            <a:picLocks noChangeAspect="1"/>
          </p:cNvPicPr>
          <p:nvPr/>
        </p:nvPicPr>
        <p:blipFill rotWithShape="1">
          <a:blip r:embed="rId6"/>
          <a:srcRect l="40444"/>
          <a:stretch/>
        </p:blipFill>
        <p:spPr>
          <a:xfrm>
            <a:off x="4310992" y="2901895"/>
            <a:ext cx="1359060" cy="2282003"/>
          </a:xfrm>
          <a:prstGeom prst="rect">
            <a:avLst/>
          </a:prstGeom>
        </p:spPr>
      </p:pic>
      <p:cxnSp>
        <p:nvCxnSpPr>
          <p:cNvPr id="25" name="Straight Connector 24">
            <a:extLst>
              <a:ext uri="{FF2B5EF4-FFF2-40B4-BE49-F238E27FC236}">
                <a16:creationId xmlns:a16="http://schemas.microsoft.com/office/drawing/2014/main" id="{0540C179-A753-482A-98E0-B819A63F36D2}"/>
              </a:ext>
            </a:extLst>
          </p:cNvPr>
          <p:cNvCxnSpPr>
            <a:cxnSpLocks/>
          </p:cNvCxnSpPr>
          <p:nvPr/>
        </p:nvCxnSpPr>
        <p:spPr>
          <a:xfrm>
            <a:off x="4373762" y="2718150"/>
            <a:ext cx="0" cy="244848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A28E37EF-37AD-4A07-AC61-110063C046AB}"/>
              </a:ext>
            </a:extLst>
          </p:cNvPr>
          <p:cNvSpPr/>
          <p:nvPr/>
        </p:nvSpPr>
        <p:spPr>
          <a:xfrm>
            <a:off x="4135556" y="5322268"/>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37" name="Rectangle 36">
            <a:extLst>
              <a:ext uri="{FF2B5EF4-FFF2-40B4-BE49-F238E27FC236}">
                <a16:creationId xmlns:a16="http://schemas.microsoft.com/office/drawing/2014/main" id="{F5625A2B-8B05-46D9-A782-B5DA91F8F087}"/>
              </a:ext>
            </a:extLst>
          </p:cNvPr>
          <p:cNvSpPr/>
          <p:nvPr/>
        </p:nvSpPr>
        <p:spPr>
          <a:xfrm>
            <a:off x="4566774" y="2916195"/>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38" name="Oval 37">
            <a:extLst>
              <a:ext uri="{FF2B5EF4-FFF2-40B4-BE49-F238E27FC236}">
                <a16:creationId xmlns:a16="http://schemas.microsoft.com/office/drawing/2014/main" id="{5F66BC1F-8AA1-4F98-9FC9-D282A4C5B0FD}"/>
              </a:ext>
            </a:extLst>
          </p:cNvPr>
          <p:cNvSpPr/>
          <p:nvPr/>
        </p:nvSpPr>
        <p:spPr>
          <a:xfrm>
            <a:off x="4318115" y="290157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EFB043B5-6A39-42B7-91DD-D0F5AD068EEE}"/>
              </a:ext>
            </a:extLst>
          </p:cNvPr>
          <p:cNvCxnSpPr>
            <a:cxnSpLocks/>
            <a:stCxn id="38" idx="2"/>
            <a:endCxn id="20" idx="7"/>
          </p:cNvCxnSpPr>
          <p:nvPr/>
        </p:nvCxnSpPr>
        <p:spPr>
          <a:xfrm flipH="1">
            <a:off x="3182550" y="2958326"/>
            <a:ext cx="1135565" cy="221732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4516B1E-5DDD-40F0-8370-DBF86D8C0FB6}"/>
              </a:ext>
            </a:extLst>
          </p:cNvPr>
          <p:cNvCxnSpPr>
            <a:cxnSpLocks/>
            <a:stCxn id="38" idx="5"/>
            <a:endCxn id="21" idx="1"/>
          </p:cNvCxnSpPr>
          <p:nvPr/>
        </p:nvCxnSpPr>
        <p:spPr>
          <a:xfrm>
            <a:off x="4413111" y="2998454"/>
            <a:ext cx="1164355" cy="21701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65AC76F7-131B-4DEE-83C4-0BE7F457D83E}"/>
              </a:ext>
            </a:extLst>
          </p:cNvPr>
          <p:cNvGrpSpPr/>
          <p:nvPr/>
        </p:nvGrpSpPr>
        <p:grpSpPr>
          <a:xfrm>
            <a:off x="7436106" y="1055591"/>
            <a:ext cx="4641012" cy="1778067"/>
            <a:chOff x="7436106" y="1055591"/>
            <a:chExt cx="4641012" cy="1778067"/>
          </a:xfrm>
        </p:grpSpPr>
        <p:grpSp>
          <p:nvGrpSpPr>
            <p:cNvPr id="42" name="Group 41">
              <a:extLst>
                <a:ext uri="{FF2B5EF4-FFF2-40B4-BE49-F238E27FC236}">
                  <a16:creationId xmlns:a16="http://schemas.microsoft.com/office/drawing/2014/main" id="{06ED128E-F8B5-4335-8F60-2302630DA24E}"/>
                </a:ext>
              </a:extLst>
            </p:cNvPr>
            <p:cNvGrpSpPr/>
            <p:nvPr/>
          </p:nvGrpSpPr>
          <p:grpSpPr>
            <a:xfrm>
              <a:off x="7436106" y="1055591"/>
              <a:ext cx="4641012" cy="1778067"/>
              <a:chOff x="6423972" y="2569599"/>
              <a:chExt cx="4641012" cy="1778067"/>
            </a:xfrm>
          </p:grpSpPr>
          <p:grpSp>
            <p:nvGrpSpPr>
              <p:cNvPr id="44" name="Group 43">
                <a:extLst>
                  <a:ext uri="{FF2B5EF4-FFF2-40B4-BE49-F238E27FC236}">
                    <a16:creationId xmlns:a16="http://schemas.microsoft.com/office/drawing/2014/main" id="{90878EB7-078B-4CD3-93FD-32AAA109B3C4}"/>
                  </a:ext>
                </a:extLst>
              </p:cNvPr>
              <p:cNvGrpSpPr/>
              <p:nvPr/>
            </p:nvGrpSpPr>
            <p:grpSpPr>
              <a:xfrm>
                <a:off x="6733760" y="2705100"/>
                <a:ext cx="4331224" cy="1562100"/>
                <a:chOff x="827749" y="0"/>
                <a:chExt cx="4249077" cy="1562100"/>
              </a:xfrm>
            </p:grpSpPr>
            <p:grpSp>
              <p:nvGrpSpPr>
                <p:cNvPr id="46" name="Group 45">
                  <a:extLst>
                    <a:ext uri="{FF2B5EF4-FFF2-40B4-BE49-F238E27FC236}">
                      <a16:creationId xmlns:a16="http://schemas.microsoft.com/office/drawing/2014/main" id="{AA663CCD-79A5-4452-944E-D962DEADF6FE}"/>
                    </a:ext>
                  </a:extLst>
                </p:cNvPr>
                <p:cNvGrpSpPr/>
                <p:nvPr/>
              </p:nvGrpSpPr>
              <p:grpSpPr>
                <a:xfrm>
                  <a:off x="827749" y="0"/>
                  <a:ext cx="4249077" cy="1562100"/>
                  <a:chOff x="790040" y="0"/>
                  <a:chExt cx="4055508" cy="1562100"/>
                </a:xfrm>
                <a:solidFill>
                  <a:schemeClr val="accent2">
                    <a:lumMod val="20000"/>
                    <a:lumOff val="80000"/>
                  </a:schemeClr>
                </a:solidFill>
              </p:grpSpPr>
              <p:sp>
                <p:nvSpPr>
                  <p:cNvPr id="48" name="Rectangle: Rounded Corners 47">
                    <a:extLst>
                      <a:ext uri="{FF2B5EF4-FFF2-40B4-BE49-F238E27FC236}">
                        <a16:creationId xmlns:a16="http://schemas.microsoft.com/office/drawing/2014/main" id="{D25CF04A-AF3C-4EC3-BDC3-4B5201A4CCEB}"/>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9" name="Picture 48" descr="See the source image">
                    <a:extLst>
                      <a:ext uri="{FF2B5EF4-FFF2-40B4-BE49-F238E27FC236}">
                        <a16:creationId xmlns:a16="http://schemas.microsoft.com/office/drawing/2014/main" id="{900C01B4-5D1C-42FF-8308-75789D97F35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8538132">
                    <a:off x="4021074" y="386695"/>
                    <a:ext cx="737236" cy="646362"/>
                  </a:xfrm>
                  <a:prstGeom prst="rect">
                    <a:avLst/>
                  </a:prstGeom>
                  <a:grpFill/>
                  <a:ln>
                    <a:noFill/>
                  </a:ln>
                </p:spPr>
              </p:pic>
            </p:grpSp>
            <p:pic>
              <p:nvPicPr>
                <p:cNvPr id="47" name="Picture 46" descr="See the source image">
                  <a:extLst>
                    <a:ext uri="{FF2B5EF4-FFF2-40B4-BE49-F238E27FC236}">
                      <a16:creationId xmlns:a16="http://schemas.microsoft.com/office/drawing/2014/main" id="{BF12CE4E-54B2-405C-B5F8-57418DC26308}"/>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45" name="Picture 2" descr="See the source image">
                <a:extLst>
                  <a:ext uri="{FF2B5EF4-FFF2-40B4-BE49-F238E27FC236}">
                    <a16:creationId xmlns:a16="http://schemas.microsoft.com/office/drawing/2014/main" id="{ADE2EC41-B4DB-482D-9C24-53E386584FA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43" name="Picture 42" descr="See the source image">
              <a:extLst>
                <a:ext uri="{FF2B5EF4-FFF2-40B4-BE49-F238E27FC236}">
                  <a16:creationId xmlns:a16="http://schemas.microsoft.com/office/drawing/2014/main" id="{AFA767DC-31C8-481B-A52C-FFC9CC97AF2D}"/>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Tree>
    <p:custDataLst>
      <p:tags r:id="rId1"/>
    </p:custDataLst>
    <p:extLst>
      <p:ext uri="{BB962C8B-B14F-4D97-AF65-F5344CB8AC3E}">
        <p14:creationId xmlns:p14="http://schemas.microsoft.com/office/powerpoint/2010/main" val="343736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par>
                                <p:cTn id="15" presetID="10"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path" presetSubtype="0" accel="50000" decel="50000" fill="hold" nodeType="clickEffect">
                                  <p:stCondLst>
                                    <p:cond delay="0"/>
                                  </p:stCondLst>
                                  <p:childTnLst>
                                    <p:animMotion origin="layout" path="M -4.375E-6 -1.85185E-6 L 0.20834 0.00093 " pathEditMode="relative" rAng="0" ptsTypes="AA">
                                      <p:cBhvr>
                                        <p:cTn id="21" dur="500" fill="hold"/>
                                        <p:tgtEl>
                                          <p:spTgt spid="18"/>
                                        </p:tgtEl>
                                        <p:attrNameLst>
                                          <p:attrName>ppt_x</p:attrName>
                                          <p:attrName>ppt_y</p:attrName>
                                        </p:attrNameLst>
                                      </p:cBhvr>
                                      <p:rCtr x="10417" y="46"/>
                                    </p:animMotion>
                                  </p:childTnLst>
                                </p:cTn>
                              </p:par>
                              <p:par>
                                <p:cTn id="22" presetID="22" presetClass="entr" presetSubtype="8"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childTnLst>
                          </p:cTn>
                        </p:par>
                        <p:par>
                          <p:cTn id="25" fill="hold">
                            <p:stCondLst>
                              <p:cond delay="500"/>
                            </p:stCondLst>
                            <p:childTnLst>
                              <p:par>
                                <p:cTn id="26" presetID="1" presetClass="exit" presetSubtype="0" fill="hold" nodeType="afterEffect">
                                  <p:stCondLst>
                                    <p:cond delay="0"/>
                                  </p:stCondLst>
                                  <p:childTnLst>
                                    <p:set>
                                      <p:cBhvr>
                                        <p:cTn id="27" dur="1" fill="hold">
                                          <p:stCondLst>
                                            <p:cond delay="0"/>
                                          </p:stCondLst>
                                        </p:cTn>
                                        <p:tgtEl>
                                          <p:spTgt spid="18"/>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down)">
                                      <p:cBhvr>
                                        <p:cTn id="52" dur="500"/>
                                        <p:tgtEl>
                                          <p:spTgt spid="25"/>
                                        </p:tgtEl>
                                      </p:cBhvr>
                                    </p:animEffect>
                                  </p:childTnLst>
                                </p:cTn>
                              </p:par>
                              <p:par>
                                <p:cTn id="53" presetID="42" presetClass="path" presetSubtype="0" accel="50000" decel="50000" fill="hold" nodeType="withEffect">
                                  <p:stCondLst>
                                    <p:cond delay="0"/>
                                  </p:stCondLst>
                                  <p:childTnLst>
                                    <p:animMotion origin="layout" path="M 5E-6 -1.85185E-6 L 5E-6 -0.35 " pathEditMode="relative" rAng="0" ptsTypes="AA">
                                      <p:cBhvr>
                                        <p:cTn id="54" dur="500" fill="hold"/>
                                        <p:tgtEl>
                                          <p:spTgt spid="23"/>
                                        </p:tgtEl>
                                        <p:attrNameLst>
                                          <p:attrName>ppt_x</p:attrName>
                                          <p:attrName>ppt_y</p:attrName>
                                        </p:attrNameLst>
                                      </p:cBhvr>
                                      <p:rCtr x="0" y="-17500"/>
                                    </p:animMotion>
                                  </p:childTnLst>
                                </p:cTn>
                              </p:par>
                            </p:childTnLst>
                          </p:cTn>
                        </p:par>
                        <p:par>
                          <p:cTn id="55" fill="hold">
                            <p:stCondLst>
                              <p:cond delay="500"/>
                            </p:stCondLst>
                            <p:childTnLst>
                              <p:par>
                                <p:cTn id="56" presetID="10" presetClass="exit" presetSubtype="0" fill="hold" nodeType="afterEffect">
                                  <p:stCondLst>
                                    <p:cond delay="0"/>
                                  </p:stCondLst>
                                  <p:childTnLst>
                                    <p:animEffect transition="out" filter="fade">
                                      <p:cBhvr>
                                        <p:cTn id="57" dur="500"/>
                                        <p:tgtEl>
                                          <p:spTgt spid="24"/>
                                        </p:tgtEl>
                                      </p:cBhvr>
                                    </p:animEffect>
                                    <p:set>
                                      <p:cBhvr>
                                        <p:cTn id="58" dur="1" fill="hold">
                                          <p:stCondLst>
                                            <p:cond delay="499"/>
                                          </p:stCondLst>
                                        </p:cTn>
                                        <p:tgtEl>
                                          <p:spTgt spid="24"/>
                                        </p:tgtEl>
                                        <p:attrNameLst>
                                          <p:attrName>style.visibility</p:attrName>
                                        </p:attrNameLst>
                                      </p:cBhvr>
                                      <p:to>
                                        <p:strVal val="hidden"/>
                                      </p:to>
                                    </p:set>
                                  </p:childTnLst>
                                </p:cTn>
                              </p:par>
                            </p:childTnLst>
                          </p:cTn>
                        </p:par>
                        <p:par>
                          <p:cTn id="59" fill="hold">
                            <p:stCondLst>
                              <p:cond delay="1000"/>
                            </p:stCondLst>
                            <p:childTnLst>
                              <p:par>
                                <p:cTn id="60" presetID="10" presetClass="exit" presetSubtype="0" fill="hold" nodeType="afterEffect">
                                  <p:stCondLst>
                                    <p:cond delay="0"/>
                                  </p:stCondLst>
                                  <p:childTnLst>
                                    <p:animEffect transition="out" filter="fade">
                                      <p:cBhvr>
                                        <p:cTn id="61" dur="500"/>
                                        <p:tgtEl>
                                          <p:spTgt spid="15"/>
                                        </p:tgtEl>
                                      </p:cBhvr>
                                    </p:animEffect>
                                    <p:set>
                                      <p:cBhvr>
                                        <p:cTn id="62" dur="1" fill="hold">
                                          <p:stCondLst>
                                            <p:cond delay="499"/>
                                          </p:stCondLst>
                                        </p:cTn>
                                        <p:tgtEl>
                                          <p:spTgt spid="15"/>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23"/>
                                        </p:tgtEl>
                                      </p:cBhvr>
                                    </p:animEffect>
                                    <p:set>
                                      <p:cBhvr>
                                        <p:cTn id="65" dur="1" fill="hold">
                                          <p:stCondLst>
                                            <p:cond delay="499"/>
                                          </p:stCondLst>
                                        </p:cTn>
                                        <p:tgtEl>
                                          <p:spTgt spid="23"/>
                                        </p:tgtEl>
                                        <p:attrNameLst>
                                          <p:attrName>style.visibility</p:attrName>
                                        </p:attrNameLst>
                                      </p:cBhvr>
                                      <p:to>
                                        <p:strVal val="hidden"/>
                                      </p:to>
                                    </p:set>
                                  </p:childTnLst>
                                </p:cTn>
                              </p:par>
                              <p:par>
                                <p:cTn id="66" presetID="10"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500"/>
                                        <p:tgtEl>
                                          <p:spTgt spid="38"/>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nodeType="click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ipe(down)">
                                      <p:cBhvr>
                                        <p:cTn id="79" dur="2000"/>
                                        <p:tgtEl>
                                          <p:spTgt spid="39"/>
                                        </p:tgtEl>
                                      </p:cBhvr>
                                    </p:animEffect>
                                  </p:childTnLst>
                                </p:cTn>
                              </p:par>
                              <p:par>
                                <p:cTn id="80" presetID="22" presetClass="entr" presetSubtype="4" fill="hold" nodeType="with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wipe(down)">
                                      <p:cBhvr>
                                        <p:cTn id="82"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animBg="1"/>
      <p:bldP spid="21" grpId="0" animBg="1"/>
      <p:bldP spid="22" grpId="0" animBg="1"/>
      <p:bldP spid="36" grpId="0"/>
      <p:bldP spid="37" grpId="0"/>
      <p:bldP spid="3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Use your figure to answer the question.</a:t>
            </a:r>
            <a:endParaRPr lang="en-US" sz="3200" b="1" dirty="0">
              <a:solidFill>
                <a:schemeClr val="bg1"/>
              </a:solidFill>
              <a:latin typeface="Comic Sans MS"/>
            </a:endParaRPr>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6"/>
            <a:ext cx="782125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What is the nature of triangle ABD?</a:t>
            </a:r>
            <a:endParaRPr lang="en-US" sz="3200" dirty="0">
              <a:solidFill>
                <a:schemeClr val="tx1">
                  <a:lumMod val="75000"/>
                  <a:lumOff val="25000"/>
                </a:schemeClr>
              </a:solidFill>
            </a:endParaRPr>
          </a:p>
        </p:txBody>
      </p:sp>
      <p:sp>
        <p:nvSpPr>
          <p:cNvPr id="19" name="Rectangle 18">
            <a:extLst>
              <a:ext uri="{FF2B5EF4-FFF2-40B4-BE49-F238E27FC236}">
                <a16:creationId xmlns:a16="http://schemas.microsoft.com/office/drawing/2014/main" id="{2F1CD006-73A9-455E-B075-FA1D5EC27DCE}"/>
              </a:ext>
            </a:extLst>
          </p:cNvPr>
          <p:cNvSpPr/>
          <p:nvPr/>
        </p:nvSpPr>
        <p:spPr>
          <a:xfrm>
            <a:off x="7417283" y="4944537"/>
            <a:ext cx="52289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20" name="Rectangle 19">
            <a:extLst>
              <a:ext uri="{FF2B5EF4-FFF2-40B4-BE49-F238E27FC236}">
                <a16:creationId xmlns:a16="http://schemas.microsoft.com/office/drawing/2014/main" id="{FF92DB3C-A1B4-4DB9-BA3F-41697B25693E}"/>
              </a:ext>
            </a:extLst>
          </p:cNvPr>
          <p:cNvSpPr/>
          <p:nvPr/>
        </p:nvSpPr>
        <p:spPr>
          <a:xfrm>
            <a:off x="10571998" y="495215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21" name="Straight Connector 20">
            <a:extLst>
              <a:ext uri="{FF2B5EF4-FFF2-40B4-BE49-F238E27FC236}">
                <a16:creationId xmlns:a16="http://schemas.microsoft.com/office/drawing/2014/main" id="{1B53C9AB-6E71-4DFF-A0AF-4FC789EECFFA}"/>
              </a:ext>
            </a:extLst>
          </p:cNvPr>
          <p:cNvCxnSpPr>
            <a:cxnSpLocks/>
            <a:endCxn id="23" idx="2"/>
          </p:cNvCxnSpPr>
          <p:nvPr/>
        </p:nvCxnSpPr>
        <p:spPr>
          <a:xfrm flipV="1">
            <a:off x="7884534" y="4994281"/>
            <a:ext cx="2417966" cy="7005"/>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42DD3388-56E7-4D10-9EA6-CA9071B8E02B}"/>
              </a:ext>
            </a:extLst>
          </p:cNvPr>
          <p:cNvSpPr/>
          <p:nvPr/>
        </p:nvSpPr>
        <p:spPr>
          <a:xfrm>
            <a:off x="7828887" y="494453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23F0B37-66FD-40C1-B109-EB517B4CE4F9}"/>
              </a:ext>
            </a:extLst>
          </p:cNvPr>
          <p:cNvSpPr/>
          <p:nvPr/>
        </p:nvSpPr>
        <p:spPr>
          <a:xfrm>
            <a:off x="10302500" y="4937532"/>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6BA0163-66A4-43E6-B29A-B7EF5EAC36D4}"/>
              </a:ext>
            </a:extLst>
          </p:cNvPr>
          <p:cNvSpPr/>
          <p:nvPr/>
        </p:nvSpPr>
        <p:spPr>
          <a:xfrm>
            <a:off x="9059448" y="4921395"/>
            <a:ext cx="111295" cy="11349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cxnSp>
        <p:nvCxnSpPr>
          <p:cNvPr id="25" name="Straight Connector 24">
            <a:extLst>
              <a:ext uri="{FF2B5EF4-FFF2-40B4-BE49-F238E27FC236}">
                <a16:creationId xmlns:a16="http://schemas.microsoft.com/office/drawing/2014/main" id="{4C48D412-FFE0-41BF-BAA5-788A31413177}"/>
              </a:ext>
            </a:extLst>
          </p:cNvPr>
          <p:cNvCxnSpPr>
            <a:cxnSpLocks/>
          </p:cNvCxnSpPr>
          <p:nvPr/>
        </p:nvCxnSpPr>
        <p:spPr>
          <a:xfrm>
            <a:off x="9115095" y="2503661"/>
            <a:ext cx="0" cy="244848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8FEC5E6E-424B-462E-9546-58C78CE8F263}"/>
              </a:ext>
            </a:extLst>
          </p:cNvPr>
          <p:cNvSpPr/>
          <p:nvPr/>
        </p:nvSpPr>
        <p:spPr>
          <a:xfrm>
            <a:off x="8876889" y="5107779"/>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27" name="Rectangle 26">
            <a:extLst>
              <a:ext uri="{FF2B5EF4-FFF2-40B4-BE49-F238E27FC236}">
                <a16:creationId xmlns:a16="http://schemas.microsoft.com/office/drawing/2014/main" id="{6DB51B2F-6CD0-43C6-9144-3F6F544477C5}"/>
              </a:ext>
            </a:extLst>
          </p:cNvPr>
          <p:cNvSpPr/>
          <p:nvPr/>
        </p:nvSpPr>
        <p:spPr>
          <a:xfrm>
            <a:off x="9115384" y="2209583"/>
            <a:ext cx="518091" cy="646331"/>
          </a:xfrm>
          <a:prstGeom prst="rect">
            <a:avLst/>
          </a:prstGeom>
          <a:noFill/>
        </p:spPr>
        <p:txBody>
          <a:bodyPr wrap="squar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28" name="Oval 27">
            <a:extLst>
              <a:ext uri="{FF2B5EF4-FFF2-40B4-BE49-F238E27FC236}">
                <a16:creationId xmlns:a16="http://schemas.microsoft.com/office/drawing/2014/main" id="{35CA03BA-3082-49E9-BE12-9B3D4A3952B2}"/>
              </a:ext>
            </a:extLst>
          </p:cNvPr>
          <p:cNvSpPr/>
          <p:nvPr/>
        </p:nvSpPr>
        <p:spPr>
          <a:xfrm>
            <a:off x="9059448" y="2687088"/>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47945968-3876-47D9-BEE1-6C5BB73CE12C}"/>
              </a:ext>
            </a:extLst>
          </p:cNvPr>
          <p:cNvCxnSpPr>
            <a:cxnSpLocks/>
            <a:stCxn id="28" idx="2"/>
            <a:endCxn id="22" idx="7"/>
          </p:cNvCxnSpPr>
          <p:nvPr/>
        </p:nvCxnSpPr>
        <p:spPr>
          <a:xfrm flipH="1">
            <a:off x="7923883" y="2743837"/>
            <a:ext cx="1135565" cy="221732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D12F2C1-59D2-461D-8272-2CF619CEF040}"/>
              </a:ext>
            </a:extLst>
          </p:cNvPr>
          <p:cNvCxnSpPr>
            <a:cxnSpLocks/>
            <a:stCxn id="28" idx="5"/>
            <a:endCxn id="23" idx="1"/>
          </p:cNvCxnSpPr>
          <p:nvPr/>
        </p:nvCxnSpPr>
        <p:spPr>
          <a:xfrm>
            <a:off x="9154444" y="2783965"/>
            <a:ext cx="1164355" cy="21701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1" name="Rectangle: Rounded Corners 30">
            <a:extLst>
              <a:ext uri="{FF2B5EF4-FFF2-40B4-BE49-F238E27FC236}">
                <a16:creationId xmlns:a16="http://schemas.microsoft.com/office/drawing/2014/main" id="{47154CEF-8E31-4D9B-9FFB-6FE8C1C18C1D}"/>
              </a:ext>
            </a:extLst>
          </p:cNvPr>
          <p:cNvSpPr/>
          <p:nvPr/>
        </p:nvSpPr>
        <p:spPr>
          <a:xfrm>
            <a:off x="1623373" y="4470881"/>
            <a:ext cx="3901065"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rPr>
              <a:t>Isosceles Triangle</a:t>
            </a:r>
            <a:endParaRPr lang="en-US" sz="2800" b="1" baseline="30000" dirty="0">
              <a:solidFill>
                <a:schemeClr val="bg1"/>
              </a:solidFill>
            </a:endParaRPr>
          </a:p>
        </p:txBody>
      </p:sp>
      <p:sp>
        <p:nvSpPr>
          <p:cNvPr id="32" name="Subtitle 2">
            <a:extLst>
              <a:ext uri="{FF2B5EF4-FFF2-40B4-BE49-F238E27FC236}">
                <a16:creationId xmlns:a16="http://schemas.microsoft.com/office/drawing/2014/main" id="{9B9F68F7-B019-43E3-878E-B481C60267E8}"/>
              </a:ext>
            </a:extLst>
          </p:cNvPr>
          <p:cNvSpPr txBox="1">
            <a:spLocks/>
          </p:cNvSpPr>
          <p:nvPr/>
        </p:nvSpPr>
        <p:spPr>
          <a:xfrm>
            <a:off x="289523" y="2412943"/>
            <a:ext cx="7285033" cy="1359658"/>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RPr/>
            </a:defPPr>
            <a:lvl1pPr marL="0" indent="0" defTabSz="457200" eaLnBrk="1" latinLnBrk="0" hangingPunct="1">
              <a:spcBef>
                <a:spcPct val="20000"/>
              </a:spcBef>
              <a:spcAft>
                <a:spcPts val="600"/>
              </a:spcAft>
              <a:buClr>
                <a:schemeClr val="accent1"/>
              </a:buClr>
              <a:buSzPct val="115000"/>
              <a:buNone/>
              <a:defRPr sz="2800" kern="1200">
                <a:solidFill>
                  <a:srgbClr val="C00000"/>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pPr>
              <a:lnSpc>
                <a:spcPct val="150000"/>
              </a:lnSpc>
            </a:pPr>
            <a:r>
              <a:rPr lang="en-US" dirty="0"/>
              <a:t>D is on the perpendicular bisector of [AB]</a:t>
            </a:r>
          </a:p>
          <a:p>
            <a:pPr>
              <a:lnSpc>
                <a:spcPct val="150000"/>
              </a:lnSpc>
            </a:pPr>
            <a:r>
              <a:rPr lang="en-US" dirty="0"/>
              <a:t>So DA = DB</a:t>
            </a:r>
          </a:p>
          <a:p>
            <a:pPr>
              <a:lnSpc>
                <a:spcPct val="150000"/>
              </a:lnSpc>
            </a:pPr>
            <a:endParaRPr lang="en-US" dirty="0"/>
          </a:p>
        </p:txBody>
      </p:sp>
    </p:spTree>
    <p:custDataLst>
      <p:tags r:id="rId1"/>
    </p:custDataLst>
    <p:extLst>
      <p:ext uri="{BB962C8B-B14F-4D97-AF65-F5344CB8AC3E}">
        <p14:creationId xmlns:p14="http://schemas.microsoft.com/office/powerpoint/2010/main" val="4160466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mph" presetSubtype="1" nodeType="clickEffect">
                                  <p:stCondLst>
                                    <p:cond delay="0"/>
                                  </p:stCondLst>
                                  <p:childTnLst>
                                    <p:set>
                                      <p:cBhvr>
                                        <p:cTn id="11" dur="indefinite"/>
                                        <p:tgtEl>
                                          <p:spTgt spid="31"/>
                                        </p:tgtEl>
                                        <p:attrNameLst>
                                          <p:attrName>fillcolor</p:attrName>
                                        </p:attrNameLst>
                                      </p:cBhvr>
                                      <p:to>
                                        <p:clrVal>
                                          <a:srgbClr val="74C274"/>
                                        </p:clrVal>
                                      </p:to>
                                    </p:set>
                                    <p:set>
                                      <p:cBhvr>
                                        <p:cTn id="12" dur="indefinite"/>
                                        <p:tgtEl>
                                          <p:spTgt spid="31"/>
                                        </p:tgtEl>
                                        <p:attrNameLst>
                                          <p:attrName>fill.type</p:attrName>
                                        </p:attrNameLst>
                                      </p:cBhvr>
                                      <p:to>
                                        <p:strVal val="solid"/>
                                      </p:to>
                                    </p:set>
                                    <p:set>
                                      <p:cBhvr>
                                        <p:cTn id="13" dur="indefinite"/>
                                        <p:tgtEl>
                                          <p:spTgt spid="31"/>
                                        </p:tgtEl>
                                        <p:attrNameLst>
                                          <p:attrName>fill.on</p:attrName>
                                        </p:attrNameLst>
                                      </p:cBhvr>
                                      <p:to>
                                        <p:strVal val="true"/>
                                      </p:to>
                                    </p:set>
                                  </p:childTnLst>
                                </p:cTn>
                              </p:par>
                              <p:par>
                                <p:cTn id="14" presetID="7" presetClass="emph" presetSubtype="1" nodeType="withEffect">
                                  <p:stCondLst>
                                    <p:cond delay="0"/>
                                  </p:stCondLst>
                                  <p:childTnLst>
                                    <p:set>
                                      <p:cBhvr>
                                        <p:cTn id="15" dur="indefinite"/>
                                        <p:tgtEl>
                                          <p:spTgt spid="31"/>
                                        </p:tgtEl>
                                        <p:attrNameLst>
                                          <p:attrName>stroke.color</p:attrName>
                                        </p:attrNameLst>
                                      </p:cBhvr>
                                      <p:to>
                                        <p:clrVal>
                                          <a:schemeClr val="bg1"/>
                                        </p:clrVal>
                                      </p:to>
                                    </p:set>
                                    <p:set>
                                      <p:cBhvr>
                                        <p:cTn id="16" dur="indefinite"/>
                                        <p:tgtEl>
                                          <p:spTgt spid="3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Use your figure to answer the question.</a:t>
            </a:r>
            <a:endParaRPr lang="en-US" sz="3200" b="1" dirty="0">
              <a:solidFill>
                <a:schemeClr val="bg1"/>
              </a:solidFill>
              <a:latin typeface="Comic Sans MS"/>
            </a:endParaRPr>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6"/>
            <a:ext cx="782125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bg2"/>
                </a:solidFill>
                <a:effectLst/>
                <a:ea typeface="Calibri" panose="020F0502020204030204" pitchFamily="34" charset="0"/>
                <a:cs typeface="Calibri" panose="020F0502020204030204" pitchFamily="34" charset="0"/>
              </a:rPr>
              <a:t>What is the nature of triangle ACD?</a:t>
            </a:r>
            <a:endParaRPr lang="en-US" sz="3200" dirty="0">
              <a:solidFill>
                <a:schemeClr val="bg2"/>
              </a:solidFill>
            </a:endParaRPr>
          </a:p>
        </p:txBody>
      </p:sp>
      <p:sp>
        <p:nvSpPr>
          <p:cNvPr id="7" name="Rectangle: Rounded Corners 6">
            <a:extLst>
              <a:ext uri="{FF2B5EF4-FFF2-40B4-BE49-F238E27FC236}">
                <a16:creationId xmlns:a16="http://schemas.microsoft.com/office/drawing/2014/main" id="{AED2B6F6-8EDB-4D44-A461-19146B4DF104}"/>
              </a:ext>
            </a:extLst>
          </p:cNvPr>
          <p:cNvSpPr/>
          <p:nvPr/>
        </p:nvSpPr>
        <p:spPr>
          <a:xfrm>
            <a:off x="1623373" y="4470881"/>
            <a:ext cx="3901065"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rPr>
              <a:t>Right Triangle</a:t>
            </a:r>
            <a:endParaRPr lang="en-US" sz="2800" b="1" baseline="30000" dirty="0">
              <a:solidFill>
                <a:schemeClr val="bg1"/>
              </a:solidFill>
            </a:endParaRPr>
          </a:p>
        </p:txBody>
      </p:sp>
      <p:sp>
        <p:nvSpPr>
          <p:cNvPr id="8" name="Subtitle 2">
            <a:extLst>
              <a:ext uri="{FF2B5EF4-FFF2-40B4-BE49-F238E27FC236}">
                <a16:creationId xmlns:a16="http://schemas.microsoft.com/office/drawing/2014/main" id="{7DEF8F2E-4B31-4981-81E9-8B70A30FB9B8}"/>
              </a:ext>
            </a:extLst>
          </p:cNvPr>
          <p:cNvSpPr txBox="1">
            <a:spLocks/>
          </p:cNvSpPr>
          <p:nvPr/>
        </p:nvSpPr>
        <p:spPr>
          <a:xfrm>
            <a:off x="289811" y="2678942"/>
            <a:ext cx="7285033" cy="1359658"/>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RPr/>
            </a:defPPr>
            <a:lvl1pPr marL="0" indent="0" defTabSz="457200" eaLnBrk="1" latinLnBrk="0" hangingPunct="1">
              <a:spcBef>
                <a:spcPct val="20000"/>
              </a:spcBef>
              <a:spcAft>
                <a:spcPts val="600"/>
              </a:spcAft>
              <a:buClr>
                <a:schemeClr val="accent1"/>
              </a:buClr>
              <a:buSzPct val="115000"/>
              <a:buNone/>
              <a:defRPr sz="2800" kern="1200">
                <a:solidFill>
                  <a:srgbClr val="C00000"/>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en-US" dirty="0"/>
              <a:t>(DC) ꓕ (AB) at D</a:t>
            </a:r>
          </a:p>
        </p:txBody>
      </p:sp>
      <p:sp>
        <p:nvSpPr>
          <p:cNvPr id="9" name="Rectangle 8">
            <a:extLst>
              <a:ext uri="{FF2B5EF4-FFF2-40B4-BE49-F238E27FC236}">
                <a16:creationId xmlns:a16="http://schemas.microsoft.com/office/drawing/2014/main" id="{3CCAACD1-54EA-4016-97A5-C2DF2EE7ADC1}"/>
              </a:ext>
            </a:extLst>
          </p:cNvPr>
          <p:cNvSpPr/>
          <p:nvPr/>
        </p:nvSpPr>
        <p:spPr>
          <a:xfrm>
            <a:off x="7417283" y="4944537"/>
            <a:ext cx="52289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10" name="Rectangle 9">
            <a:extLst>
              <a:ext uri="{FF2B5EF4-FFF2-40B4-BE49-F238E27FC236}">
                <a16:creationId xmlns:a16="http://schemas.microsoft.com/office/drawing/2014/main" id="{9AFB782A-6E70-4947-828F-8B547380985C}"/>
              </a:ext>
            </a:extLst>
          </p:cNvPr>
          <p:cNvSpPr/>
          <p:nvPr/>
        </p:nvSpPr>
        <p:spPr>
          <a:xfrm>
            <a:off x="10571998" y="495215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11" name="Straight Connector 10">
            <a:extLst>
              <a:ext uri="{FF2B5EF4-FFF2-40B4-BE49-F238E27FC236}">
                <a16:creationId xmlns:a16="http://schemas.microsoft.com/office/drawing/2014/main" id="{FAE03DDD-49BB-46B9-8379-56F078CD1A40}"/>
              </a:ext>
            </a:extLst>
          </p:cNvPr>
          <p:cNvCxnSpPr>
            <a:cxnSpLocks/>
            <a:endCxn id="13" idx="2"/>
          </p:cNvCxnSpPr>
          <p:nvPr/>
        </p:nvCxnSpPr>
        <p:spPr>
          <a:xfrm flipV="1">
            <a:off x="7884534" y="4994281"/>
            <a:ext cx="2417966" cy="7005"/>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A9874667-AC59-424B-A099-64722ADE8868}"/>
              </a:ext>
            </a:extLst>
          </p:cNvPr>
          <p:cNvSpPr/>
          <p:nvPr/>
        </p:nvSpPr>
        <p:spPr>
          <a:xfrm>
            <a:off x="7828887" y="494453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EC32C8B7-5BB0-41EF-BEE0-D17E9AC3E1AA}"/>
              </a:ext>
            </a:extLst>
          </p:cNvPr>
          <p:cNvSpPr/>
          <p:nvPr/>
        </p:nvSpPr>
        <p:spPr>
          <a:xfrm>
            <a:off x="10302500" y="4937532"/>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96622399-D377-4E5D-943C-E651C1AD59EB}"/>
              </a:ext>
            </a:extLst>
          </p:cNvPr>
          <p:cNvSpPr/>
          <p:nvPr/>
        </p:nvSpPr>
        <p:spPr>
          <a:xfrm>
            <a:off x="9059448" y="4921395"/>
            <a:ext cx="111295" cy="11349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cxnSp>
        <p:nvCxnSpPr>
          <p:cNvPr id="17" name="Straight Connector 16">
            <a:extLst>
              <a:ext uri="{FF2B5EF4-FFF2-40B4-BE49-F238E27FC236}">
                <a16:creationId xmlns:a16="http://schemas.microsoft.com/office/drawing/2014/main" id="{972DD03B-9962-4F85-8505-20626544AB36}"/>
              </a:ext>
            </a:extLst>
          </p:cNvPr>
          <p:cNvCxnSpPr>
            <a:cxnSpLocks/>
          </p:cNvCxnSpPr>
          <p:nvPr/>
        </p:nvCxnSpPr>
        <p:spPr>
          <a:xfrm>
            <a:off x="9115095" y="2503661"/>
            <a:ext cx="0" cy="244848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99BFF666-12D0-4E5E-971F-E59B478C2230}"/>
              </a:ext>
            </a:extLst>
          </p:cNvPr>
          <p:cNvSpPr/>
          <p:nvPr/>
        </p:nvSpPr>
        <p:spPr>
          <a:xfrm>
            <a:off x="8876889" y="5107779"/>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9" name="Rectangle 18">
            <a:extLst>
              <a:ext uri="{FF2B5EF4-FFF2-40B4-BE49-F238E27FC236}">
                <a16:creationId xmlns:a16="http://schemas.microsoft.com/office/drawing/2014/main" id="{81FF4269-C261-47B9-944E-29727463DB91}"/>
              </a:ext>
            </a:extLst>
          </p:cNvPr>
          <p:cNvSpPr/>
          <p:nvPr/>
        </p:nvSpPr>
        <p:spPr>
          <a:xfrm>
            <a:off x="9115384" y="2209583"/>
            <a:ext cx="518091" cy="646331"/>
          </a:xfrm>
          <a:prstGeom prst="rect">
            <a:avLst/>
          </a:prstGeom>
          <a:noFill/>
        </p:spPr>
        <p:txBody>
          <a:bodyPr wrap="squar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20" name="Oval 19">
            <a:extLst>
              <a:ext uri="{FF2B5EF4-FFF2-40B4-BE49-F238E27FC236}">
                <a16:creationId xmlns:a16="http://schemas.microsoft.com/office/drawing/2014/main" id="{661E6686-089C-4BB4-B217-BB22FD760F27}"/>
              </a:ext>
            </a:extLst>
          </p:cNvPr>
          <p:cNvSpPr/>
          <p:nvPr/>
        </p:nvSpPr>
        <p:spPr>
          <a:xfrm>
            <a:off x="9059448" y="2687088"/>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83C00C2F-A168-4613-A33A-B96CAF66C754}"/>
              </a:ext>
            </a:extLst>
          </p:cNvPr>
          <p:cNvCxnSpPr>
            <a:cxnSpLocks/>
            <a:stCxn id="20" idx="2"/>
            <a:endCxn id="12" idx="7"/>
          </p:cNvCxnSpPr>
          <p:nvPr/>
        </p:nvCxnSpPr>
        <p:spPr>
          <a:xfrm flipH="1">
            <a:off x="7923883" y="2743837"/>
            <a:ext cx="1135565" cy="221732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B005575-C0FC-4159-939B-C597D4AB913A}"/>
              </a:ext>
            </a:extLst>
          </p:cNvPr>
          <p:cNvCxnSpPr>
            <a:cxnSpLocks/>
            <a:stCxn id="20" idx="5"/>
            <a:endCxn id="13" idx="1"/>
          </p:cNvCxnSpPr>
          <p:nvPr/>
        </p:nvCxnSpPr>
        <p:spPr>
          <a:xfrm>
            <a:off x="9154444" y="2783965"/>
            <a:ext cx="1164355" cy="21701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B0B7429B-90C9-4CC3-88C2-1BE24C723C55}"/>
              </a:ext>
            </a:extLst>
          </p:cNvPr>
          <p:cNvSpPr/>
          <p:nvPr/>
        </p:nvSpPr>
        <p:spPr>
          <a:xfrm>
            <a:off x="9133357" y="4712191"/>
            <a:ext cx="279883" cy="279883"/>
          </a:xfrm>
          <a:custGeom>
            <a:avLst/>
            <a:gdLst>
              <a:gd name="connsiteX0" fmla="*/ 0 w 279883"/>
              <a:gd name="connsiteY0" fmla="*/ 0 h 279883"/>
              <a:gd name="connsiteX1" fmla="*/ 279883 w 279883"/>
              <a:gd name="connsiteY1" fmla="*/ 0 h 279883"/>
              <a:gd name="connsiteX2" fmla="*/ 279883 w 279883"/>
              <a:gd name="connsiteY2" fmla="*/ 279883 h 279883"/>
              <a:gd name="connsiteX3" fmla="*/ 0 w 279883"/>
              <a:gd name="connsiteY3" fmla="*/ 279883 h 279883"/>
              <a:gd name="connsiteX4" fmla="*/ 0 w 279883"/>
              <a:gd name="connsiteY4" fmla="*/ 0 h 279883"/>
              <a:gd name="connsiteX0" fmla="*/ 0 w 279883"/>
              <a:gd name="connsiteY0" fmla="*/ 279883 h 371323"/>
              <a:gd name="connsiteX1" fmla="*/ 0 w 279883"/>
              <a:gd name="connsiteY1" fmla="*/ 0 h 371323"/>
              <a:gd name="connsiteX2" fmla="*/ 279883 w 279883"/>
              <a:gd name="connsiteY2" fmla="*/ 0 h 371323"/>
              <a:gd name="connsiteX3" fmla="*/ 279883 w 279883"/>
              <a:gd name="connsiteY3" fmla="*/ 279883 h 371323"/>
              <a:gd name="connsiteX4" fmla="*/ 91440 w 279883"/>
              <a:gd name="connsiteY4" fmla="*/ 371323 h 371323"/>
              <a:gd name="connsiteX0" fmla="*/ 0 w 279883"/>
              <a:gd name="connsiteY0" fmla="*/ 0 h 371323"/>
              <a:gd name="connsiteX1" fmla="*/ 279883 w 279883"/>
              <a:gd name="connsiteY1" fmla="*/ 0 h 371323"/>
              <a:gd name="connsiteX2" fmla="*/ 279883 w 279883"/>
              <a:gd name="connsiteY2" fmla="*/ 279883 h 371323"/>
              <a:gd name="connsiteX3" fmla="*/ 91440 w 279883"/>
              <a:gd name="connsiteY3" fmla="*/ 371323 h 371323"/>
              <a:gd name="connsiteX0" fmla="*/ 0 w 279883"/>
              <a:gd name="connsiteY0" fmla="*/ 0 h 279883"/>
              <a:gd name="connsiteX1" fmla="*/ 279883 w 279883"/>
              <a:gd name="connsiteY1" fmla="*/ 0 h 279883"/>
              <a:gd name="connsiteX2" fmla="*/ 279883 w 279883"/>
              <a:gd name="connsiteY2" fmla="*/ 279883 h 279883"/>
            </a:gdLst>
            <a:ahLst/>
            <a:cxnLst>
              <a:cxn ang="0">
                <a:pos x="connsiteX0" y="connsiteY0"/>
              </a:cxn>
              <a:cxn ang="0">
                <a:pos x="connsiteX1" y="connsiteY1"/>
              </a:cxn>
              <a:cxn ang="0">
                <a:pos x="connsiteX2" y="connsiteY2"/>
              </a:cxn>
            </a:cxnLst>
            <a:rect l="l" t="t" r="r" b="b"/>
            <a:pathLst>
              <a:path w="279883" h="279883">
                <a:moveTo>
                  <a:pt x="0" y="0"/>
                </a:moveTo>
                <a:lnTo>
                  <a:pt x="279883" y="0"/>
                </a:lnTo>
                <a:lnTo>
                  <a:pt x="279883" y="279883"/>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070173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mph" presetSubtype="1" nodeType="clickEffect">
                                  <p:stCondLst>
                                    <p:cond delay="0"/>
                                  </p:stCondLst>
                                  <p:childTnLst>
                                    <p:set>
                                      <p:cBhvr>
                                        <p:cTn id="16" dur="indefinite"/>
                                        <p:tgtEl>
                                          <p:spTgt spid="7"/>
                                        </p:tgtEl>
                                        <p:attrNameLst>
                                          <p:attrName>fillcolor</p:attrName>
                                        </p:attrNameLst>
                                      </p:cBhvr>
                                      <p:to>
                                        <p:clrVal>
                                          <a:srgbClr val="74C274"/>
                                        </p:clrVal>
                                      </p:to>
                                    </p:set>
                                    <p:set>
                                      <p:cBhvr>
                                        <p:cTn id="17" dur="indefinite"/>
                                        <p:tgtEl>
                                          <p:spTgt spid="7"/>
                                        </p:tgtEl>
                                        <p:attrNameLst>
                                          <p:attrName>fill.type</p:attrName>
                                        </p:attrNameLst>
                                      </p:cBhvr>
                                      <p:to>
                                        <p:strVal val="solid"/>
                                      </p:to>
                                    </p:set>
                                    <p:set>
                                      <p:cBhvr>
                                        <p:cTn id="18" dur="indefinite"/>
                                        <p:tgtEl>
                                          <p:spTgt spid="7"/>
                                        </p:tgtEl>
                                        <p:attrNameLst>
                                          <p:attrName>fill.on</p:attrName>
                                        </p:attrNameLst>
                                      </p:cBhvr>
                                      <p:to>
                                        <p:strVal val="true"/>
                                      </p:to>
                                    </p:set>
                                  </p:childTnLst>
                                </p:cTn>
                              </p:par>
                              <p:par>
                                <p:cTn id="19" presetID="7" presetClass="emph" presetSubtype="1" nodeType="withEffect">
                                  <p:stCondLst>
                                    <p:cond delay="0"/>
                                  </p:stCondLst>
                                  <p:childTnLst>
                                    <p:set>
                                      <p:cBhvr>
                                        <p:cTn id="20" dur="indefinite"/>
                                        <p:tgtEl>
                                          <p:spTgt spid="7"/>
                                        </p:tgtEl>
                                        <p:attrNameLst>
                                          <p:attrName>stroke.color</p:attrName>
                                        </p:attrNameLst>
                                      </p:cBhvr>
                                      <p:to>
                                        <p:clrVal>
                                          <a:schemeClr val="bg1"/>
                                        </p:clrVal>
                                      </p:to>
                                    </p:set>
                                    <p:set>
                                      <p:cBhvr>
                                        <p:cTn id="21" dur="indefinite"/>
                                        <p:tgtEl>
                                          <p:spTgt spid="7"/>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Common formative assessment</a:t>
            </a:r>
            <a:endParaRPr lang="en-US" sz="5400" dirty="0">
              <a:solidFill>
                <a:schemeClr val="accent1">
                  <a:lumMod val="50000"/>
                </a:schemeClr>
              </a:solidFill>
            </a:endParaRP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1980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491400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en-GB" sz="3200" b="1" dirty="0">
                <a:solidFill>
                  <a:schemeClr val="bg1"/>
                </a:solidFill>
                <a:latin typeface="Comic Sans MS"/>
                <a:sym typeface="Comic Sans MS"/>
              </a:rPr>
              <a:t>State the nature of triangle ABC.</a:t>
            </a:r>
            <a:endParaRPr lang="en-GB" sz="3200" b="1" dirty="0">
              <a:sym typeface="Comic Sans MS"/>
            </a:endParaRPr>
          </a:p>
        </p:txBody>
      </p:sp>
      <p:sp>
        <p:nvSpPr>
          <p:cNvPr id="8" name="TextBox 7">
            <a:extLst>
              <a:ext uri="{FF2B5EF4-FFF2-40B4-BE49-F238E27FC236}">
                <a16:creationId xmlns:a16="http://schemas.microsoft.com/office/drawing/2014/main" id="{F23C4B0B-0646-4BCD-A2A2-6D6D5792F929}"/>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dirty="0">
                <a:solidFill>
                  <a:schemeClr val="tx1">
                    <a:lumMod val="50000"/>
                    <a:lumOff val="50000"/>
                  </a:schemeClr>
                </a:solidFill>
                <a:latin typeface="+mj-lt"/>
              </a:rPr>
              <a:t>Check your understanding</a:t>
            </a:r>
          </a:p>
        </p:txBody>
      </p:sp>
      <p:sp>
        <p:nvSpPr>
          <p:cNvPr id="21" name="Rectangle: Rounded Corners 20">
            <a:extLst>
              <a:ext uri="{FF2B5EF4-FFF2-40B4-BE49-F238E27FC236}">
                <a16:creationId xmlns:a16="http://schemas.microsoft.com/office/drawing/2014/main" id="{6F2E7B34-2D2C-48A9-B022-2158FF2F015B}"/>
              </a:ext>
            </a:extLst>
          </p:cNvPr>
          <p:cNvSpPr/>
          <p:nvPr/>
        </p:nvSpPr>
        <p:spPr>
          <a:xfrm>
            <a:off x="2708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Equilateral</a:t>
            </a:r>
            <a:endParaRPr lang="en-US" sz="3200" baseline="30000" dirty="0">
              <a:solidFill>
                <a:schemeClr val="tx1">
                  <a:lumMod val="75000"/>
                  <a:lumOff val="25000"/>
                </a:schemeClr>
              </a:solidFill>
              <a:latin typeface="+mj-lt"/>
            </a:endParaRPr>
          </a:p>
        </p:txBody>
      </p:sp>
      <p:sp>
        <p:nvSpPr>
          <p:cNvPr id="22" name="Rectangle: Rounded Corners 21">
            <a:extLst>
              <a:ext uri="{FF2B5EF4-FFF2-40B4-BE49-F238E27FC236}">
                <a16:creationId xmlns:a16="http://schemas.microsoft.com/office/drawing/2014/main" id="{0AEABB41-DAD4-4449-AE34-0C90F90942AA}"/>
              </a:ext>
            </a:extLst>
          </p:cNvPr>
          <p:cNvSpPr/>
          <p:nvPr/>
        </p:nvSpPr>
        <p:spPr>
          <a:xfrm>
            <a:off x="329977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Isosceles</a:t>
            </a:r>
            <a:endParaRPr lang="en-US" sz="3200" baseline="30000" dirty="0">
              <a:solidFill>
                <a:schemeClr val="tx1">
                  <a:lumMod val="75000"/>
                  <a:lumOff val="25000"/>
                </a:schemeClr>
              </a:solidFill>
              <a:latin typeface="+mj-lt"/>
            </a:endParaRPr>
          </a:p>
        </p:txBody>
      </p:sp>
      <p:sp>
        <p:nvSpPr>
          <p:cNvPr id="23" name="Rectangle: Rounded Corners 22">
            <a:extLst>
              <a:ext uri="{FF2B5EF4-FFF2-40B4-BE49-F238E27FC236}">
                <a16:creationId xmlns:a16="http://schemas.microsoft.com/office/drawing/2014/main" id="{263F4027-A5FA-4DC8-A3F1-680AD93AB638}"/>
              </a:ext>
            </a:extLst>
          </p:cNvPr>
          <p:cNvSpPr/>
          <p:nvPr/>
        </p:nvSpPr>
        <p:spPr>
          <a:xfrm>
            <a:off x="63287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Right</a:t>
            </a:r>
            <a:endParaRPr lang="en-US" sz="3200" baseline="30000" dirty="0">
              <a:solidFill>
                <a:schemeClr val="tx1">
                  <a:lumMod val="75000"/>
                  <a:lumOff val="25000"/>
                </a:schemeClr>
              </a:solidFill>
              <a:latin typeface="+mj-lt"/>
            </a:endParaRPr>
          </a:p>
        </p:txBody>
      </p:sp>
      <p:sp>
        <p:nvSpPr>
          <p:cNvPr id="24" name="Rectangle: Rounded Corners 23">
            <a:extLst>
              <a:ext uri="{FF2B5EF4-FFF2-40B4-BE49-F238E27FC236}">
                <a16:creationId xmlns:a16="http://schemas.microsoft.com/office/drawing/2014/main" id="{25BAE985-F35D-46FD-99FF-73E614005082}"/>
              </a:ext>
            </a:extLst>
          </p:cNvPr>
          <p:cNvSpPr/>
          <p:nvPr/>
        </p:nvSpPr>
        <p:spPr>
          <a:xfrm>
            <a:off x="9357673" y="1727681"/>
            <a:ext cx="2560320"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Right Isosceles</a:t>
            </a:r>
            <a:endParaRPr lang="en-US" sz="3200" baseline="30000" dirty="0">
              <a:solidFill>
                <a:schemeClr val="tx1">
                  <a:lumMod val="75000"/>
                  <a:lumOff val="25000"/>
                </a:schemeClr>
              </a:solidFill>
              <a:latin typeface="+mj-lt"/>
            </a:endParaRPr>
          </a:p>
        </p:txBody>
      </p:sp>
      <p:sp>
        <p:nvSpPr>
          <p:cNvPr id="26" name="Rectangle: Rounded Corners 25">
            <a:extLst>
              <a:ext uri="{FF2B5EF4-FFF2-40B4-BE49-F238E27FC236}">
                <a16:creationId xmlns:a16="http://schemas.microsoft.com/office/drawing/2014/main" id="{7DCBA3A7-A58E-4C41-AD2B-8378739F0E27}"/>
              </a:ext>
            </a:extLst>
          </p:cNvPr>
          <p:cNvSpPr/>
          <p:nvPr/>
        </p:nvSpPr>
        <p:spPr>
          <a:xfrm>
            <a:off x="6328723" y="4207593"/>
            <a:ext cx="4061147"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b"/>
          <a:lstStyle/>
          <a:p>
            <a:pPr algn="ctr"/>
            <a:r>
              <a:rPr lang="en-US" sz="4800" b="1" baseline="30000" dirty="0">
                <a:solidFill>
                  <a:schemeClr val="bg1"/>
                </a:solidFill>
                <a:latin typeface="+mj-lt"/>
              </a:rPr>
              <a:t>Isosceles</a:t>
            </a:r>
          </a:p>
        </p:txBody>
      </p:sp>
      <p:sp>
        <p:nvSpPr>
          <p:cNvPr id="10" name="Rectangle 9">
            <a:extLst>
              <a:ext uri="{FF2B5EF4-FFF2-40B4-BE49-F238E27FC236}">
                <a16:creationId xmlns:a16="http://schemas.microsoft.com/office/drawing/2014/main" id="{D4038479-EC02-4563-83F0-E7A9BC315C9F}"/>
              </a:ext>
            </a:extLst>
          </p:cNvPr>
          <p:cNvSpPr/>
          <p:nvPr/>
        </p:nvSpPr>
        <p:spPr>
          <a:xfrm>
            <a:off x="809050" y="5741166"/>
            <a:ext cx="52289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11" name="Rectangle 10">
            <a:extLst>
              <a:ext uri="{FF2B5EF4-FFF2-40B4-BE49-F238E27FC236}">
                <a16:creationId xmlns:a16="http://schemas.microsoft.com/office/drawing/2014/main" id="{F4FEB9F2-2354-4833-B816-FDE5D1FA1DA3}"/>
              </a:ext>
            </a:extLst>
          </p:cNvPr>
          <p:cNvSpPr/>
          <p:nvPr/>
        </p:nvSpPr>
        <p:spPr>
          <a:xfrm>
            <a:off x="3963765" y="5748779"/>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12" name="Straight Connector 11">
            <a:extLst>
              <a:ext uri="{FF2B5EF4-FFF2-40B4-BE49-F238E27FC236}">
                <a16:creationId xmlns:a16="http://schemas.microsoft.com/office/drawing/2014/main" id="{D46CFC90-5F9B-4AED-B02E-C0E179C3E9E9}"/>
              </a:ext>
            </a:extLst>
          </p:cNvPr>
          <p:cNvCxnSpPr>
            <a:cxnSpLocks/>
            <a:endCxn id="14" idx="2"/>
          </p:cNvCxnSpPr>
          <p:nvPr/>
        </p:nvCxnSpPr>
        <p:spPr>
          <a:xfrm flipV="1">
            <a:off x="1276301" y="5790910"/>
            <a:ext cx="2417966" cy="7005"/>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CEF4E740-B79E-4469-9C46-AE510B754CB1}"/>
              </a:ext>
            </a:extLst>
          </p:cNvPr>
          <p:cNvSpPr/>
          <p:nvPr/>
        </p:nvSpPr>
        <p:spPr>
          <a:xfrm>
            <a:off x="1220654" y="5741166"/>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9A8816B-729E-43C0-A71F-81295D39833E}"/>
              </a:ext>
            </a:extLst>
          </p:cNvPr>
          <p:cNvSpPr/>
          <p:nvPr/>
        </p:nvSpPr>
        <p:spPr>
          <a:xfrm>
            <a:off x="3694267" y="5734161"/>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FDE7B91-365F-435C-AE7D-52D9E897F304}"/>
              </a:ext>
            </a:extLst>
          </p:cNvPr>
          <p:cNvSpPr/>
          <p:nvPr/>
        </p:nvSpPr>
        <p:spPr>
          <a:xfrm>
            <a:off x="2507151" y="3006212"/>
            <a:ext cx="518091" cy="646331"/>
          </a:xfrm>
          <a:prstGeom prst="rect">
            <a:avLst/>
          </a:prstGeom>
          <a:noFill/>
        </p:spPr>
        <p:txBody>
          <a:bodyPr wrap="squar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9" name="Oval 18">
            <a:extLst>
              <a:ext uri="{FF2B5EF4-FFF2-40B4-BE49-F238E27FC236}">
                <a16:creationId xmlns:a16="http://schemas.microsoft.com/office/drawing/2014/main" id="{6F060D2A-6E5D-4D58-AA74-9D62BFC6C9CD}"/>
              </a:ext>
            </a:extLst>
          </p:cNvPr>
          <p:cNvSpPr/>
          <p:nvPr/>
        </p:nvSpPr>
        <p:spPr>
          <a:xfrm>
            <a:off x="2451215" y="348371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185AF20A-2685-46BF-9DDE-23DF10D95BA0}"/>
              </a:ext>
            </a:extLst>
          </p:cNvPr>
          <p:cNvCxnSpPr>
            <a:cxnSpLocks/>
            <a:stCxn id="19" idx="2"/>
            <a:endCxn id="13" idx="7"/>
          </p:cNvCxnSpPr>
          <p:nvPr/>
        </p:nvCxnSpPr>
        <p:spPr>
          <a:xfrm flipH="1">
            <a:off x="1315650" y="3540466"/>
            <a:ext cx="1135565" cy="221732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F803ADF-EA49-48E3-B7E4-FCF5765C176F}"/>
              </a:ext>
            </a:extLst>
          </p:cNvPr>
          <p:cNvCxnSpPr>
            <a:cxnSpLocks/>
            <a:stCxn id="19" idx="6"/>
            <a:endCxn id="14" idx="1"/>
          </p:cNvCxnSpPr>
          <p:nvPr/>
        </p:nvCxnSpPr>
        <p:spPr>
          <a:xfrm>
            <a:off x="2562510" y="3540466"/>
            <a:ext cx="1148056" cy="221031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9DFD47EA-CF56-459F-8302-02536AEABED5}"/>
              </a:ext>
            </a:extLst>
          </p:cNvPr>
          <p:cNvSpPr/>
          <p:nvPr/>
        </p:nvSpPr>
        <p:spPr>
          <a:xfrm>
            <a:off x="1117248" y="4479849"/>
            <a:ext cx="772862" cy="338554"/>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5 cm</a:t>
            </a:r>
          </a:p>
        </p:txBody>
      </p:sp>
      <p:sp>
        <p:nvSpPr>
          <p:cNvPr id="29" name="Rectangle 28">
            <a:extLst>
              <a:ext uri="{FF2B5EF4-FFF2-40B4-BE49-F238E27FC236}">
                <a16:creationId xmlns:a16="http://schemas.microsoft.com/office/drawing/2014/main" id="{01CC658E-2914-4037-8A85-06428B23C320}"/>
              </a:ext>
            </a:extLst>
          </p:cNvPr>
          <p:cNvSpPr/>
          <p:nvPr/>
        </p:nvSpPr>
        <p:spPr>
          <a:xfrm>
            <a:off x="3254085" y="4534775"/>
            <a:ext cx="772862" cy="338554"/>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5 cm</a:t>
            </a:r>
          </a:p>
        </p:txBody>
      </p:sp>
      <p:sp>
        <p:nvSpPr>
          <p:cNvPr id="30" name="Rectangle 29">
            <a:extLst>
              <a:ext uri="{FF2B5EF4-FFF2-40B4-BE49-F238E27FC236}">
                <a16:creationId xmlns:a16="http://schemas.microsoft.com/office/drawing/2014/main" id="{712B0CB7-6F8F-4F2C-9CA8-DB4E6C555DC2}"/>
              </a:ext>
            </a:extLst>
          </p:cNvPr>
          <p:cNvSpPr/>
          <p:nvPr/>
        </p:nvSpPr>
        <p:spPr>
          <a:xfrm>
            <a:off x="2064783" y="5904686"/>
            <a:ext cx="1189301" cy="400110"/>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4.8 cm</a:t>
            </a:r>
          </a:p>
        </p:txBody>
      </p:sp>
    </p:spTree>
    <p:custDataLst>
      <p:tags r:id="rId1"/>
    </p:custDataLst>
    <p:extLst>
      <p:ext uri="{BB962C8B-B14F-4D97-AF65-F5344CB8AC3E}">
        <p14:creationId xmlns:p14="http://schemas.microsoft.com/office/powerpoint/2010/main" val="224324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2"/>
                                        </p:tgtEl>
                                      </p:cBhvr>
                                    </p:animEffect>
                                    <p:set>
                                      <p:cBhvr>
                                        <p:cTn id="7" dur="1" fill="hold">
                                          <p:stCondLst>
                                            <p:cond delay="499"/>
                                          </p:stCondLst>
                                        </p:cTn>
                                        <p:tgtEl>
                                          <p:spTgt spid="22"/>
                                        </p:tgtEl>
                                        <p:attrNameLst>
                                          <p:attrName>style.visibility</p:attrName>
                                        </p:attrNameLst>
                                      </p:cBhvr>
                                      <p:to>
                                        <p:strVal val="hidden"/>
                                      </p:to>
                                    </p:set>
                                  </p:childTnLst>
                                </p:cTn>
                              </p:par>
                            </p:childTnLst>
                          </p:cTn>
                        </p:par>
                        <p:par>
                          <p:cTn id="8" fill="hold">
                            <p:stCondLst>
                              <p:cond delay="500"/>
                            </p:stCondLst>
                            <p:childTnLst>
                              <p:par>
                                <p:cTn id="9" presetID="1" presetClass="emph" presetSubtype="1" nodeType="afterEffect">
                                  <p:stCondLst>
                                    <p:cond delay="0"/>
                                  </p:stCondLst>
                                  <p:childTnLst>
                                    <p:set>
                                      <p:cBhvr>
                                        <p:cTn id="10" dur="indefinite"/>
                                        <p:tgtEl>
                                          <p:spTgt spid="26"/>
                                        </p:tgtEl>
                                        <p:attrNameLst>
                                          <p:attrName>fillcolor</p:attrName>
                                        </p:attrNameLst>
                                      </p:cBhvr>
                                      <p:to>
                                        <p:clrVal>
                                          <a:srgbClr val="74C274"/>
                                        </p:clrVal>
                                      </p:to>
                                    </p:set>
                                    <p:set>
                                      <p:cBhvr>
                                        <p:cTn id="11" dur="indefinite"/>
                                        <p:tgtEl>
                                          <p:spTgt spid="26"/>
                                        </p:tgtEl>
                                        <p:attrNameLst>
                                          <p:attrName>fill.type</p:attrName>
                                        </p:attrNameLst>
                                      </p:cBhvr>
                                      <p:to>
                                        <p:strVal val="solid"/>
                                      </p:to>
                                    </p:set>
                                    <p:set>
                                      <p:cBhvr>
                                        <p:cTn id="12" dur="indefinite"/>
                                        <p:tgtEl>
                                          <p:spTgt spid="26"/>
                                        </p:tgtEl>
                                        <p:attrNameLst>
                                          <p:attrName>fill.on</p:attrName>
                                        </p:attrNameLst>
                                      </p:cBhvr>
                                      <p:to>
                                        <p:strVal val="true"/>
                                      </p:to>
                                    </p:set>
                                  </p:childTnLst>
                                </p:cTn>
                              </p:par>
                              <p:par>
                                <p:cTn id="13" presetID="7" presetClass="emph" presetSubtype="1" nodeType="withEffect">
                                  <p:stCondLst>
                                    <p:cond delay="0"/>
                                  </p:stCondLst>
                                  <p:childTnLst>
                                    <p:set>
                                      <p:cBhvr>
                                        <p:cTn id="14" dur="indefinite"/>
                                        <p:tgtEl>
                                          <p:spTgt spid="26"/>
                                        </p:tgtEl>
                                        <p:attrNameLst>
                                          <p:attrName>stroke.color</p:attrName>
                                        </p:attrNameLst>
                                      </p:cBhvr>
                                      <p:to>
                                        <p:clrVal>
                                          <a:schemeClr val="bg1"/>
                                        </p:clrVal>
                                      </p:to>
                                    </p:set>
                                    <p:set>
                                      <p:cBhvr>
                                        <p:cTn id="15" dur="indefinite"/>
                                        <p:tgtEl>
                                          <p:spTgt spid="2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612F53E-98A3-44F1-A8C4-0779A4A1EDB2}"/>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a:solidFill>
                  <a:schemeClr val="tx1">
                    <a:lumMod val="50000"/>
                    <a:lumOff val="50000"/>
                  </a:schemeClr>
                </a:solidFill>
                <a:effectLst/>
                <a:latin typeface="+mj-lt"/>
              </a:rPr>
              <a:t> Social-Emotional Learning</a:t>
            </a:r>
            <a:endParaRPr lang="en-GB">
              <a:solidFill>
                <a:schemeClr val="tx1">
                  <a:lumMod val="50000"/>
                  <a:lumOff val="50000"/>
                </a:schemeClr>
              </a:solidFill>
              <a:latin typeface="+mj-lt"/>
            </a:endParaRPr>
          </a:p>
        </p:txBody>
      </p:sp>
      <p:sp>
        <p:nvSpPr>
          <p:cNvPr id="2" name="Google Shape;222;p10">
            <a:extLst>
              <a:ext uri="{FF2B5EF4-FFF2-40B4-BE49-F238E27FC236}">
                <a16:creationId xmlns:a16="http://schemas.microsoft.com/office/drawing/2014/main" id="{DC991007-511B-419F-ACA6-10423654E0A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mj-lt"/>
                <a:sym typeface="Comic Sans MS"/>
              </a:rPr>
              <a:t>“Write down, rip up, and throw away your stress”.</a:t>
            </a:r>
          </a:p>
        </p:txBody>
      </p:sp>
      <p:pic>
        <p:nvPicPr>
          <p:cNvPr id="4" name="Picture 3">
            <a:extLst>
              <a:ext uri="{FF2B5EF4-FFF2-40B4-BE49-F238E27FC236}">
                <a16:creationId xmlns:a16="http://schemas.microsoft.com/office/drawing/2014/main" id="{BEAFBD1E-90B2-440C-9783-330FB0205207}"/>
              </a:ext>
            </a:extLst>
          </p:cNvPr>
          <p:cNvPicPr>
            <a:picLocks noChangeAspect="1"/>
          </p:cNvPicPr>
          <p:nvPr/>
        </p:nvPicPr>
        <p:blipFill>
          <a:blip r:embed="rId4"/>
          <a:stretch>
            <a:fillRect/>
          </a:stretch>
        </p:blipFill>
        <p:spPr>
          <a:xfrm>
            <a:off x="3266172" y="1474917"/>
            <a:ext cx="5659655" cy="5061535"/>
          </a:xfrm>
          <a:prstGeom prst="rect">
            <a:avLst/>
          </a:prstGeom>
        </p:spPr>
      </p:pic>
    </p:spTree>
    <p:custDataLst>
      <p:tags r:id="rId1"/>
    </p:custDataLst>
    <p:extLst>
      <p:ext uri="{BB962C8B-B14F-4D97-AF65-F5344CB8AC3E}">
        <p14:creationId xmlns:p14="http://schemas.microsoft.com/office/powerpoint/2010/main" val="38466702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844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en-GB" sz="3200" b="1" dirty="0">
                <a:solidFill>
                  <a:schemeClr val="bg1"/>
                </a:solidFill>
                <a:latin typeface="Comic Sans MS"/>
                <a:sym typeface="Comic Sans MS"/>
              </a:rPr>
              <a:t>State the nature of triangle MLC.</a:t>
            </a:r>
            <a:endParaRPr lang="en-GB" sz="3200" b="1" dirty="0">
              <a:sym typeface="Comic Sans MS"/>
            </a:endParaRPr>
          </a:p>
        </p:txBody>
      </p:sp>
      <p:sp>
        <p:nvSpPr>
          <p:cNvPr id="9" name="Oval 8">
            <a:extLst>
              <a:ext uri="{FF2B5EF4-FFF2-40B4-BE49-F238E27FC236}">
                <a16:creationId xmlns:a16="http://schemas.microsoft.com/office/drawing/2014/main" id="{1E9B6D3B-472F-4E1D-8E4C-86DC16B4B6D0}"/>
              </a:ext>
            </a:extLst>
          </p:cNvPr>
          <p:cNvSpPr/>
          <p:nvPr/>
        </p:nvSpPr>
        <p:spPr>
          <a:xfrm rot="20300549">
            <a:off x="986900" y="6079841"/>
            <a:ext cx="118872" cy="12279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0D55833-2810-47D8-890B-DD703184D4EA}"/>
              </a:ext>
            </a:extLst>
          </p:cNvPr>
          <p:cNvSpPr/>
          <p:nvPr/>
        </p:nvSpPr>
        <p:spPr>
          <a:xfrm rot="20300549">
            <a:off x="609648" y="6184089"/>
            <a:ext cx="59182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M</a:t>
            </a:r>
          </a:p>
        </p:txBody>
      </p:sp>
      <p:sp>
        <p:nvSpPr>
          <p:cNvPr id="12" name="Oval 11">
            <a:extLst>
              <a:ext uri="{FF2B5EF4-FFF2-40B4-BE49-F238E27FC236}">
                <a16:creationId xmlns:a16="http://schemas.microsoft.com/office/drawing/2014/main" id="{6FD71FD8-22B3-4E77-82EC-08A357F1B64B}"/>
              </a:ext>
            </a:extLst>
          </p:cNvPr>
          <p:cNvSpPr/>
          <p:nvPr/>
        </p:nvSpPr>
        <p:spPr>
          <a:xfrm rot="20300549">
            <a:off x="4143291" y="4806871"/>
            <a:ext cx="118872" cy="12279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FA3CFAF-43EC-41F3-B6D4-2ECB878572E8}"/>
              </a:ext>
            </a:extLst>
          </p:cNvPr>
          <p:cNvSpPr/>
          <p:nvPr/>
        </p:nvSpPr>
        <p:spPr>
          <a:xfrm rot="20300549">
            <a:off x="4745846" y="4571884"/>
            <a:ext cx="43954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L</a:t>
            </a:r>
          </a:p>
        </p:txBody>
      </p:sp>
      <p:cxnSp>
        <p:nvCxnSpPr>
          <p:cNvPr id="14" name="Straight Connector 13">
            <a:extLst>
              <a:ext uri="{FF2B5EF4-FFF2-40B4-BE49-F238E27FC236}">
                <a16:creationId xmlns:a16="http://schemas.microsoft.com/office/drawing/2014/main" id="{3604BC81-35DD-4C7A-A2DF-8D4B0F2C76DA}"/>
              </a:ext>
            </a:extLst>
          </p:cNvPr>
          <p:cNvCxnSpPr>
            <a:cxnSpLocks/>
          </p:cNvCxnSpPr>
          <p:nvPr/>
        </p:nvCxnSpPr>
        <p:spPr>
          <a:xfrm rot="20300549">
            <a:off x="942879" y="5511043"/>
            <a:ext cx="33809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731DA5-ECDF-4DFB-B568-C8EE4C66F365}"/>
              </a:ext>
            </a:extLst>
          </p:cNvPr>
          <p:cNvCxnSpPr>
            <a:cxnSpLocks/>
            <a:stCxn id="9" idx="7"/>
            <a:endCxn id="17" idx="3"/>
          </p:cNvCxnSpPr>
          <p:nvPr/>
        </p:nvCxnSpPr>
        <p:spPr>
          <a:xfrm flipV="1">
            <a:off x="1069375" y="3287299"/>
            <a:ext cx="603441" cy="279807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C83CD6D5-1594-4C2A-AA23-4C4BFA6D32C8}"/>
              </a:ext>
            </a:extLst>
          </p:cNvPr>
          <p:cNvCxnSpPr>
            <a:cxnSpLocks/>
            <a:stCxn id="12" idx="1"/>
            <a:endCxn id="17" idx="5"/>
          </p:cNvCxnSpPr>
          <p:nvPr/>
        </p:nvCxnSpPr>
        <p:spPr>
          <a:xfrm flipH="1" flipV="1">
            <a:off x="1750938" y="3256278"/>
            <a:ext cx="2396706" cy="158715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17" name="Oval 16">
            <a:extLst>
              <a:ext uri="{FF2B5EF4-FFF2-40B4-BE49-F238E27FC236}">
                <a16:creationId xmlns:a16="http://schemas.microsoft.com/office/drawing/2014/main" id="{8E6B55CE-7B79-415F-B679-959E95EAE4E7}"/>
              </a:ext>
            </a:extLst>
          </p:cNvPr>
          <p:cNvSpPr/>
          <p:nvPr/>
        </p:nvSpPr>
        <p:spPr>
          <a:xfrm rot="20300549">
            <a:off x="1636419" y="3170045"/>
            <a:ext cx="118872" cy="12279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9BC7069-AB1E-45E6-A9ED-3A45F7B8A429}"/>
              </a:ext>
            </a:extLst>
          </p:cNvPr>
          <p:cNvSpPr/>
          <p:nvPr/>
        </p:nvSpPr>
        <p:spPr>
          <a:xfrm rot="20300549">
            <a:off x="1577906" y="2543147"/>
            <a:ext cx="463588"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C</a:t>
            </a:r>
            <a:endParaRPr lang="en-US" sz="3600" b="0" cap="none" spc="0" dirty="0">
              <a:ln w="0"/>
              <a:solidFill>
                <a:schemeClr val="tx1">
                  <a:lumMod val="75000"/>
                  <a:lumOff val="25000"/>
                </a:schemeClr>
              </a:solidFill>
              <a:latin typeface="+mn-lt"/>
            </a:endParaRPr>
          </a:p>
        </p:txBody>
      </p:sp>
      <p:sp>
        <p:nvSpPr>
          <p:cNvPr id="19" name="Rectangle 18">
            <a:extLst>
              <a:ext uri="{FF2B5EF4-FFF2-40B4-BE49-F238E27FC236}">
                <a16:creationId xmlns:a16="http://schemas.microsoft.com/office/drawing/2014/main" id="{72954C94-2112-4ABB-8497-956FC6DB591F}"/>
              </a:ext>
            </a:extLst>
          </p:cNvPr>
          <p:cNvSpPr/>
          <p:nvPr/>
        </p:nvSpPr>
        <p:spPr>
          <a:xfrm>
            <a:off x="548014" y="4647621"/>
            <a:ext cx="772862"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20" name="Rectangle 19">
            <a:extLst>
              <a:ext uri="{FF2B5EF4-FFF2-40B4-BE49-F238E27FC236}">
                <a16:creationId xmlns:a16="http://schemas.microsoft.com/office/drawing/2014/main" id="{39370621-E053-4C85-AE68-5825890429CE}"/>
              </a:ext>
            </a:extLst>
          </p:cNvPr>
          <p:cNvSpPr/>
          <p:nvPr/>
        </p:nvSpPr>
        <p:spPr>
          <a:xfrm>
            <a:off x="2804359" y="3644945"/>
            <a:ext cx="772862"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25" name="Rectangle 24">
            <a:extLst>
              <a:ext uri="{FF2B5EF4-FFF2-40B4-BE49-F238E27FC236}">
                <a16:creationId xmlns:a16="http://schemas.microsoft.com/office/drawing/2014/main" id="{F9F5341F-F2FD-472A-AB97-B59873E23864}"/>
              </a:ext>
            </a:extLst>
          </p:cNvPr>
          <p:cNvSpPr/>
          <p:nvPr/>
        </p:nvSpPr>
        <p:spPr>
          <a:xfrm>
            <a:off x="2224142" y="5585204"/>
            <a:ext cx="772862"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27" name="Rectangle: Rounded Corners 26">
            <a:extLst>
              <a:ext uri="{FF2B5EF4-FFF2-40B4-BE49-F238E27FC236}">
                <a16:creationId xmlns:a16="http://schemas.microsoft.com/office/drawing/2014/main" id="{293389BE-EB93-47A4-88F1-576D5185E786}"/>
              </a:ext>
            </a:extLst>
          </p:cNvPr>
          <p:cNvSpPr/>
          <p:nvPr/>
        </p:nvSpPr>
        <p:spPr>
          <a:xfrm>
            <a:off x="319079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Isosceles</a:t>
            </a:r>
            <a:endParaRPr lang="en-US" sz="3200" baseline="30000" dirty="0">
              <a:solidFill>
                <a:schemeClr val="tx1">
                  <a:lumMod val="75000"/>
                  <a:lumOff val="25000"/>
                </a:schemeClr>
              </a:solidFill>
              <a:latin typeface="+mj-lt"/>
            </a:endParaRPr>
          </a:p>
        </p:txBody>
      </p:sp>
      <p:sp>
        <p:nvSpPr>
          <p:cNvPr id="28" name="Rectangle: Rounded Corners 27">
            <a:extLst>
              <a:ext uri="{FF2B5EF4-FFF2-40B4-BE49-F238E27FC236}">
                <a16:creationId xmlns:a16="http://schemas.microsoft.com/office/drawing/2014/main" id="{1F68B8E2-E071-4E0B-A4A0-7DDAEFBA20E7}"/>
              </a:ext>
            </a:extLst>
          </p:cNvPr>
          <p:cNvSpPr/>
          <p:nvPr/>
        </p:nvSpPr>
        <p:spPr>
          <a:xfrm>
            <a:off x="244039"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Equilateral</a:t>
            </a:r>
            <a:endParaRPr lang="en-US" sz="3200" baseline="30000" dirty="0">
              <a:solidFill>
                <a:schemeClr val="tx1">
                  <a:lumMod val="75000"/>
                  <a:lumOff val="25000"/>
                </a:schemeClr>
              </a:solidFill>
              <a:latin typeface="+mj-lt"/>
            </a:endParaRPr>
          </a:p>
        </p:txBody>
      </p:sp>
      <p:sp>
        <p:nvSpPr>
          <p:cNvPr id="29" name="Rectangle: Rounded Corners 28">
            <a:extLst>
              <a:ext uri="{FF2B5EF4-FFF2-40B4-BE49-F238E27FC236}">
                <a16:creationId xmlns:a16="http://schemas.microsoft.com/office/drawing/2014/main" id="{13072B0E-563D-4D98-837D-06FB2513CDB1}"/>
              </a:ext>
            </a:extLst>
          </p:cNvPr>
          <p:cNvSpPr/>
          <p:nvPr/>
        </p:nvSpPr>
        <p:spPr>
          <a:xfrm>
            <a:off x="63287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Right</a:t>
            </a:r>
            <a:endParaRPr lang="en-US" sz="3200" baseline="30000" dirty="0">
              <a:solidFill>
                <a:schemeClr val="tx1">
                  <a:lumMod val="75000"/>
                  <a:lumOff val="25000"/>
                </a:schemeClr>
              </a:solidFill>
              <a:latin typeface="+mj-lt"/>
            </a:endParaRPr>
          </a:p>
        </p:txBody>
      </p:sp>
      <p:sp>
        <p:nvSpPr>
          <p:cNvPr id="30" name="Rectangle: Rounded Corners 29">
            <a:extLst>
              <a:ext uri="{FF2B5EF4-FFF2-40B4-BE49-F238E27FC236}">
                <a16:creationId xmlns:a16="http://schemas.microsoft.com/office/drawing/2014/main" id="{53241DD3-4360-4E0D-A0A5-15E576133446}"/>
              </a:ext>
            </a:extLst>
          </p:cNvPr>
          <p:cNvSpPr/>
          <p:nvPr/>
        </p:nvSpPr>
        <p:spPr>
          <a:xfrm>
            <a:off x="9357673" y="1727681"/>
            <a:ext cx="2560320"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Right Isosceles</a:t>
            </a:r>
            <a:endParaRPr lang="en-US" sz="3200" baseline="30000" dirty="0">
              <a:solidFill>
                <a:schemeClr val="tx1">
                  <a:lumMod val="75000"/>
                  <a:lumOff val="25000"/>
                </a:schemeClr>
              </a:solidFill>
              <a:latin typeface="+mj-lt"/>
            </a:endParaRPr>
          </a:p>
        </p:txBody>
      </p:sp>
      <p:sp>
        <p:nvSpPr>
          <p:cNvPr id="31" name="Rectangle: Rounded Corners 30">
            <a:extLst>
              <a:ext uri="{FF2B5EF4-FFF2-40B4-BE49-F238E27FC236}">
                <a16:creationId xmlns:a16="http://schemas.microsoft.com/office/drawing/2014/main" id="{BD1C77E9-0E9E-44CD-A81E-2F14393AC408}"/>
              </a:ext>
            </a:extLst>
          </p:cNvPr>
          <p:cNvSpPr/>
          <p:nvPr/>
        </p:nvSpPr>
        <p:spPr>
          <a:xfrm>
            <a:off x="6328723" y="4207593"/>
            <a:ext cx="4061147"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b"/>
          <a:lstStyle/>
          <a:p>
            <a:pPr algn="ctr"/>
            <a:r>
              <a:rPr lang="en-US" sz="4800" b="1" baseline="30000" dirty="0">
                <a:solidFill>
                  <a:schemeClr val="bg1"/>
                </a:solidFill>
                <a:latin typeface="+mj-lt"/>
              </a:rPr>
              <a:t>Equilateral</a:t>
            </a:r>
          </a:p>
        </p:txBody>
      </p:sp>
    </p:spTree>
    <p:custDataLst>
      <p:tags r:id="rId1"/>
    </p:custDataLst>
    <p:extLst>
      <p:ext uri="{BB962C8B-B14F-4D97-AF65-F5344CB8AC3E}">
        <p14:creationId xmlns:p14="http://schemas.microsoft.com/office/powerpoint/2010/main" val="2574577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8"/>
                                        </p:tgtEl>
                                      </p:cBhvr>
                                    </p:animEffect>
                                    <p:set>
                                      <p:cBhvr>
                                        <p:cTn id="7" dur="1" fill="hold">
                                          <p:stCondLst>
                                            <p:cond delay="499"/>
                                          </p:stCondLst>
                                        </p:cTn>
                                        <p:tgtEl>
                                          <p:spTgt spid="28"/>
                                        </p:tgtEl>
                                        <p:attrNameLst>
                                          <p:attrName>style.visibility</p:attrName>
                                        </p:attrNameLst>
                                      </p:cBhvr>
                                      <p:to>
                                        <p:strVal val="hidden"/>
                                      </p:to>
                                    </p:set>
                                  </p:childTnLst>
                                </p:cTn>
                              </p:par>
                            </p:childTnLst>
                          </p:cTn>
                        </p:par>
                        <p:par>
                          <p:cTn id="8" fill="hold">
                            <p:stCondLst>
                              <p:cond delay="500"/>
                            </p:stCondLst>
                            <p:childTnLst>
                              <p:par>
                                <p:cTn id="9" presetID="1" presetClass="emph" presetSubtype="1" nodeType="afterEffect">
                                  <p:stCondLst>
                                    <p:cond delay="0"/>
                                  </p:stCondLst>
                                  <p:childTnLst>
                                    <p:set>
                                      <p:cBhvr>
                                        <p:cTn id="10" dur="indefinite"/>
                                        <p:tgtEl>
                                          <p:spTgt spid="31"/>
                                        </p:tgtEl>
                                        <p:attrNameLst>
                                          <p:attrName>fillcolor</p:attrName>
                                        </p:attrNameLst>
                                      </p:cBhvr>
                                      <p:to>
                                        <p:clrVal>
                                          <a:srgbClr val="74C274"/>
                                        </p:clrVal>
                                      </p:to>
                                    </p:set>
                                    <p:set>
                                      <p:cBhvr>
                                        <p:cTn id="11" dur="indefinite"/>
                                        <p:tgtEl>
                                          <p:spTgt spid="31"/>
                                        </p:tgtEl>
                                        <p:attrNameLst>
                                          <p:attrName>fill.type</p:attrName>
                                        </p:attrNameLst>
                                      </p:cBhvr>
                                      <p:to>
                                        <p:strVal val="solid"/>
                                      </p:to>
                                    </p:set>
                                    <p:set>
                                      <p:cBhvr>
                                        <p:cTn id="12" dur="indefinite"/>
                                        <p:tgtEl>
                                          <p:spTgt spid="31"/>
                                        </p:tgtEl>
                                        <p:attrNameLst>
                                          <p:attrName>fill.on</p:attrName>
                                        </p:attrNameLst>
                                      </p:cBhvr>
                                      <p:to>
                                        <p:strVal val="true"/>
                                      </p:to>
                                    </p:set>
                                  </p:childTnLst>
                                </p:cTn>
                              </p:par>
                              <p:par>
                                <p:cTn id="13" presetID="7" presetClass="emph" presetSubtype="1" nodeType="withEffect">
                                  <p:stCondLst>
                                    <p:cond delay="0"/>
                                  </p:stCondLst>
                                  <p:childTnLst>
                                    <p:set>
                                      <p:cBhvr>
                                        <p:cTn id="14" dur="indefinite"/>
                                        <p:tgtEl>
                                          <p:spTgt spid="31"/>
                                        </p:tgtEl>
                                        <p:attrNameLst>
                                          <p:attrName>stroke.color</p:attrName>
                                        </p:attrNameLst>
                                      </p:cBhvr>
                                      <p:to>
                                        <p:clrVal>
                                          <a:schemeClr val="bg1"/>
                                        </p:clrVal>
                                      </p:to>
                                    </p:set>
                                    <p:set>
                                      <p:cBhvr>
                                        <p:cTn id="15" dur="indefinite"/>
                                        <p:tgtEl>
                                          <p:spTgt spid="3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EF514331-896C-43D9-8C5C-45F1C1E3B026}"/>
              </a:ext>
            </a:extLst>
          </p:cNvPr>
          <p:cNvSpPr/>
          <p:nvPr/>
        </p:nvSpPr>
        <p:spPr>
          <a:xfrm rot="20978204">
            <a:off x="3222493" y="3487108"/>
            <a:ext cx="313265" cy="313265"/>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en-GB" sz="3200" b="1" dirty="0">
                <a:solidFill>
                  <a:schemeClr val="bg1"/>
                </a:solidFill>
                <a:latin typeface="Comic Sans MS"/>
                <a:sym typeface="Comic Sans MS"/>
              </a:rPr>
              <a:t>State the nature of triangle APO.</a:t>
            </a:r>
            <a:endParaRPr lang="en-GB" sz="3200" b="1" dirty="0">
              <a:sym typeface="Comic Sans MS"/>
            </a:endParaRPr>
          </a:p>
        </p:txBody>
      </p:sp>
      <p:sp>
        <p:nvSpPr>
          <p:cNvPr id="10" name="Rectangle: Rounded Corners 9">
            <a:extLst>
              <a:ext uri="{FF2B5EF4-FFF2-40B4-BE49-F238E27FC236}">
                <a16:creationId xmlns:a16="http://schemas.microsoft.com/office/drawing/2014/main" id="{E53DFA97-FBBF-4262-82CE-E4C4B9243010}"/>
              </a:ext>
            </a:extLst>
          </p:cNvPr>
          <p:cNvSpPr/>
          <p:nvPr/>
        </p:nvSpPr>
        <p:spPr>
          <a:xfrm>
            <a:off x="319079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Isosceles</a:t>
            </a:r>
            <a:endParaRPr lang="en-US" sz="3200" baseline="30000" dirty="0">
              <a:solidFill>
                <a:schemeClr val="tx1">
                  <a:lumMod val="75000"/>
                  <a:lumOff val="25000"/>
                </a:schemeClr>
              </a:solidFill>
              <a:latin typeface="+mj-lt"/>
            </a:endParaRPr>
          </a:p>
        </p:txBody>
      </p:sp>
      <p:sp>
        <p:nvSpPr>
          <p:cNvPr id="11" name="Rectangle: Rounded Corners 10">
            <a:extLst>
              <a:ext uri="{FF2B5EF4-FFF2-40B4-BE49-F238E27FC236}">
                <a16:creationId xmlns:a16="http://schemas.microsoft.com/office/drawing/2014/main" id="{5AD053DD-E10D-4467-A060-715F41245037}"/>
              </a:ext>
            </a:extLst>
          </p:cNvPr>
          <p:cNvSpPr/>
          <p:nvPr/>
        </p:nvSpPr>
        <p:spPr>
          <a:xfrm>
            <a:off x="9229995" y="1727681"/>
            <a:ext cx="2560320"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Right Isosceles</a:t>
            </a:r>
            <a:endParaRPr lang="en-US" sz="3200" baseline="30000" dirty="0">
              <a:solidFill>
                <a:schemeClr val="tx1">
                  <a:lumMod val="75000"/>
                  <a:lumOff val="25000"/>
                </a:schemeClr>
              </a:solidFill>
              <a:latin typeface="+mj-lt"/>
            </a:endParaRPr>
          </a:p>
        </p:txBody>
      </p:sp>
      <p:sp>
        <p:nvSpPr>
          <p:cNvPr id="12" name="Rectangle: Rounded Corners 11">
            <a:extLst>
              <a:ext uri="{FF2B5EF4-FFF2-40B4-BE49-F238E27FC236}">
                <a16:creationId xmlns:a16="http://schemas.microsoft.com/office/drawing/2014/main" id="{E8377C6D-2198-4D50-851B-D67FE16D452E}"/>
              </a:ext>
            </a:extLst>
          </p:cNvPr>
          <p:cNvSpPr/>
          <p:nvPr/>
        </p:nvSpPr>
        <p:spPr>
          <a:xfrm>
            <a:off x="63287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Right</a:t>
            </a:r>
            <a:endParaRPr lang="en-US" sz="3200" baseline="30000" dirty="0">
              <a:solidFill>
                <a:schemeClr val="tx1">
                  <a:lumMod val="75000"/>
                  <a:lumOff val="25000"/>
                </a:schemeClr>
              </a:solidFill>
              <a:latin typeface="+mj-lt"/>
            </a:endParaRPr>
          </a:p>
        </p:txBody>
      </p:sp>
      <p:sp>
        <p:nvSpPr>
          <p:cNvPr id="13" name="Rectangle: Rounded Corners 12">
            <a:extLst>
              <a:ext uri="{FF2B5EF4-FFF2-40B4-BE49-F238E27FC236}">
                <a16:creationId xmlns:a16="http://schemas.microsoft.com/office/drawing/2014/main" id="{6BB5DB40-EBAF-493B-B170-C9DCADF289D8}"/>
              </a:ext>
            </a:extLst>
          </p:cNvPr>
          <p:cNvSpPr/>
          <p:nvPr/>
        </p:nvSpPr>
        <p:spPr>
          <a:xfrm>
            <a:off x="16184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Equilateral</a:t>
            </a:r>
            <a:endParaRPr lang="en-US" sz="3200" baseline="30000" dirty="0">
              <a:solidFill>
                <a:schemeClr val="tx1">
                  <a:lumMod val="75000"/>
                  <a:lumOff val="25000"/>
                </a:schemeClr>
              </a:solidFill>
              <a:latin typeface="+mj-lt"/>
            </a:endParaRPr>
          </a:p>
        </p:txBody>
      </p:sp>
      <p:sp>
        <p:nvSpPr>
          <p:cNvPr id="14" name="Rectangle: Rounded Corners 13">
            <a:extLst>
              <a:ext uri="{FF2B5EF4-FFF2-40B4-BE49-F238E27FC236}">
                <a16:creationId xmlns:a16="http://schemas.microsoft.com/office/drawing/2014/main" id="{B34721AE-F00A-4D96-884E-2570F09FDA8D}"/>
              </a:ext>
            </a:extLst>
          </p:cNvPr>
          <p:cNvSpPr/>
          <p:nvPr/>
        </p:nvSpPr>
        <p:spPr>
          <a:xfrm>
            <a:off x="6328723" y="4207593"/>
            <a:ext cx="4061147"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b"/>
          <a:lstStyle/>
          <a:p>
            <a:pPr algn="ctr"/>
            <a:r>
              <a:rPr lang="en-US" sz="4800" b="1" baseline="30000" dirty="0">
                <a:solidFill>
                  <a:schemeClr val="bg1"/>
                </a:solidFill>
                <a:latin typeface="+mj-lt"/>
              </a:rPr>
              <a:t>Right Isosceles</a:t>
            </a:r>
          </a:p>
        </p:txBody>
      </p:sp>
      <p:sp>
        <p:nvSpPr>
          <p:cNvPr id="16" name="Oval 15">
            <a:extLst>
              <a:ext uri="{FF2B5EF4-FFF2-40B4-BE49-F238E27FC236}">
                <a16:creationId xmlns:a16="http://schemas.microsoft.com/office/drawing/2014/main" id="{8770DBE5-2821-4F5F-B551-B4834E2957E3}"/>
              </a:ext>
            </a:extLst>
          </p:cNvPr>
          <p:cNvSpPr/>
          <p:nvPr/>
        </p:nvSpPr>
        <p:spPr>
          <a:xfrm rot="2129860">
            <a:off x="708461" y="381470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8392097-FDF2-45CA-9C12-FA9BD3BE91C0}"/>
              </a:ext>
            </a:extLst>
          </p:cNvPr>
          <p:cNvSpPr/>
          <p:nvPr/>
        </p:nvSpPr>
        <p:spPr>
          <a:xfrm>
            <a:off x="342937" y="3791235"/>
            <a:ext cx="424960" cy="518122"/>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19" name="Rectangle 18">
            <a:extLst>
              <a:ext uri="{FF2B5EF4-FFF2-40B4-BE49-F238E27FC236}">
                <a16:creationId xmlns:a16="http://schemas.microsoft.com/office/drawing/2014/main" id="{46E5CF85-DA02-476E-8C3C-2C729A2CBEC3}"/>
              </a:ext>
            </a:extLst>
          </p:cNvPr>
          <p:cNvSpPr/>
          <p:nvPr/>
        </p:nvSpPr>
        <p:spPr>
          <a:xfrm>
            <a:off x="3865771" y="5982855"/>
            <a:ext cx="357216" cy="518122"/>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P</a:t>
            </a:r>
          </a:p>
        </p:txBody>
      </p:sp>
      <p:cxnSp>
        <p:nvCxnSpPr>
          <p:cNvPr id="20" name="Straight Connector 19">
            <a:extLst>
              <a:ext uri="{FF2B5EF4-FFF2-40B4-BE49-F238E27FC236}">
                <a16:creationId xmlns:a16="http://schemas.microsoft.com/office/drawing/2014/main" id="{8C3C89CE-FB38-4820-B8D6-6E1FFFA99543}"/>
              </a:ext>
            </a:extLst>
          </p:cNvPr>
          <p:cNvCxnSpPr>
            <a:cxnSpLocks/>
            <a:stCxn id="16" idx="6"/>
          </p:cNvCxnSpPr>
          <p:nvPr/>
        </p:nvCxnSpPr>
        <p:spPr>
          <a:xfrm>
            <a:off x="816286" y="3908650"/>
            <a:ext cx="3110925" cy="2067844"/>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747F3C9-8EF2-4A49-941F-E08D81DE5079}"/>
              </a:ext>
            </a:extLst>
          </p:cNvPr>
          <p:cNvCxnSpPr>
            <a:cxnSpLocks/>
            <a:endCxn id="28" idx="3"/>
          </p:cNvCxnSpPr>
          <p:nvPr/>
        </p:nvCxnSpPr>
        <p:spPr>
          <a:xfrm flipV="1">
            <a:off x="807842" y="3470069"/>
            <a:ext cx="2656705" cy="407552"/>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05981F13-71A0-4494-B6C2-50E2A9927B74}"/>
              </a:ext>
            </a:extLst>
          </p:cNvPr>
          <p:cNvCxnSpPr>
            <a:cxnSpLocks/>
            <a:endCxn id="28" idx="5"/>
          </p:cNvCxnSpPr>
          <p:nvPr/>
        </p:nvCxnSpPr>
        <p:spPr>
          <a:xfrm flipH="1" flipV="1">
            <a:off x="3532980" y="3518878"/>
            <a:ext cx="394231" cy="24576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28" name="Oval 27">
            <a:extLst>
              <a:ext uri="{FF2B5EF4-FFF2-40B4-BE49-F238E27FC236}">
                <a16:creationId xmlns:a16="http://schemas.microsoft.com/office/drawing/2014/main" id="{57EDDE05-8417-4658-8B14-3F0823FFD236}"/>
              </a:ext>
            </a:extLst>
          </p:cNvPr>
          <p:cNvSpPr/>
          <p:nvPr/>
        </p:nvSpPr>
        <p:spPr>
          <a:xfrm rot="2129860">
            <a:off x="3463732" y="340082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3FDA6A5-56EA-4C08-A328-CBCBF2447E1A}"/>
              </a:ext>
            </a:extLst>
          </p:cNvPr>
          <p:cNvSpPr/>
          <p:nvPr/>
        </p:nvSpPr>
        <p:spPr>
          <a:xfrm>
            <a:off x="3594665" y="3104445"/>
            <a:ext cx="449714" cy="518122"/>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O</a:t>
            </a:r>
            <a:endParaRPr lang="en-US" sz="3600" b="0" cap="none" spc="0" dirty="0">
              <a:ln w="0"/>
              <a:solidFill>
                <a:schemeClr val="tx1">
                  <a:lumMod val="75000"/>
                  <a:lumOff val="25000"/>
                </a:schemeClr>
              </a:solidFill>
              <a:latin typeface="+mn-lt"/>
            </a:endParaRPr>
          </a:p>
        </p:txBody>
      </p:sp>
      <p:sp>
        <p:nvSpPr>
          <p:cNvPr id="40" name="Rectangle 39">
            <a:extLst>
              <a:ext uri="{FF2B5EF4-FFF2-40B4-BE49-F238E27FC236}">
                <a16:creationId xmlns:a16="http://schemas.microsoft.com/office/drawing/2014/main" id="{333ADFC0-88D0-410B-B92B-695876896BE8}"/>
              </a:ext>
            </a:extLst>
          </p:cNvPr>
          <p:cNvSpPr/>
          <p:nvPr/>
        </p:nvSpPr>
        <p:spPr>
          <a:xfrm>
            <a:off x="1450828" y="3350088"/>
            <a:ext cx="772862"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sp>
        <p:nvSpPr>
          <p:cNvPr id="41" name="Rectangle 40">
            <a:extLst>
              <a:ext uri="{FF2B5EF4-FFF2-40B4-BE49-F238E27FC236}">
                <a16:creationId xmlns:a16="http://schemas.microsoft.com/office/drawing/2014/main" id="{96A0919E-6752-418A-9015-75415D426CE2}"/>
              </a:ext>
            </a:extLst>
          </p:cNvPr>
          <p:cNvSpPr/>
          <p:nvPr/>
        </p:nvSpPr>
        <p:spPr>
          <a:xfrm>
            <a:off x="3720445" y="4795855"/>
            <a:ext cx="772862" cy="338554"/>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4 cm</a:t>
            </a:r>
          </a:p>
        </p:txBody>
      </p:sp>
      <p:sp>
        <p:nvSpPr>
          <p:cNvPr id="26" name="Oval 25">
            <a:extLst>
              <a:ext uri="{FF2B5EF4-FFF2-40B4-BE49-F238E27FC236}">
                <a16:creationId xmlns:a16="http://schemas.microsoft.com/office/drawing/2014/main" id="{F9158A3F-C6CC-4FBE-A51B-82C1D5511A1D}"/>
              </a:ext>
            </a:extLst>
          </p:cNvPr>
          <p:cNvSpPr/>
          <p:nvPr/>
        </p:nvSpPr>
        <p:spPr>
          <a:xfrm rot="2129860">
            <a:off x="3853676" y="5904366"/>
            <a:ext cx="118464"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061257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par>
                          <p:cTn id="8" fill="hold">
                            <p:stCondLst>
                              <p:cond delay="500"/>
                            </p:stCondLst>
                            <p:childTnLst>
                              <p:par>
                                <p:cTn id="9" presetID="1" presetClass="emph" presetSubtype="1" nodeType="afterEffect">
                                  <p:stCondLst>
                                    <p:cond delay="0"/>
                                  </p:stCondLst>
                                  <p:childTnLst>
                                    <p:set>
                                      <p:cBhvr>
                                        <p:cTn id="10" dur="indefinite"/>
                                        <p:tgtEl>
                                          <p:spTgt spid="14"/>
                                        </p:tgtEl>
                                        <p:attrNameLst>
                                          <p:attrName>fillcolor</p:attrName>
                                        </p:attrNameLst>
                                      </p:cBhvr>
                                      <p:to>
                                        <p:clrVal>
                                          <a:srgbClr val="74C274"/>
                                        </p:clrVal>
                                      </p:to>
                                    </p:set>
                                    <p:set>
                                      <p:cBhvr>
                                        <p:cTn id="11" dur="indefinite"/>
                                        <p:tgtEl>
                                          <p:spTgt spid="14"/>
                                        </p:tgtEl>
                                        <p:attrNameLst>
                                          <p:attrName>fill.type</p:attrName>
                                        </p:attrNameLst>
                                      </p:cBhvr>
                                      <p:to>
                                        <p:strVal val="solid"/>
                                      </p:to>
                                    </p:set>
                                    <p:set>
                                      <p:cBhvr>
                                        <p:cTn id="12" dur="indefinite"/>
                                        <p:tgtEl>
                                          <p:spTgt spid="14"/>
                                        </p:tgtEl>
                                        <p:attrNameLst>
                                          <p:attrName>fill.on</p:attrName>
                                        </p:attrNameLst>
                                      </p:cBhvr>
                                      <p:to>
                                        <p:strVal val="true"/>
                                      </p:to>
                                    </p:set>
                                  </p:childTnLst>
                                </p:cTn>
                              </p:par>
                              <p:par>
                                <p:cTn id="13" presetID="7" presetClass="emph" presetSubtype="1" nodeType="withEffect">
                                  <p:stCondLst>
                                    <p:cond delay="0"/>
                                  </p:stCondLst>
                                  <p:childTnLst>
                                    <p:set>
                                      <p:cBhvr>
                                        <p:cTn id="14" dur="indefinite"/>
                                        <p:tgtEl>
                                          <p:spTgt spid="14"/>
                                        </p:tgtEl>
                                        <p:attrNameLst>
                                          <p:attrName>stroke.color</p:attrName>
                                        </p:attrNameLst>
                                      </p:cBhvr>
                                      <p:to>
                                        <p:clrVal>
                                          <a:schemeClr val="bg1"/>
                                        </p:clrVal>
                                      </p:to>
                                    </p:set>
                                    <p:set>
                                      <p:cBhvr>
                                        <p:cTn id="15" dur="indefinite"/>
                                        <p:tgtEl>
                                          <p:spTgt spid="1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en-US" sz="3200" b="1" dirty="0">
                <a:solidFill>
                  <a:schemeClr val="bg1"/>
                </a:solidFill>
                <a:latin typeface="Comic Sans MS"/>
                <a:sym typeface="Comic Sans MS"/>
              </a:rPr>
              <a:t>State the nature of triangle AEF.</a:t>
            </a:r>
          </a:p>
        </p:txBody>
      </p:sp>
      <p:sp>
        <p:nvSpPr>
          <p:cNvPr id="10" name="Rectangle: Rounded Corners 9">
            <a:extLst>
              <a:ext uri="{FF2B5EF4-FFF2-40B4-BE49-F238E27FC236}">
                <a16:creationId xmlns:a16="http://schemas.microsoft.com/office/drawing/2014/main" id="{E53DFA97-FBBF-4262-82CE-E4C4B9243010}"/>
              </a:ext>
            </a:extLst>
          </p:cNvPr>
          <p:cNvSpPr/>
          <p:nvPr/>
        </p:nvSpPr>
        <p:spPr>
          <a:xfrm>
            <a:off x="319079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Isosceles</a:t>
            </a:r>
            <a:endParaRPr lang="en-US" sz="3200" baseline="30000" dirty="0">
              <a:solidFill>
                <a:schemeClr val="tx1">
                  <a:lumMod val="75000"/>
                  <a:lumOff val="25000"/>
                </a:schemeClr>
              </a:solidFill>
              <a:latin typeface="+mj-lt"/>
            </a:endParaRPr>
          </a:p>
        </p:txBody>
      </p:sp>
      <p:sp>
        <p:nvSpPr>
          <p:cNvPr id="11" name="Rectangle: Rounded Corners 10">
            <a:extLst>
              <a:ext uri="{FF2B5EF4-FFF2-40B4-BE49-F238E27FC236}">
                <a16:creationId xmlns:a16="http://schemas.microsoft.com/office/drawing/2014/main" id="{5AD053DD-E10D-4467-A060-715F41245037}"/>
              </a:ext>
            </a:extLst>
          </p:cNvPr>
          <p:cNvSpPr/>
          <p:nvPr/>
        </p:nvSpPr>
        <p:spPr>
          <a:xfrm>
            <a:off x="9229995" y="1727681"/>
            <a:ext cx="2560320"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Right Isosceles</a:t>
            </a:r>
            <a:endParaRPr lang="en-US" sz="3200" baseline="30000" dirty="0">
              <a:solidFill>
                <a:schemeClr val="tx1">
                  <a:lumMod val="75000"/>
                  <a:lumOff val="25000"/>
                </a:schemeClr>
              </a:solidFill>
              <a:latin typeface="+mj-lt"/>
            </a:endParaRPr>
          </a:p>
        </p:txBody>
      </p:sp>
      <p:sp>
        <p:nvSpPr>
          <p:cNvPr id="12" name="Rectangle: Rounded Corners 11">
            <a:extLst>
              <a:ext uri="{FF2B5EF4-FFF2-40B4-BE49-F238E27FC236}">
                <a16:creationId xmlns:a16="http://schemas.microsoft.com/office/drawing/2014/main" id="{E8377C6D-2198-4D50-851B-D67FE16D452E}"/>
              </a:ext>
            </a:extLst>
          </p:cNvPr>
          <p:cNvSpPr/>
          <p:nvPr/>
        </p:nvSpPr>
        <p:spPr>
          <a:xfrm>
            <a:off x="63287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Right</a:t>
            </a:r>
            <a:endParaRPr lang="en-US" sz="3200" baseline="30000" dirty="0">
              <a:solidFill>
                <a:schemeClr val="tx1">
                  <a:lumMod val="75000"/>
                  <a:lumOff val="25000"/>
                </a:schemeClr>
              </a:solidFill>
              <a:latin typeface="+mj-lt"/>
            </a:endParaRPr>
          </a:p>
        </p:txBody>
      </p:sp>
      <p:sp>
        <p:nvSpPr>
          <p:cNvPr id="13" name="Rectangle: Rounded Corners 12">
            <a:extLst>
              <a:ext uri="{FF2B5EF4-FFF2-40B4-BE49-F238E27FC236}">
                <a16:creationId xmlns:a16="http://schemas.microsoft.com/office/drawing/2014/main" id="{6BB5DB40-EBAF-493B-B170-C9DCADF289D8}"/>
              </a:ext>
            </a:extLst>
          </p:cNvPr>
          <p:cNvSpPr/>
          <p:nvPr/>
        </p:nvSpPr>
        <p:spPr>
          <a:xfrm>
            <a:off x="16184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Equilateral</a:t>
            </a:r>
            <a:endParaRPr lang="en-US" sz="3200" baseline="30000" dirty="0">
              <a:solidFill>
                <a:schemeClr val="tx1">
                  <a:lumMod val="75000"/>
                  <a:lumOff val="25000"/>
                </a:schemeClr>
              </a:solidFill>
              <a:latin typeface="+mj-lt"/>
            </a:endParaRPr>
          </a:p>
        </p:txBody>
      </p:sp>
      <p:sp>
        <p:nvSpPr>
          <p:cNvPr id="14" name="Rectangle: Rounded Corners 13">
            <a:extLst>
              <a:ext uri="{FF2B5EF4-FFF2-40B4-BE49-F238E27FC236}">
                <a16:creationId xmlns:a16="http://schemas.microsoft.com/office/drawing/2014/main" id="{B34721AE-F00A-4D96-884E-2570F09FDA8D}"/>
              </a:ext>
            </a:extLst>
          </p:cNvPr>
          <p:cNvSpPr/>
          <p:nvPr/>
        </p:nvSpPr>
        <p:spPr>
          <a:xfrm>
            <a:off x="6328723" y="4207593"/>
            <a:ext cx="4061147"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b"/>
          <a:lstStyle/>
          <a:p>
            <a:pPr algn="ctr"/>
            <a:r>
              <a:rPr lang="en-US" sz="4800" b="1" baseline="30000" dirty="0">
                <a:solidFill>
                  <a:schemeClr val="bg1"/>
                </a:solidFill>
                <a:latin typeface="+mj-lt"/>
              </a:rPr>
              <a:t>Isosceles</a:t>
            </a:r>
          </a:p>
        </p:txBody>
      </p:sp>
      <p:sp>
        <p:nvSpPr>
          <p:cNvPr id="16" name="Oval 15">
            <a:extLst>
              <a:ext uri="{FF2B5EF4-FFF2-40B4-BE49-F238E27FC236}">
                <a16:creationId xmlns:a16="http://schemas.microsoft.com/office/drawing/2014/main" id="{8770DBE5-2821-4F5F-B551-B4834E2957E3}"/>
              </a:ext>
            </a:extLst>
          </p:cNvPr>
          <p:cNvSpPr/>
          <p:nvPr/>
        </p:nvSpPr>
        <p:spPr>
          <a:xfrm rot="2129860">
            <a:off x="1371276" y="601267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8392097-FDF2-45CA-9C12-FA9BD3BE91C0}"/>
              </a:ext>
            </a:extLst>
          </p:cNvPr>
          <p:cNvSpPr/>
          <p:nvPr/>
        </p:nvSpPr>
        <p:spPr>
          <a:xfrm>
            <a:off x="2549977" y="2762131"/>
            <a:ext cx="424960" cy="518122"/>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19" name="Rectangle 18">
            <a:extLst>
              <a:ext uri="{FF2B5EF4-FFF2-40B4-BE49-F238E27FC236}">
                <a16:creationId xmlns:a16="http://schemas.microsoft.com/office/drawing/2014/main" id="{46E5CF85-DA02-476E-8C3C-2C729A2CBEC3}"/>
              </a:ext>
            </a:extLst>
          </p:cNvPr>
          <p:cNvSpPr/>
          <p:nvPr/>
        </p:nvSpPr>
        <p:spPr>
          <a:xfrm>
            <a:off x="4139836" y="6137973"/>
            <a:ext cx="4651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cxnSp>
        <p:nvCxnSpPr>
          <p:cNvPr id="20" name="Straight Connector 19">
            <a:extLst>
              <a:ext uri="{FF2B5EF4-FFF2-40B4-BE49-F238E27FC236}">
                <a16:creationId xmlns:a16="http://schemas.microsoft.com/office/drawing/2014/main" id="{8C3C89CE-FB38-4820-B8D6-6E1FFFA99543}"/>
              </a:ext>
            </a:extLst>
          </p:cNvPr>
          <p:cNvCxnSpPr>
            <a:cxnSpLocks/>
            <a:stCxn id="16" idx="6"/>
          </p:cNvCxnSpPr>
          <p:nvPr/>
        </p:nvCxnSpPr>
        <p:spPr>
          <a:xfrm flipV="1">
            <a:off x="1479101" y="6082888"/>
            <a:ext cx="2743799" cy="2373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747F3C9-8EF2-4A49-941F-E08D81DE5079}"/>
              </a:ext>
            </a:extLst>
          </p:cNvPr>
          <p:cNvCxnSpPr>
            <a:cxnSpLocks/>
            <a:stCxn id="16" idx="1"/>
            <a:endCxn id="28" idx="4"/>
          </p:cNvCxnSpPr>
          <p:nvPr/>
        </p:nvCxnSpPr>
        <p:spPr>
          <a:xfrm flipV="1">
            <a:off x="1420900" y="3332845"/>
            <a:ext cx="1548315" cy="2680641"/>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05981F13-71A0-4494-B6C2-50E2A9927B74}"/>
              </a:ext>
            </a:extLst>
          </p:cNvPr>
          <p:cNvCxnSpPr>
            <a:cxnSpLocks/>
            <a:endCxn id="28" idx="5"/>
          </p:cNvCxnSpPr>
          <p:nvPr/>
        </p:nvCxnSpPr>
        <p:spPr>
          <a:xfrm flipH="1" flipV="1">
            <a:off x="3013540" y="3343077"/>
            <a:ext cx="1209360" cy="2739811"/>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28" name="Oval 27">
            <a:extLst>
              <a:ext uri="{FF2B5EF4-FFF2-40B4-BE49-F238E27FC236}">
                <a16:creationId xmlns:a16="http://schemas.microsoft.com/office/drawing/2014/main" id="{57EDDE05-8417-4658-8B14-3F0823FFD236}"/>
              </a:ext>
            </a:extLst>
          </p:cNvPr>
          <p:cNvSpPr/>
          <p:nvPr/>
        </p:nvSpPr>
        <p:spPr>
          <a:xfrm rot="2129860">
            <a:off x="2944292" y="3225020"/>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3FDA6A5-56EA-4C08-A328-CBCBF2447E1A}"/>
              </a:ext>
            </a:extLst>
          </p:cNvPr>
          <p:cNvSpPr/>
          <p:nvPr/>
        </p:nvSpPr>
        <p:spPr>
          <a:xfrm>
            <a:off x="858256" y="6060792"/>
            <a:ext cx="47320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E</a:t>
            </a:r>
            <a:endParaRPr lang="en-US" sz="3600" b="0" cap="none" spc="0" dirty="0">
              <a:ln w="0"/>
              <a:solidFill>
                <a:schemeClr val="tx1">
                  <a:lumMod val="75000"/>
                  <a:lumOff val="25000"/>
                </a:schemeClr>
              </a:solidFill>
              <a:latin typeface="+mn-lt"/>
            </a:endParaRPr>
          </a:p>
        </p:txBody>
      </p:sp>
      <p:sp>
        <p:nvSpPr>
          <p:cNvPr id="26" name="Arc 25">
            <a:extLst>
              <a:ext uri="{FF2B5EF4-FFF2-40B4-BE49-F238E27FC236}">
                <a16:creationId xmlns:a16="http://schemas.microsoft.com/office/drawing/2014/main" id="{9F195C48-3814-4574-9AD1-AED001618E08}"/>
              </a:ext>
            </a:extLst>
          </p:cNvPr>
          <p:cNvSpPr/>
          <p:nvPr/>
        </p:nvSpPr>
        <p:spPr>
          <a:xfrm>
            <a:off x="1333266" y="5883784"/>
            <a:ext cx="369664" cy="398207"/>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Arc 34">
            <a:extLst>
              <a:ext uri="{FF2B5EF4-FFF2-40B4-BE49-F238E27FC236}">
                <a16:creationId xmlns:a16="http://schemas.microsoft.com/office/drawing/2014/main" id="{76AF616B-13B6-40FD-93C6-EFE9F619D67F}"/>
              </a:ext>
            </a:extLst>
          </p:cNvPr>
          <p:cNvSpPr/>
          <p:nvPr/>
        </p:nvSpPr>
        <p:spPr>
          <a:xfrm flipH="1">
            <a:off x="3955005" y="5861688"/>
            <a:ext cx="369664" cy="398207"/>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ectangle 35">
            <a:extLst>
              <a:ext uri="{FF2B5EF4-FFF2-40B4-BE49-F238E27FC236}">
                <a16:creationId xmlns:a16="http://schemas.microsoft.com/office/drawing/2014/main" id="{F980E634-D7D2-42CF-81EF-79C71E5DBAC0}"/>
              </a:ext>
            </a:extLst>
          </p:cNvPr>
          <p:cNvSpPr/>
          <p:nvPr/>
        </p:nvSpPr>
        <p:spPr>
          <a:xfrm>
            <a:off x="1611068" y="5678129"/>
            <a:ext cx="772862" cy="400110"/>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70⁰</a:t>
            </a:r>
          </a:p>
        </p:txBody>
      </p:sp>
      <p:sp>
        <p:nvSpPr>
          <p:cNvPr id="37" name="Rectangle 36">
            <a:extLst>
              <a:ext uri="{FF2B5EF4-FFF2-40B4-BE49-F238E27FC236}">
                <a16:creationId xmlns:a16="http://schemas.microsoft.com/office/drawing/2014/main" id="{E71C4527-6177-45C3-BB13-1624ED56A3D6}"/>
              </a:ext>
            </a:extLst>
          </p:cNvPr>
          <p:cNvSpPr/>
          <p:nvPr/>
        </p:nvSpPr>
        <p:spPr>
          <a:xfrm>
            <a:off x="3366974" y="5674105"/>
            <a:ext cx="772862" cy="400110"/>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70⁰</a:t>
            </a:r>
          </a:p>
        </p:txBody>
      </p:sp>
      <p:sp>
        <p:nvSpPr>
          <p:cNvPr id="23" name="Oval 22">
            <a:extLst>
              <a:ext uri="{FF2B5EF4-FFF2-40B4-BE49-F238E27FC236}">
                <a16:creationId xmlns:a16="http://schemas.microsoft.com/office/drawing/2014/main" id="{1F4701E9-B4BB-4266-A1CD-A6572A0CBB28}"/>
              </a:ext>
            </a:extLst>
          </p:cNvPr>
          <p:cNvSpPr/>
          <p:nvPr/>
        </p:nvSpPr>
        <p:spPr>
          <a:xfrm rot="2129860">
            <a:off x="4163302" y="601267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86616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par>
                          <p:cTn id="8" fill="hold">
                            <p:stCondLst>
                              <p:cond delay="500"/>
                            </p:stCondLst>
                            <p:childTnLst>
                              <p:par>
                                <p:cTn id="9" presetID="1" presetClass="emph" presetSubtype="1" nodeType="afterEffect">
                                  <p:stCondLst>
                                    <p:cond delay="0"/>
                                  </p:stCondLst>
                                  <p:childTnLst>
                                    <p:set>
                                      <p:cBhvr>
                                        <p:cTn id="10" dur="indefinite"/>
                                        <p:tgtEl>
                                          <p:spTgt spid="14"/>
                                        </p:tgtEl>
                                        <p:attrNameLst>
                                          <p:attrName>fillcolor</p:attrName>
                                        </p:attrNameLst>
                                      </p:cBhvr>
                                      <p:to>
                                        <p:clrVal>
                                          <a:srgbClr val="74C274"/>
                                        </p:clrVal>
                                      </p:to>
                                    </p:set>
                                    <p:set>
                                      <p:cBhvr>
                                        <p:cTn id="11" dur="indefinite"/>
                                        <p:tgtEl>
                                          <p:spTgt spid="14"/>
                                        </p:tgtEl>
                                        <p:attrNameLst>
                                          <p:attrName>fill.type</p:attrName>
                                        </p:attrNameLst>
                                      </p:cBhvr>
                                      <p:to>
                                        <p:strVal val="solid"/>
                                      </p:to>
                                    </p:set>
                                    <p:set>
                                      <p:cBhvr>
                                        <p:cTn id="12" dur="indefinite"/>
                                        <p:tgtEl>
                                          <p:spTgt spid="14"/>
                                        </p:tgtEl>
                                        <p:attrNameLst>
                                          <p:attrName>fill.on</p:attrName>
                                        </p:attrNameLst>
                                      </p:cBhvr>
                                      <p:to>
                                        <p:strVal val="true"/>
                                      </p:to>
                                    </p:set>
                                  </p:childTnLst>
                                </p:cTn>
                              </p:par>
                              <p:par>
                                <p:cTn id="13" presetID="7" presetClass="emph" presetSubtype="1" nodeType="withEffect">
                                  <p:stCondLst>
                                    <p:cond delay="0"/>
                                  </p:stCondLst>
                                  <p:childTnLst>
                                    <p:set>
                                      <p:cBhvr>
                                        <p:cTn id="14" dur="indefinite"/>
                                        <p:tgtEl>
                                          <p:spTgt spid="14"/>
                                        </p:tgtEl>
                                        <p:attrNameLst>
                                          <p:attrName>stroke.color</p:attrName>
                                        </p:attrNameLst>
                                      </p:cBhvr>
                                      <p:to>
                                        <p:clrVal>
                                          <a:schemeClr val="bg1"/>
                                        </p:clrVal>
                                      </p:to>
                                    </p:set>
                                    <p:set>
                                      <p:cBhvr>
                                        <p:cTn id="15" dur="indefinite"/>
                                        <p:tgtEl>
                                          <p:spTgt spid="1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en-US" sz="3200" b="1" dirty="0">
                <a:solidFill>
                  <a:schemeClr val="bg1"/>
                </a:solidFill>
                <a:latin typeface="Comic Sans MS"/>
                <a:sym typeface="Comic Sans MS"/>
              </a:rPr>
              <a:t>State the nature of triangle BCD.</a:t>
            </a:r>
          </a:p>
        </p:txBody>
      </p:sp>
      <p:sp>
        <p:nvSpPr>
          <p:cNvPr id="10" name="Rectangle: Rounded Corners 9">
            <a:extLst>
              <a:ext uri="{FF2B5EF4-FFF2-40B4-BE49-F238E27FC236}">
                <a16:creationId xmlns:a16="http://schemas.microsoft.com/office/drawing/2014/main" id="{E53DFA97-FBBF-4262-82CE-E4C4B9243010}"/>
              </a:ext>
            </a:extLst>
          </p:cNvPr>
          <p:cNvSpPr/>
          <p:nvPr/>
        </p:nvSpPr>
        <p:spPr>
          <a:xfrm>
            <a:off x="319079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Isosceles</a:t>
            </a:r>
            <a:endParaRPr lang="en-US" sz="3200" baseline="30000" dirty="0">
              <a:solidFill>
                <a:schemeClr val="tx1">
                  <a:lumMod val="75000"/>
                  <a:lumOff val="25000"/>
                </a:schemeClr>
              </a:solidFill>
              <a:latin typeface="+mj-lt"/>
            </a:endParaRPr>
          </a:p>
        </p:txBody>
      </p:sp>
      <p:sp>
        <p:nvSpPr>
          <p:cNvPr id="11" name="Rectangle: Rounded Corners 10">
            <a:extLst>
              <a:ext uri="{FF2B5EF4-FFF2-40B4-BE49-F238E27FC236}">
                <a16:creationId xmlns:a16="http://schemas.microsoft.com/office/drawing/2014/main" id="{5AD053DD-E10D-4467-A060-715F41245037}"/>
              </a:ext>
            </a:extLst>
          </p:cNvPr>
          <p:cNvSpPr/>
          <p:nvPr/>
        </p:nvSpPr>
        <p:spPr>
          <a:xfrm>
            <a:off x="9229995" y="1727681"/>
            <a:ext cx="2560320"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Right Isosceles</a:t>
            </a:r>
            <a:endParaRPr lang="en-US" sz="3200" baseline="30000" dirty="0">
              <a:solidFill>
                <a:schemeClr val="tx1">
                  <a:lumMod val="75000"/>
                  <a:lumOff val="25000"/>
                </a:schemeClr>
              </a:solidFill>
              <a:latin typeface="+mj-lt"/>
            </a:endParaRPr>
          </a:p>
        </p:txBody>
      </p:sp>
      <p:sp>
        <p:nvSpPr>
          <p:cNvPr id="12" name="Rectangle: Rounded Corners 11">
            <a:extLst>
              <a:ext uri="{FF2B5EF4-FFF2-40B4-BE49-F238E27FC236}">
                <a16:creationId xmlns:a16="http://schemas.microsoft.com/office/drawing/2014/main" id="{E8377C6D-2198-4D50-851B-D67FE16D452E}"/>
              </a:ext>
            </a:extLst>
          </p:cNvPr>
          <p:cNvSpPr/>
          <p:nvPr/>
        </p:nvSpPr>
        <p:spPr>
          <a:xfrm>
            <a:off x="63287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Right</a:t>
            </a:r>
            <a:endParaRPr lang="en-US" sz="3200" baseline="30000" dirty="0">
              <a:solidFill>
                <a:schemeClr val="tx1">
                  <a:lumMod val="75000"/>
                  <a:lumOff val="25000"/>
                </a:schemeClr>
              </a:solidFill>
              <a:latin typeface="+mj-lt"/>
            </a:endParaRPr>
          </a:p>
        </p:txBody>
      </p:sp>
      <p:sp>
        <p:nvSpPr>
          <p:cNvPr id="13" name="Rectangle: Rounded Corners 12">
            <a:extLst>
              <a:ext uri="{FF2B5EF4-FFF2-40B4-BE49-F238E27FC236}">
                <a16:creationId xmlns:a16="http://schemas.microsoft.com/office/drawing/2014/main" id="{6BB5DB40-EBAF-493B-B170-C9DCADF289D8}"/>
              </a:ext>
            </a:extLst>
          </p:cNvPr>
          <p:cNvSpPr/>
          <p:nvPr/>
        </p:nvSpPr>
        <p:spPr>
          <a:xfrm>
            <a:off x="16184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Equilateral</a:t>
            </a:r>
            <a:endParaRPr lang="en-US" sz="3200" baseline="30000" dirty="0">
              <a:solidFill>
                <a:schemeClr val="tx1">
                  <a:lumMod val="75000"/>
                  <a:lumOff val="25000"/>
                </a:schemeClr>
              </a:solidFill>
              <a:latin typeface="+mj-lt"/>
            </a:endParaRPr>
          </a:p>
        </p:txBody>
      </p:sp>
      <p:sp>
        <p:nvSpPr>
          <p:cNvPr id="14" name="Rectangle: Rounded Corners 13">
            <a:extLst>
              <a:ext uri="{FF2B5EF4-FFF2-40B4-BE49-F238E27FC236}">
                <a16:creationId xmlns:a16="http://schemas.microsoft.com/office/drawing/2014/main" id="{B34721AE-F00A-4D96-884E-2570F09FDA8D}"/>
              </a:ext>
            </a:extLst>
          </p:cNvPr>
          <p:cNvSpPr/>
          <p:nvPr/>
        </p:nvSpPr>
        <p:spPr>
          <a:xfrm>
            <a:off x="6328723" y="4207593"/>
            <a:ext cx="4061147"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b"/>
          <a:lstStyle/>
          <a:p>
            <a:pPr algn="ctr"/>
            <a:r>
              <a:rPr lang="en-US" sz="4800" b="1" baseline="30000" dirty="0">
                <a:solidFill>
                  <a:schemeClr val="bg1"/>
                </a:solidFill>
                <a:latin typeface="+mj-lt"/>
              </a:rPr>
              <a:t>Right</a:t>
            </a:r>
          </a:p>
        </p:txBody>
      </p:sp>
      <p:sp>
        <p:nvSpPr>
          <p:cNvPr id="42" name="Rectangle 41">
            <a:extLst>
              <a:ext uri="{FF2B5EF4-FFF2-40B4-BE49-F238E27FC236}">
                <a16:creationId xmlns:a16="http://schemas.microsoft.com/office/drawing/2014/main" id="{EF514331-896C-43D9-8C5C-45F1C1E3B026}"/>
              </a:ext>
            </a:extLst>
          </p:cNvPr>
          <p:cNvSpPr/>
          <p:nvPr/>
        </p:nvSpPr>
        <p:spPr>
          <a:xfrm>
            <a:off x="3158538" y="3842718"/>
            <a:ext cx="187774" cy="20937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8770DBE5-2821-4F5F-B551-B4834E2957E3}"/>
              </a:ext>
            </a:extLst>
          </p:cNvPr>
          <p:cNvSpPr/>
          <p:nvPr/>
        </p:nvSpPr>
        <p:spPr>
          <a:xfrm rot="2129860">
            <a:off x="1393962" y="3800104"/>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8392097-FDF2-45CA-9C12-FA9BD3BE91C0}"/>
              </a:ext>
            </a:extLst>
          </p:cNvPr>
          <p:cNvSpPr/>
          <p:nvPr/>
        </p:nvSpPr>
        <p:spPr>
          <a:xfrm>
            <a:off x="970053" y="3301076"/>
            <a:ext cx="47641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sp>
        <p:nvSpPr>
          <p:cNvPr id="18" name="Oval 17">
            <a:extLst>
              <a:ext uri="{FF2B5EF4-FFF2-40B4-BE49-F238E27FC236}">
                <a16:creationId xmlns:a16="http://schemas.microsoft.com/office/drawing/2014/main" id="{68E0FE26-07E8-407C-BCF7-06634B684B4F}"/>
              </a:ext>
            </a:extLst>
          </p:cNvPr>
          <p:cNvSpPr/>
          <p:nvPr/>
        </p:nvSpPr>
        <p:spPr>
          <a:xfrm rot="2129860">
            <a:off x="3253451" y="6055663"/>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6E5CF85-DA02-476E-8C3C-2C729A2CBEC3}"/>
              </a:ext>
            </a:extLst>
          </p:cNvPr>
          <p:cNvSpPr/>
          <p:nvPr/>
        </p:nvSpPr>
        <p:spPr>
          <a:xfrm>
            <a:off x="3190790" y="6115099"/>
            <a:ext cx="5180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cxnSp>
        <p:nvCxnSpPr>
          <p:cNvPr id="20" name="Straight Connector 19">
            <a:extLst>
              <a:ext uri="{FF2B5EF4-FFF2-40B4-BE49-F238E27FC236}">
                <a16:creationId xmlns:a16="http://schemas.microsoft.com/office/drawing/2014/main" id="{8C3C89CE-FB38-4820-B8D6-6E1FFFA99543}"/>
              </a:ext>
            </a:extLst>
          </p:cNvPr>
          <p:cNvCxnSpPr>
            <a:cxnSpLocks/>
            <a:stCxn id="16" idx="6"/>
            <a:endCxn id="18" idx="2"/>
          </p:cNvCxnSpPr>
          <p:nvPr/>
        </p:nvCxnSpPr>
        <p:spPr>
          <a:xfrm>
            <a:off x="1501787" y="3894053"/>
            <a:ext cx="1762711" cy="2186533"/>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747F3C9-8EF2-4A49-941F-E08D81DE5079}"/>
              </a:ext>
            </a:extLst>
          </p:cNvPr>
          <p:cNvCxnSpPr>
            <a:cxnSpLocks/>
          </p:cNvCxnSpPr>
          <p:nvPr/>
        </p:nvCxnSpPr>
        <p:spPr>
          <a:xfrm>
            <a:off x="1495611" y="3834638"/>
            <a:ext cx="1816663" cy="15392"/>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05981F13-71A0-4494-B6C2-50E2A9927B74}"/>
              </a:ext>
            </a:extLst>
          </p:cNvPr>
          <p:cNvCxnSpPr>
            <a:cxnSpLocks/>
          </p:cNvCxnSpPr>
          <p:nvPr/>
        </p:nvCxnSpPr>
        <p:spPr>
          <a:xfrm flipV="1">
            <a:off x="3346333" y="3819866"/>
            <a:ext cx="0" cy="2260081"/>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28" name="Oval 27">
            <a:extLst>
              <a:ext uri="{FF2B5EF4-FFF2-40B4-BE49-F238E27FC236}">
                <a16:creationId xmlns:a16="http://schemas.microsoft.com/office/drawing/2014/main" id="{57EDDE05-8417-4658-8B14-3F0823FFD236}"/>
              </a:ext>
            </a:extLst>
          </p:cNvPr>
          <p:cNvSpPr/>
          <p:nvPr/>
        </p:nvSpPr>
        <p:spPr>
          <a:xfrm rot="2129860">
            <a:off x="3271461" y="3793077"/>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3FDA6A5-56EA-4C08-A328-CBCBF2447E1A}"/>
              </a:ext>
            </a:extLst>
          </p:cNvPr>
          <p:cNvSpPr/>
          <p:nvPr/>
        </p:nvSpPr>
        <p:spPr>
          <a:xfrm>
            <a:off x="3395457" y="3496701"/>
            <a:ext cx="463589"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C</a:t>
            </a:r>
            <a:endParaRPr lang="en-US" sz="3600" b="0" cap="none" spc="0" dirty="0">
              <a:ln w="0"/>
              <a:solidFill>
                <a:schemeClr val="tx1">
                  <a:lumMod val="75000"/>
                  <a:lumOff val="25000"/>
                </a:schemeClr>
              </a:solidFill>
              <a:latin typeface="+mn-lt"/>
            </a:endParaRPr>
          </a:p>
        </p:txBody>
      </p:sp>
      <p:sp>
        <p:nvSpPr>
          <p:cNvPr id="40" name="Rectangle 39">
            <a:extLst>
              <a:ext uri="{FF2B5EF4-FFF2-40B4-BE49-F238E27FC236}">
                <a16:creationId xmlns:a16="http://schemas.microsoft.com/office/drawing/2014/main" id="{333ADFC0-88D0-410B-B92B-695876896BE8}"/>
              </a:ext>
            </a:extLst>
          </p:cNvPr>
          <p:cNvSpPr/>
          <p:nvPr/>
        </p:nvSpPr>
        <p:spPr>
          <a:xfrm>
            <a:off x="2098243" y="3430673"/>
            <a:ext cx="772862" cy="338554"/>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3 cm</a:t>
            </a:r>
          </a:p>
        </p:txBody>
      </p:sp>
      <p:sp>
        <p:nvSpPr>
          <p:cNvPr id="41" name="Rectangle 40">
            <a:extLst>
              <a:ext uri="{FF2B5EF4-FFF2-40B4-BE49-F238E27FC236}">
                <a16:creationId xmlns:a16="http://schemas.microsoft.com/office/drawing/2014/main" id="{96A0919E-6752-418A-9015-75415D426CE2}"/>
              </a:ext>
            </a:extLst>
          </p:cNvPr>
          <p:cNvSpPr/>
          <p:nvPr/>
        </p:nvSpPr>
        <p:spPr>
          <a:xfrm>
            <a:off x="3401021" y="4621247"/>
            <a:ext cx="772862" cy="338554"/>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4 cm</a:t>
            </a:r>
          </a:p>
        </p:txBody>
      </p:sp>
      <p:sp>
        <p:nvSpPr>
          <p:cNvPr id="30" name="Rectangle 29">
            <a:extLst>
              <a:ext uri="{FF2B5EF4-FFF2-40B4-BE49-F238E27FC236}">
                <a16:creationId xmlns:a16="http://schemas.microsoft.com/office/drawing/2014/main" id="{045A0CA1-7308-4B5D-AE80-E6EF83A076CC}"/>
              </a:ext>
            </a:extLst>
          </p:cNvPr>
          <p:cNvSpPr/>
          <p:nvPr/>
        </p:nvSpPr>
        <p:spPr>
          <a:xfrm>
            <a:off x="1646875" y="4811412"/>
            <a:ext cx="772862" cy="338554"/>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5 cm</a:t>
            </a:r>
          </a:p>
        </p:txBody>
      </p:sp>
    </p:spTree>
    <p:custDataLst>
      <p:tags r:id="rId1"/>
    </p:custDataLst>
    <p:extLst>
      <p:ext uri="{BB962C8B-B14F-4D97-AF65-F5344CB8AC3E}">
        <p14:creationId xmlns:p14="http://schemas.microsoft.com/office/powerpoint/2010/main" val="1879189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par>
                          <p:cTn id="8" fill="hold">
                            <p:stCondLst>
                              <p:cond delay="500"/>
                            </p:stCondLst>
                            <p:childTnLst>
                              <p:par>
                                <p:cTn id="9" presetID="1" presetClass="emph" presetSubtype="1" nodeType="afterEffect">
                                  <p:stCondLst>
                                    <p:cond delay="0"/>
                                  </p:stCondLst>
                                  <p:childTnLst>
                                    <p:set>
                                      <p:cBhvr>
                                        <p:cTn id="10" dur="indefinite"/>
                                        <p:tgtEl>
                                          <p:spTgt spid="14"/>
                                        </p:tgtEl>
                                        <p:attrNameLst>
                                          <p:attrName>fillcolor</p:attrName>
                                        </p:attrNameLst>
                                      </p:cBhvr>
                                      <p:to>
                                        <p:clrVal>
                                          <a:srgbClr val="74C274"/>
                                        </p:clrVal>
                                      </p:to>
                                    </p:set>
                                    <p:set>
                                      <p:cBhvr>
                                        <p:cTn id="11" dur="indefinite"/>
                                        <p:tgtEl>
                                          <p:spTgt spid="14"/>
                                        </p:tgtEl>
                                        <p:attrNameLst>
                                          <p:attrName>fill.type</p:attrName>
                                        </p:attrNameLst>
                                      </p:cBhvr>
                                      <p:to>
                                        <p:strVal val="solid"/>
                                      </p:to>
                                    </p:set>
                                    <p:set>
                                      <p:cBhvr>
                                        <p:cTn id="12" dur="indefinite"/>
                                        <p:tgtEl>
                                          <p:spTgt spid="14"/>
                                        </p:tgtEl>
                                        <p:attrNameLst>
                                          <p:attrName>fill.on</p:attrName>
                                        </p:attrNameLst>
                                      </p:cBhvr>
                                      <p:to>
                                        <p:strVal val="true"/>
                                      </p:to>
                                    </p:set>
                                  </p:childTnLst>
                                </p:cTn>
                              </p:par>
                              <p:par>
                                <p:cTn id="13" presetID="7" presetClass="emph" presetSubtype="1" nodeType="withEffect">
                                  <p:stCondLst>
                                    <p:cond delay="0"/>
                                  </p:stCondLst>
                                  <p:childTnLst>
                                    <p:set>
                                      <p:cBhvr>
                                        <p:cTn id="14" dur="indefinite"/>
                                        <p:tgtEl>
                                          <p:spTgt spid="14"/>
                                        </p:tgtEl>
                                        <p:attrNameLst>
                                          <p:attrName>stroke.color</p:attrName>
                                        </p:attrNameLst>
                                      </p:cBhvr>
                                      <p:to>
                                        <p:clrVal>
                                          <a:schemeClr val="bg1"/>
                                        </p:clrVal>
                                      </p:to>
                                    </p:set>
                                    <p:set>
                                      <p:cBhvr>
                                        <p:cTn id="15" dur="indefinite"/>
                                        <p:tgtEl>
                                          <p:spTgt spid="1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en-US" sz="3200" b="1" dirty="0">
                <a:solidFill>
                  <a:schemeClr val="bg1"/>
                </a:solidFill>
                <a:latin typeface="Comic Sans MS"/>
                <a:sym typeface="Comic Sans MS"/>
              </a:rPr>
              <a:t>State the nature of triangle GHV.</a:t>
            </a:r>
          </a:p>
        </p:txBody>
      </p:sp>
      <p:sp>
        <p:nvSpPr>
          <p:cNvPr id="10" name="Rectangle: Rounded Corners 9">
            <a:extLst>
              <a:ext uri="{FF2B5EF4-FFF2-40B4-BE49-F238E27FC236}">
                <a16:creationId xmlns:a16="http://schemas.microsoft.com/office/drawing/2014/main" id="{E53DFA97-FBBF-4262-82CE-E4C4B9243010}"/>
              </a:ext>
            </a:extLst>
          </p:cNvPr>
          <p:cNvSpPr/>
          <p:nvPr/>
        </p:nvSpPr>
        <p:spPr>
          <a:xfrm>
            <a:off x="319079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Isosceles</a:t>
            </a:r>
            <a:endParaRPr lang="en-US" sz="3200" baseline="30000" dirty="0">
              <a:solidFill>
                <a:schemeClr val="tx1">
                  <a:lumMod val="75000"/>
                  <a:lumOff val="25000"/>
                </a:schemeClr>
              </a:solidFill>
              <a:latin typeface="+mj-lt"/>
            </a:endParaRPr>
          </a:p>
        </p:txBody>
      </p:sp>
      <p:sp>
        <p:nvSpPr>
          <p:cNvPr id="11" name="Rectangle: Rounded Corners 10">
            <a:extLst>
              <a:ext uri="{FF2B5EF4-FFF2-40B4-BE49-F238E27FC236}">
                <a16:creationId xmlns:a16="http://schemas.microsoft.com/office/drawing/2014/main" id="{5AD053DD-E10D-4467-A060-715F41245037}"/>
              </a:ext>
            </a:extLst>
          </p:cNvPr>
          <p:cNvSpPr/>
          <p:nvPr/>
        </p:nvSpPr>
        <p:spPr>
          <a:xfrm>
            <a:off x="9229995" y="1727681"/>
            <a:ext cx="2560320"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Right Isosceles</a:t>
            </a:r>
            <a:endParaRPr lang="en-US" sz="3200" baseline="30000" dirty="0">
              <a:solidFill>
                <a:schemeClr val="tx1">
                  <a:lumMod val="75000"/>
                  <a:lumOff val="25000"/>
                </a:schemeClr>
              </a:solidFill>
              <a:latin typeface="+mj-lt"/>
            </a:endParaRPr>
          </a:p>
        </p:txBody>
      </p:sp>
      <p:sp>
        <p:nvSpPr>
          <p:cNvPr id="12" name="Rectangle: Rounded Corners 11">
            <a:extLst>
              <a:ext uri="{FF2B5EF4-FFF2-40B4-BE49-F238E27FC236}">
                <a16:creationId xmlns:a16="http://schemas.microsoft.com/office/drawing/2014/main" id="{E8377C6D-2198-4D50-851B-D67FE16D452E}"/>
              </a:ext>
            </a:extLst>
          </p:cNvPr>
          <p:cNvSpPr/>
          <p:nvPr/>
        </p:nvSpPr>
        <p:spPr>
          <a:xfrm>
            <a:off x="63287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Right</a:t>
            </a:r>
            <a:endParaRPr lang="en-US" sz="3200" baseline="30000" dirty="0">
              <a:solidFill>
                <a:schemeClr val="tx1">
                  <a:lumMod val="75000"/>
                  <a:lumOff val="25000"/>
                </a:schemeClr>
              </a:solidFill>
              <a:latin typeface="+mj-lt"/>
            </a:endParaRPr>
          </a:p>
        </p:txBody>
      </p:sp>
      <p:sp>
        <p:nvSpPr>
          <p:cNvPr id="13" name="Rectangle: Rounded Corners 12">
            <a:extLst>
              <a:ext uri="{FF2B5EF4-FFF2-40B4-BE49-F238E27FC236}">
                <a16:creationId xmlns:a16="http://schemas.microsoft.com/office/drawing/2014/main" id="{6BB5DB40-EBAF-493B-B170-C9DCADF289D8}"/>
              </a:ext>
            </a:extLst>
          </p:cNvPr>
          <p:cNvSpPr/>
          <p:nvPr/>
        </p:nvSpPr>
        <p:spPr>
          <a:xfrm>
            <a:off x="16184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75000"/>
                    <a:lumOff val="25000"/>
                  </a:schemeClr>
                </a:solidFill>
                <a:latin typeface="+mj-lt"/>
              </a:rPr>
              <a:t>Equilateral</a:t>
            </a:r>
            <a:endParaRPr lang="en-US" sz="3200" baseline="30000" dirty="0">
              <a:solidFill>
                <a:schemeClr val="tx1">
                  <a:lumMod val="75000"/>
                  <a:lumOff val="25000"/>
                </a:schemeClr>
              </a:solidFill>
              <a:latin typeface="+mj-lt"/>
            </a:endParaRPr>
          </a:p>
        </p:txBody>
      </p:sp>
      <p:sp>
        <p:nvSpPr>
          <p:cNvPr id="14" name="Rectangle: Rounded Corners 13">
            <a:extLst>
              <a:ext uri="{FF2B5EF4-FFF2-40B4-BE49-F238E27FC236}">
                <a16:creationId xmlns:a16="http://schemas.microsoft.com/office/drawing/2014/main" id="{B34721AE-F00A-4D96-884E-2570F09FDA8D}"/>
              </a:ext>
            </a:extLst>
          </p:cNvPr>
          <p:cNvSpPr/>
          <p:nvPr/>
        </p:nvSpPr>
        <p:spPr>
          <a:xfrm>
            <a:off x="6328723" y="4207593"/>
            <a:ext cx="4061147"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b"/>
          <a:lstStyle/>
          <a:p>
            <a:pPr algn="ctr"/>
            <a:r>
              <a:rPr lang="en-US" sz="4800" b="1" baseline="30000" dirty="0">
                <a:solidFill>
                  <a:schemeClr val="bg1"/>
                </a:solidFill>
                <a:latin typeface="+mj-lt"/>
              </a:rPr>
              <a:t>Equilateral</a:t>
            </a:r>
          </a:p>
        </p:txBody>
      </p:sp>
      <p:sp>
        <p:nvSpPr>
          <p:cNvPr id="32" name="Oval 31">
            <a:extLst>
              <a:ext uri="{FF2B5EF4-FFF2-40B4-BE49-F238E27FC236}">
                <a16:creationId xmlns:a16="http://schemas.microsoft.com/office/drawing/2014/main" id="{CC2A6DE0-D768-4429-8D65-B0B626DB5747}"/>
              </a:ext>
            </a:extLst>
          </p:cNvPr>
          <p:cNvSpPr/>
          <p:nvPr/>
        </p:nvSpPr>
        <p:spPr>
          <a:xfrm rot="19470140" flipV="1">
            <a:off x="1384748" y="305349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92A65B5-0F6A-4E93-A04C-D06EC6BA2424}"/>
              </a:ext>
            </a:extLst>
          </p:cNvPr>
          <p:cNvSpPr/>
          <p:nvPr/>
        </p:nvSpPr>
        <p:spPr>
          <a:xfrm>
            <a:off x="2537831" y="5275951"/>
            <a:ext cx="538930"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H</a:t>
            </a:r>
          </a:p>
        </p:txBody>
      </p:sp>
      <p:sp>
        <p:nvSpPr>
          <p:cNvPr id="38" name="Rectangle 37">
            <a:extLst>
              <a:ext uri="{FF2B5EF4-FFF2-40B4-BE49-F238E27FC236}">
                <a16:creationId xmlns:a16="http://schemas.microsoft.com/office/drawing/2014/main" id="{6C4F9B10-9EC2-496E-ABB5-980BEA681A21}"/>
              </a:ext>
            </a:extLst>
          </p:cNvPr>
          <p:cNvSpPr/>
          <p:nvPr/>
        </p:nvSpPr>
        <p:spPr>
          <a:xfrm>
            <a:off x="4354345" y="2784437"/>
            <a:ext cx="48442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V</a:t>
            </a:r>
          </a:p>
        </p:txBody>
      </p:sp>
      <p:cxnSp>
        <p:nvCxnSpPr>
          <p:cNvPr id="39" name="Straight Connector 38">
            <a:extLst>
              <a:ext uri="{FF2B5EF4-FFF2-40B4-BE49-F238E27FC236}">
                <a16:creationId xmlns:a16="http://schemas.microsoft.com/office/drawing/2014/main" id="{42BDD543-E69B-4F24-A0D2-2200BA5F00DA}"/>
              </a:ext>
            </a:extLst>
          </p:cNvPr>
          <p:cNvCxnSpPr>
            <a:cxnSpLocks/>
            <a:stCxn id="32" idx="6"/>
          </p:cNvCxnSpPr>
          <p:nvPr/>
        </p:nvCxnSpPr>
        <p:spPr>
          <a:xfrm>
            <a:off x="1492573" y="3078414"/>
            <a:ext cx="2740923" cy="1959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01D5BFB0-A592-4975-B709-AFAB2774FD8D}"/>
              </a:ext>
            </a:extLst>
          </p:cNvPr>
          <p:cNvCxnSpPr>
            <a:cxnSpLocks/>
            <a:stCxn id="32" idx="1"/>
          </p:cNvCxnSpPr>
          <p:nvPr/>
        </p:nvCxnSpPr>
        <p:spPr>
          <a:xfrm>
            <a:off x="1434372" y="3171548"/>
            <a:ext cx="1383095" cy="207007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8549177D-E46E-4C8B-B8C5-19857BA2CB20}"/>
              </a:ext>
            </a:extLst>
          </p:cNvPr>
          <p:cNvCxnSpPr>
            <a:cxnSpLocks/>
          </p:cNvCxnSpPr>
          <p:nvPr/>
        </p:nvCxnSpPr>
        <p:spPr>
          <a:xfrm flipH="1">
            <a:off x="2807296" y="3088487"/>
            <a:ext cx="1416675" cy="2153131"/>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3" name="Rectangle 42">
            <a:extLst>
              <a:ext uri="{FF2B5EF4-FFF2-40B4-BE49-F238E27FC236}">
                <a16:creationId xmlns:a16="http://schemas.microsoft.com/office/drawing/2014/main" id="{941A82B3-6DC6-4BB7-992E-B181E4CAEF7B}"/>
              </a:ext>
            </a:extLst>
          </p:cNvPr>
          <p:cNvSpPr/>
          <p:nvPr/>
        </p:nvSpPr>
        <p:spPr>
          <a:xfrm>
            <a:off x="813418" y="2759418"/>
            <a:ext cx="49885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G</a:t>
            </a:r>
            <a:endParaRPr lang="en-US" sz="3600" b="0" cap="none" spc="0" dirty="0">
              <a:ln w="0"/>
              <a:solidFill>
                <a:schemeClr val="tx1">
                  <a:lumMod val="75000"/>
                  <a:lumOff val="25000"/>
                </a:schemeClr>
              </a:solidFill>
              <a:latin typeface="+mn-lt"/>
            </a:endParaRPr>
          </a:p>
        </p:txBody>
      </p:sp>
      <p:grpSp>
        <p:nvGrpSpPr>
          <p:cNvPr id="23" name="Group 22">
            <a:extLst>
              <a:ext uri="{FF2B5EF4-FFF2-40B4-BE49-F238E27FC236}">
                <a16:creationId xmlns:a16="http://schemas.microsoft.com/office/drawing/2014/main" id="{76172F9B-FF16-463F-A766-1AD136ABD631}"/>
              </a:ext>
            </a:extLst>
          </p:cNvPr>
          <p:cNvGrpSpPr/>
          <p:nvPr/>
        </p:nvGrpSpPr>
        <p:grpSpPr>
          <a:xfrm rot="5400000">
            <a:off x="3360910" y="4034276"/>
            <a:ext cx="251218" cy="265747"/>
            <a:chOff x="4470950" y="4710513"/>
            <a:chExt cx="251218" cy="265747"/>
          </a:xfrm>
        </p:grpSpPr>
        <p:cxnSp>
          <p:nvCxnSpPr>
            <p:cNvPr id="22" name="Straight Connector 21">
              <a:extLst>
                <a:ext uri="{FF2B5EF4-FFF2-40B4-BE49-F238E27FC236}">
                  <a16:creationId xmlns:a16="http://schemas.microsoft.com/office/drawing/2014/main" id="{6C1E11BB-7AE2-4378-B514-3CE574FED4FE}"/>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2F12A58-ABF7-4CD8-BBF9-8BB125832D97}"/>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7D248ADB-AF40-4BE6-91D3-BB28C289AB9C}"/>
              </a:ext>
            </a:extLst>
          </p:cNvPr>
          <p:cNvGrpSpPr/>
          <p:nvPr/>
        </p:nvGrpSpPr>
        <p:grpSpPr>
          <a:xfrm>
            <a:off x="2733714" y="2929739"/>
            <a:ext cx="251218" cy="265747"/>
            <a:chOff x="4470950" y="4710513"/>
            <a:chExt cx="251218" cy="265747"/>
          </a:xfrm>
        </p:grpSpPr>
        <p:cxnSp>
          <p:nvCxnSpPr>
            <p:cNvPr id="50" name="Straight Connector 49">
              <a:extLst>
                <a:ext uri="{FF2B5EF4-FFF2-40B4-BE49-F238E27FC236}">
                  <a16:creationId xmlns:a16="http://schemas.microsoft.com/office/drawing/2014/main" id="{2DA5833A-8557-4B01-A835-96152DCA9282}"/>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414A4E76-F108-4D67-8201-A4DC50612E33}"/>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EF1B9CE2-7AB6-4127-9650-EDEF12309B21}"/>
              </a:ext>
            </a:extLst>
          </p:cNvPr>
          <p:cNvGrpSpPr/>
          <p:nvPr/>
        </p:nvGrpSpPr>
        <p:grpSpPr>
          <a:xfrm rot="1545002">
            <a:off x="1954908" y="3962194"/>
            <a:ext cx="251218" cy="265747"/>
            <a:chOff x="4470950" y="4710513"/>
            <a:chExt cx="251218" cy="265747"/>
          </a:xfrm>
        </p:grpSpPr>
        <p:cxnSp>
          <p:nvCxnSpPr>
            <p:cNvPr id="53" name="Straight Connector 52">
              <a:extLst>
                <a:ext uri="{FF2B5EF4-FFF2-40B4-BE49-F238E27FC236}">
                  <a16:creationId xmlns:a16="http://schemas.microsoft.com/office/drawing/2014/main" id="{B897F816-4662-4224-8F82-55A8E22486AE}"/>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5C12E84-0391-418A-8AED-6F6B3F2C78B7}"/>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27" name="Oval 26">
            <a:extLst>
              <a:ext uri="{FF2B5EF4-FFF2-40B4-BE49-F238E27FC236}">
                <a16:creationId xmlns:a16="http://schemas.microsoft.com/office/drawing/2014/main" id="{4D297E4D-D6EA-43A1-A1A3-EB0428012FB4}"/>
              </a:ext>
            </a:extLst>
          </p:cNvPr>
          <p:cNvSpPr/>
          <p:nvPr/>
        </p:nvSpPr>
        <p:spPr>
          <a:xfrm rot="19470140" flipV="1">
            <a:off x="4164822" y="3027580"/>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E5B0FF6F-97F9-4A74-ABC9-EE9D1B54F591}"/>
              </a:ext>
            </a:extLst>
          </p:cNvPr>
          <p:cNvSpPr/>
          <p:nvPr/>
        </p:nvSpPr>
        <p:spPr>
          <a:xfrm rot="19470140" flipV="1">
            <a:off x="2748219" y="5140330"/>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53871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par>
                          <p:cTn id="8" fill="hold">
                            <p:stCondLst>
                              <p:cond delay="500"/>
                            </p:stCondLst>
                            <p:childTnLst>
                              <p:par>
                                <p:cTn id="9" presetID="1" presetClass="emph" presetSubtype="1" nodeType="afterEffect">
                                  <p:stCondLst>
                                    <p:cond delay="0"/>
                                  </p:stCondLst>
                                  <p:childTnLst>
                                    <p:set>
                                      <p:cBhvr>
                                        <p:cTn id="10" dur="indefinite"/>
                                        <p:tgtEl>
                                          <p:spTgt spid="14"/>
                                        </p:tgtEl>
                                        <p:attrNameLst>
                                          <p:attrName>fillcolor</p:attrName>
                                        </p:attrNameLst>
                                      </p:cBhvr>
                                      <p:to>
                                        <p:clrVal>
                                          <a:srgbClr val="74C274"/>
                                        </p:clrVal>
                                      </p:to>
                                    </p:set>
                                    <p:set>
                                      <p:cBhvr>
                                        <p:cTn id="11" dur="indefinite"/>
                                        <p:tgtEl>
                                          <p:spTgt spid="14"/>
                                        </p:tgtEl>
                                        <p:attrNameLst>
                                          <p:attrName>fill.type</p:attrName>
                                        </p:attrNameLst>
                                      </p:cBhvr>
                                      <p:to>
                                        <p:strVal val="solid"/>
                                      </p:to>
                                    </p:set>
                                    <p:set>
                                      <p:cBhvr>
                                        <p:cTn id="12" dur="indefinite"/>
                                        <p:tgtEl>
                                          <p:spTgt spid="14"/>
                                        </p:tgtEl>
                                        <p:attrNameLst>
                                          <p:attrName>fill.on</p:attrName>
                                        </p:attrNameLst>
                                      </p:cBhvr>
                                      <p:to>
                                        <p:strVal val="true"/>
                                      </p:to>
                                    </p:set>
                                  </p:childTnLst>
                                </p:cTn>
                              </p:par>
                              <p:par>
                                <p:cTn id="13" presetID="7" presetClass="emph" presetSubtype="1" nodeType="withEffect">
                                  <p:stCondLst>
                                    <p:cond delay="0"/>
                                  </p:stCondLst>
                                  <p:childTnLst>
                                    <p:set>
                                      <p:cBhvr>
                                        <p:cTn id="14" dur="indefinite"/>
                                        <p:tgtEl>
                                          <p:spTgt spid="14"/>
                                        </p:tgtEl>
                                        <p:attrNameLst>
                                          <p:attrName>stroke.color</p:attrName>
                                        </p:attrNameLst>
                                      </p:cBhvr>
                                      <p:to>
                                        <p:clrVal>
                                          <a:schemeClr val="bg1"/>
                                        </p:clrVal>
                                      </p:to>
                                    </p:set>
                                    <p:set>
                                      <p:cBhvr>
                                        <p:cTn id="15" dur="indefinite"/>
                                        <p:tgtEl>
                                          <p:spTgt spid="1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en-US" sz="3200" b="1" dirty="0">
                <a:solidFill>
                  <a:schemeClr val="bg1"/>
                </a:solidFill>
                <a:latin typeface="Comic Sans MS"/>
                <a:sym typeface="Comic Sans MS"/>
              </a:rPr>
              <a:t>Look at the given figure to complete.</a:t>
            </a:r>
            <a:endParaRPr lang="en-GB" sz="3200" b="1" dirty="0">
              <a:sym typeface="Comic Sans MS"/>
            </a:endParaRPr>
          </a:p>
        </p:txBody>
      </p:sp>
      <p:sp>
        <p:nvSpPr>
          <p:cNvPr id="32" name="Subtitle 2">
            <a:extLst>
              <a:ext uri="{FF2B5EF4-FFF2-40B4-BE49-F238E27FC236}">
                <a16:creationId xmlns:a16="http://schemas.microsoft.com/office/drawing/2014/main" id="{16554FCD-DC08-48E7-A608-3667070A8DE1}"/>
              </a:ext>
            </a:extLst>
          </p:cNvPr>
          <p:cNvSpPr txBox="1">
            <a:spLocks/>
          </p:cNvSpPr>
          <p:nvPr/>
        </p:nvSpPr>
        <p:spPr>
          <a:xfrm>
            <a:off x="305977" y="1841654"/>
            <a:ext cx="7429039" cy="174132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ABC is ____________ triangle.</a:t>
            </a:r>
          </a:p>
          <a:p>
            <a:pPr marL="0" indent="0">
              <a:lnSpc>
                <a:spcPct val="150000"/>
              </a:lnSpc>
              <a:buFont typeface="Arial"/>
              <a:buNone/>
            </a:pPr>
            <a:r>
              <a:rPr lang="en-US" sz="2800" dirty="0">
                <a:solidFill>
                  <a:schemeClr val="tx1">
                    <a:lumMod val="75000"/>
                    <a:lumOff val="25000"/>
                  </a:schemeClr>
                </a:solidFill>
                <a:cs typeface="Calibri" panose="020F0502020204030204" pitchFamily="34" charset="0"/>
              </a:rPr>
              <a:t>It has __________.</a:t>
            </a:r>
            <a:endParaRPr lang="en-US" sz="2800" dirty="0">
              <a:solidFill>
                <a:schemeClr val="tx1">
                  <a:lumMod val="75000"/>
                  <a:lumOff val="25000"/>
                </a:schemeClr>
              </a:solidFill>
            </a:endParaRPr>
          </a:p>
        </p:txBody>
      </p:sp>
      <p:grpSp>
        <p:nvGrpSpPr>
          <p:cNvPr id="6" name="Group 5">
            <a:extLst>
              <a:ext uri="{FF2B5EF4-FFF2-40B4-BE49-F238E27FC236}">
                <a16:creationId xmlns:a16="http://schemas.microsoft.com/office/drawing/2014/main" id="{937632F2-AB78-4473-884A-387ABCC98189}"/>
              </a:ext>
            </a:extLst>
          </p:cNvPr>
          <p:cNvGrpSpPr/>
          <p:nvPr/>
        </p:nvGrpSpPr>
        <p:grpSpPr>
          <a:xfrm>
            <a:off x="6097051" y="2461857"/>
            <a:ext cx="3752210" cy="3826045"/>
            <a:chOff x="490704" y="2921442"/>
            <a:chExt cx="3752210" cy="3826045"/>
          </a:xfrm>
        </p:grpSpPr>
        <p:sp>
          <p:nvSpPr>
            <p:cNvPr id="7" name="Oval 6">
              <a:extLst>
                <a:ext uri="{FF2B5EF4-FFF2-40B4-BE49-F238E27FC236}">
                  <a16:creationId xmlns:a16="http://schemas.microsoft.com/office/drawing/2014/main" id="{30EE1AB9-F97B-4803-A4CC-18AF637649AC}"/>
                </a:ext>
              </a:extLst>
            </p:cNvPr>
            <p:cNvSpPr/>
            <p:nvPr/>
          </p:nvSpPr>
          <p:spPr>
            <a:xfrm rot="2129860">
              <a:off x="1062188" y="588006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59150B2-2FD1-4622-B316-EF3301A26F98}"/>
                </a:ext>
              </a:extLst>
            </p:cNvPr>
            <p:cNvSpPr/>
            <p:nvPr/>
          </p:nvSpPr>
          <p:spPr>
            <a:xfrm>
              <a:off x="2118660" y="2921442"/>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0" name="Rectangle 9">
              <a:extLst>
                <a:ext uri="{FF2B5EF4-FFF2-40B4-BE49-F238E27FC236}">
                  <a16:creationId xmlns:a16="http://schemas.microsoft.com/office/drawing/2014/main" id="{AB26E0D2-F8B7-4C2B-8433-66E42D04F040}"/>
                </a:ext>
              </a:extLst>
            </p:cNvPr>
            <p:cNvSpPr/>
            <p:nvPr/>
          </p:nvSpPr>
          <p:spPr>
            <a:xfrm>
              <a:off x="3766501" y="6101156"/>
              <a:ext cx="47641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11" name="Straight Connector 10">
              <a:extLst>
                <a:ext uri="{FF2B5EF4-FFF2-40B4-BE49-F238E27FC236}">
                  <a16:creationId xmlns:a16="http://schemas.microsoft.com/office/drawing/2014/main" id="{F91F14E6-2775-4075-A432-84846D1D559B}"/>
                </a:ext>
              </a:extLst>
            </p:cNvPr>
            <p:cNvCxnSpPr>
              <a:cxnSpLocks/>
              <a:stCxn id="7" idx="6"/>
            </p:cNvCxnSpPr>
            <p:nvPr/>
          </p:nvCxnSpPr>
          <p:spPr>
            <a:xfrm flipV="1">
              <a:off x="1170013" y="5952429"/>
              <a:ext cx="2742265" cy="2158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8879A47-5E25-4E5C-A1BF-20781CFE0D86}"/>
                </a:ext>
              </a:extLst>
            </p:cNvPr>
            <p:cNvCxnSpPr>
              <a:cxnSpLocks/>
              <a:stCxn id="7" idx="0"/>
              <a:endCxn id="14" idx="4"/>
            </p:cNvCxnSpPr>
            <p:nvPr/>
          </p:nvCxnSpPr>
          <p:spPr>
            <a:xfrm flipV="1">
              <a:off x="1156137" y="3801281"/>
              <a:ext cx="1348295" cy="2089827"/>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E35DC581-B5BA-4126-A936-19FA2C89D5C6}"/>
                </a:ext>
              </a:extLst>
            </p:cNvPr>
            <p:cNvCxnSpPr>
              <a:cxnSpLocks/>
              <a:endCxn id="14" idx="5"/>
            </p:cNvCxnSpPr>
            <p:nvPr/>
          </p:nvCxnSpPr>
          <p:spPr>
            <a:xfrm flipH="1" flipV="1">
              <a:off x="2548757" y="3811513"/>
              <a:ext cx="1363521" cy="21409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14" name="Oval 13">
              <a:extLst>
                <a:ext uri="{FF2B5EF4-FFF2-40B4-BE49-F238E27FC236}">
                  <a16:creationId xmlns:a16="http://schemas.microsoft.com/office/drawing/2014/main" id="{EA662523-62C1-4B34-8852-F697AF5184D5}"/>
                </a:ext>
              </a:extLst>
            </p:cNvPr>
            <p:cNvSpPr/>
            <p:nvPr/>
          </p:nvSpPr>
          <p:spPr>
            <a:xfrm rot="2129860">
              <a:off x="2479509" y="3693456"/>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3327E39-330D-46F8-8A5F-95FBF5E1C7B2}"/>
                </a:ext>
              </a:extLst>
            </p:cNvPr>
            <p:cNvSpPr/>
            <p:nvPr/>
          </p:nvSpPr>
          <p:spPr>
            <a:xfrm>
              <a:off x="490704" y="5630036"/>
              <a:ext cx="522900"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A</a:t>
              </a:r>
              <a:endParaRPr lang="en-US" sz="3600" b="0" cap="none" spc="0" dirty="0">
                <a:ln w="0"/>
                <a:solidFill>
                  <a:schemeClr val="tx1">
                    <a:lumMod val="75000"/>
                    <a:lumOff val="25000"/>
                  </a:schemeClr>
                </a:solidFill>
                <a:latin typeface="+mn-lt"/>
              </a:endParaRPr>
            </a:p>
          </p:txBody>
        </p:sp>
      </p:grpSp>
      <p:grpSp>
        <p:nvGrpSpPr>
          <p:cNvPr id="16" name="Group 15">
            <a:extLst>
              <a:ext uri="{FF2B5EF4-FFF2-40B4-BE49-F238E27FC236}">
                <a16:creationId xmlns:a16="http://schemas.microsoft.com/office/drawing/2014/main" id="{5B0DF607-1E9B-4413-8365-B6BE6D0A9129}"/>
              </a:ext>
            </a:extLst>
          </p:cNvPr>
          <p:cNvGrpSpPr/>
          <p:nvPr/>
        </p:nvGrpSpPr>
        <p:grpSpPr>
          <a:xfrm rot="1063527">
            <a:off x="8769461" y="4328604"/>
            <a:ext cx="251218" cy="265747"/>
            <a:chOff x="4470950" y="4710513"/>
            <a:chExt cx="251218" cy="265747"/>
          </a:xfrm>
        </p:grpSpPr>
        <p:cxnSp>
          <p:nvCxnSpPr>
            <p:cNvPr id="17" name="Straight Connector 16">
              <a:extLst>
                <a:ext uri="{FF2B5EF4-FFF2-40B4-BE49-F238E27FC236}">
                  <a16:creationId xmlns:a16="http://schemas.microsoft.com/office/drawing/2014/main" id="{95894D9C-75D4-458A-B2A3-92E0B5E45D01}"/>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385E075-6EB0-44E5-BC9B-AD3169C6C4AC}"/>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79B1AFC0-678C-408B-B577-67D7AF5F567B}"/>
              </a:ext>
            </a:extLst>
          </p:cNvPr>
          <p:cNvGrpSpPr/>
          <p:nvPr/>
        </p:nvGrpSpPr>
        <p:grpSpPr>
          <a:xfrm rot="21205220">
            <a:off x="7873671" y="5397010"/>
            <a:ext cx="251218" cy="265747"/>
            <a:chOff x="4470950" y="4710513"/>
            <a:chExt cx="251218" cy="265747"/>
          </a:xfrm>
        </p:grpSpPr>
        <p:cxnSp>
          <p:nvCxnSpPr>
            <p:cNvPr id="21" name="Straight Connector 20">
              <a:extLst>
                <a:ext uri="{FF2B5EF4-FFF2-40B4-BE49-F238E27FC236}">
                  <a16:creationId xmlns:a16="http://schemas.microsoft.com/office/drawing/2014/main" id="{393C60BB-7644-4151-A442-1627C29118C4}"/>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CAF433D-60AE-467B-803F-70782A66D866}"/>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0A3E5156-E469-43C0-8650-7383AB3DD07F}"/>
              </a:ext>
            </a:extLst>
          </p:cNvPr>
          <p:cNvGrpSpPr/>
          <p:nvPr/>
        </p:nvGrpSpPr>
        <p:grpSpPr>
          <a:xfrm rot="16622369">
            <a:off x="7272661" y="4277896"/>
            <a:ext cx="214302" cy="340572"/>
            <a:chOff x="4470950" y="4710513"/>
            <a:chExt cx="214302" cy="340572"/>
          </a:xfrm>
        </p:grpSpPr>
        <p:cxnSp>
          <p:nvCxnSpPr>
            <p:cNvPr id="24" name="Straight Connector 23">
              <a:extLst>
                <a:ext uri="{FF2B5EF4-FFF2-40B4-BE49-F238E27FC236}">
                  <a16:creationId xmlns:a16="http://schemas.microsoft.com/office/drawing/2014/main" id="{5AF1C7FB-ECCF-4331-8D5B-BA92AADF2607}"/>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50C1D3E-ECAF-4879-AB9C-CD45A5F147EE}"/>
                </a:ext>
              </a:extLst>
            </p:cNvPr>
            <p:cNvCxnSpPr/>
            <p:nvPr/>
          </p:nvCxnSpPr>
          <p:spPr>
            <a:xfrm flipV="1">
              <a:off x="4559643" y="484360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26" name="Rectangle 25">
            <a:extLst>
              <a:ext uri="{FF2B5EF4-FFF2-40B4-BE49-F238E27FC236}">
                <a16:creationId xmlns:a16="http://schemas.microsoft.com/office/drawing/2014/main" id="{9DD6695C-F5D1-468F-B025-3EF7391EFD11}"/>
              </a:ext>
            </a:extLst>
          </p:cNvPr>
          <p:cNvSpPr/>
          <p:nvPr/>
        </p:nvSpPr>
        <p:spPr>
          <a:xfrm rot="15578204">
            <a:off x="6511015" y="3533924"/>
            <a:ext cx="203739" cy="20455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a:extLst>
              <a:ext uri="{FF2B5EF4-FFF2-40B4-BE49-F238E27FC236}">
                <a16:creationId xmlns:a16="http://schemas.microsoft.com/office/drawing/2014/main" id="{4BF1517C-A9E0-4F30-BDEA-8227A9B9FB94}"/>
              </a:ext>
            </a:extLst>
          </p:cNvPr>
          <p:cNvCxnSpPr>
            <a:cxnSpLocks/>
            <a:endCxn id="36" idx="3"/>
          </p:cNvCxnSpPr>
          <p:nvPr/>
        </p:nvCxnSpPr>
        <p:spPr>
          <a:xfrm flipH="1" flipV="1">
            <a:off x="6506838" y="3608224"/>
            <a:ext cx="235861" cy="186037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C24E321B-50B6-4F92-BCF8-A06620697F8C}"/>
              </a:ext>
            </a:extLst>
          </p:cNvPr>
          <p:cNvCxnSpPr>
            <a:cxnSpLocks/>
            <a:endCxn id="36" idx="5"/>
          </p:cNvCxnSpPr>
          <p:nvPr/>
        </p:nvCxnSpPr>
        <p:spPr>
          <a:xfrm flipH="1">
            <a:off x="6555647" y="3267013"/>
            <a:ext cx="1557589" cy="27277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36" name="Oval 35">
            <a:extLst>
              <a:ext uri="{FF2B5EF4-FFF2-40B4-BE49-F238E27FC236}">
                <a16:creationId xmlns:a16="http://schemas.microsoft.com/office/drawing/2014/main" id="{366AB6E9-9A09-4A96-B785-FF2D5E9BC908}"/>
              </a:ext>
            </a:extLst>
          </p:cNvPr>
          <p:cNvSpPr/>
          <p:nvPr/>
        </p:nvSpPr>
        <p:spPr>
          <a:xfrm rot="18329860">
            <a:off x="6437590" y="3490167"/>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C2F50888-E911-4979-A815-B1A4E61F990E}"/>
              </a:ext>
            </a:extLst>
          </p:cNvPr>
          <p:cNvSpPr/>
          <p:nvPr/>
        </p:nvSpPr>
        <p:spPr>
          <a:xfrm rot="20953518">
            <a:off x="5845407" y="2887239"/>
            <a:ext cx="47320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E</a:t>
            </a:r>
            <a:endParaRPr lang="en-US" sz="3600" b="0" cap="none" spc="0" dirty="0">
              <a:ln w="0"/>
              <a:solidFill>
                <a:schemeClr val="tx1">
                  <a:lumMod val="75000"/>
                  <a:lumOff val="25000"/>
                </a:schemeClr>
              </a:solidFill>
              <a:latin typeface="+mn-lt"/>
            </a:endParaRPr>
          </a:p>
        </p:txBody>
      </p:sp>
      <p:grpSp>
        <p:nvGrpSpPr>
          <p:cNvPr id="3" name="Group 2">
            <a:extLst>
              <a:ext uri="{FF2B5EF4-FFF2-40B4-BE49-F238E27FC236}">
                <a16:creationId xmlns:a16="http://schemas.microsoft.com/office/drawing/2014/main" id="{91E3690D-B88E-4EEE-9A1F-BD283358EF71}"/>
              </a:ext>
            </a:extLst>
          </p:cNvPr>
          <p:cNvGrpSpPr/>
          <p:nvPr/>
        </p:nvGrpSpPr>
        <p:grpSpPr>
          <a:xfrm rot="19066750">
            <a:off x="6417420" y="4283386"/>
            <a:ext cx="265747" cy="251218"/>
            <a:chOff x="4211136" y="2178062"/>
            <a:chExt cx="265747" cy="251218"/>
          </a:xfrm>
        </p:grpSpPr>
        <p:grpSp>
          <p:nvGrpSpPr>
            <p:cNvPr id="40" name="Group 39">
              <a:extLst>
                <a:ext uri="{FF2B5EF4-FFF2-40B4-BE49-F238E27FC236}">
                  <a16:creationId xmlns:a16="http://schemas.microsoft.com/office/drawing/2014/main" id="{CC0E3D4C-F00A-4304-A8E5-E6075552E073}"/>
                </a:ext>
              </a:extLst>
            </p:cNvPr>
            <p:cNvGrpSpPr/>
            <p:nvPr/>
          </p:nvGrpSpPr>
          <p:grpSpPr>
            <a:xfrm rot="16622369">
              <a:off x="4218401" y="2170797"/>
              <a:ext cx="251218" cy="265747"/>
              <a:chOff x="4470950" y="4710513"/>
              <a:chExt cx="251218" cy="265747"/>
            </a:xfrm>
          </p:grpSpPr>
          <p:cxnSp>
            <p:nvCxnSpPr>
              <p:cNvPr id="41" name="Straight Connector 40">
                <a:extLst>
                  <a:ext uri="{FF2B5EF4-FFF2-40B4-BE49-F238E27FC236}">
                    <a16:creationId xmlns:a16="http://schemas.microsoft.com/office/drawing/2014/main" id="{2145E7B2-CD41-48D7-A0FC-DE92D9C4B29A}"/>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A7A174F-FD56-42A1-BC3F-C458B9F2132E}"/>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43" name="Straight Connector 42">
              <a:extLst>
                <a:ext uri="{FF2B5EF4-FFF2-40B4-BE49-F238E27FC236}">
                  <a16:creationId xmlns:a16="http://schemas.microsoft.com/office/drawing/2014/main" id="{45D24292-E78E-4B4B-AEB1-46097922CD6D}"/>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0D0AF2C6-CA0D-4056-A732-BA76ACED4766}"/>
              </a:ext>
            </a:extLst>
          </p:cNvPr>
          <p:cNvGrpSpPr/>
          <p:nvPr/>
        </p:nvGrpSpPr>
        <p:grpSpPr>
          <a:xfrm rot="1451469">
            <a:off x="7041347" y="3275865"/>
            <a:ext cx="265747" cy="251218"/>
            <a:chOff x="4211136" y="2178062"/>
            <a:chExt cx="265747" cy="251218"/>
          </a:xfrm>
        </p:grpSpPr>
        <p:grpSp>
          <p:nvGrpSpPr>
            <p:cNvPr id="45" name="Group 44">
              <a:extLst>
                <a:ext uri="{FF2B5EF4-FFF2-40B4-BE49-F238E27FC236}">
                  <a16:creationId xmlns:a16="http://schemas.microsoft.com/office/drawing/2014/main" id="{F71E8551-1F81-46EA-9B53-65125BDEA170}"/>
                </a:ext>
              </a:extLst>
            </p:cNvPr>
            <p:cNvGrpSpPr/>
            <p:nvPr/>
          </p:nvGrpSpPr>
          <p:grpSpPr>
            <a:xfrm rot="16622369">
              <a:off x="4218401" y="2170797"/>
              <a:ext cx="251218" cy="265747"/>
              <a:chOff x="4470950" y="4710513"/>
              <a:chExt cx="251218" cy="265747"/>
            </a:xfrm>
          </p:grpSpPr>
          <p:cxnSp>
            <p:nvCxnSpPr>
              <p:cNvPr id="47" name="Straight Connector 46">
                <a:extLst>
                  <a:ext uri="{FF2B5EF4-FFF2-40B4-BE49-F238E27FC236}">
                    <a16:creationId xmlns:a16="http://schemas.microsoft.com/office/drawing/2014/main" id="{5C6045A1-B0AF-468E-82AC-C81CEB119351}"/>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E50F7BD-E946-48FD-B86A-3A86F012678E}"/>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46" name="Straight Connector 45">
              <a:extLst>
                <a:ext uri="{FF2B5EF4-FFF2-40B4-BE49-F238E27FC236}">
                  <a16:creationId xmlns:a16="http://schemas.microsoft.com/office/drawing/2014/main" id="{E62DFB7D-8FCF-4607-AE8F-A6FDB0436091}"/>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49" name="Oval 48">
            <a:extLst>
              <a:ext uri="{FF2B5EF4-FFF2-40B4-BE49-F238E27FC236}">
                <a16:creationId xmlns:a16="http://schemas.microsoft.com/office/drawing/2014/main" id="{B705F817-CB1B-4E62-89D5-EED39F0B3560}"/>
              </a:ext>
            </a:extLst>
          </p:cNvPr>
          <p:cNvSpPr/>
          <p:nvPr/>
        </p:nvSpPr>
        <p:spPr>
          <a:xfrm rot="2129860">
            <a:off x="11253133" y="2880516"/>
            <a:ext cx="118464" cy="10082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0C544787-EB8F-4260-A9CC-6AF0DA2B93F4}"/>
              </a:ext>
            </a:extLst>
          </p:cNvPr>
          <p:cNvSpPr/>
          <p:nvPr/>
        </p:nvSpPr>
        <p:spPr>
          <a:xfrm>
            <a:off x="11365356" y="2729070"/>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cxnSp>
        <p:nvCxnSpPr>
          <p:cNvPr id="51" name="Straight Connector 50">
            <a:extLst>
              <a:ext uri="{FF2B5EF4-FFF2-40B4-BE49-F238E27FC236}">
                <a16:creationId xmlns:a16="http://schemas.microsoft.com/office/drawing/2014/main" id="{F169C8D0-76AB-47A6-8B68-FE61096366E2}"/>
              </a:ext>
            </a:extLst>
          </p:cNvPr>
          <p:cNvCxnSpPr>
            <a:cxnSpLocks/>
            <a:endCxn id="49" idx="4"/>
          </p:cNvCxnSpPr>
          <p:nvPr/>
        </p:nvCxnSpPr>
        <p:spPr>
          <a:xfrm flipV="1">
            <a:off x="9518625" y="2971974"/>
            <a:ext cx="1764466" cy="252087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C781CA6E-20E1-4072-9DC0-7C8E88578662}"/>
              </a:ext>
            </a:extLst>
          </p:cNvPr>
          <p:cNvCxnSpPr>
            <a:cxnSpLocks/>
            <a:stCxn id="14" idx="0"/>
            <a:endCxn id="49" idx="3"/>
          </p:cNvCxnSpPr>
          <p:nvPr/>
        </p:nvCxnSpPr>
        <p:spPr>
          <a:xfrm flipV="1">
            <a:off x="8179805" y="2935632"/>
            <a:ext cx="3077762" cy="30928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39D57558-33F2-4A2A-8964-5EF0A60DD947}"/>
              </a:ext>
            </a:extLst>
          </p:cNvPr>
          <p:cNvCxnSpPr/>
          <p:nvPr/>
        </p:nvCxnSpPr>
        <p:spPr>
          <a:xfrm rot="10977726" flipV="1">
            <a:off x="9558786" y="3003161"/>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2BA93753-CAC5-4FFD-8F76-964E43A34A8A}"/>
              </a:ext>
            </a:extLst>
          </p:cNvPr>
          <p:cNvCxnSpPr>
            <a:cxnSpLocks/>
          </p:cNvCxnSpPr>
          <p:nvPr/>
        </p:nvCxnSpPr>
        <p:spPr>
          <a:xfrm rot="20932988">
            <a:off x="9558970" y="300573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8D724F-1AB1-4511-8164-6979FFBD014C}"/>
              </a:ext>
            </a:extLst>
          </p:cNvPr>
          <p:cNvCxnSpPr/>
          <p:nvPr/>
        </p:nvCxnSpPr>
        <p:spPr>
          <a:xfrm rot="18772506" flipV="1">
            <a:off x="10317650" y="41792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37791216-100E-411A-964E-1796DD0D4439}"/>
              </a:ext>
            </a:extLst>
          </p:cNvPr>
          <p:cNvCxnSpPr>
            <a:cxnSpLocks/>
          </p:cNvCxnSpPr>
          <p:nvPr/>
        </p:nvCxnSpPr>
        <p:spPr>
          <a:xfrm rot="7127768">
            <a:off x="10315555" y="4177700"/>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6" name="Subtitle 2">
            <a:extLst>
              <a:ext uri="{FF2B5EF4-FFF2-40B4-BE49-F238E27FC236}">
                <a16:creationId xmlns:a16="http://schemas.microsoft.com/office/drawing/2014/main" id="{A056BAAC-C6E5-4A21-BA44-F4876AE928D7}"/>
              </a:ext>
            </a:extLst>
          </p:cNvPr>
          <p:cNvSpPr txBox="1">
            <a:spLocks/>
          </p:cNvSpPr>
          <p:nvPr/>
        </p:nvSpPr>
        <p:spPr>
          <a:xfrm>
            <a:off x="1701195" y="1856307"/>
            <a:ext cx="2576302"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rgbClr val="74C274"/>
                </a:solidFill>
                <a:ea typeface="Calibri" panose="020F0502020204030204" pitchFamily="34" charset="0"/>
                <a:cs typeface="Calibri" panose="020F0502020204030204" pitchFamily="34" charset="0"/>
              </a:rPr>
              <a:t>a</a:t>
            </a:r>
            <a:r>
              <a:rPr lang="en-US" sz="2800" dirty="0">
                <a:solidFill>
                  <a:srgbClr val="74C274"/>
                </a:solidFill>
                <a:effectLst/>
                <a:ea typeface="Calibri" panose="020F0502020204030204" pitchFamily="34" charset="0"/>
                <a:cs typeface="Calibri" panose="020F0502020204030204" pitchFamily="34" charset="0"/>
              </a:rPr>
              <a:t>n equilateral</a:t>
            </a:r>
            <a:endParaRPr lang="en-US" sz="2800" dirty="0">
              <a:solidFill>
                <a:srgbClr val="74C274"/>
              </a:solidFill>
            </a:endParaRPr>
          </a:p>
        </p:txBody>
      </p:sp>
      <p:sp>
        <p:nvSpPr>
          <p:cNvPr id="77" name="Subtitle 2">
            <a:extLst>
              <a:ext uri="{FF2B5EF4-FFF2-40B4-BE49-F238E27FC236}">
                <a16:creationId xmlns:a16="http://schemas.microsoft.com/office/drawing/2014/main" id="{23F4A65E-13C4-4222-950E-30619DA721AC}"/>
              </a:ext>
            </a:extLst>
          </p:cNvPr>
          <p:cNvSpPr txBox="1">
            <a:spLocks/>
          </p:cNvSpPr>
          <p:nvPr/>
        </p:nvSpPr>
        <p:spPr>
          <a:xfrm>
            <a:off x="1476565" y="2675617"/>
            <a:ext cx="2576302"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rgbClr val="74C274"/>
                </a:solidFill>
                <a:ea typeface="Calibri" panose="020F0502020204030204" pitchFamily="34" charset="0"/>
                <a:cs typeface="Calibri" panose="020F0502020204030204" pitchFamily="34" charset="0"/>
              </a:rPr>
              <a:t>3 equal sides</a:t>
            </a:r>
            <a:endParaRPr lang="en-US" sz="2800" dirty="0">
              <a:solidFill>
                <a:srgbClr val="74C274"/>
              </a:solidFill>
            </a:endParaRPr>
          </a:p>
        </p:txBody>
      </p:sp>
      <p:sp>
        <p:nvSpPr>
          <p:cNvPr id="57" name="Oval 56">
            <a:extLst>
              <a:ext uri="{FF2B5EF4-FFF2-40B4-BE49-F238E27FC236}">
                <a16:creationId xmlns:a16="http://schemas.microsoft.com/office/drawing/2014/main" id="{F28C9D1A-DF98-48EC-BA2F-E284109D2ED9}"/>
              </a:ext>
            </a:extLst>
          </p:cNvPr>
          <p:cNvSpPr/>
          <p:nvPr/>
        </p:nvSpPr>
        <p:spPr>
          <a:xfrm rot="2129860">
            <a:off x="9459863" y="5424987"/>
            <a:ext cx="118464"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560947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wipe(left)">
                                      <p:cBhvr>
                                        <p:cTn id="1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en-US" sz="3200" b="1" dirty="0">
                <a:solidFill>
                  <a:schemeClr val="bg1"/>
                </a:solidFill>
                <a:latin typeface="Comic Sans MS"/>
                <a:sym typeface="Comic Sans MS"/>
              </a:rPr>
              <a:t>Look at the given figure then complete.</a:t>
            </a:r>
            <a:endParaRPr lang="en-GB" sz="3200" b="1" dirty="0">
              <a:sym typeface="Comic Sans MS"/>
            </a:endParaRPr>
          </a:p>
        </p:txBody>
      </p:sp>
      <p:sp>
        <p:nvSpPr>
          <p:cNvPr id="32" name="Subtitle 2">
            <a:extLst>
              <a:ext uri="{FF2B5EF4-FFF2-40B4-BE49-F238E27FC236}">
                <a16:creationId xmlns:a16="http://schemas.microsoft.com/office/drawing/2014/main" id="{16554FCD-DC08-48E7-A608-3667070A8DE1}"/>
              </a:ext>
            </a:extLst>
          </p:cNvPr>
          <p:cNvSpPr txBox="1">
            <a:spLocks/>
          </p:cNvSpPr>
          <p:nvPr/>
        </p:nvSpPr>
        <p:spPr>
          <a:xfrm>
            <a:off x="338348" y="1859128"/>
            <a:ext cx="7429039" cy="174132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BCD is ____________ triangle.</a:t>
            </a:r>
          </a:p>
          <a:p>
            <a:pPr marL="0" indent="0">
              <a:lnSpc>
                <a:spcPct val="150000"/>
              </a:lnSpc>
              <a:buFont typeface="Arial"/>
              <a:buNone/>
            </a:pPr>
            <a:r>
              <a:rPr lang="en-US" sz="2800" dirty="0">
                <a:solidFill>
                  <a:schemeClr val="tx1">
                    <a:lumMod val="75000"/>
                    <a:lumOff val="25000"/>
                  </a:schemeClr>
                </a:solidFill>
                <a:cs typeface="Calibri" panose="020F0502020204030204" pitchFamily="34" charset="0"/>
              </a:rPr>
              <a:t>It has __________.</a:t>
            </a:r>
            <a:endParaRPr lang="en-US" sz="2800" dirty="0">
              <a:solidFill>
                <a:schemeClr val="tx1">
                  <a:lumMod val="75000"/>
                  <a:lumOff val="25000"/>
                </a:schemeClr>
              </a:solidFill>
            </a:endParaRPr>
          </a:p>
        </p:txBody>
      </p:sp>
      <p:sp>
        <p:nvSpPr>
          <p:cNvPr id="56" name="Subtitle 2">
            <a:extLst>
              <a:ext uri="{FF2B5EF4-FFF2-40B4-BE49-F238E27FC236}">
                <a16:creationId xmlns:a16="http://schemas.microsoft.com/office/drawing/2014/main" id="{A300C972-020B-4759-A849-F0C0A972AAAB}"/>
              </a:ext>
            </a:extLst>
          </p:cNvPr>
          <p:cNvSpPr txBox="1">
            <a:spLocks/>
          </p:cNvSpPr>
          <p:nvPr/>
        </p:nvSpPr>
        <p:spPr>
          <a:xfrm>
            <a:off x="1938549" y="1801978"/>
            <a:ext cx="2576302"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rgbClr val="74C274"/>
                </a:solidFill>
                <a:ea typeface="Calibri" panose="020F0502020204030204" pitchFamily="34" charset="0"/>
                <a:cs typeface="Calibri" panose="020F0502020204030204" pitchFamily="34" charset="0"/>
              </a:rPr>
              <a:t>a</a:t>
            </a:r>
            <a:r>
              <a:rPr lang="en-US" sz="2800" dirty="0">
                <a:solidFill>
                  <a:srgbClr val="74C274"/>
                </a:solidFill>
                <a:effectLst/>
                <a:ea typeface="Calibri" panose="020F0502020204030204" pitchFamily="34" charset="0"/>
                <a:cs typeface="Calibri" panose="020F0502020204030204" pitchFamily="34" charset="0"/>
              </a:rPr>
              <a:t>n isosceles</a:t>
            </a:r>
            <a:endParaRPr lang="en-US" sz="2800" dirty="0">
              <a:solidFill>
                <a:srgbClr val="74C274"/>
              </a:solidFill>
            </a:endParaRPr>
          </a:p>
        </p:txBody>
      </p:sp>
      <p:sp>
        <p:nvSpPr>
          <p:cNvPr id="57" name="Subtitle 2">
            <a:extLst>
              <a:ext uri="{FF2B5EF4-FFF2-40B4-BE49-F238E27FC236}">
                <a16:creationId xmlns:a16="http://schemas.microsoft.com/office/drawing/2014/main" id="{C0ADBAC6-1AB7-413F-A59F-D36136E24FD5}"/>
              </a:ext>
            </a:extLst>
          </p:cNvPr>
          <p:cNvSpPr txBox="1">
            <a:spLocks/>
          </p:cNvSpPr>
          <p:nvPr/>
        </p:nvSpPr>
        <p:spPr>
          <a:xfrm>
            <a:off x="1476565" y="2675617"/>
            <a:ext cx="2576302"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rgbClr val="74C274"/>
                </a:solidFill>
                <a:ea typeface="Calibri" panose="020F0502020204030204" pitchFamily="34" charset="0"/>
                <a:cs typeface="Calibri" panose="020F0502020204030204" pitchFamily="34" charset="0"/>
              </a:rPr>
              <a:t>2 equal sides</a:t>
            </a:r>
            <a:endParaRPr lang="en-US" sz="2800" dirty="0">
              <a:solidFill>
                <a:srgbClr val="74C274"/>
              </a:solidFill>
            </a:endParaRPr>
          </a:p>
        </p:txBody>
      </p:sp>
      <p:grpSp>
        <p:nvGrpSpPr>
          <p:cNvPr id="58" name="Group 57">
            <a:extLst>
              <a:ext uri="{FF2B5EF4-FFF2-40B4-BE49-F238E27FC236}">
                <a16:creationId xmlns:a16="http://schemas.microsoft.com/office/drawing/2014/main" id="{B599D739-6A11-46C5-9F1C-FC4691DBAC0E}"/>
              </a:ext>
            </a:extLst>
          </p:cNvPr>
          <p:cNvGrpSpPr/>
          <p:nvPr/>
        </p:nvGrpSpPr>
        <p:grpSpPr>
          <a:xfrm>
            <a:off x="6097051" y="2461857"/>
            <a:ext cx="3752210" cy="3826045"/>
            <a:chOff x="490704" y="2921442"/>
            <a:chExt cx="3752210" cy="3826045"/>
          </a:xfrm>
        </p:grpSpPr>
        <p:sp>
          <p:nvSpPr>
            <p:cNvPr id="59" name="Oval 58">
              <a:extLst>
                <a:ext uri="{FF2B5EF4-FFF2-40B4-BE49-F238E27FC236}">
                  <a16:creationId xmlns:a16="http://schemas.microsoft.com/office/drawing/2014/main" id="{3152DA34-53D6-4F38-89BF-381590E18A3C}"/>
                </a:ext>
              </a:extLst>
            </p:cNvPr>
            <p:cNvSpPr/>
            <p:nvPr/>
          </p:nvSpPr>
          <p:spPr>
            <a:xfrm rot="2129860">
              <a:off x="1062188" y="588006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658F90BC-233A-4656-A4EC-C97BC875BFDD}"/>
                </a:ext>
              </a:extLst>
            </p:cNvPr>
            <p:cNvSpPr/>
            <p:nvPr/>
          </p:nvSpPr>
          <p:spPr>
            <a:xfrm>
              <a:off x="2118660" y="2921442"/>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61" name="Rectangle 60">
              <a:extLst>
                <a:ext uri="{FF2B5EF4-FFF2-40B4-BE49-F238E27FC236}">
                  <a16:creationId xmlns:a16="http://schemas.microsoft.com/office/drawing/2014/main" id="{C546D385-C71E-43CA-9873-669B314943A9}"/>
                </a:ext>
              </a:extLst>
            </p:cNvPr>
            <p:cNvSpPr/>
            <p:nvPr/>
          </p:nvSpPr>
          <p:spPr>
            <a:xfrm>
              <a:off x="3766501" y="6101156"/>
              <a:ext cx="47641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62" name="Straight Connector 61">
              <a:extLst>
                <a:ext uri="{FF2B5EF4-FFF2-40B4-BE49-F238E27FC236}">
                  <a16:creationId xmlns:a16="http://schemas.microsoft.com/office/drawing/2014/main" id="{D468F894-9745-4978-BBAE-696C97BABBD3}"/>
                </a:ext>
              </a:extLst>
            </p:cNvPr>
            <p:cNvCxnSpPr>
              <a:cxnSpLocks/>
              <a:stCxn id="59" idx="6"/>
            </p:cNvCxnSpPr>
            <p:nvPr/>
          </p:nvCxnSpPr>
          <p:spPr>
            <a:xfrm flipV="1">
              <a:off x="1170013" y="5952429"/>
              <a:ext cx="2742265" cy="2158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85537BB-2673-4260-B051-2B926B744E6B}"/>
                </a:ext>
              </a:extLst>
            </p:cNvPr>
            <p:cNvCxnSpPr>
              <a:cxnSpLocks/>
              <a:stCxn id="59" idx="0"/>
              <a:endCxn id="65" idx="4"/>
            </p:cNvCxnSpPr>
            <p:nvPr/>
          </p:nvCxnSpPr>
          <p:spPr>
            <a:xfrm flipV="1">
              <a:off x="1156137" y="3801281"/>
              <a:ext cx="1348295" cy="2089827"/>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6BB66ACF-4F37-4D71-B1A6-66DDE4E28C87}"/>
                </a:ext>
              </a:extLst>
            </p:cNvPr>
            <p:cNvCxnSpPr>
              <a:cxnSpLocks/>
              <a:endCxn id="65" idx="5"/>
            </p:cNvCxnSpPr>
            <p:nvPr/>
          </p:nvCxnSpPr>
          <p:spPr>
            <a:xfrm flipH="1" flipV="1">
              <a:off x="2548757" y="3811513"/>
              <a:ext cx="1363521" cy="21409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65" name="Oval 64">
              <a:extLst>
                <a:ext uri="{FF2B5EF4-FFF2-40B4-BE49-F238E27FC236}">
                  <a16:creationId xmlns:a16="http://schemas.microsoft.com/office/drawing/2014/main" id="{E5590E72-2E98-47DE-ADB6-167645FC5175}"/>
                </a:ext>
              </a:extLst>
            </p:cNvPr>
            <p:cNvSpPr/>
            <p:nvPr/>
          </p:nvSpPr>
          <p:spPr>
            <a:xfrm rot="2129860">
              <a:off x="2479509" y="3693456"/>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DEAE27A1-5654-4872-96CF-32F8D20FCF2F}"/>
                </a:ext>
              </a:extLst>
            </p:cNvPr>
            <p:cNvSpPr/>
            <p:nvPr/>
          </p:nvSpPr>
          <p:spPr>
            <a:xfrm>
              <a:off x="490704" y="5630036"/>
              <a:ext cx="522900"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A</a:t>
              </a:r>
              <a:endParaRPr lang="en-US" sz="3600" b="0" cap="none" spc="0" dirty="0">
                <a:ln w="0"/>
                <a:solidFill>
                  <a:schemeClr val="tx1">
                    <a:lumMod val="75000"/>
                    <a:lumOff val="25000"/>
                  </a:schemeClr>
                </a:solidFill>
                <a:latin typeface="+mn-lt"/>
              </a:endParaRPr>
            </a:p>
          </p:txBody>
        </p:sp>
      </p:grpSp>
      <p:grpSp>
        <p:nvGrpSpPr>
          <p:cNvPr id="67" name="Group 66">
            <a:extLst>
              <a:ext uri="{FF2B5EF4-FFF2-40B4-BE49-F238E27FC236}">
                <a16:creationId xmlns:a16="http://schemas.microsoft.com/office/drawing/2014/main" id="{C0F88F8F-D920-4CF6-851B-22BA2DFD4939}"/>
              </a:ext>
            </a:extLst>
          </p:cNvPr>
          <p:cNvGrpSpPr/>
          <p:nvPr/>
        </p:nvGrpSpPr>
        <p:grpSpPr>
          <a:xfrm rot="1063527">
            <a:off x="8769461" y="4328604"/>
            <a:ext cx="251218" cy="265747"/>
            <a:chOff x="4470950" y="4710513"/>
            <a:chExt cx="251218" cy="265747"/>
          </a:xfrm>
        </p:grpSpPr>
        <p:cxnSp>
          <p:nvCxnSpPr>
            <p:cNvPr id="68" name="Straight Connector 67">
              <a:extLst>
                <a:ext uri="{FF2B5EF4-FFF2-40B4-BE49-F238E27FC236}">
                  <a16:creationId xmlns:a16="http://schemas.microsoft.com/office/drawing/2014/main" id="{B25D2F9F-6226-4E55-BD2D-92493B217B4E}"/>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B67BF57-1590-4E39-A798-1C40B7145289}"/>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0" name="Group 69">
            <a:extLst>
              <a:ext uri="{FF2B5EF4-FFF2-40B4-BE49-F238E27FC236}">
                <a16:creationId xmlns:a16="http://schemas.microsoft.com/office/drawing/2014/main" id="{D23DE68B-5983-46B7-A8C6-2E009D4372BE}"/>
              </a:ext>
            </a:extLst>
          </p:cNvPr>
          <p:cNvGrpSpPr/>
          <p:nvPr/>
        </p:nvGrpSpPr>
        <p:grpSpPr>
          <a:xfrm rot="21205220">
            <a:off x="7873671" y="5397010"/>
            <a:ext cx="251218" cy="265747"/>
            <a:chOff x="4470950" y="4710513"/>
            <a:chExt cx="251218" cy="265747"/>
          </a:xfrm>
        </p:grpSpPr>
        <p:cxnSp>
          <p:nvCxnSpPr>
            <p:cNvPr id="71" name="Straight Connector 70">
              <a:extLst>
                <a:ext uri="{FF2B5EF4-FFF2-40B4-BE49-F238E27FC236}">
                  <a16:creationId xmlns:a16="http://schemas.microsoft.com/office/drawing/2014/main" id="{89560324-4681-4F71-9D99-13238627B6D0}"/>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ED1FE98C-D2E2-476E-8804-24752233D5F7}"/>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3" name="Group 72">
            <a:extLst>
              <a:ext uri="{FF2B5EF4-FFF2-40B4-BE49-F238E27FC236}">
                <a16:creationId xmlns:a16="http://schemas.microsoft.com/office/drawing/2014/main" id="{97A9E229-6345-4413-9E23-45013ECD45F8}"/>
              </a:ext>
            </a:extLst>
          </p:cNvPr>
          <p:cNvGrpSpPr/>
          <p:nvPr/>
        </p:nvGrpSpPr>
        <p:grpSpPr>
          <a:xfrm rot="16622369">
            <a:off x="7272661" y="4277896"/>
            <a:ext cx="214302" cy="340572"/>
            <a:chOff x="4470950" y="4710513"/>
            <a:chExt cx="214302" cy="340572"/>
          </a:xfrm>
        </p:grpSpPr>
        <p:cxnSp>
          <p:nvCxnSpPr>
            <p:cNvPr id="74" name="Straight Connector 73">
              <a:extLst>
                <a:ext uri="{FF2B5EF4-FFF2-40B4-BE49-F238E27FC236}">
                  <a16:creationId xmlns:a16="http://schemas.microsoft.com/office/drawing/2014/main" id="{A649B471-68A2-4098-9313-77D03573BC24}"/>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3C10A03F-FDFA-490B-A8C2-FF6645E804E0}"/>
                </a:ext>
              </a:extLst>
            </p:cNvPr>
            <p:cNvCxnSpPr/>
            <p:nvPr/>
          </p:nvCxnSpPr>
          <p:spPr>
            <a:xfrm flipV="1">
              <a:off x="4559643" y="484360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6" name="Rectangle 75">
            <a:extLst>
              <a:ext uri="{FF2B5EF4-FFF2-40B4-BE49-F238E27FC236}">
                <a16:creationId xmlns:a16="http://schemas.microsoft.com/office/drawing/2014/main" id="{9FFE45AC-9AA8-425B-B3F2-C63E15D42213}"/>
              </a:ext>
            </a:extLst>
          </p:cNvPr>
          <p:cNvSpPr/>
          <p:nvPr/>
        </p:nvSpPr>
        <p:spPr>
          <a:xfrm rot="15578204">
            <a:off x="6511015" y="3533924"/>
            <a:ext cx="203739" cy="20455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a:extLst>
              <a:ext uri="{FF2B5EF4-FFF2-40B4-BE49-F238E27FC236}">
                <a16:creationId xmlns:a16="http://schemas.microsoft.com/office/drawing/2014/main" id="{E616334D-5B45-4A21-81B9-F0E67FA24A26}"/>
              </a:ext>
            </a:extLst>
          </p:cNvPr>
          <p:cNvCxnSpPr>
            <a:cxnSpLocks/>
            <a:endCxn id="79" idx="3"/>
          </p:cNvCxnSpPr>
          <p:nvPr/>
        </p:nvCxnSpPr>
        <p:spPr>
          <a:xfrm flipH="1" flipV="1">
            <a:off x="6506838" y="3608224"/>
            <a:ext cx="235861" cy="186037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D12B232A-7399-4333-8A5F-CACA0FC9F82C}"/>
              </a:ext>
            </a:extLst>
          </p:cNvPr>
          <p:cNvCxnSpPr>
            <a:cxnSpLocks/>
            <a:endCxn id="79" idx="5"/>
          </p:cNvCxnSpPr>
          <p:nvPr/>
        </p:nvCxnSpPr>
        <p:spPr>
          <a:xfrm flipH="1">
            <a:off x="6555647" y="3267013"/>
            <a:ext cx="1557589" cy="27277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79" name="Oval 78">
            <a:extLst>
              <a:ext uri="{FF2B5EF4-FFF2-40B4-BE49-F238E27FC236}">
                <a16:creationId xmlns:a16="http://schemas.microsoft.com/office/drawing/2014/main" id="{9B4CF414-39CE-4E29-AF83-4A7BB8FA7FA2}"/>
              </a:ext>
            </a:extLst>
          </p:cNvPr>
          <p:cNvSpPr/>
          <p:nvPr/>
        </p:nvSpPr>
        <p:spPr>
          <a:xfrm rot="18329860">
            <a:off x="6437590" y="3490167"/>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B6653146-5E33-4592-B67F-2C17B5CC85EA}"/>
              </a:ext>
            </a:extLst>
          </p:cNvPr>
          <p:cNvSpPr/>
          <p:nvPr/>
        </p:nvSpPr>
        <p:spPr>
          <a:xfrm rot="20953518">
            <a:off x="5845407" y="2887239"/>
            <a:ext cx="47320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E</a:t>
            </a:r>
            <a:endParaRPr lang="en-US" sz="3600" b="0" cap="none" spc="0" dirty="0">
              <a:ln w="0"/>
              <a:solidFill>
                <a:schemeClr val="tx1">
                  <a:lumMod val="75000"/>
                  <a:lumOff val="25000"/>
                </a:schemeClr>
              </a:solidFill>
              <a:latin typeface="+mn-lt"/>
            </a:endParaRPr>
          </a:p>
        </p:txBody>
      </p:sp>
      <p:grpSp>
        <p:nvGrpSpPr>
          <p:cNvPr id="81" name="Group 80">
            <a:extLst>
              <a:ext uri="{FF2B5EF4-FFF2-40B4-BE49-F238E27FC236}">
                <a16:creationId xmlns:a16="http://schemas.microsoft.com/office/drawing/2014/main" id="{B5FFE7AC-CB50-41D9-BB60-0F31ECC46272}"/>
              </a:ext>
            </a:extLst>
          </p:cNvPr>
          <p:cNvGrpSpPr/>
          <p:nvPr/>
        </p:nvGrpSpPr>
        <p:grpSpPr>
          <a:xfrm rot="19066750">
            <a:off x="6417420" y="4283386"/>
            <a:ext cx="265747" cy="251218"/>
            <a:chOff x="4211136" y="2178062"/>
            <a:chExt cx="265747" cy="251218"/>
          </a:xfrm>
        </p:grpSpPr>
        <p:grpSp>
          <p:nvGrpSpPr>
            <p:cNvPr id="82" name="Group 81">
              <a:extLst>
                <a:ext uri="{FF2B5EF4-FFF2-40B4-BE49-F238E27FC236}">
                  <a16:creationId xmlns:a16="http://schemas.microsoft.com/office/drawing/2014/main" id="{007602EC-7315-4874-87D3-9D2D41CB2A20}"/>
                </a:ext>
              </a:extLst>
            </p:cNvPr>
            <p:cNvGrpSpPr/>
            <p:nvPr/>
          </p:nvGrpSpPr>
          <p:grpSpPr>
            <a:xfrm rot="16622369">
              <a:off x="4218401" y="2170797"/>
              <a:ext cx="251218" cy="265747"/>
              <a:chOff x="4470950" y="4710513"/>
              <a:chExt cx="251218" cy="265747"/>
            </a:xfrm>
          </p:grpSpPr>
          <p:cxnSp>
            <p:nvCxnSpPr>
              <p:cNvPr id="84" name="Straight Connector 83">
                <a:extLst>
                  <a:ext uri="{FF2B5EF4-FFF2-40B4-BE49-F238E27FC236}">
                    <a16:creationId xmlns:a16="http://schemas.microsoft.com/office/drawing/2014/main" id="{32416F3F-46D3-4B4B-81A8-F386D83AB450}"/>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41DF5573-2D8E-4767-9D64-C4D2BF7AF24E}"/>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83" name="Straight Connector 82">
              <a:extLst>
                <a:ext uri="{FF2B5EF4-FFF2-40B4-BE49-F238E27FC236}">
                  <a16:creationId xmlns:a16="http://schemas.microsoft.com/office/drawing/2014/main" id="{E35184EF-0E6F-4323-8927-8E7CC6A1259B}"/>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86" name="Group 85">
            <a:extLst>
              <a:ext uri="{FF2B5EF4-FFF2-40B4-BE49-F238E27FC236}">
                <a16:creationId xmlns:a16="http://schemas.microsoft.com/office/drawing/2014/main" id="{35B5EAFA-5723-4A53-873D-33C97E2044C3}"/>
              </a:ext>
            </a:extLst>
          </p:cNvPr>
          <p:cNvGrpSpPr/>
          <p:nvPr/>
        </p:nvGrpSpPr>
        <p:grpSpPr>
          <a:xfrm rot="1451469">
            <a:off x="7041347" y="3275865"/>
            <a:ext cx="265747" cy="251218"/>
            <a:chOff x="4211136" y="2178062"/>
            <a:chExt cx="265747" cy="251218"/>
          </a:xfrm>
        </p:grpSpPr>
        <p:grpSp>
          <p:nvGrpSpPr>
            <p:cNvPr id="87" name="Group 86">
              <a:extLst>
                <a:ext uri="{FF2B5EF4-FFF2-40B4-BE49-F238E27FC236}">
                  <a16:creationId xmlns:a16="http://schemas.microsoft.com/office/drawing/2014/main" id="{F0B927BD-0EDD-4A46-957B-FE49FC788C01}"/>
                </a:ext>
              </a:extLst>
            </p:cNvPr>
            <p:cNvGrpSpPr/>
            <p:nvPr/>
          </p:nvGrpSpPr>
          <p:grpSpPr>
            <a:xfrm rot="16622369">
              <a:off x="4218401" y="2170797"/>
              <a:ext cx="251218" cy="265747"/>
              <a:chOff x="4470950" y="4710513"/>
              <a:chExt cx="251218" cy="265747"/>
            </a:xfrm>
          </p:grpSpPr>
          <p:cxnSp>
            <p:nvCxnSpPr>
              <p:cNvPr id="89" name="Straight Connector 88">
                <a:extLst>
                  <a:ext uri="{FF2B5EF4-FFF2-40B4-BE49-F238E27FC236}">
                    <a16:creationId xmlns:a16="http://schemas.microsoft.com/office/drawing/2014/main" id="{4780D95C-F4D9-4AD4-A2F6-4821EE56AB3A}"/>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6530ABAD-EBD8-4A4F-A659-6EBF33074FC6}"/>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88" name="Straight Connector 87">
              <a:extLst>
                <a:ext uri="{FF2B5EF4-FFF2-40B4-BE49-F238E27FC236}">
                  <a16:creationId xmlns:a16="http://schemas.microsoft.com/office/drawing/2014/main" id="{6D8A8B98-F775-4329-9F2A-27769C408EF2}"/>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91" name="Oval 90">
            <a:extLst>
              <a:ext uri="{FF2B5EF4-FFF2-40B4-BE49-F238E27FC236}">
                <a16:creationId xmlns:a16="http://schemas.microsoft.com/office/drawing/2014/main" id="{2AB99237-2AC2-4336-B2EC-900662A3BCF3}"/>
              </a:ext>
            </a:extLst>
          </p:cNvPr>
          <p:cNvSpPr/>
          <p:nvPr/>
        </p:nvSpPr>
        <p:spPr>
          <a:xfrm rot="2129860">
            <a:off x="11253133" y="2880516"/>
            <a:ext cx="118464" cy="10082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A1A8185A-F1A7-498F-9038-50B59A062346}"/>
              </a:ext>
            </a:extLst>
          </p:cNvPr>
          <p:cNvSpPr/>
          <p:nvPr/>
        </p:nvSpPr>
        <p:spPr>
          <a:xfrm>
            <a:off x="11365356" y="2729070"/>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cxnSp>
        <p:nvCxnSpPr>
          <p:cNvPr id="93" name="Straight Connector 92">
            <a:extLst>
              <a:ext uri="{FF2B5EF4-FFF2-40B4-BE49-F238E27FC236}">
                <a16:creationId xmlns:a16="http://schemas.microsoft.com/office/drawing/2014/main" id="{E88F303E-B4CB-43B2-869D-F1ABB687D624}"/>
              </a:ext>
            </a:extLst>
          </p:cNvPr>
          <p:cNvCxnSpPr>
            <a:cxnSpLocks/>
            <a:endCxn id="91" idx="4"/>
          </p:cNvCxnSpPr>
          <p:nvPr/>
        </p:nvCxnSpPr>
        <p:spPr>
          <a:xfrm flipV="1">
            <a:off x="9518625" y="2971974"/>
            <a:ext cx="1764466" cy="252087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id="{CAF93B8A-EF96-4886-AEE2-6FD9F5BBA4AA}"/>
              </a:ext>
            </a:extLst>
          </p:cNvPr>
          <p:cNvCxnSpPr>
            <a:cxnSpLocks/>
            <a:stCxn id="65" idx="0"/>
            <a:endCxn id="91" idx="3"/>
          </p:cNvCxnSpPr>
          <p:nvPr/>
        </p:nvCxnSpPr>
        <p:spPr>
          <a:xfrm flipV="1">
            <a:off x="8179805" y="2935632"/>
            <a:ext cx="3077762" cy="30928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5" name="Straight Connector 94">
            <a:extLst>
              <a:ext uri="{FF2B5EF4-FFF2-40B4-BE49-F238E27FC236}">
                <a16:creationId xmlns:a16="http://schemas.microsoft.com/office/drawing/2014/main" id="{3840895E-2D77-4195-BB70-833D456B56F4}"/>
              </a:ext>
            </a:extLst>
          </p:cNvPr>
          <p:cNvCxnSpPr/>
          <p:nvPr/>
        </p:nvCxnSpPr>
        <p:spPr>
          <a:xfrm rot="10977726" flipV="1">
            <a:off x="9558786" y="3003161"/>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293CF585-BF67-426E-8B06-C57A1A39B64E}"/>
              </a:ext>
            </a:extLst>
          </p:cNvPr>
          <p:cNvCxnSpPr>
            <a:cxnSpLocks/>
          </p:cNvCxnSpPr>
          <p:nvPr/>
        </p:nvCxnSpPr>
        <p:spPr>
          <a:xfrm rot="20932988">
            <a:off x="9558970" y="300573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A8A6677C-9415-450C-8D46-49A0BFB059F6}"/>
              </a:ext>
            </a:extLst>
          </p:cNvPr>
          <p:cNvCxnSpPr/>
          <p:nvPr/>
        </p:nvCxnSpPr>
        <p:spPr>
          <a:xfrm rot="18772506" flipV="1">
            <a:off x="10317650" y="41792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290522E-FFB3-4BD3-AB2D-D6BF43DA9BCA}"/>
              </a:ext>
            </a:extLst>
          </p:cNvPr>
          <p:cNvCxnSpPr>
            <a:cxnSpLocks/>
          </p:cNvCxnSpPr>
          <p:nvPr/>
        </p:nvCxnSpPr>
        <p:spPr>
          <a:xfrm rot="7127768">
            <a:off x="10315555" y="4177700"/>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9" name="Oval 98">
            <a:extLst>
              <a:ext uri="{FF2B5EF4-FFF2-40B4-BE49-F238E27FC236}">
                <a16:creationId xmlns:a16="http://schemas.microsoft.com/office/drawing/2014/main" id="{BFA0BE52-2E2C-42DE-862C-9FF73DBC4141}"/>
              </a:ext>
            </a:extLst>
          </p:cNvPr>
          <p:cNvSpPr/>
          <p:nvPr/>
        </p:nvSpPr>
        <p:spPr>
          <a:xfrm rot="2129860">
            <a:off x="9459863" y="5424987"/>
            <a:ext cx="118464"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485664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en-US" sz="3200" b="1" dirty="0">
                <a:solidFill>
                  <a:schemeClr val="bg1"/>
                </a:solidFill>
                <a:latin typeface="Comic Sans MS"/>
                <a:sym typeface="Comic Sans MS"/>
              </a:rPr>
              <a:t>Look at the given figure then complete.</a:t>
            </a:r>
            <a:endParaRPr lang="en-GB" sz="3200" b="1" dirty="0">
              <a:sym typeface="Comic Sans MS"/>
            </a:endParaRPr>
          </a:p>
        </p:txBody>
      </p:sp>
      <p:sp>
        <p:nvSpPr>
          <p:cNvPr id="2" name="Subtitle 2">
            <a:extLst>
              <a:ext uri="{FF2B5EF4-FFF2-40B4-BE49-F238E27FC236}">
                <a16:creationId xmlns:a16="http://schemas.microsoft.com/office/drawing/2014/main" id="{23F8C5AD-62C1-A637-29E2-634DE0B04487}"/>
              </a:ext>
            </a:extLst>
          </p:cNvPr>
          <p:cNvSpPr txBox="1">
            <a:spLocks/>
          </p:cNvSpPr>
          <p:nvPr/>
        </p:nvSpPr>
        <p:spPr>
          <a:xfrm>
            <a:off x="300248" y="1630528"/>
            <a:ext cx="11512307" cy="322722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CE </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 _____. (CE) is perpendicular to _____ at _____.</a:t>
            </a:r>
          </a:p>
          <a:p>
            <a:pPr marL="0" indent="0">
              <a:lnSpc>
                <a:spcPct val="210000"/>
              </a:lnSpc>
              <a:buFont typeface="Arial"/>
              <a:buNone/>
            </a:pPr>
            <a:endParaRPr lang="en-US" sz="2800" dirty="0">
              <a:solidFill>
                <a:schemeClr val="tx1">
                  <a:lumMod val="75000"/>
                  <a:lumOff val="25000"/>
                </a:schemeClr>
              </a:solidFill>
              <a:effectLst/>
              <a:ea typeface="Calibri" panose="020F0502020204030204" pitchFamily="34" charset="0"/>
              <a:cs typeface="Calibri" panose="020F0502020204030204" pitchFamily="34" charset="0"/>
            </a:endParaRPr>
          </a:p>
          <a:p>
            <a:pPr marL="0" indent="0">
              <a:lnSpc>
                <a:spcPct val="210000"/>
              </a:lnSpc>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CEA is a ____________ triangle.</a:t>
            </a:r>
          </a:p>
        </p:txBody>
      </p:sp>
      <p:sp>
        <p:nvSpPr>
          <p:cNvPr id="55" name="Subtitle 2">
            <a:extLst>
              <a:ext uri="{FF2B5EF4-FFF2-40B4-BE49-F238E27FC236}">
                <a16:creationId xmlns:a16="http://schemas.microsoft.com/office/drawing/2014/main" id="{6B3AB6E6-19C6-4DAF-91F4-A8F005C9D4D2}"/>
              </a:ext>
            </a:extLst>
          </p:cNvPr>
          <p:cNvSpPr txBox="1">
            <a:spLocks/>
          </p:cNvSpPr>
          <p:nvPr/>
        </p:nvSpPr>
        <p:spPr>
          <a:xfrm>
            <a:off x="1475287" y="1626592"/>
            <a:ext cx="2576302"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rgbClr val="74C274"/>
                </a:solidFill>
                <a:ea typeface="Calibri" panose="020F0502020204030204" pitchFamily="34" charset="0"/>
                <a:cs typeface="Calibri" panose="020F0502020204030204" pitchFamily="34" charset="0"/>
              </a:rPr>
              <a:t>EA</a:t>
            </a:r>
            <a:endParaRPr lang="en-US" sz="2800" dirty="0">
              <a:solidFill>
                <a:srgbClr val="74C274"/>
              </a:solidFill>
            </a:endParaRPr>
          </a:p>
        </p:txBody>
      </p:sp>
      <p:sp>
        <p:nvSpPr>
          <p:cNvPr id="56" name="Subtitle 2">
            <a:extLst>
              <a:ext uri="{FF2B5EF4-FFF2-40B4-BE49-F238E27FC236}">
                <a16:creationId xmlns:a16="http://schemas.microsoft.com/office/drawing/2014/main" id="{B265F9A7-E196-41EE-AF5A-E2F62A531DD8}"/>
              </a:ext>
            </a:extLst>
          </p:cNvPr>
          <p:cNvSpPr txBox="1">
            <a:spLocks/>
          </p:cNvSpPr>
          <p:nvPr/>
        </p:nvSpPr>
        <p:spPr>
          <a:xfrm>
            <a:off x="6704828" y="1589390"/>
            <a:ext cx="1366627"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rgbClr val="74C274"/>
                </a:solidFill>
                <a:ea typeface="Calibri" panose="020F0502020204030204" pitchFamily="34" charset="0"/>
                <a:cs typeface="Calibri" panose="020F0502020204030204" pitchFamily="34" charset="0"/>
              </a:rPr>
              <a:t>(EA)</a:t>
            </a:r>
            <a:endParaRPr lang="en-US" sz="2800" dirty="0">
              <a:solidFill>
                <a:srgbClr val="74C274"/>
              </a:solidFill>
            </a:endParaRPr>
          </a:p>
        </p:txBody>
      </p:sp>
      <p:sp>
        <p:nvSpPr>
          <p:cNvPr id="57" name="Subtitle 2">
            <a:extLst>
              <a:ext uri="{FF2B5EF4-FFF2-40B4-BE49-F238E27FC236}">
                <a16:creationId xmlns:a16="http://schemas.microsoft.com/office/drawing/2014/main" id="{BBC1FF46-F7A0-4859-B955-7E39DD0A6D17}"/>
              </a:ext>
            </a:extLst>
          </p:cNvPr>
          <p:cNvSpPr txBox="1">
            <a:spLocks/>
          </p:cNvSpPr>
          <p:nvPr/>
        </p:nvSpPr>
        <p:spPr>
          <a:xfrm>
            <a:off x="8552024" y="1615792"/>
            <a:ext cx="1181120"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rgbClr val="74C274"/>
                </a:solidFill>
                <a:ea typeface="Calibri" panose="020F0502020204030204" pitchFamily="34" charset="0"/>
                <a:cs typeface="Calibri" panose="020F0502020204030204" pitchFamily="34" charset="0"/>
              </a:rPr>
              <a:t>E</a:t>
            </a:r>
            <a:endParaRPr lang="en-US" sz="2800" dirty="0">
              <a:solidFill>
                <a:srgbClr val="74C274"/>
              </a:solidFill>
            </a:endParaRPr>
          </a:p>
        </p:txBody>
      </p:sp>
      <p:sp>
        <p:nvSpPr>
          <p:cNvPr id="58" name="Subtitle 2">
            <a:extLst>
              <a:ext uri="{FF2B5EF4-FFF2-40B4-BE49-F238E27FC236}">
                <a16:creationId xmlns:a16="http://schemas.microsoft.com/office/drawing/2014/main" id="{9F19B8B6-729B-41A9-B5F2-59298264C374}"/>
              </a:ext>
            </a:extLst>
          </p:cNvPr>
          <p:cNvSpPr txBox="1">
            <a:spLocks/>
          </p:cNvSpPr>
          <p:nvPr/>
        </p:nvSpPr>
        <p:spPr>
          <a:xfrm>
            <a:off x="1728241" y="3739069"/>
            <a:ext cx="2576302" cy="1303172"/>
          </a:xfrm>
          <a:prstGeom prst="rect">
            <a:avLst/>
          </a:prstGeom>
        </p:spPr>
        <p:txBody>
          <a:bodyPr vert="horz" lIns="91440" tIns="45720" rIns="91440" bIns="45720" rtlCol="0" anchor="t">
            <a:normAutofit fontScale="925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rgbClr val="74C274"/>
                </a:solidFill>
                <a:ea typeface="Calibri" panose="020F0502020204030204" pitchFamily="34" charset="0"/>
                <a:cs typeface="Calibri" panose="020F0502020204030204" pitchFamily="34" charset="0"/>
              </a:rPr>
              <a:t>right isosceles</a:t>
            </a:r>
            <a:endParaRPr lang="en-US" sz="2800" dirty="0">
              <a:solidFill>
                <a:srgbClr val="74C274"/>
              </a:solidFill>
            </a:endParaRPr>
          </a:p>
        </p:txBody>
      </p:sp>
      <p:grpSp>
        <p:nvGrpSpPr>
          <p:cNvPr id="92" name="Group 91">
            <a:extLst>
              <a:ext uri="{FF2B5EF4-FFF2-40B4-BE49-F238E27FC236}">
                <a16:creationId xmlns:a16="http://schemas.microsoft.com/office/drawing/2014/main" id="{4A91E15C-9991-4BDD-9DFD-659A2409CE2E}"/>
              </a:ext>
            </a:extLst>
          </p:cNvPr>
          <p:cNvGrpSpPr/>
          <p:nvPr/>
        </p:nvGrpSpPr>
        <p:grpSpPr>
          <a:xfrm>
            <a:off x="6097051" y="2461857"/>
            <a:ext cx="3752210" cy="3826045"/>
            <a:chOff x="490704" y="2921442"/>
            <a:chExt cx="3752210" cy="3826045"/>
          </a:xfrm>
        </p:grpSpPr>
        <p:sp>
          <p:nvSpPr>
            <p:cNvPr id="93" name="Oval 92">
              <a:extLst>
                <a:ext uri="{FF2B5EF4-FFF2-40B4-BE49-F238E27FC236}">
                  <a16:creationId xmlns:a16="http://schemas.microsoft.com/office/drawing/2014/main" id="{0F03FC92-09D9-4F0C-B8F5-736EBBB50A74}"/>
                </a:ext>
              </a:extLst>
            </p:cNvPr>
            <p:cNvSpPr/>
            <p:nvPr/>
          </p:nvSpPr>
          <p:spPr>
            <a:xfrm rot="2129860">
              <a:off x="1062188" y="588006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0BCA45C9-F1DD-4695-A119-658382A2B58C}"/>
                </a:ext>
              </a:extLst>
            </p:cNvPr>
            <p:cNvSpPr/>
            <p:nvPr/>
          </p:nvSpPr>
          <p:spPr>
            <a:xfrm>
              <a:off x="2118660" y="2921442"/>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95" name="Rectangle 94">
              <a:extLst>
                <a:ext uri="{FF2B5EF4-FFF2-40B4-BE49-F238E27FC236}">
                  <a16:creationId xmlns:a16="http://schemas.microsoft.com/office/drawing/2014/main" id="{0314EA2B-0C66-484B-9E68-28E5D973D535}"/>
                </a:ext>
              </a:extLst>
            </p:cNvPr>
            <p:cNvSpPr/>
            <p:nvPr/>
          </p:nvSpPr>
          <p:spPr>
            <a:xfrm>
              <a:off x="3766501" y="6101156"/>
              <a:ext cx="47641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96" name="Straight Connector 95">
              <a:extLst>
                <a:ext uri="{FF2B5EF4-FFF2-40B4-BE49-F238E27FC236}">
                  <a16:creationId xmlns:a16="http://schemas.microsoft.com/office/drawing/2014/main" id="{4B4F835F-CF95-4FCC-803C-C2D1C52EE62A}"/>
                </a:ext>
              </a:extLst>
            </p:cNvPr>
            <p:cNvCxnSpPr>
              <a:cxnSpLocks/>
              <a:stCxn id="93" idx="6"/>
            </p:cNvCxnSpPr>
            <p:nvPr/>
          </p:nvCxnSpPr>
          <p:spPr>
            <a:xfrm flipV="1">
              <a:off x="1170013" y="5952429"/>
              <a:ext cx="2742265" cy="2158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4E182F5-9F5D-4C2D-ABB9-9D1D30127E7A}"/>
                </a:ext>
              </a:extLst>
            </p:cNvPr>
            <p:cNvCxnSpPr>
              <a:cxnSpLocks/>
              <a:stCxn id="93" idx="0"/>
              <a:endCxn id="99" idx="4"/>
            </p:cNvCxnSpPr>
            <p:nvPr/>
          </p:nvCxnSpPr>
          <p:spPr>
            <a:xfrm flipV="1">
              <a:off x="1156137" y="3801281"/>
              <a:ext cx="1348295" cy="2089827"/>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8" name="Straight Connector 97">
              <a:extLst>
                <a:ext uri="{FF2B5EF4-FFF2-40B4-BE49-F238E27FC236}">
                  <a16:creationId xmlns:a16="http://schemas.microsoft.com/office/drawing/2014/main" id="{B44692F2-8CAD-4366-877F-EFCA3E0E5185}"/>
                </a:ext>
              </a:extLst>
            </p:cNvPr>
            <p:cNvCxnSpPr>
              <a:cxnSpLocks/>
              <a:endCxn id="99" idx="5"/>
            </p:cNvCxnSpPr>
            <p:nvPr/>
          </p:nvCxnSpPr>
          <p:spPr>
            <a:xfrm flipH="1" flipV="1">
              <a:off x="2548757" y="3811513"/>
              <a:ext cx="1363521" cy="21409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99" name="Oval 98">
              <a:extLst>
                <a:ext uri="{FF2B5EF4-FFF2-40B4-BE49-F238E27FC236}">
                  <a16:creationId xmlns:a16="http://schemas.microsoft.com/office/drawing/2014/main" id="{44FA7162-9799-4D74-8826-DA56DC869FEA}"/>
                </a:ext>
              </a:extLst>
            </p:cNvPr>
            <p:cNvSpPr/>
            <p:nvPr/>
          </p:nvSpPr>
          <p:spPr>
            <a:xfrm rot="2129860">
              <a:off x="2479509" y="3693456"/>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02D27F74-C4C0-400F-8612-955BD477CF40}"/>
                </a:ext>
              </a:extLst>
            </p:cNvPr>
            <p:cNvSpPr/>
            <p:nvPr/>
          </p:nvSpPr>
          <p:spPr>
            <a:xfrm>
              <a:off x="490704" y="5630036"/>
              <a:ext cx="522900"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A</a:t>
              </a:r>
              <a:endParaRPr lang="en-US" sz="3600" b="0" cap="none" spc="0" dirty="0">
                <a:ln w="0"/>
                <a:solidFill>
                  <a:schemeClr val="tx1">
                    <a:lumMod val="75000"/>
                    <a:lumOff val="25000"/>
                  </a:schemeClr>
                </a:solidFill>
                <a:latin typeface="+mn-lt"/>
              </a:endParaRPr>
            </a:p>
          </p:txBody>
        </p:sp>
      </p:grpSp>
      <p:grpSp>
        <p:nvGrpSpPr>
          <p:cNvPr id="101" name="Group 100">
            <a:extLst>
              <a:ext uri="{FF2B5EF4-FFF2-40B4-BE49-F238E27FC236}">
                <a16:creationId xmlns:a16="http://schemas.microsoft.com/office/drawing/2014/main" id="{43F1EEAB-030B-45FA-A9AA-44FDC7FCA1EC}"/>
              </a:ext>
            </a:extLst>
          </p:cNvPr>
          <p:cNvGrpSpPr/>
          <p:nvPr/>
        </p:nvGrpSpPr>
        <p:grpSpPr>
          <a:xfrm rot="1063527">
            <a:off x="8769461" y="4328604"/>
            <a:ext cx="251218" cy="265747"/>
            <a:chOff x="4470950" y="4710513"/>
            <a:chExt cx="251218" cy="265747"/>
          </a:xfrm>
        </p:grpSpPr>
        <p:cxnSp>
          <p:nvCxnSpPr>
            <p:cNvPr id="102" name="Straight Connector 101">
              <a:extLst>
                <a:ext uri="{FF2B5EF4-FFF2-40B4-BE49-F238E27FC236}">
                  <a16:creationId xmlns:a16="http://schemas.microsoft.com/office/drawing/2014/main" id="{71C3AB54-C24F-48B7-A1B7-BEE15174F71C}"/>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C0033601-DBAD-43B4-874E-C2B3DE0E8884}"/>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04" name="Group 103">
            <a:extLst>
              <a:ext uri="{FF2B5EF4-FFF2-40B4-BE49-F238E27FC236}">
                <a16:creationId xmlns:a16="http://schemas.microsoft.com/office/drawing/2014/main" id="{480C45B8-E7E5-490D-BB7A-C1474ED2D0B7}"/>
              </a:ext>
            </a:extLst>
          </p:cNvPr>
          <p:cNvGrpSpPr/>
          <p:nvPr/>
        </p:nvGrpSpPr>
        <p:grpSpPr>
          <a:xfrm rot="21205220">
            <a:off x="7873671" y="5397010"/>
            <a:ext cx="251218" cy="265747"/>
            <a:chOff x="4470950" y="4710513"/>
            <a:chExt cx="251218" cy="265747"/>
          </a:xfrm>
        </p:grpSpPr>
        <p:cxnSp>
          <p:nvCxnSpPr>
            <p:cNvPr id="105" name="Straight Connector 104">
              <a:extLst>
                <a:ext uri="{FF2B5EF4-FFF2-40B4-BE49-F238E27FC236}">
                  <a16:creationId xmlns:a16="http://schemas.microsoft.com/office/drawing/2014/main" id="{E2E843AC-5E97-48BB-B5EA-CADB7393F595}"/>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330D30D1-8DA1-42BD-B8E0-2FA3BD6A8233}"/>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07" name="Group 106">
            <a:extLst>
              <a:ext uri="{FF2B5EF4-FFF2-40B4-BE49-F238E27FC236}">
                <a16:creationId xmlns:a16="http://schemas.microsoft.com/office/drawing/2014/main" id="{F761E94F-98C8-4558-9AF2-551C9FAAFFD0}"/>
              </a:ext>
            </a:extLst>
          </p:cNvPr>
          <p:cNvGrpSpPr/>
          <p:nvPr/>
        </p:nvGrpSpPr>
        <p:grpSpPr>
          <a:xfrm rot="16622369">
            <a:off x="7272661" y="4277896"/>
            <a:ext cx="214302" cy="340572"/>
            <a:chOff x="4470950" y="4710513"/>
            <a:chExt cx="214302" cy="340572"/>
          </a:xfrm>
        </p:grpSpPr>
        <p:cxnSp>
          <p:nvCxnSpPr>
            <p:cNvPr id="108" name="Straight Connector 107">
              <a:extLst>
                <a:ext uri="{FF2B5EF4-FFF2-40B4-BE49-F238E27FC236}">
                  <a16:creationId xmlns:a16="http://schemas.microsoft.com/office/drawing/2014/main" id="{AF9D0BF4-9F7B-4525-95FF-A6D7198754BB}"/>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F3E15CF0-6362-440D-BCEE-9512D7DC45E7}"/>
                </a:ext>
              </a:extLst>
            </p:cNvPr>
            <p:cNvCxnSpPr/>
            <p:nvPr/>
          </p:nvCxnSpPr>
          <p:spPr>
            <a:xfrm flipV="1">
              <a:off x="4559643" y="484360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10" name="Rectangle 109">
            <a:extLst>
              <a:ext uri="{FF2B5EF4-FFF2-40B4-BE49-F238E27FC236}">
                <a16:creationId xmlns:a16="http://schemas.microsoft.com/office/drawing/2014/main" id="{7D6AAE4C-82E6-41F8-B198-9C3D049DCEB2}"/>
              </a:ext>
            </a:extLst>
          </p:cNvPr>
          <p:cNvSpPr/>
          <p:nvPr/>
        </p:nvSpPr>
        <p:spPr>
          <a:xfrm rot="15578204">
            <a:off x="6511015" y="3533924"/>
            <a:ext cx="203739" cy="20455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1" name="Straight Connector 110">
            <a:extLst>
              <a:ext uri="{FF2B5EF4-FFF2-40B4-BE49-F238E27FC236}">
                <a16:creationId xmlns:a16="http://schemas.microsoft.com/office/drawing/2014/main" id="{84B3A7EF-0414-4F77-BB2D-C6DF988978A9}"/>
              </a:ext>
            </a:extLst>
          </p:cNvPr>
          <p:cNvCxnSpPr>
            <a:cxnSpLocks/>
            <a:endCxn id="113" idx="3"/>
          </p:cNvCxnSpPr>
          <p:nvPr/>
        </p:nvCxnSpPr>
        <p:spPr>
          <a:xfrm flipH="1" flipV="1">
            <a:off x="6506838" y="3608224"/>
            <a:ext cx="235861" cy="186037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112" name="Straight Connector 111">
            <a:extLst>
              <a:ext uri="{FF2B5EF4-FFF2-40B4-BE49-F238E27FC236}">
                <a16:creationId xmlns:a16="http://schemas.microsoft.com/office/drawing/2014/main" id="{9C41C440-D88B-4DCF-BF48-A9E9B25E79A8}"/>
              </a:ext>
            </a:extLst>
          </p:cNvPr>
          <p:cNvCxnSpPr>
            <a:cxnSpLocks/>
            <a:endCxn id="113" idx="5"/>
          </p:cNvCxnSpPr>
          <p:nvPr/>
        </p:nvCxnSpPr>
        <p:spPr>
          <a:xfrm flipH="1">
            <a:off x="6555647" y="3267013"/>
            <a:ext cx="1557589" cy="27277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113" name="Oval 112">
            <a:extLst>
              <a:ext uri="{FF2B5EF4-FFF2-40B4-BE49-F238E27FC236}">
                <a16:creationId xmlns:a16="http://schemas.microsoft.com/office/drawing/2014/main" id="{E40D1BD8-D23C-46B5-B534-300274856241}"/>
              </a:ext>
            </a:extLst>
          </p:cNvPr>
          <p:cNvSpPr/>
          <p:nvPr/>
        </p:nvSpPr>
        <p:spPr>
          <a:xfrm rot="18329860">
            <a:off x="6437590" y="3490167"/>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EB534BB7-716D-4700-B579-94566CA5F05A}"/>
              </a:ext>
            </a:extLst>
          </p:cNvPr>
          <p:cNvSpPr/>
          <p:nvPr/>
        </p:nvSpPr>
        <p:spPr>
          <a:xfrm rot="20953518">
            <a:off x="5845407" y="2887239"/>
            <a:ext cx="47320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E</a:t>
            </a:r>
            <a:endParaRPr lang="en-US" sz="3600" b="0" cap="none" spc="0" dirty="0">
              <a:ln w="0"/>
              <a:solidFill>
                <a:schemeClr val="tx1">
                  <a:lumMod val="75000"/>
                  <a:lumOff val="25000"/>
                </a:schemeClr>
              </a:solidFill>
              <a:latin typeface="+mn-lt"/>
            </a:endParaRPr>
          </a:p>
        </p:txBody>
      </p:sp>
      <p:grpSp>
        <p:nvGrpSpPr>
          <p:cNvPr id="115" name="Group 114">
            <a:extLst>
              <a:ext uri="{FF2B5EF4-FFF2-40B4-BE49-F238E27FC236}">
                <a16:creationId xmlns:a16="http://schemas.microsoft.com/office/drawing/2014/main" id="{96F6F40C-15D6-461C-9558-748AC401F037}"/>
              </a:ext>
            </a:extLst>
          </p:cNvPr>
          <p:cNvGrpSpPr/>
          <p:nvPr/>
        </p:nvGrpSpPr>
        <p:grpSpPr>
          <a:xfrm rot="19066750">
            <a:off x="6417420" y="4283386"/>
            <a:ext cx="265747" cy="251218"/>
            <a:chOff x="4211136" y="2178062"/>
            <a:chExt cx="265747" cy="251218"/>
          </a:xfrm>
        </p:grpSpPr>
        <p:grpSp>
          <p:nvGrpSpPr>
            <p:cNvPr id="116" name="Group 115">
              <a:extLst>
                <a:ext uri="{FF2B5EF4-FFF2-40B4-BE49-F238E27FC236}">
                  <a16:creationId xmlns:a16="http://schemas.microsoft.com/office/drawing/2014/main" id="{A70FBCC1-AC63-4A1E-939E-0AF488615908}"/>
                </a:ext>
              </a:extLst>
            </p:cNvPr>
            <p:cNvGrpSpPr/>
            <p:nvPr/>
          </p:nvGrpSpPr>
          <p:grpSpPr>
            <a:xfrm rot="16622369">
              <a:off x="4218401" y="2170797"/>
              <a:ext cx="251218" cy="265747"/>
              <a:chOff x="4470950" y="4710513"/>
              <a:chExt cx="251218" cy="265747"/>
            </a:xfrm>
          </p:grpSpPr>
          <p:cxnSp>
            <p:nvCxnSpPr>
              <p:cNvPr id="118" name="Straight Connector 117">
                <a:extLst>
                  <a:ext uri="{FF2B5EF4-FFF2-40B4-BE49-F238E27FC236}">
                    <a16:creationId xmlns:a16="http://schemas.microsoft.com/office/drawing/2014/main" id="{3C19BCBF-4535-4108-9197-8656C557AB48}"/>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498BA974-FFF9-4AAB-AB91-DFCC0D1C5B0F}"/>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117" name="Straight Connector 116">
              <a:extLst>
                <a:ext uri="{FF2B5EF4-FFF2-40B4-BE49-F238E27FC236}">
                  <a16:creationId xmlns:a16="http://schemas.microsoft.com/office/drawing/2014/main" id="{ACDE1206-0455-481D-813E-52639A29D2AC}"/>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20" name="Group 119">
            <a:extLst>
              <a:ext uri="{FF2B5EF4-FFF2-40B4-BE49-F238E27FC236}">
                <a16:creationId xmlns:a16="http://schemas.microsoft.com/office/drawing/2014/main" id="{76E53051-E52A-4061-AFD8-D8DC6650B3EE}"/>
              </a:ext>
            </a:extLst>
          </p:cNvPr>
          <p:cNvGrpSpPr/>
          <p:nvPr/>
        </p:nvGrpSpPr>
        <p:grpSpPr>
          <a:xfrm rot="1451469">
            <a:off x="7041347" y="3275865"/>
            <a:ext cx="265747" cy="251218"/>
            <a:chOff x="4211136" y="2178062"/>
            <a:chExt cx="265747" cy="251218"/>
          </a:xfrm>
        </p:grpSpPr>
        <p:grpSp>
          <p:nvGrpSpPr>
            <p:cNvPr id="121" name="Group 120">
              <a:extLst>
                <a:ext uri="{FF2B5EF4-FFF2-40B4-BE49-F238E27FC236}">
                  <a16:creationId xmlns:a16="http://schemas.microsoft.com/office/drawing/2014/main" id="{57F74776-F664-4D19-83AB-8C899EEEF054}"/>
                </a:ext>
              </a:extLst>
            </p:cNvPr>
            <p:cNvGrpSpPr/>
            <p:nvPr/>
          </p:nvGrpSpPr>
          <p:grpSpPr>
            <a:xfrm rot="16622369">
              <a:off x="4218401" y="2170797"/>
              <a:ext cx="251218" cy="265747"/>
              <a:chOff x="4470950" y="4710513"/>
              <a:chExt cx="251218" cy="265747"/>
            </a:xfrm>
          </p:grpSpPr>
          <p:cxnSp>
            <p:nvCxnSpPr>
              <p:cNvPr id="123" name="Straight Connector 122">
                <a:extLst>
                  <a:ext uri="{FF2B5EF4-FFF2-40B4-BE49-F238E27FC236}">
                    <a16:creationId xmlns:a16="http://schemas.microsoft.com/office/drawing/2014/main" id="{7498DE74-C2A9-4C22-A4DD-3BCCA21135EB}"/>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2026E4E0-F3D8-41A5-9663-F2427CA286C6}"/>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122" name="Straight Connector 121">
              <a:extLst>
                <a:ext uri="{FF2B5EF4-FFF2-40B4-BE49-F238E27FC236}">
                  <a16:creationId xmlns:a16="http://schemas.microsoft.com/office/drawing/2014/main" id="{B0B7E0DA-389B-4A37-B984-D85FD966BE2D}"/>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25" name="Oval 124">
            <a:extLst>
              <a:ext uri="{FF2B5EF4-FFF2-40B4-BE49-F238E27FC236}">
                <a16:creationId xmlns:a16="http://schemas.microsoft.com/office/drawing/2014/main" id="{69CD4D0F-9431-4385-843D-EA3FD4D7B354}"/>
              </a:ext>
            </a:extLst>
          </p:cNvPr>
          <p:cNvSpPr/>
          <p:nvPr/>
        </p:nvSpPr>
        <p:spPr>
          <a:xfrm rot="2129860">
            <a:off x="11253133" y="2880516"/>
            <a:ext cx="118464" cy="10082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a:extLst>
              <a:ext uri="{FF2B5EF4-FFF2-40B4-BE49-F238E27FC236}">
                <a16:creationId xmlns:a16="http://schemas.microsoft.com/office/drawing/2014/main" id="{2EFC4ECF-D908-456D-89D0-9265181FA281}"/>
              </a:ext>
            </a:extLst>
          </p:cNvPr>
          <p:cNvSpPr/>
          <p:nvPr/>
        </p:nvSpPr>
        <p:spPr>
          <a:xfrm>
            <a:off x="11365356" y="2729070"/>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cxnSp>
        <p:nvCxnSpPr>
          <p:cNvPr id="127" name="Straight Connector 126">
            <a:extLst>
              <a:ext uri="{FF2B5EF4-FFF2-40B4-BE49-F238E27FC236}">
                <a16:creationId xmlns:a16="http://schemas.microsoft.com/office/drawing/2014/main" id="{5705D49E-61A4-463B-8732-DE5C1257E294}"/>
              </a:ext>
            </a:extLst>
          </p:cNvPr>
          <p:cNvCxnSpPr>
            <a:cxnSpLocks/>
            <a:endCxn id="125" idx="4"/>
          </p:cNvCxnSpPr>
          <p:nvPr/>
        </p:nvCxnSpPr>
        <p:spPr>
          <a:xfrm flipV="1">
            <a:off x="9518625" y="2971974"/>
            <a:ext cx="1764466" cy="252087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128" name="Straight Connector 127">
            <a:extLst>
              <a:ext uri="{FF2B5EF4-FFF2-40B4-BE49-F238E27FC236}">
                <a16:creationId xmlns:a16="http://schemas.microsoft.com/office/drawing/2014/main" id="{A5B555ED-942F-4576-8890-7A35D1D2A0CE}"/>
              </a:ext>
            </a:extLst>
          </p:cNvPr>
          <p:cNvCxnSpPr>
            <a:cxnSpLocks/>
            <a:stCxn id="99" idx="0"/>
            <a:endCxn id="125" idx="3"/>
          </p:cNvCxnSpPr>
          <p:nvPr/>
        </p:nvCxnSpPr>
        <p:spPr>
          <a:xfrm flipV="1">
            <a:off x="8179805" y="2935632"/>
            <a:ext cx="3077762" cy="30928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129" name="Straight Connector 128">
            <a:extLst>
              <a:ext uri="{FF2B5EF4-FFF2-40B4-BE49-F238E27FC236}">
                <a16:creationId xmlns:a16="http://schemas.microsoft.com/office/drawing/2014/main" id="{FAC89D13-2EB2-4091-9669-B52F9EC9B380}"/>
              </a:ext>
            </a:extLst>
          </p:cNvPr>
          <p:cNvCxnSpPr/>
          <p:nvPr/>
        </p:nvCxnSpPr>
        <p:spPr>
          <a:xfrm rot="10977726" flipV="1">
            <a:off x="9558786" y="3003161"/>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EE2DAC0C-480D-4156-8C7B-6B243DEF07C6}"/>
              </a:ext>
            </a:extLst>
          </p:cNvPr>
          <p:cNvCxnSpPr>
            <a:cxnSpLocks/>
          </p:cNvCxnSpPr>
          <p:nvPr/>
        </p:nvCxnSpPr>
        <p:spPr>
          <a:xfrm rot="20932988">
            <a:off x="9558970" y="300573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19D7995D-2C7E-44F2-AC4C-32552DB18D38}"/>
              </a:ext>
            </a:extLst>
          </p:cNvPr>
          <p:cNvCxnSpPr/>
          <p:nvPr/>
        </p:nvCxnSpPr>
        <p:spPr>
          <a:xfrm rot="18772506" flipV="1">
            <a:off x="10317650" y="41792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DC9E0A87-30AD-4761-A390-B154C79BC714}"/>
              </a:ext>
            </a:extLst>
          </p:cNvPr>
          <p:cNvCxnSpPr>
            <a:cxnSpLocks/>
          </p:cNvCxnSpPr>
          <p:nvPr/>
        </p:nvCxnSpPr>
        <p:spPr>
          <a:xfrm rot="7127768">
            <a:off x="10315555" y="4177700"/>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3" name="Oval 132">
            <a:extLst>
              <a:ext uri="{FF2B5EF4-FFF2-40B4-BE49-F238E27FC236}">
                <a16:creationId xmlns:a16="http://schemas.microsoft.com/office/drawing/2014/main" id="{303BDAB0-D7B1-4645-805F-61A6207C6DDF}"/>
              </a:ext>
            </a:extLst>
          </p:cNvPr>
          <p:cNvSpPr/>
          <p:nvPr/>
        </p:nvSpPr>
        <p:spPr>
          <a:xfrm rot="2129860">
            <a:off x="9459863" y="5424987"/>
            <a:ext cx="118464"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371848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left)">
                                      <p:cBhvr>
                                        <p:cTn id="17" dur="500"/>
                                        <p:tgtEl>
                                          <p:spTgt spid="5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ipe(left)">
                                      <p:cBhvr>
                                        <p:cTn id="2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en-US" sz="3200" b="1" dirty="0">
                <a:solidFill>
                  <a:schemeClr val="bg1"/>
                </a:solidFill>
                <a:latin typeface="Comic Sans MS"/>
                <a:sym typeface="Comic Sans MS"/>
              </a:rPr>
              <a:t>Look at the given figure then complete.</a:t>
            </a:r>
            <a:endParaRPr lang="en-GB" sz="3200" b="1" dirty="0">
              <a:sym typeface="Comic Sans MS"/>
            </a:endParaRPr>
          </a:p>
        </p:txBody>
      </p:sp>
      <mc:AlternateContent xmlns:mc="http://schemas.openxmlformats.org/markup-compatibility/2006" xmlns:a14="http://schemas.microsoft.com/office/drawing/2010/main">
        <mc:Choice Requires="a14">
          <p:sp>
            <p:nvSpPr>
              <p:cNvPr id="6" name="Subtitle 2">
                <a:extLst>
                  <a:ext uri="{FF2B5EF4-FFF2-40B4-BE49-F238E27FC236}">
                    <a16:creationId xmlns:a16="http://schemas.microsoft.com/office/drawing/2014/main" id="{E9023244-7F37-45E3-85D9-A47543378D99}"/>
                  </a:ext>
                </a:extLst>
              </p:cNvPr>
              <p:cNvSpPr txBox="1">
                <a:spLocks/>
              </p:cNvSpPr>
              <p:nvPr/>
            </p:nvSpPr>
            <p:spPr>
              <a:xfrm>
                <a:off x="514350" y="1737898"/>
                <a:ext cx="6019800" cy="1843501"/>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170000"/>
                  </a:lnSpc>
                  <a:buNone/>
                </a:pPr>
                <a14:m>
                  <m:oMathPara xmlns:m="http://schemas.openxmlformats.org/officeDocument/2006/math">
                    <m:oMathParaPr>
                      <m:jc m:val="left"/>
                    </m:oMathParaPr>
                    <m:oMath xmlns:m="http://schemas.openxmlformats.org/officeDocument/2006/math">
                      <m:acc>
                        <m:accPr>
                          <m:chr m:val="̂"/>
                          <m:ctrlP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𝑫𝑪𝑩</m:t>
                          </m:r>
                        </m:e>
                      </m:acc>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oMath>
                  </m:oMathPara>
                </a14:m>
                <a:endParaRPr lang="en-US" sz="2800" dirty="0">
                  <a:solidFill>
                    <a:schemeClr val="tx1">
                      <a:lumMod val="75000"/>
                      <a:lumOff val="25000"/>
                    </a:schemeClr>
                  </a:solidFill>
                </a:endParaRPr>
              </a:p>
              <a:p>
                <a:pPr marL="0" indent="0">
                  <a:lnSpc>
                    <a:spcPct val="160000"/>
                  </a:lnSpc>
                  <a:buNone/>
                </a:pPr>
                <a:r>
                  <a:rPr lang="en-US" sz="2800" dirty="0">
                    <a:solidFill>
                      <a:schemeClr val="tx1">
                        <a:lumMod val="75000"/>
                        <a:lumOff val="25000"/>
                      </a:schemeClr>
                    </a:solidFill>
                  </a:rPr>
                  <a:t>since ________________</a:t>
                </a:r>
              </a:p>
            </p:txBody>
          </p:sp>
        </mc:Choice>
        <mc:Fallback xmlns="">
          <p:sp>
            <p:nvSpPr>
              <p:cNvPr id="6" name="Subtitle 2">
                <a:extLst>
                  <a:ext uri="{FF2B5EF4-FFF2-40B4-BE49-F238E27FC236}">
                    <a16:creationId xmlns:a16="http://schemas.microsoft.com/office/drawing/2014/main" id="{E9023244-7F37-45E3-85D9-A47543378D99}"/>
                  </a:ext>
                </a:extLst>
              </p:cNvPr>
              <p:cNvSpPr txBox="1">
                <a:spLocks noRot="1" noChangeAspect="1" noMove="1" noResize="1" noEditPoints="1" noAdjustHandles="1" noChangeArrowheads="1" noChangeShapeType="1" noTextEdit="1"/>
              </p:cNvSpPr>
              <p:nvPr/>
            </p:nvSpPr>
            <p:spPr>
              <a:xfrm>
                <a:off x="514350" y="1737898"/>
                <a:ext cx="6019800" cy="1843501"/>
              </a:xfrm>
              <a:prstGeom prst="rect">
                <a:avLst/>
              </a:prstGeom>
              <a:blipFill>
                <a:blip r:embed="rId4"/>
                <a:stretch>
                  <a:fillRect l="-2024"/>
                </a:stretch>
              </a:blipFill>
            </p:spPr>
            <p:txBody>
              <a:bodyPr/>
              <a:lstStyle/>
              <a:p>
                <a:r>
                  <a:rPr lang="en-US">
                    <a:noFill/>
                  </a:rPr>
                  <a:t> </a:t>
                </a:r>
              </a:p>
            </p:txBody>
          </p:sp>
        </mc:Fallback>
      </mc:AlternateContent>
      <p:sp>
        <p:nvSpPr>
          <p:cNvPr id="56" name="Subtitle 2">
            <a:extLst>
              <a:ext uri="{FF2B5EF4-FFF2-40B4-BE49-F238E27FC236}">
                <a16:creationId xmlns:a16="http://schemas.microsoft.com/office/drawing/2014/main" id="{5A3A26E2-AC7D-420C-B433-F13BE1027C1D}"/>
              </a:ext>
            </a:extLst>
          </p:cNvPr>
          <p:cNvSpPr txBox="1">
            <a:spLocks/>
          </p:cNvSpPr>
          <p:nvPr/>
        </p:nvSpPr>
        <p:spPr>
          <a:xfrm>
            <a:off x="1728740" y="2461857"/>
            <a:ext cx="4047354"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rgbClr val="74C274"/>
                </a:solidFill>
                <a:ea typeface="Calibri" panose="020F0502020204030204" pitchFamily="34" charset="0"/>
                <a:cs typeface="Calibri" panose="020F0502020204030204" pitchFamily="34" charset="0"/>
              </a:rPr>
              <a:t>BCD is isosceles </a:t>
            </a:r>
            <a:endParaRPr lang="en-US" sz="2800" dirty="0">
              <a:solidFill>
                <a:srgbClr val="74C274"/>
              </a:solidFill>
            </a:endParaRPr>
          </a:p>
        </p:txBody>
      </p: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9444DDD7-2188-438A-AB4F-9A260912A477}"/>
                  </a:ext>
                </a:extLst>
              </p:cNvPr>
              <p:cNvSpPr txBox="1"/>
              <p:nvPr/>
            </p:nvSpPr>
            <p:spPr>
              <a:xfrm>
                <a:off x="-675937" y="1882020"/>
                <a:ext cx="6099462" cy="66499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kumimoji="0" lang="en-US" sz="3600" b="1" i="1" u="none" strike="noStrike" kern="0" cap="none" spc="0" normalizeH="0" baseline="0" noProof="0" smtClean="0">
                              <a:ln>
                                <a:noFill/>
                              </a:ln>
                              <a:solidFill>
                                <a:srgbClr val="74C274"/>
                              </a:solidFill>
                              <a:effectLst/>
                              <a:uLnTx/>
                              <a:uFillTx/>
                              <a:latin typeface="Cambria Math" panose="02040503050406030204" pitchFamily="18" charset="0"/>
                              <a:ea typeface="Calibri" panose="020F0502020204030204" pitchFamily="34" charset="0"/>
                              <a:cs typeface="Calibri" panose="020F0502020204030204" pitchFamily="34" charset="0"/>
                              <a:sym typeface="Arial"/>
                            </a:rPr>
                          </m:ctrlPr>
                        </m:accPr>
                        <m:e>
                          <m:r>
                            <a:rPr kumimoji="0" lang="en-US" sz="3600" b="1" i="1" u="none" strike="noStrike" kern="0" cap="none" spc="0" normalizeH="0" baseline="0" noProof="0" smtClean="0">
                              <a:ln>
                                <a:noFill/>
                              </a:ln>
                              <a:solidFill>
                                <a:srgbClr val="74C274"/>
                              </a:solidFill>
                              <a:effectLst/>
                              <a:uLnTx/>
                              <a:uFillTx/>
                              <a:latin typeface="Cambria Math" panose="02040503050406030204" pitchFamily="18" charset="0"/>
                              <a:ea typeface="Calibri" panose="020F0502020204030204" pitchFamily="34" charset="0"/>
                              <a:cs typeface="Calibri" panose="020F0502020204030204" pitchFamily="34" charset="0"/>
                              <a:sym typeface="Arial"/>
                            </a:rPr>
                            <m:t>𝑫𝑩𝑪</m:t>
                          </m:r>
                          <m:r>
                            <a:rPr kumimoji="0" lang="en-US" sz="3600" b="1" i="1" u="none" strike="noStrike" kern="0" cap="none" spc="0" normalizeH="0" baseline="0" noProof="0">
                              <a:ln>
                                <a:noFill/>
                              </a:ln>
                              <a:solidFill>
                                <a:srgbClr val="74C274"/>
                              </a:solidFill>
                              <a:effectLst/>
                              <a:uLnTx/>
                              <a:uFillTx/>
                              <a:latin typeface="Cambria Math" panose="02040503050406030204" pitchFamily="18" charset="0"/>
                              <a:ea typeface="Calibri" panose="020F0502020204030204" pitchFamily="34" charset="0"/>
                              <a:cs typeface="Calibri" panose="020F0502020204030204" pitchFamily="34" charset="0"/>
                              <a:sym typeface="Arial"/>
                            </a:rPr>
                            <m:t> </m:t>
                          </m:r>
                        </m:e>
                      </m:acc>
                      <m:r>
                        <a:rPr kumimoji="0" lang="en-US" sz="3600" b="1" i="1" u="none" strike="noStrike" kern="0" cap="none" spc="0" normalizeH="0" baseline="0" noProof="0">
                          <a:ln>
                            <a:noFill/>
                          </a:ln>
                          <a:solidFill>
                            <a:srgbClr val="74C274"/>
                          </a:solidFill>
                          <a:effectLst/>
                          <a:uLnTx/>
                          <a:uFillTx/>
                          <a:latin typeface="Cambria Math" panose="02040503050406030204" pitchFamily="18" charset="0"/>
                          <a:ea typeface="Calibri" panose="020F0502020204030204" pitchFamily="34" charset="0"/>
                          <a:cs typeface="Calibri" panose="020F0502020204030204" pitchFamily="34" charset="0"/>
                          <a:sym typeface="Arial"/>
                        </a:rPr>
                        <m:t> </m:t>
                      </m:r>
                    </m:oMath>
                  </m:oMathPara>
                </a14:m>
                <a:endParaRPr lang="en-US" dirty="0">
                  <a:solidFill>
                    <a:srgbClr val="74C274"/>
                  </a:solidFill>
                </a:endParaRPr>
              </a:p>
            </p:txBody>
          </p:sp>
        </mc:Choice>
        <mc:Fallback xmlns="">
          <p:sp>
            <p:nvSpPr>
              <p:cNvPr id="57" name="TextBox 56">
                <a:extLst>
                  <a:ext uri="{FF2B5EF4-FFF2-40B4-BE49-F238E27FC236}">
                    <a16:creationId xmlns:a16="http://schemas.microsoft.com/office/drawing/2014/main" id="{9444DDD7-2188-438A-AB4F-9A260912A477}"/>
                  </a:ext>
                </a:extLst>
              </p:cNvPr>
              <p:cNvSpPr txBox="1">
                <a:spLocks noRot="1" noChangeAspect="1" noMove="1" noResize="1" noEditPoints="1" noAdjustHandles="1" noChangeArrowheads="1" noChangeShapeType="1" noTextEdit="1"/>
              </p:cNvSpPr>
              <p:nvPr/>
            </p:nvSpPr>
            <p:spPr>
              <a:xfrm>
                <a:off x="-675937" y="1882020"/>
                <a:ext cx="6099462" cy="664990"/>
              </a:xfrm>
              <a:prstGeom prst="rect">
                <a:avLst/>
              </a:prstGeom>
              <a:blipFill>
                <a:blip r:embed="rId5"/>
                <a:stretch>
                  <a:fillRect/>
                </a:stretch>
              </a:blipFill>
            </p:spPr>
            <p:txBody>
              <a:bodyPr/>
              <a:lstStyle/>
              <a:p>
                <a:r>
                  <a:rPr lang="en-US">
                    <a:noFill/>
                  </a:rPr>
                  <a:t> </a:t>
                </a:r>
              </a:p>
            </p:txBody>
          </p:sp>
        </mc:Fallback>
      </mc:AlternateContent>
      <p:grpSp>
        <p:nvGrpSpPr>
          <p:cNvPr id="58" name="Group 57">
            <a:extLst>
              <a:ext uri="{FF2B5EF4-FFF2-40B4-BE49-F238E27FC236}">
                <a16:creationId xmlns:a16="http://schemas.microsoft.com/office/drawing/2014/main" id="{99CFDDF5-9C11-42D8-BE38-D1D706E795D5}"/>
              </a:ext>
            </a:extLst>
          </p:cNvPr>
          <p:cNvGrpSpPr/>
          <p:nvPr/>
        </p:nvGrpSpPr>
        <p:grpSpPr>
          <a:xfrm>
            <a:off x="6097051" y="2461857"/>
            <a:ext cx="3752210" cy="3826045"/>
            <a:chOff x="490704" y="2921442"/>
            <a:chExt cx="3752210" cy="3826045"/>
          </a:xfrm>
        </p:grpSpPr>
        <p:sp>
          <p:nvSpPr>
            <p:cNvPr id="59" name="Oval 58">
              <a:extLst>
                <a:ext uri="{FF2B5EF4-FFF2-40B4-BE49-F238E27FC236}">
                  <a16:creationId xmlns:a16="http://schemas.microsoft.com/office/drawing/2014/main" id="{2F58FA74-DFE2-4B90-BBAD-CC245339FDA5}"/>
                </a:ext>
              </a:extLst>
            </p:cNvPr>
            <p:cNvSpPr/>
            <p:nvPr/>
          </p:nvSpPr>
          <p:spPr>
            <a:xfrm rot="2129860">
              <a:off x="1062188" y="588006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02509F93-23B2-4BC5-9EE8-132EA41F2D15}"/>
                </a:ext>
              </a:extLst>
            </p:cNvPr>
            <p:cNvSpPr/>
            <p:nvPr/>
          </p:nvSpPr>
          <p:spPr>
            <a:xfrm>
              <a:off x="2118660" y="2921442"/>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61" name="Rectangle 60">
              <a:extLst>
                <a:ext uri="{FF2B5EF4-FFF2-40B4-BE49-F238E27FC236}">
                  <a16:creationId xmlns:a16="http://schemas.microsoft.com/office/drawing/2014/main" id="{F1583372-A6CD-470D-B208-D3F2241B7525}"/>
                </a:ext>
              </a:extLst>
            </p:cNvPr>
            <p:cNvSpPr/>
            <p:nvPr/>
          </p:nvSpPr>
          <p:spPr>
            <a:xfrm>
              <a:off x="3766501" y="6101156"/>
              <a:ext cx="47641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62" name="Straight Connector 61">
              <a:extLst>
                <a:ext uri="{FF2B5EF4-FFF2-40B4-BE49-F238E27FC236}">
                  <a16:creationId xmlns:a16="http://schemas.microsoft.com/office/drawing/2014/main" id="{E9218AB7-4516-4D15-A500-E2C1E511F9E2}"/>
                </a:ext>
              </a:extLst>
            </p:cNvPr>
            <p:cNvCxnSpPr>
              <a:cxnSpLocks/>
              <a:stCxn id="59" idx="6"/>
            </p:cNvCxnSpPr>
            <p:nvPr/>
          </p:nvCxnSpPr>
          <p:spPr>
            <a:xfrm flipV="1">
              <a:off x="1170013" y="5952429"/>
              <a:ext cx="2742265" cy="2158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5F77093-3043-4A60-ADF0-18467D382E4E}"/>
                </a:ext>
              </a:extLst>
            </p:cNvPr>
            <p:cNvCxnSpPr>
              <a:cxnSpLocks/>
              <a:stCxn id="59" idx="0"/>
              <a:endCxn id="65" idx="4"/>
            </p:cNvCxnSpPr>
            <p:nvPr/>
          </p:nvCxnSpPr>
          <p:spPr>
            <a:xfrm flipV="1">
              <a:off x="1156137" y="3801281"/>
              <a:ext cx="1348295" cy="2089827"/>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3B30EADC-DCFE-4E1E-ACAF-1219764AF0A5}"/>
                </a:ext>
              </a:extLst>
            </p:cNvPr>
            <p:cNvCxnSpPr>
              <a:cxnSpLocks/>
              <a:endCxn id="65" idx="5"/>
            </p:cNvCxnSpPr>
            <p:nvPr/>
          </p:nvCxnSpPr>
          <p:spPr>
            <a:xfrm flipH="1" flipV="1">
              <a:off x="2548757" y="3811513"/>
              <a:ext cx="1363521" cy="21409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65" name="Oval 64">
              <a:extLst>
                <a:ext uri="{FF2B5EF4-FFF2-40B4-BE49-F238E27FC236}">
                  <a16:creationId xmlns:a16="http://schemas.microsoft.com/office/drawing/2014/main" id="{DF5EEFC9-B46D-44D8-BFFD-C1A348C8A2B2}"/>
                </a:ext>
              </a:extLst>
            </p:cNvPr>
            <p:cNvSpPr/>
            <p:nvPr/>
          </p:nvSpPr>
          <p:spPr>
            <a:xfrm rot="2129860">
              <a:off x="2479509" y="3693456"/>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07B7A561-0E66-4F36-91BE-CC5F02ABBD13}"/>
                </a:ext>
              </a:extLst>
            </p:cNvPr>
            <p:cNvSpPr/>
            <p:nvPr/>
          </p:nvSpPr>
          <p:spPr>
            <a:xfrm>
              <a:off x="490704" y="5630036"/>
              <a:ext cx="522900"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A</a:t>
              </a:r>
              <a:endParaRPr lang="en-US" sz="3600" b="0" cap="none" spc="0" dirty="0">
                <a:ln w="0"/>
                <a:solidFill>
                  <a:schemeClr val="tx1">
                    <a:lumMod val="75000"/>
                    <a:lumOff val="25000"/>
                  </a:schemeClr>
                </a:solidFill>
                <a:latin typeface="+mn-lt"/>
              </a:endParaRPr>
            </a:p>
          </p:txBody>
        </p:sp>
      </p:grpSp>
      <p:grpSp>
        <p:nvGrpSpPr>
          <p:cNvPr id="67" name="Group 66">
            <a:extLst>
              <a:ext uri="{FF2B5EF4-FFF2-40B4-BE49-F238E27FC236}">
                <a16:creationId xmlns:a16="http://schemas.microsoft.com/office/drawing/2014/main" id="{0CA4C317-BF83-4B27-9164-1201CBA890F7}"/>
              </a:ext>
            </a:extLst>
          </p:cNvPr>
          <p:cNvGrpSpPr/>
          <p:nvPr/>
        </p:nvGrpSpPr>
        <p:grpSpPr>
          <a:xfrm rot="1063527">
            <a:off x="8769461" y="4328604"/>
            <a:ext cx="251218" cy="265747"/>
            <a:chOff x="4470950" y="4710513"/>
            <a:chExt cx="251218" cy="265747"/>
          </a:xfrm>
        </p:grpSpPr>
        <p:cxnSp>
          <p:nvCxnSpPr>
            <p:cNvPr id="68" name="Straight Connector 67">
              <a:extLst>
                <a:ext uri="{FF2B5EF4-FFF2-40B4-BE49-F238E27FC236}">
                  <a16:creationId xmlns:a16="http://schemas.microsoft.com/office/drawing/2014/main" id="{CA86D01E-DCDF-4457-8667-E8BCE12431A7}"/>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9806F5C4-C55D-42B4-A51B-5503D72C16B3}"/>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0" name="Group 69">
            <a:extLst>
              <a:ext uri="{FF2B5EF4-FFF2-40B4-BE49-F238E27FC236}">
                <a16:creationId xmlns:a16="http://schemas.microsoft.com/office/drawing/2014/main" id="{B5ED4B88-354F-4EE4-A942-63737CEF7E7F}"/>
              </a:ext>
            </a:extLst>
          </p:cNvPr>
          <p:cNvGrpSpPr/>
          <p:nvPr/>
        </p:nvGrpSpPr>
        <p:grpSpPr>
          <a:xfrm rot="21205220">
            <a:off x="7873671" y="5397010"/>
            <a:ext cx="251218" cy="265747"/>
            <a:chOff x="4470950" y="4710513"/>
            <a:chExt cx="251218" cy="265747"/>
          </a:xfrm>
        </p:grpSpPr>
        <p:cxnSp>
          <p:nvCxnSpPr>
            <p:cNvPr id="71" name="Straight Connector 70">
              <a:extLst>
                <a:ext uri="{FF2B5EF4-FFF2-40B4-BE49-F238E27FC236}">
                  <a16:creationId xmlns:a16="http://schemas.microsoft.com/office/drawing/2014/main" id="{EC78B8C0-09B0-4162-82BE-97B68D3B13F6}"/>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0BA14C6F-0F1C-46FA-A519-7D2CCD476C8D}"/>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3" name="Group 72">
            <a:extLst>
              <a:ext uri="{FF2B5EF4-FFF2-40B4-BE49-F238E27FC236}">
                <a16:creationId xmlns:a16="http://schemas.microsoft.com/office/drawing/2014/main" id="{60C2C416-AD3D-4784-BA2C-25FA2BD803F9}"/>
              </a:ext>
            </a:extLst>
          </p:cNvPr>
          <p:cNvGrpSpPr/>
          <p:nvPr/>
        </p:nvGrpSpPr>
        <p:grpSpPr>
          <a:xfrm rot="16622369">
            <a:off x="7272661" y="4277896"/>
            <a:ext cx="214302" cy="340572"/>
            <a:chOff x="4470950" y="4710513"/>
            <a:chExt cx="214302" cy="340572"/>
          </a:xfrm>
        </p:grpSpPr>
        <p:cxnSp>
          <p:nvCxnSpPr>
            <p:cNvPr id="74" name="Straight Connector 73">
              <a:extLst>
                <a:ext uri="{FF2B5EF4-FFF2-40B4-BE49-F238E27FC236}">
                  <a16:creationId xmlns:a16="http://schemas.microsoft.com/office/drawing/2014/main" id="{D0A4AA2E-5D38-4253-92F6-DBA713DAB330}"/>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23415976-11D2-4274-847D-25FB4F2480C8}"/>
                </a:ext>
              </a:extLst>
            </p:cNvPr>
            <p:cNvCxnSpPr/>
            <p:nvPr/>
          </p:nvCxnSpPr>
          <p:spPr>
            <a:xfrm flipV="1">
              <a:off x="4559643" y="484360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6" name="Rectangle 75">
            <a:extLst>
              <a:ext uri="{FF2B5EF4-FFF2-40B4-BE49-F238E27FC236}">
                <a16:creationId xmlns:a16="http://schemas.microsoft.com/office/drawing/2014/main" id="{087CCD54-8543-4C63-BB02-479FB748BAC4}"/>
              </a:ext>
            </a:extLst>
          </p:cNvPr>
          <p:cNvSpPr/>
          <p:nvPr/>
        </p:nvSpPr>
        <p:spPr>
          <a:xfrm rot="15578204">
            <a:off x="6511015" y="3533924"/>
            <a:ext cx="203739" cy="20455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a:extLst>
              <a:ext uri="{FF2B5EF4-FFF2-40B4-BE49-F238E27FC236}">
                <a16:creationId xmlns:a16="http://schemas.microsoft.com/office/drawing/2014/main" id="{0C422B45-9FEF-48EF-8FD3-32EE28014232}"/>
              </a:ext>
            </a:extLst>
          </p:cNvPr>
          <p:cNvCxnSpPr>
            <a:cxnSpLocks/>
            <a:endCxn id="79" idx="3"/>
          </p:cNvCxnSpPr>
          <p:nvPr/>
        </p:nvCxnSpPr>
        <p:spPr>
          <a:xfrm flipH="1" flipV="1">
            <a:off x="6506838" y="3608224"/>
            <a:ext cx="235861" cy="186037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301A73BB-F576-473F-A553-918F51D413E9}"/>
              </a:ext>
            </a:extLst>
          </p:cNvPr>
          <p:cNvCxnSpPr>
            <a:cxnSpLocks/>
            <a:endCxn id="79" idx="5"/>
          </p:cNvCxnSpPr>
          <p:nvPr/>
        </p:nvCxnSpPr>
        <p:spPr>
          <a:xfrm flipH="1">
            <a:off x="6555647" y="3267013"/>
            <a:ext cx="1557589" cy="27277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79" name="Oval 78">
            <a:extLst>
              <a:ext uri="{FF2B5EF4-FFF2-40B4-BE49-F238E27FC236}">
                <a16:creationId xmlns:a16="http://schemas.microsoft.com/office/drawing/2014/main" id="{0138509E-B5C7-4E15-B135-A58ACD8D4A6C}"/>
              </a:ext>
            </a:extLst>
          </p:cNvPr>
          <p:cNvSpPr/>
          <p:nvPr/>
        </p:nvSpPr>
        <p:spPr>
          <a:xfrm rot="18329860">
            <a:off x="6437590" y="3490167"/>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4AB3F8ED-F68D-414D-9310-A938C5F3FC7B}"/>
              </a:ext>
            </a:extLst>
          </p:cNvPr>
          <p:cNvSpPr/>
          <p:nvPr/>
        </p:nvSpPr>
        <p:spPr>
          <a:xfrm rot="20953518">
            <a:off x="5845407" y="2887239"/>
            <a:ext cx="47320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E</a:t>
            </a:r>
            <a:endParaRPr lang="en-US" sz="3600" b="0" cap="none" spc="0" dirty="0">
              <a:ln w="0"/>
              <a:solidFill>
                <a:schemeClr val="tx1">
                  <a:lumMod val="75000"/>
                  <a:lumOff val="25000"/>
                </a:schemeClr>
              </a:solidFill>
              <a:latin typeface="+mn-lt"/>
            </a:endParaRPr>
          </a:p>
        </p:txBody>
      </p:sp>
      <p:grpSp>
        <p:nvGrpSpPr>
          <p:cNvPr id="81" name="Group 80">
            <a:extLst>
              <a:ext uri="{FF2B5EF4-FFF2-40B4-BE49-F238E27FC236}">
                <a16:creationId xmlns:a16="http://schemas.microsoft.com/office/drawing/2014/main" id="{08CF0C85-EC41-4D9F-A50C-B856485B40D7}"/>
              </a:ext>
            </a:extLst>
          </p:cNvPr>
          <p:cNvGrpSpPr/>
          <p:nvPr/>
        </p:nvGrpSpPr>
        <p:grpSpPr>
          <a:xfrm rot="19066750">
            <a:off x="6417420" y="4283386"/>
            <a:ext cx="265747" cy="251218"/>
            <a:chOff x="4211136" y="2178062"/>
            <a:chExt cx="265747" cy="251218"/>
          </a:xfrm>
        </p:grpSpPr>
        <p:grpSp>
          <p:nvGrpSpPr>
            <p:cNvPr id="82" name="Group 81">
              <a:extLst>
                <a:ext uri="{FF2B5EF4-FFF2-40B4-BE49-F238E27FC236}">
                  <a16:creationId xmlns:a16="http://schemas.microsoft.com/office/drawing/2014/main" id="{AAA8944E-2C11-4DDB-AA01-C1BA79EC9289}"/>
                </a:ext>
              </a:extLst>
            </p:cNvPr>
            <p:cNvGrpSpPr/>
            <p:nvPr/>
          </p:nvGrpSpPr>
          <p:grpSpPr>
            <a:xfrm rot="16622369">
              <a:off x="4218401" y="2170797"/>
              <a:ext cx="251218" cy="265747"/>
              <a:chOff x="4470950" y="4710513"/>
              <a:chExt cx="251218" cy="265747"/>
            </a:xfrm>
          </p:grpSpPr>
          <p:cxnSp>
            <p:nvCxnSpPr>
              <p:cNvPr id="84" name="Straight Connector 83">
                <a:extLst>
                  <a:ext uri="{FF2B5EF4-FFF2-40B4-BE49-F238E27FC236}">
                    <a16:creationId xmlns:a16="http://schemas.microsoft.com/office/drawing/2014/main" id="{DEAF6E08-7072-4B60-A1AA-5B33EAB2D883}"/>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0E7C8467-4624-4330-BFAC-D7ECD1621EAD}"/>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83" name="Straight Connector 82">
              <a:extLst>
                <a:ext uri="{FF2B5EF4-FFF2-40B4-BE49-F238E27FC236}">
                  <a16:creationId xmlns:a16="http://schemas.microsoft.com/office/drawing/2014/main" id="{EA8F49B5-6C82-4685-9E21-C32C3193FBE5}"/>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86" name="Group 85">
            <a:extLst>
              <a:ext uri="{FF2B5EF4-FFF2-40B4-BE49-F238E27FC236}">
                <a16:creationId xmlns:a16="http://schemas.microsoft.com/office/drawing/2014/main" id="{2E130905-61AD-44E7-9410-539FDC22705B}"/>
              </a:ext>
            </a:extLst>
          </p:cNvPr>
          <p:cNvGrpSpPr/>
          <p:nvPr/>
        </p:nvGrpSpPr>
        <p:grpSpPr>
          <a:xfrm rot="1451469">
            <a:off x="7041347" y="3275865"/>
            <a:ext cx="265747" cy="251218"/>
            <a:chOff x="4211136" y="2178062"/>
            <a:chExt cx="265747" cy="251218"/>
          </a:xfrm>
        </p:grpSpPr>
        <p:grpSp>
          <p:nvGrpSpPr>
            <p:cNvPr id="87" name="Group 86">
              <a:extLst>
                <a:ext uri="{FF2B5EF4-FFF2-40B4-BE49-F238E27FC236}">
                  <a16:creationId xmlns:a16="http://schemas.microsoft.com/office/drawing/2014/main" id="{7C8FE01C-0CF4-4000-A417-FD59207515C7}"/>
                </a:ext>
              </a:extLst>
            </p:cNvPr>
            <p:cNvGrpSpPr/>
            <p:nvPr/>
          </p:nvGrpSpPr>
          <p:grpSpPr>
            <a:xfrm rot="16622369">
              <a:off x="4218401" y="2170797"/>
              <a:ext cx="251218" cy="265747"/>
              <a:chOff x="4470950" y="4710513"/>
              <a:chExt cx="251218" cy="265747"/>
            </a:xfrm>
          </p:grpSpPr>
          <p:cxnSp>
            <p:nvCxnSpPr>
              <p:cNvPr id="89" name="Straight Connector 88">
                <a:extLst>
                  <a:ext uri="{FF2B5EF4-FFF2-40B4-BE49-F238E27FC236}">
                    <a16:creationId xmlns:a16="http://schemas.microsoft.com/office/drawing/2014/main" id="{FF705E0F-34C6-43D7-A973-B1A943A5DD73}"/>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15D78CC5-5C96-42C3-ABEE-A439D8C5F45D}"/>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88" name="Straight Connector 87">
              <a:extLst>
                <a:ext uri="{FF2B5EF4-FFF2-40B4-BE49-F238E27FC236}">
                  <a16:creationId xmlns:a16="http://schemas.microsoft.com/office/drawing/2014/main" id="{38A16E37-6225-4867-8756-62300FE262AB}"/>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91" name="Oval 90">
            <a:extLst>
              <a:ext uri="{FF2B5EF4-FFF2-40B4-BE49-F238E27FC236}">
                <a16:creationId xmlns:a16="http://schemas.microsoft.com/office/drawing/2014/main" id="{1D356DFC-A3FD-4242-AACF-73429C1737E8}"/>
              </a:ext>
            </a:extLst>
          </p:cNvPr>
          <p:cNvSpPr/>
          <p:nvPr/>
        </p:nvSpPr>
        <p:spPr>
          <a:xfrm rot="2129860">
            <a:off x="11253133" y="2880516"/>
            <a:ext cx="118464" cy="10082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6564E3D1-9249-4894-8034-F0738EDDB6E4}"/>
              </a:ext>
            </a:extLst>
          </p:cNvPr>
          <p:cNvSpPr/>
          <p:nvPr/>
        </p:nvSpPr>
        <p:spPr>
          <a:xfrm>
            <a:off x="11365356" y="2729070"/>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cxnSp>
        <p:nvCxnSpPr>
          <p:cNvPr id="93" name="Straight Connector 92">
            <a:extLst>
              <a:ext uri="{FF2B5EF4-FFF2-40B4-BE49-F238E27FC236}">
                <a16:creationId xmlns:a16="http://schemas.microsoft.com/office/drawing/2014/main" id="{FF2D236B-6764-4641-8428-1A8E0D2BC5C4}"/>
              </a:ext>
            </a:extLst>
          </p:cNvPr>
          <p:cNvCxnSpPr>
            <a:cxnSpLocks/>
            <a:endCxn id="91" idx="4"/>
          </p:cNvCxnSpPr>
          <p:nvPr/>
        </p:nvCxnSpPr>
        <p:spPr>
          <a:xfrm flipV="1">
            <a:off x="9518625" y="2971974"/>
            <a:ext cx="1764466" cy="252087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id="{8D7ABD53-49DB-44D2-95FA-855DE6F674C9}"/>
              </a:ext>
            </a:extLst>
          </p:cNvPr>
          <p:cNvCxnSpPr>
            <a:cxnSpLocks/>
            <a:stCxn id="65" idx="0"/>
            <a:endCxn id="91" idx="3"/>
          </p:cNvCxnSpPr>
          <p:nvPr/>
        </p:nvCxnSpPr>
        <p:spPr>
          <a:xfrm flipV="1">
            <a:off x="8179805" y="2935632"/>
            <a:ext cx="3077762" cy="30928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5" name="Straight Connector 94">
            <a:extLst>
              <a:ext uri="{FF2B5EF4-FFF2-40B4-BE49-F238E27FC236}">
                <a16:creationId xmlns:a16="http://schemas.microsoft.com/office/drawing/2014/main" id="{094F4764-BE67-405C-88E2-9F7C6B6B1E07}"/>
              </a:ext>
            </a:extLst>
          </p:cNvPr>
          <p:cNvCxnSpPr/>
          <p:nvPr/>
        </p:nvCxnSpPr>
        <p:spPr>
          <a:xfrm rot="10977726" flipV="1">
            <a:off x="9558786" y="3003161"/>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072ACAC-90C0-4F74-B644-B5624DA5771E}"/>
              </a:ext>
            </a:extLst>
          </p:cNvPr>
          <p:cNvCxnSpPr>
            <a:cxnSpLocks/>
          </p:cNvCxnSpPr>
          <p:nvPr/>
        </p:nvCxnSpPr>
        <p:spPr>
          <a:xfrm rot="20932988">
            <a:off x="9558970" y="300573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39EDBEFA-C8D1-49F6-918B-36ABE6A876AD}"/>
              </a:ext>
            </a:extLst>
          </p:cNvPr>
          <p:cNvCxnSpPr/>
          <p:nvPr/>
        </p:nvCxnSpPr>
        <p:spPr>
          <a:xfrm rot="18772506" flipV="1">
            <a:off x="10317650" y="41792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C79835A2-6139-425A-ABA4-BD54BA90738C}"/>
              </a:ext>
            </a:extLst>
          </p:cNvPr>
          <p:cNvCxnSpPr>
            <a:cxnSpLocks/>
          </p:cNvCxnSpPr>
          <p:nvPr/>
        </p:nvCxnSpPr>
        <p:spPr>
          <a:xfrm rot="7127768">
            <a:off x="10315555" y="4177700"/>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9" name="Oval 98">
            <a:extLst>
              <a:ext uri="{FF2B5EF4-FFF2-40B4-BE49-F238E27FC236}">
                <a16:creationId xmlns:a16="http://schemas.microsoft.com/office/drawing/2014/main" id="{ED2C94B0-F36B-423E-9853-85C672961634}"/>
              </a:ext>
            </a:extLst>
          </p:cNvPr>
          <p:cNvSpPr/>
          <p:nvPr/>
        </p:nvSpPr>
        <p:spPr>
          <a:xfrm rot="2129860">
            <a:off x="9459863" y="5424987"/>
            <a:ext cx="118464"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269276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en-US" sz="3200" b="1" dirty="0">
                <a:solidFill>
                  <a:schemeClr val="bg1"/>
                </a:solidFill>
                <a:latin typeface="Comic Sans MS"/>
                <a:sym typeface="Comic Sans MS"/>
              </a:rPr>
              <a:t>Look at the given figure then complete.</a:t>
            </a:r>
            <a:endParaRPr lang="en-GB" sz="3200" dirty="0">
              <a:sym typeface="Comic Sans MS"/>
            </a:endParaRPr>
          </a:p>
        </p:txBody>
      </p:sp>
      <mc:AlternateContent xmlns:mc="http://schemas.openxmlformats.org/markup-compatibility/2006" xmlns:a14="http://schemas.microsoft.com/office/drawing/2010/main">
        <mc:Choice Requires="a14">
          <p:sp>
            <p:nvSpPr>
              <p:cNvPr id="6" name="Subtitle 2">
                <a:extLst>
                  <a:ext uri="{FF2B5EF4-FFF2-40B4-BE49-F238E27FC236}">
                    <a16:creationId xmlns:a16="http://schemas.microsoft.com/office/drawing/2014/main" id="{E9023244-7F37-45E3-85D9-A47543378D99}"/>
                  </a:ext>
                </a:extLst>
              </p:cNvPr>
              <p:cNvSpPr txBox="1">
                <a:spLocks/>
              </p:cNvSpPr>
              <p:nvPr/>
            </p:nvSpPr>
            <p:spPr>
              <a:xfrm>
                <a:off x="514350" y="1737898"/>
                <a:ext cx="5276850" cy="2091152"/>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170000"/>
                  </a:lnSpc>
                  <a:buNone/>
                </a:pPr>
                <a14:m>
                  <m:oMath xmlns:m="http://schemas.openxmlformats.org/officeDocument/2006/math">
                    <m:acc>
                      <m:accPr>
                        <m:chr m:val="̂"/>
                        <m:ctrlP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𝑨𝑩𝑪</m:t>
                        </m:r>
                      </m:e>
                    </m:acc>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r>
                  <a:rPr lang="en-US" sz="2800" dirty="0">
                    <a:solidFill>
                      <a:schemeClr val="tx1">
                        <a:lumMod val="75000"/>
                        <a:lumOff val="25000"/>
                      </a:schemeClr>
                    </a:solidFill>
                  </a:rPr>
                  <a:t> </a:t>
                </a:r>
                <a14:m>
                  <m:oMath xmlns:m="http://schemas.openxmlformats.org/officeDocument/2006/math">
                    <m:acc>
                      <m:accPr>
                        <m:chr m:val="̂"/>
                        <m:ctrlPr>
                          <a:rPr lang="en-US" sz="36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6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e>
                    </m:acc>
                    <m:r>
                      <a:rPr lang="en-US" sz="36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75000"/>
                        <a:lumOff val="25000"/>
                      </a:schemeClr>
                    </a:solidFill>
                  </a:rPr>
                  <a:t>= </a:t>
                </a:r>
                <a14:m>
                  <m:oMath xmlns:m="http://schemas.openxmlformats.org/officeDocument/2006/math">
                    <m:acc>
                      <m:accPr>
                        <m:chr m:val="̂"/>
                        <m:ctrlPr>
                          <a:rPr lang="en-US" sz="36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6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 </m:t>
                        </m:r>
                      </m:e>
                    </m:acc>
                    <m:r>
                      <a:rPr lang="en-US" sz="36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75000"/>
                        <a:lumOff val="25000"/>
                      </a:schemeClr>
                    </a:solidFill>
                  </a:rPr>
                  <a:t>=</a:t>
                </a:r>
                <a:r>
                  <a:rPr lang="en-US" sz="2800" b="1" dirty="0">
                    <a:solidFill>
                      <a:schemeClr val="tx1">
                        <a:lumMod val="75000"/>
                        <a:lumOff val="25000"/>
                      </a:schemeClr>
                    </a:solidFill>
                  </a:rPr>
                  <a:t>_____</a:t>
                </a:r>
                <a:r>
                  <a:rPr lang="en-US" sz="2800" baseline="30000" dirty="0">
                    <a:solidFill>
                      <a:schemeClr val="tx1">
                        <a:lumMod val="75000"/>
                        <a:lumOff val="25000"/>
                      </a:schemeClr>
                    </a:solidFill>
                  </a:rPr>
                  <a:t>o</a:t>
                </a:r>
                <a:r>
                  <a:rPr lang="en-US" sz="2800" dirty="0">
                    <a:solidFill>
                      <a:schemeClr val="tx1">
                        <a:lumMod val="75000"/>
                        <a:lumOff val="25000"/>
                      </a:schemeClr>
                    </a:solidFill>
                  </a:rPr>
                  <a:t> </a:t>
                </a:r>
              </a:p>
              <a:p>
                <a:pPr marL="0" indent="0">
                  <a:lnSpc>
                    <a:spcPct val="160000"/>
                  </a:lnSpc>
                  <a:buNone/>
                </a:pPr>
                <a:r>
                  <a:rPr lang="en-US" sz="2800" dirty="0">
                    <a:solidFill>
                      <a:schemeClr val="tx1">
                        <a:lumMod val="75000"/>
                        <a:lumOff val="25000"/>
                      </a:schemeClr>
                    </a:solidFill>
                  </a:rPr>
                  <a:t>since </a:t>
                </a:r>
                <a:r>
                  <a:rPr lang="en-US" sz="2800" b="1" dirty="0">
                    <a:solidFill>
                      <a:schemeClr val="tx1">
                        <a:lumMod val="75000"/>
                        <a:lumOff val="25000"/>
                      </a:schemeClr>
                    </a:solidFill>
                  </a:rPr>
                  <a:t>_______________</a:t>
                </a:r>
              </a:p>
            </p:txBody>
          </p:sp>
        </mc:Choice>
        <mc:Fallback xmlns="">
          <p:sp>
            <p:nvSpPr>
              <p:cNvPr id="6" name="Subtitle 2">
                <a:extLst>
                  <a:ext uri="{FF2B5EF4-FFF2-40B4-BE49-F238E27FC236}">
                    <a16:creationId xmlns:a16="http://schemas.microsoft.com/office/drawing/2014/main" id="{E9023244-7F37-45E3-85D9-A47543378D99}"/>
                  </a:ext>
                </a:extLst>
              </p:cNvPr>
              <p:cNvSpPr txBox="1">
                <a:spLocks noRot="1" noChangeAspect="1" noMove="1" noResize="1" noEditPoints="1" noAdjustHandles="1" noChangeArrowheads="1" noChangeShapeType="1" noTextEdit="1"/>
              </p:cNvSpPr>
              <p:nvPr/>
            </p:nvSpPr>
            <p:spPr>
              <a:xfrm>
                <a:off x="514350" y="1737898"/>
                <a:ext cx="5276850" cy="2091152"/>
              </a:xfrm>
              <a:prstGeom prst="rect">
                <a:avLst/>
              </a:prstGeom>
              <a:blipFill>
                <a:blip r:embed="rId4"/>
                <a:stretch>
                  <a:fillRect l="-23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Subtitle 2">
                <a:extLst>
                  <a:ext uri="{FF2B5EF4-FFF2-40B4-BE49-F238E27FC236}">
                    <a16:creationId xmlns:a16="http://schemas.microsoft.com/office/drawing/2014/main" id="{AF0CC9CA-9B69-45D4-923C-DC17A3F57892}"/>
                  </a:ext>
                </a:extLst>
              </p:cNvPr>
              <p:cNvSpPr txBox="1">
                <a:spLocks/>
              </p:cNvSpPr>
              <p:nvPr/>
            </p:nvSpPr>
            <p:spPr>
              <a:xfrm>
                <a:off x="459364" y="1683494"/>
                <a:ext cx="5581650" cy="2091152"/>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170000"/>
                  </a:lnSpc>
                  <a:buNone/>
                </a:pPr>
                <a14:m>
                  <m:oMath xmlns:m="http://schemas.openxmlformats.org/officeDocument/2006/math">
                    <m:acc>
                      <m:accPr>
                        <m:chr m:val="̂"/>
                        <m:ctrlPr>
                          <a:rPr lang="en-US" sz="36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6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𝑨𝑩𝑪</m:t>
                        </m:r>
                      </m:e>
                    </m:acc>
                    <m:r>
                      <a:rPr lang="en-US" sz="36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36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accPr>
                      <m:e>
                        <m:r>
                          <a:rPr lang="en-US" sz="3600" b="1" i="1">
                            <a:solidFill>
                              <a:srgbClr val="74C274"/>
                            </a:solidFill>
                            <a:latin typeface="Cambria Math" panose="02040503050406030204" pitchFamily="18" charset="0"/>
                            <a:ea typeface="Calibri" panose="020F0502020204030204" pitchFamily="34" charset="0"/>
                            <a:cs typeface="Calibri" panose="020F0502020204030204" pitchFamily="34" charset="0"/>
                          </a:rPr>
                          <m:t>𝑨𝑪</m:t>
                        </m:r>
                        <m:r>
                          <a:rPr lang="en-US" sz="36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t>𝑩</m:t>
                        </m:r>
                        <m:r>
                          <a:rPr lang="en-US" sz="3600" b="1" i="1">
                            <a:solidFill>
                              <a:srgbClr val="74C274"/>
                            </a:solidFill>
                            <a:latin typeface="Cambria Math" panose="02040503050406030204" pitchFamily="18" charset="0"/>
                            <a:ea typeface="Calibri" panose="020F0502020204030204" pitchFamily="34" charset="0"/>
                            <a:cs typeface="Calibri" panose="020F0502020204030204" pitchFamily="34" charset="0"/>
                          </a:rPr>
                          <m:t> </m:t>
                        </m:r>
                      </m:e>
                    </m:acc>
                  </m:oMath>
                </a14:m>
                <a:r>
                  <a:rPr lang="en-US" sz="2800" dirty="0">
                    <a:solidFill>
                      <a:schemeClr val="bg2"/>
                    </a:solidFill>
                    <a:latin typeface="Arial" panose="020B0604020202020204" pitchFamily="34" charset="0"/>
                    <a:cs typeface="Arial" panose="020B0604020202020204" pitchFamily="34" charset="0"/>
                  </a:rPr>
                  <a:t>=</a:t>
                </a:r>
                <a:r>
                  <a:rPr lang="en-US" sz="2800" dirty="0">
                    <a:solidFill>
                      <a:schemeClr val="bg2"/>
                    </a:solidFill>
                  </a:rPr>
                  <a:t> </a:t>
                </a:r>
                <a14:m>
                  <m:oMath xmlns:m="http://schemas.openxmlformats.org/officeDocument/2006/math">
                    <m:acc>
                      <m:accPr>
                        <m:chr m:val="̂"/>
                        <m:ctrlPr>
                          <a:rPr lang="en-US" sz="36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accPr>
                      <m:e>
                        <m:r>
                          <a:rPr lang="en-US" sz="36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t>𝑩𝑨𝑪</m:t>
                        </m:r>
                        <m:r>
                          <a:rPr lang="en-US" sz="36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t> </m:t>
                        </m:r>
                      </m:e>
                    </m:acc>
                    <m:r>
                      <a:rPr lang="en-US" sz="3600" b="1" i="1">
                        <a:solidFill>
                          <a:srgbClr val="74C274"/>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75000"/>
                        <a:lumOff val="25000"/>
                      </a:schemeClr>
                    </a:solidFill>
                    <a:latin typeface="Arial" panose="020B0604020202020204" pitchFamily="34" charset="0"/>
                    <a:cs typeface="Arial" panose="020B0604020202020204" pitchFamily="34" charset="0"/>
                  </a:rPr>
                  <a:t>=</a:t>
                </a:r>
                <a:r>
                  <a:rPr lang="en-US" sz="2800" b="1" dirty="0">
                    <a:solidFill>
                      <a:schemeClr val="tx1">
                        <a:lumMod val="75000"/>
                        <a:lumOff val="25000"/>
                      </a:schemeClr>
                    </a:solidFill>
                  </a:rPr>
                  <a:t>____</a:t>
                </a:r>
                <a:r>
                  <a:rPr lang="en-US" sz="2800" baseline="30000" dirty="0">
                    <a:solidFill>
                      <a:schemeClr val="tx1">
                        <a:lumMod val="75000"/>
                        <a:lumOff val="25000"/>
                      </a:schemeClr>
                    </a:solidFill>
                  </a:rPr>
                  <a:t>o</a:t>
                </a:r>
                <a:r>
                  <a:rPr lang="en-US" sz="2800" dirty="0">
                    <a:solidFill>
                      <a:schemeClr val="bg2"/>
                    </a:solidFill>
                  </a:rPr>
                  <a:t> </a:t>
                </a:r>
              </a:p>
              <a:p>
                <a:pPr marL="0" indent="0">
                  <a:lnSpc>
                    <a:spcPct val="160000"/>
                  </a:lnSpc>
                  <a:buNone/>
                </a:pPr>
                <a:r>
                  <a:rPr lang="en-US" sz="2800" dirty="0">
                    <a:solidFill>
                      <a:schemeClr val="tx1">
                        <a:lumMod val="75000"/>
                        <a:lumOff val="25000"/>
                      </a:schemeClr>
                    </a:solidFill>
                  </a:rPr>
                  <a:t>since </a:t>
                </a:r>
                <a:r>
                  <a:rPr lang="en-US" sz="2800" b="1" dirty="0">
                    <a:solidFill>
                      <a:schemeClr val="tx1">
                        <a:lumMod val="75000"/>
                        <a:lumOff val="25000"/>
                      </a:schemeClr>
                    </a:solidFill>
                  </a:rPr>
                  <a:t>_______________</a:t>
                </a:r>
              </a:p>
            </p:txBody>
          </p:sp>
        </mc:Choice>
        <mc:Fallback xmlns="">
          <p:sp>
            <p:nvSpPr>
              <p:cNvPr id="56" name="Subtitle 2">
                <a:extLst>
                  <a:ext uri="{FF2B5EF4-FFF2-40B4-BE49-F238E27FC236}">
                    <a16:creationId xmlns:a16="http://schemas.microsoft.com/office/drawing/2014/main" id="{AF0CC9CA-9B69-45D4-923C-DC17A3F57892}"/>
                  </a:ext>
                </a:extLst>
              </p:cNvPr>
              <p:cNvSpPr txBox="1">
                <a:spLocks noRot="1" noChangeAspect="1" noMove="1" noResize="1" noEditPoints="1" noAdjustHandles="1" noChangeArrowheads="1" noChangeShapeType="1" noTextEdit="1"/>
              </p:cNvSpPr>
              <p:nvPr/>
            </p:nvSpPr>
            <p:spPr>
              <a:xfrm>
                <a:off x="459364" y="1683494"/>
                <a:ext cx="5581650" cy="2091152"/>
              </a:xfrm>
              <a:prstGeom prst="rect">
                <a:avLst/>
              </a:prstGeom>
              <a:blipFill>
                <a:blip r:embed="rId5"/>
                <a:stretch>
                  <a:fillRect l="-2183"/>
                </a:stretch>
              </a:blipFill>
            </p:spPr>
            <p:txBody>
              <a:bodyPr/>
              <a:lstStyle/>
              <a:p>
                <a:r>
                  <a:rPr lang="en-US">
                    <a:noFill/>
                  </a:rPr>
                  <a:t> </a:t>
                </a:r>
              </a:p>
            </p:txBody>
          </p:sp>
        </mc:Fallback>
      </mc:AlternateContent>
      <p:sp>
        <p:nvSpPr>
          <p:cNvPr id="57" name="Subtitle 2">
            <a:extLst>
              <a:ext uri="{FF2B5EF4-FFF2-40B4-BE49-F238E27FC236}">
                <a16:creationId xmlns:a16="http://schemas.microsoft.com/office/drawing/2014/main" id="{11E22649-6370-4600-97DA-A0C4DF2EB98C}"/>
              </a:ext>
            </a:extLst>
          </p:cNvPr>
          <p:cNvSpPr txBox="1">
            <a:spLocks/>
          </p:cNvSpPr>
          <p:nvPr/>
        </p:nvSpPr>
        <p:spPr>
          <a:xfrm>
            <a:off x="4859894" y="1702544"/>
            <a:ext cx="1181120"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rgbClr val="74C274"/>
                </a:solidFill>
                <a:ea typeface="Calibri" panose="020F0502020204030204" pitchFamily="34" charset="0"/>
                <a:cs typeface="Calibri" panose="020F0502020204030204" pitchFamily="34" charset="0"/>
              </a:rPr>
              <a:t>60</a:t>
            </a:r>
            <a:endParaRPr lang="en-US" sz="2800" dirty="0">
              <a:solidFill>
                <a:srgbClr val="74C274"/>
              </a:solidFill>
            </a:endParaRPr>
          </a:p>
        </p:txBody>
      </p:sp>
      <p:sp>
        <p:nvSpPr>
          <p:cNvPr id="58" name="Subtitle 2">
            <a:extLst>
              <a:ext uri="{FF2B5EF4-FFF2-40B4-BE49-F238E27FC236}">
                <a16:creationId xmlns:a16="http://schemas.microsoft.com/office/drawing/2014/main" id="{77A3795E-98AE-4961-9142-CA3F1731CA7F}"/>
              </a:ext>
            </a:extLst>
          </p:cNvPr>
          <p:cNvSpPr txBox="1">
            <a:spLocks/>
          </p:cNvSpPr>
          <p:nvPr/>
        </p:nvSpPr>
        <p:spPr>
          <a:xfrm>
            <a:off x="1505153" y="2479926"/>
            <a:ext cx="4495800"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3200" dirty="0">
                <a:solidFill>
                  <a:srgbClr val="74C274"/>
                </a:solidFill>
                <a:ea typeface="Calibri" panose="020F0502020204030204" pitchFamily="34" charset="0"/>
                <a:cs typeface="Calibri" panose="020F0502020204030204" pitchFamily="34" charset="0"/>
              </a:rPr>
              <a:t>ABC is equilateral </a:t>
            </a:r>
            <a:endParaRPr lang="en-US" sz="3200" dirty="0">
              <a:solidFill>
                <a:srgbClr val="74C274"/>
              </a:solidFill>
            </a:endParaRPr>
          </a:p>
        </p:txBody>
      </p:sp>
      <p:grpSp>
        <p:nvGrpSpPr>
          <p:cNvPr id="59" name="Group 58">
            <a:extLst>
              <a:ext uri="{FF2B5EF4-FFF2-40B4-BE49-F238E27FC236}">
                <a16:creationId xmlns:a16="http://schemas.microsoft.com/office/drawing/2014/main" id="{700FC7E1-D6DC-47DC-BFBB-D8003A2FAD73}"/>
              </a:ext>
            </a:extLst>
          </p:cNvPr>
          <p:cNvGrpSpPr/>
          <p:nvPr/>
        </p:nvGrpSpPr>
        <p:grpSpPr>
          <a:xfrm>
            <a:off x="6097051" y="2461857"/>
            <a:ext cx="3752210" cy="3826045"/>
            <a:chOff x="490704" y="2921442"/>
            <a:chExt cx="3752210" cy="3826045"/>
          </a:xfrm>
        </p:grpSpPr>
        <p:sp>
          <p:nvSpPr>
            <p:cNvPr id="60" name="Oval 59">
              <a:extLst>
                <a:ext uri="{FF2B5EF4-FFF2-40B4-BE49-F238E27FC236}">
                  <a16:creationId xmlns:a16="http://schemas.microsoft.com/office/drawing/2014/main" id="{0168E75F-85A3-4BDA-AFF2-D5C611EEFD26}"/>
                </a:ext>
              </a:extLst>
            </p:cNvPr>
            <p:cNvSpPr/>
            <p:nvPr/>
          </p:nvSpPr>
          <p:spPr>
            <a:xfrm rot="2129860">
              <a:off x="1062188" y="588006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248D0087-ACE7-4A98-A21A-7A2AC7F92893}"/>
                </a:ext>
              </a:extLst>
            </p:cNvPr>
            <p:cNvSpPr/>
            <p:nvPr/>
          </p:nvSpPr>
          <p:spPr>
            <a:xfrm>
              <a:off x="2118660" y="2921442"/>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62" name="Rectangle 61">
              <a:extLst>
                <a:ext uri="{FF2B5EF4-FFF2-40B4-BE49-F238E27FC236}">
                  <a16:creationId xmlns:a16="http://schemas.microsoft.com/office/drawing/2014/main" id="{46721F7D-5B5E-44BB-8FB7-4599FC845737}"/>
                </a:ext>
              </a:extLst>
            </p:cNvPr>
            <p:cNvSpPr/>
            <p:nvPr/>
          </p:nvSpPr>
          <p:spPr>
            <a:xfrm>
              <a:off x="3766501" y="6101156"/>
              <a:ext cx="47641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63" name="Straight Connector 62">
              <a:extLst>
                <a:ext uri="{FF2B5EF4-FFF2-40B4-BE49-F238E27FC236}">
                  <a16:creationId xmlns:a16="http://schemas.microsoft.com/office/drawing/2014/main" id="{A949B9E7-B434-4B28-A0E3-2EAD6D67F869}"/>
                </a:ext>
              </a:extLst>
            </p:cNvPr>
            <p:cNvCxnSpPr>
              <a:cxnSpLocks/>
              <a:stCxn id="60" idx="6"/>
            </p:cNvCxnSpPr>
            <p:nvPr/>
          </p:nvCxnSpPr>
          <p:spPr>
            <a:xfrm flipV="1">
              <a:off x="1170013" y="5952429"/>
              <a:ext cx="2742265" cy="2158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4DCFF3B3-866E-41EF-B1E6-6BCEF9DE419A}"/>
                </a:ext>
              </a:extLst>
            </p:cNvPr>
            <p:cNvCxnSpPr>
              <a:cxnSpLocks/>
              <a:stCxn id="60" idx="0"/>
              <a:endCxn id="66" idx="4"/>
            </p:cNvCxnSpPr>
            <p:nvPr/>
          </p:nvCxnSpPr>
          <p:spPr>
            <a:xfrm flipV="1">
              <a:off x="1156137" y="3801281"/>
              <a:ext cx="1348295" cy="2089827"/>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2299A318-3B69-4BA9-BE27-663C4C5B4523}"/>
                </a:ext>
              </a:extLst>
            </p:cNvPr>
            <p:cNvCxnSpPr>
              <a:cxnSpLocks/>
              <a:endCxn id="66" idx="5"/>
            </p:cNvCxnSpPr>
            <p:nvPr/>
          </p:nvCxnSpPr>
          <p:spPr>
            <a:xfrm flipH="1" flipV="1">
              <a:off x="2548757" y="3811513"/>
              <a:ext cx="1363521" cy="21409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66" name="Oval 65">
              <a:extLst>
                <a:ext uri="{FF2B5EF4-FFF2-40B4-BE49-F238E27FC236}">
                  <a16:creationId xmlns:a16="http://schemas.microsoft.com/office/drawing/2014/main" id="{8E09E940-E77D-4DEE-9EB9-6AB472AD7BBF}"/>
                </a:ext>
              </a:extLst>
            </p:cNvPr>
            <p:cNvSpPr/>
            <p:nvPr/>
          </p:nvSpPr>
          <p:spPr>
            <a:xfrm rot="2129860">
              <a:off x="2479509" y="3693456"/>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9DF5F219-2C25-476F-9316-6D2E5DD00685}"/>
                </a:ext>
              </a:extLst>
            </p:cNvPr>
            <p:cNvSpPr/>
            <p:nvPr/>
          </p:nvSpPr>
          <p:spPr>
            <a:xfrm>
              <a:off x="490704" y="5630036"/>
              <a:ext cx="522900"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A</a:t>
              </a:r>
              <a:endParaRPr lang="en-US" sz="3600" b="0" cap="none" spc="0" dirty="0">
                <a:ln w="0"/>
                <a:solidFill>
                  <a:schemeClr val="tx1">
                    <a:lumMod val="75000"/>
                    <a:lumOff val="25000"/>
                  </a:schemeClr>
                </a:solidFill>
                <a:latin typeface="+mn-lt"/>
              </a:endParaRPr>
            </a:p>
          </p:txBody>
        </p:sp>
      </p:grpSp>
      <p:grpSp>
        <p:nvGrpSpPr>
          <p:cNvPr id="68" name="Group 67">
            <a:extLst>
              <a:ext uri="{FF2B5EF4-FFF2-40B4-BE49-F238E27FC236}">
                <a16:creationId xmlns:a16="http://schemas.microsoft.com/office/drawing/2014/main" id="{F2D2C92F-1C09-4861-ABA9-AAE9B733A16C}"/>
              </a:ext>
            </a:extLst>
          </p:cNvPr>
          <p:cNvGrpSpPr/>
          <p:nvPr/>
        </p:nvGrpSpPr>
        <p:grpSpPr>
          <a:xfrm rot="1063527">
            <a:off x="8769461" y="4328604"/>
            <a:ext cx="251218" cy="265747"/>
            <a:chOff x="4470950" y="4710513"/>
            <a:chExt cx="251218" cy="265747"/>
          </a:xfrm>
        </p:grpSpPr>
        <p:cxnSp>
          <p:nvCxnSpPr>
            <p:cNvPr id="69" name="Straight Connector 68">
              <a:extLst>
                <a:ext uri="{FF2B5EF4-FFF2-40B4-BE49-F238E27FC236}">
                  <a16:creationId xmlns:a16="http://schemas.microsoft.com/office/drawing/2014/main" id="{F3CC95BF-D187-4A19-912A-8FBBEE34EFE7}"/>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3357A85C-6D49-4B51-99C4-83737DE6E4B6}"/>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1" name="Group 70">
            <a:extLst>
              <a:ext uri="{FF2B5EF4-FFF2-40B4-BE49-F238E27FC236}">
                <a16:creationId xmlns:a16="http://schemas.microsoft.com/office/drawing/2014/main" id="{1FC58AC3-F6CB-49A6-81B4-A7E522FE204B}"/>
              </a:ext>
            </a:extLst>
          </p:cNvPr>
          <p:cNvGrpSpPr/>
          <p:nvPr/>
        </p:nvGrpSpPr>
        <p:grpSpPr>
          <a:xfrm rot="21205220">
            <a:off x="7873671" y="5397010"/>
            <a:ext cx="251218" cy="265747"/>
            <a:chOff x="4470950" y="4710513"/>
            <a:chExt cx="251218" cy="265747"/>
          </a:xfrm>
        </p:grpSpPr>
        <p:cxnSp>
          <p:nvCxnSpPr>
            <p:cNvPr id="72" name="Straight Connector 71">
              <a:extLst>
                <a:ext uri="{FF2B5EF4-FFF2-40B4-BE49-F238E27FC236}">
                  <a16:creationId xmlns:a16="http://schemas.microsoft.com/office/drawing/2014/main" id="{83D5557B-E7AF-4240-9CEF-3D1CAD2B1BF3}"/>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6899F41E-A2D0-4015-886F-8347ED461277}"/>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4" name="Group 73">
            <a:extLst>
              <a:ext uri="{FF2B5EF4-FFF2-40B4-BE49-F238E27FC236}">
                <a16:creationId xmlns:a16="http://schemas.microsoft.com/office/drawing/2014/main" id="{F018797D-B723-4060-93EF-CE12C8BE9C2F}"/>
              </a:ext>
            </a:extLst>
          </p:cNvPr>
          <p:cNvGrpSpPr/>
          <p:nvPr/>
        </p:nvGrpSpPr>
        <p:grpSpPr>
          <a:xfrm rot="16622369">
            <a:off x="7272661" y="4277896"/>
            <a:ext cx="214302" cy="340572"/>
            <a:chOff x="4470950" y="4710513"/>
            <a:chExt cx="214302" cy="340572"/>
          </a:xfrm>
        </p:grpSpPr>
        <p:cxnSp>
          <p:nvCxnSpPr>
            <p:cNvPr id="75" name="Straight Connector 74">
              <a:extLst>
                <a:ext uri="{FF2B5EF4-FFF2-40B4-BE49-F238E27FC236}">
                  <a16:creationId xmlns:a16="http://schemas.microsoft.com/office/drawing/2014/main" id="{AAECEDD0-4D9B-43FB-8CF5-246B08575024}"/>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F073156-6774-440B-B1D0-7A7162DE9C3D}"/>
                </a:ext>
              </a:extLst>
            </p:cNvPr>
            <p:cNvCxnSpPr/>
            <p:nvPr/>
          </p:nvCxnSpPr>
          <p:spPr>
            <a:xfrm flipV="1">
              <a:off x="4559643" y="484360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7" name="Rectangle 76">
            <a:extLst>
              <a:ext uri="{FF2B5EF4-FFF2-40B4-BE49-F238E27FC236}">
                <a16:creationId xmlns:a16="http://schemas.microsoft.com/office/drawing/2014/main" id="{872591AE-42B1-4D97-995B-FA33716B68D4}"/>
              </a:ext>
            </a:extLst>
          </p:cNvPr>
          <p:cNvSpPr/>
          <p:nvPr/>
        </p:nvSpPr>
        <p:spPr>
          <a:xfrm rot="15578204">
            <a:off x="6511015" y="3533924"/>
            <a:ext cx="203739" cy="20455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8" name="Straight Connector 77">
            <a:extLst>
              <a:ext uri="{FF2B5EF4-FFF2-40B4-BE49-F238E27FC236}">
                <a16:creationId xmlns:a16="http://schemas.microsoft.com/office/drawing/2014/main" id="{F827CF96-A495-4334-9F1A-DF2595BF5A1C}"/>
              </a:ext>
            </a:extLst>
          </p:cNvPr>
          <p:cNvCxnSpPr>
            <a:cxnSpLocks/>
            <a:endCxn id="80" idx="3"/>
          </p:cNvCxnSpPr>
          <p:nvPr/>
        </p:nvCxnSpPr>
        <p:spPr>
          <a:xfrm flipH="1" flipV="1">
            <a:off x="6506838" y="3608224"/>
            <a:ext cx="235861" cy="186037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8F1DADB8-1A6A-4037-B4DB-0841A1C88E2C}"/>
              </a:ext>
            </a:extLst>
          </p:cNvPr>
          <p:cNvCxnSpPr>
            <a:cxnSpLocks/>
            <a:endCxn id="80" idx="5"/>
          </p:cNvCxnSpPr>
          <p:nvPr/>
        </p:nvCxnSpPr>
        <p:spPr>
          <a:xfrm flipH="1">
            <a:off x="6555647" y="3267013"/>
            <a:ext cx="1557589" cy="27277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80" name="Oval 79">
            <a:extLst>
              <a:ext uri="{FF2B5EF4-FFF2-40B4-BE49-F238E27FC236}">
                <a16:creationId xmlns:a16="http://schemas.microsoft.com/office/drawing/2014/main" id="{8597EA69-5BCE-425D-9157-7BD4CC758203}"/>
              </a:ext>
            </a:extLst>
          </p:cNvPr>
          <p:cNvSpPr/>
          <p:nvPr/>
        </p:nvSpPr>
        <p:spPr>
          <a:xfrm rot="18329860">
            <a:off x="6437590" y="3490167"/>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056F333D-283B-45A6-952F-A50070D6655D}"/>
              </a:ext>
            </a:extLst>
          </p:cNvPr>
          <p:cNvSpPr/>
          <p:nvPr/>
        </p:nvSpPr>
        <p:spPr>
          <a:xfrm rot="20953518">
            <a:off x="5845407" y="2887239"/>
            <a:ext cx="47320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E</a:t>
            </a:r>
            <a:endParaRPr lang="en-US" sz="3600" b="0" cap="none" spc="0" dirty="0">
              <a:ln w="0"/>
              <a:solidFill>
                <a:schemeClr val="tx1">
                  <a:lumMod val="75000"/>
                  <a:lumOff val="25000"/>
                </a:schemeClr>
              </a:solidFill>
              <a:latin typeface="+mn-lt"/>
            </a:endParaRPr>
          </a:p>
        </p:txBody>
      </p:sp>
      <p:grpSp>
        <p:nvGrpSpPr>
          <p:cNvPr id="82" name="Group 81">
            <a:extLst>
              <a:ext uri="{FF2B5EF4-FFF2-40B4-BE49-F238E27FC236}">
                <a16:creationId xmlns:a16="http://schemas.microsoft.com/office/drawing/2014/main" id="{606288F9-EE03-439C-A619-ADD8D7336694}"/>
              </a:ext>
            </a:extLst>
          </p:cNvPr>
          <p:cNvGrpSpPr/>
          <p:nvPr/>
        </p:nvGrpSpPr>
        <p:grpSpPr>
          <a:xfrm rot="19066750">
            <a:off x="6417420" y="4283386"/>
            <a:ext cx="265747" cy="251218"/>
            <a:chOff x="4211136" y="2178062"/>
            <a:chExt cx="265747" cy="251218"/>
          </a:xfrm>
        </p:grpSpPr>
        <p:grpSp>
          <p:nvGrpSpPr>
            <p:cNvPr id="83" name="Group 82">
              <a:extLst>
                <a:ext uri="{FF2B5EF4-FFF2-40B4-BE49-F238E27FC236}">
                  <a16:creationId xmlns:a16="http://schemas.microsoft.com/office/drawing/2014/main" id="{EE11384E-CBAC-47EF-ADFE-E07F0EE3CC81}"/>
                </a:ext>
              </a:extLst>
            </p:cNvPr>
            <p:cNvGrpSpPr/>
            <p:nvPr/>
          </p:nvGrpSpPr>
          <p:grpSpPr>
            <a:xfrm rot="16622369">
              <a:off x="4218401" y="2170797"/>
              <a:ext cx="251218" cy="265747"/>
              <a:chOff x="4470950" y="4710513"/>
              <a:chExt cx="251218" cy="265747"/>
            </a:xfrm>
          </p:grpSpPr>
          <p:cxnSp>
            <p:nvCxnSpPr>
              <p:cNvPr id="85" name="Straight Connector 84">
                <a:extLst>
                  <a:ext uri="{FF2B5EF4-FFF2-40B4-BE49-F238E27FC236}">
                    <a16:creationId xmlns:a16="http://schemas.microsoft.com/office/drawing/2014/main" id="{6577EDAF-9A6B-48AE-83AE-C2FFB6D0237E}"/>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8E60FDE7-5B49-4E5A-980A-4CD865141CDE}"/>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84" name="Straight Connector 83">
              <a:extLst>
                <a:ext uri="{FF2B5EF4-FFF2-40B4-BE49-F238E27FC236}">
                  <a16:creationId xmlns:a16="http://schemas.microsoft.com/office/drawing/2014/main" id="{4782086B-BBD5-4208-9129-BACBC2A45FBB}"/>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87" name="Group 86">
            <a:extLst>
              <a:ext uri="{FF2B5EF4-FFF2-40B4-BE49-F238E27FC236}">
                <a16:creationId xmlns:a16="http://schemas.microsoft.com/office/drawing/2014/main" id="{95EF8E9F-091A-48A7-9BAD-280785965808}"/>
              </a:ext>
            </a:extLst>
          </p:cNvPr>
          <p:cNvGrpSpPr/>
          <p:nvPr/>
        </p:nvGrpSpPr>
        <p:grpSpPr>
          <a:xfrm rot="1451469">
            <a:off x="7041347" y="3275865"/>
            <a:ext cx="265747" cy="251218"/>
            <a:chOff x="4211136" y="2178062"/>
            <a:chExt cx="265747" cy="251218"/>
          </a:xfrm>
        </p:grpSpPr>
        <p:grpSp>
          <p:nvGrpSpPr>
            <p:cNvPr id="88" name="Group 87">
              <a:extLst>
                <a:ext uri="{FF2B5EF4-FFF2-40B4-BE49-F238E27FC236}">
                  <a16:creationId xmlns:a16="http://schemas.microsoft.com/office/drawing/2014/main" id="{70B95B66-E2C5-43D6-9654-6388093F8AE3}"/>
                </a:ext>
              </a:extLst>
            </p:cNvPr>
            <p:cNvGrpSpPr/>
            <p:nvPr/>
          </p:nvGrpSpPr>
          <p:grpSpPr>
            <a:xfrm rot="16622369">
              <a:off x="4218401" y="2170797"/>
              <a:ext cx="251218" cy="265747"/>
              <a:chOff x="4470950" y="4710513"/>
              <a:chExt cx="251218" cy="265747"/>
            </a:xfrm>
          </p:grpSpPr>
          <p:cxnSp>
            <p:nvCxnSpPr>
              <p:cNvPr id="90" name="Straight Connector 89">
                <a:extLst>
                  <a:ext uri="{FF2B5EF4-FFF2-40B4-BE49-F238E27FC236}">
                    <a16:creationId xmlns:a16="http://schemas.microsoft.com/office/drawing/2014/main" id="{F015D6E0-4B7B-459D-A409-98BA10BA14AE}"/>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EEF068D9-0DCD-43E7-9D7E-E0DD52DC0904}"/>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89" name="Straight Connector 88">
              <a:extLst>
                <a:ext uri="{FF2B5EF4-FFF2-40B4-BE49-F238E27FC236}">
                  <a16:creationId xmlns:a16="http://schemas.microsoft.com/office/drawing/2014/main" id="{90DBD49D-49E0-41A6-BC64-8396CF6F71C0}"/>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92" name="Oval 91">
            <a:extLst>
              <a:ext uri="{FF2B5EF4-FFF2-40B4-BE49-F238E27FC236}">
                <a16:creationId xmlns:a16="http://schemas.microsoft.com/office/drawing/2014/main" id="{EA97472E-F007-4CDB-806B-F7E06DB2D6AB}"/>
              </a:ext>
            </a:extLst>
          </p:cNvPr>
          <p:cNvSpPr/>
          <p:nvPr/>
        </p:nvSpPr>
        <p:spPr>
          <a:xfrm rot="2129860">
            <a:off x="11253133" y="2880516"/>
            <a:ext cx="118464" cy="10082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57AC6871-9A3E-4A35-8999-959B004EE62D}"/>
              </a:ext>
            </a:extLst>
          </p:cNvPr>
          <p:cNvSpPr/>
          <p:nvPr/>
        </p:nvSpPr>
        <p:spPr>
          <a:xfrm>
            <a:off x="11365356" y="2729070"/>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cxnSp>
        <p:nvCxnSpPr>
          <p:cNvPr id="94" name="Straight Connector 93">
            <a:extLst>
              <a:ext uri="{FF2B5EF4-FFF2-40B4-BE49-F238E27FC236}">
                <a16:creationId xmlns:a16="http://schemas.microsoft.com/office/drawing/2014/main" id="{B1309002-73CE-46AD-A674-D3177887773D}"/>
              </a:ext>
            </a:extLst>
          </p:cNvPr>
          <p:cNvCxnSpPr>
            <a:cxnSpLocks/>
            <a:endCxn id="92" idx="4"/>
          </p:cNvCxnSpPr>
          <p:nvPr/>
        </p:nvCxnSpPr>
        <p:spPr>
          <a:xfrm flipV="1">
            <a:off x="9518625" y="2971974"/>
            <a:ext cx="1764466" cy="252087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5" name="Straight Connector 94">
            <a:extLst>
              <a:ext uri="{FF2B5EF4-FFF2-40B4-BE49-F238E27FC236}">
                <a16:creationId xmlns:a16="http://schemas.microsoft.com/office/drawing/2014/main" id="{9FC860E7-8FA5-4394-99BF-29717DB6BDF8}"/>
              </a:ext>
            </a:extLst>
          </p:cNvPr>
          <p:cNvCxnSpPr>
            <a:cxnSpLocks/>
            <a:stCxn id="66" idx="0"/>
            <a:endCxn id="92" idx="3"/>
          </p:cNvCxnSpPr>
          <p:nvPr/>
        </p:nvCxnSpPr>
        <p:spPr>
          <a:xfrm flipV="1">
            <a:off x="8179805" y="2935632"/>
            <a:ext cx="3077762" cy="30928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6" name="Straight Connector 95">
            <a:extLst>
              <a:ext uri="{FF2B5EF4-FFF2-40B4-BE49-F238E27FC236}">
                <a16:creationId xmlns:a16="http://schemas.microsoft.com/office/drawing/2014/main" id="{0FB26F8B-ED8E-47A8-9A81-E22561B9DDD5}"/>
              </a:ext>
            </a:extLst>
          </p:cNvPr>
          <p:cNvCxnSpPr/>
          <p:nvPr/>
        </p:nvCxnSpPr>
        <p:spPr>
          <a:xfrm rot="10977726" flipV="1">
            <a:off x="9558786" y="3003161"/>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EF1BD08D-0853-47C0-9166-048B4277F1B3}"/>
              </a:ext>
            </a:extLst>
          </p:cNvPr>
          <p:cNvCxnSpPr>
            <a:cxnSpLocks/>
          </p:cNvCxnSpPr>
          <p:nvPr/>
        </p:nvCxnSpPr>
        <p:spPr>
          <a:xfrm rot="20932988">
            <a:off x="9558970" y="300573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03FF8DC6-D394-4F82-8BE6-AFE13184D827}"/>
              </a:ext>
            </a:extLst>
          </p:cNvPr>
          <p:cNvCxnSpPr/>
          <p:nvPr/>
        </p:nvCxnSpPr>
        <p:spPr>
          <a:xfrm rot="18772506" flipV="1">
            <a:off x="10317650" y="41792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030A62EB-490D-4AA5-A564-7A211AE6070E}"/>
              </a:ext>
            </a:extLst>
          </p:cNvPr>
          <p:cNvCxnSpPr>
            <a:cxnSpLocks/>
          </p:cNvCxnSpPr>
          <p:nvPr/>
        </p:nvCxnSpPr>
        <p:spPr>
          <a:xfrm rot="7127768">
            <a:off x="10315555" y="4177700"/>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0" name="Oval 99">
            <a:extLst>
              <a:ext uri="{FF2B5EF4-FFF2-40B4-BE49-F238E27FC236}">
                <a16:creationId xmlns:a16="http://schemas.microsoft.com/office/drawing/2014/main" id="{62775FD8-A48C-463D-94E8-B30774F7B4E8}"/>
              </a:ext>
            </a:extLst>
          </p:cNvPr>
          <p:cNvSpPr/>
          <p:nvPr/>
        </p:nvSpPr>
        <p:spPr>
          <a:xfrm rot="2129860">
            <a:off x="9459863" y="5424987"/>
            <a:ext cx="118464"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830031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6"/>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57"/>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6" grpId="0"/>
      <p:bldP spid="57" grpId="0"/>
      <p:bldP spid="5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C991007-511B-419F-ACA6-10423654E0A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mj-lt"/>
                <a:sym typeface="Comic Sans MS"/>
              </a:rPr>
              <a:t>“Write down, rip up, and throw away your stress”.</a:t>
            </a:r>
          </a:p>
        </p:txBody>
      </p:sp>
      <p:pic>
        <p:nvPicPr>
          <p:cNvPr id="3" name="Picture 2">
            <a:extLst>
              <a:ext uri="{FF2B5EF4-FFF2-40B4-BE49-F238E27FC236}">
                <a16:creationId xmlns:a16="http://schemas.microsoft.com/office/drawing/2014/main" id="{EFF10F62-4817-4C90-A66B-6D4F4ED8875A}"/>
              </a:ext>
            </a:extLst>
          </p:cNvPr>
          <p:cNvPicPr>
            <a:picLocks noChangeAspect="1"/>
          </p:cNvPicPr>
          <p:nvPr/>
        </p:nvPicPr>
        <p:blipFill>
          <a:blip r:embed="rId4"/>
          <a:stretch>
            <a:fillRect/>
          </a:stretch>
        </p:blipFill>
        <p:spPr>
          <a:xfrm>
            <a:off x="3207027" y="1449514"/>
            <a:ext cx="5777945" cy="5167324"/>
          </a:xfrm>
          <a:prstGeom prst="rect">
            <a:avLst/>
          </a:prstGeom>
        </p:spPr>
      </p:pic>
    </p:spTree>
    <p:custDataLst>
      <p:tags r:id="rId1"/>
    </p:custDataLst>
    <p:extLst>
      <p:ext uri="{BB962C8B-B14F-4D97-AF65-F5344CB8AC3E}">
        <p14:creationId xmlns:p14="http://schemas.microsoft.com/office/powerpoint/2010/main" val="27846065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22390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711749" y="2449084"/>
            <a:ext cx="10768501" cy="1959832"/>
          </a:xfrm>
          <a:prstGeom prst="rect">
            <a:avLst/>
          </a:prstGeom>
          <a:noFill/>
        </p:spPr>
        <p:txBody>
          <a:bodyPr wrap="square" lIns="91440" tIns="45720" rIns="91440" bIns="45720" anchor="t">
            <a:spAutoFit/>
          </a:bodyPr>
          <a:lstStyle/>
          <a:p>
            <a:pPr marL="457200" indent="-457200" algn="just">
              <a:lnSpc>
                <a:spcPct val="150000"/>
              </a:lnSpc>
              <a:buClr>
                <a:srgbClr val="0076A3"/>
              </a:buClr>
              <a:buFont typeface="Arial" panose="020B0604020202020204" pitchFamily="34" charset="0"/>
              <a:buChar char="•"/>
            </a:pPr>
            <a:r>
              <a:rPr lang="en-US" sz="2800" dirty="0">
                <a:solidFill>
                  <a:schemeClr val="tx1">
                    <a:lumMod val="65000"/>
                    <a:lumOff val="35000"/>
                  </a:schemeClr>
                </a:solidFill>
                <a:latin typeface="+mn-lt"/>
              </a:rPr>
              <a:t>By the end of this session, you will be able to identify the right triangle, the isosceles and the equilateral triangles, by considering the sides and the angles.</a:t>
            </a:r>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Specific Learning Objective</a:t>
            </a:r>
            <a:endParaRPr lang="en-GB" sz="3200" b="1" dirty="0">
              <a:solidFill>
                <a:schemeClr val="bg1"/>
              </a:solidFill>
              <a:sym typeface="Comic Sans MS"/>
            </a:endParaRPr>
          </a:p>
        </p:txBody>
      </p:sp>
    </p:spTree>
    <p:custDataLst>
      <p:tags r:id="rId1"/>
    </p:custDataLst>
    <p:extLst>
      <p:ext uri="{BB962C8B-B14F-4D97-AF65-F5344CB8AC3E}">
        <p14:creationId xmlns:p14="http://schemas.microsoft.com/office/powerpoint/2010/main" val="777578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Particular </a:t>
            </a:r>
            <a:r>
              <a:rPr lang="en-US" sz="3200" b="1" dirty="0">
                <a:solidFill>
                  <a:schemeClr val="bg1"/>
                </a:solidFill>
                <a:latin typeface="Comic Sans MS"/>
                <a:sym typeface="Comic Sans MS"/>
              </a:rPr>
              <a:t>Triangles</a:t>
            </a:r>
            <a:endParaRPr lang="en-GB" sz="3200" b="1" dirty="0">
              <a:solidFill>
                <a:schemeClr val="bg1"/>
              </a:solidFill>
              <a:sym typeface="Comic Sans MS"/>
            </a:endParaRPr>
          </a:p>
        </p:txBody>
      </p:sp>
      <p:sp>
        <p:nvSpPr>
          <p:cNvPr id="2" name="Isosceles Triangle 1">
            <a:extLst>
              <a:ext uri="{FF2B5EF4-FFF2-40B4-BE49-F238E27FC236}">
                <a16:creationId xmlns:a16="http://schemas.microsoft.com/office/drawing/2014/main" id="{A635DF49-2C81-425C-AA26-3E4F5B0EF347}"/>
              </a:ext>
            </a:extLst>
          </p:cNvPr>
          <p:cNvSpPr/>
          <p:nvPr/>
        </p:nvSpPr>
        <p:spPr>
          <a:xfrm>
            <a:off x="3568420" y="2042357"/>
            <a:ext cx="2321168" cy="964641"/>
          </a:xfrm>
          <a:prstGeom prst="triangle">
            <a:avLst>
              <a:gd name="adj" fmla="val 30180"/>
            </a:avLst>
          </a:prstGeom>
          <a:solidFill>
            <a:schemeClr val="accent5">
              <a:lumMod val="7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Isosceles Triangle 5">
            <a:extLst>
              <a:ext uri="{FF2B5EF4-FFF2-40B4-BE49-F238E27FC236}">
                <a16:creationId xmlns:a16="http://schemas.microsoft.com/office/drawing/2014/main" id="{0D0A6A16-C567-4E1A-B73B-0B2E4FA95049}"/>
              </a:ext>
            </a:extLst>
          </p:cNvPr>
          <p:cNvSpPr/>
          <p:nvPr/>
        </p:nvSpPr>
        <p:spPr>
          <a:xfrm>
            <a:off x="6711040" y="2054078"/>
            <a:ext cx="1740038" cy="952920"/>
          </a:xfrm>
          <a:prstGeom prst="triangle">
            <a:avLst>
              <a:gd name="adj" fmla="val 32490"/>
            </a:avLst>
          </a:prstGeom>
          <a:solidFill>
            <a:srgbClr val="DA08CB"/>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Isosceles Triangle 8">
            <a:extLst>
              <a:ext uri="{FF2B5EF4-FFF2-40B4-BE49-F238E27FC236}">
                <a16:creationId xmlns:a16="http://schemas.microsoft.com/office/drawing/2014/main" id="{848F57B2-0AC4-416D-8EFE-CE8DAB015FBD}"/>
              </a:ext>
            </a:extLst>
          </p:cNvPr>
          <p:cNvSpPr/>
          <p:nvPr/>
        </p:nvSpPr>
        <p:spPr>
          <a:xfrm>
            <a:off x="6994910" y="5080558"/>
            <a:ext cx="1748412" cy="930637"/>
          </a:xfrm>
          <a:prstGeom prst="triangle">
            <a:avLst>
              <a:gd name="adj" fmla="val 575"/>
            </a:avLst>
          </a:prstGeom>
          <a:solidFill>
            <a:srgbClr val="C99CEE"/>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D5E67FBF-B54B-4D27-A24A-AD459FB27123}"/>
              </a:ext>
            </a:extLst>
          </p:cNvPr>
          <p:cNvSpPr/>
          <p:nvPr/>
        </p:nvSpPr>
        <p:spPr>
          <a:xfrm>
            <a:off x="4003847" y="5073357"/>
            <a:ext cx="1306285" cy="894304"/>
          </a:xfrm>
          <a:prstGeom prst="triangle">
            <a:avLst>
              <a:gd name="adj" fmla="val 49147"/>
            </a:avLst>
          </a:prstGeom>
          <a:solidFill>
            <a:srgbClr val="F4FB9B"/>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0CE846B-B52A-4917-A645-999A3FC8FEE6}"/>
              </a:ext>
            </a:extLst>
          </p:cNvPr>
          <p:cNvSpPr/>
          <p:nvPr/>
        </p:nvSpPr>
        <p:spPr>
          <a:xfrm>
            <a:off x="3321815" y="2013465"/>
            <a:ext cx="2774185" cy="1502434"/>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dirty="0">
                <a:solidFill>
                  <a:schemeClr val="tx1">
                    <a:lumMod val="65000"/>
                    <a:lumOff val="35000"/>
                  </a:schemeClr>
                </a:solidFill>
              </a:rPr>
              <a:t>Scalene Triangle </a:t>
            </a:r>
          </a:p>
          <a:p>
            <a:pPr algn="ctr"/>
            <a:r>
              <a:rPr lang="en-US" sz="1200" dirty="0">
                <a:solidFill>
                  <a:schemeClr val="tx1">
                    <a:lumMod val="65000"/>
                    <a:lumOff val="35000"/>
                  </a:schemeClr>
                </a:solidFill>
              </a:rPr>
              <a:t>No equal sides</a:t>
            </a:r>
          </a:p>
        </p:txBody>
      </p:sp>
      <p:sp>
        <p:nvSpPr>
          <p:cNvPr id="15" name="Rectangle 14">
            <a:extLst>
              <a:ext uri="{FF2B5EF4-FFF2-40B4-BE49-F238E27FC236}">
                <a16:creationId xmlns:a16="http://schemas.microsoft.com/office/drawing/2014/main" id="{08D2984F-9683-4C4E-8A64-D8F30640B5A7}"/>
              </a:ext>
            </a:extLst>
          </p:cNvPr>
          <p:cNvSpPr/>
          <p:nvPr/>
        </p:nvSpPr>
        <p:spPr>
          <a:xfrm>
            <a:off x="3321815" y="3509815"/>
            <a:ext cx="2774185" cy="1502434"/>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dirty="0">
                <a:solidFill>
                  <a:schemeClr val="tx1">
                    <a:lumMod val="65000"/>
                    <a:lumOff val="35000"/>
                  </a:schemeClr>
                </a:solidFill>
              </a:rPr>
              <a:t>Isosceles Triangle </a:t>
            </a:r>
          </a:p>
          <a:p>
            <a:pPr algn="ctr"/>
            <a:r>
              <a:rPr lang="en-US" sz="1200" dirty="0">
                <a:solidFill>
                  <a:schemeClr val="tx1">
                    <a:lumMod val="65000"/>
                    <a:lumOff val="35000"/>
                  </a:schemeClr>
                </a:solidFill>
              </a:rPr>
              <a:t>Two equal sides</a:t>
            </a:r>
          </a:p>
        </p:txBody>
      </p:sp>
      <p:sp>
        <p:nvSpPr>
          <p:cNvPr id="16" name="Rectangle 15">
            <a:extLst>
              <a:ext uri="{FF2B5EF4-FFF2-40B4-BE49-F238E27FC236}">
                <a16:creationId xmlns:a16="http://schemas.microsoft.com/office/drawing/2014/main" id="{CBB8D21A-8CC4-4957-8D9E-7973E52FB7E2}"/>
              </a:ext>
            </a:extLst>
          </p:cNvPr>
          <p:cNvSpPr/>
          <p:nvPr/>
        </p:nvSpPr>
        <p:spPr>
          <a:xfrm>
            <a:off x="3321815" y="5004813"/>
            <a:ext cx="2774185" cy="1502434"/>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dirty="0">
                <a:solidFill>
                  <a:schemeClr val="tx1">
                    <a:lumMod val="65000"/>
                    <a:lumOff val="35000"/>
                  </a:schemeClr>
                </a:solidFill>
              </a:rPr>
              <a:t>Equilateral Triangle</a:t>
            </a:r>
          </a:p>
          <a:p>
            <a:pPr algn="ctr"/>
            <a:r>
              <a:rPr lang="en-US" sz="1200" dirty="0">
                <a:solidFill>
                  <a:schemeClr val="tx1">
                    <a:lumMod val="65000"/>
                    <a:lumOff val="35000"/>
                  </a:schemeClr>
                </a:solidFill>
              </a:rPr>
              <a:t>All sides are equal</a:t>
            </a:r>
          </a:p>
        </p:txBody>
      </p:sp>
      <p:sp>
        <p:nvSpPr>
          <p:cNvPr id="17" name="Rectangle 16">
            <a:extLst>
              <a:ext uri="{FF2B5EF4-FFF2-40B4-BE49-F238E27FC236}">
                <a16:creationId xmlns:a16="http://schemas.microsoft.com/office/drawing/2014/main" id="{335B2C12-BDBC-4021-B35D-9DF4700D0130}"/>
              </a:ext>
            </a:extLst>
          </p:cNvPr>
          <p:cNvSpPr/>
          <p:nvPr/>
        </p:nvSpPr>
        <p:spPr>
          <a:xfrm>
            <a:off x="3321815" y="1646600"/>
            <a:ext cx="2774185" cy="357236"/>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65000"/>
                    <a:lumOff val="35000"/>
                  </a:schemeClr>
                </a:solidFill>
              </a:rPr>
              <a:t>Based on Sides</a:t>
            </a:r>
          </a:p>
        </p:txBody>
      </p:sp>
      <p:sp>
        <p:nvSpPr>
          <p:cNvPr id="18" name="Rectangle 17">
            <a:extLst>
              <a:ext uri="{FF2B5EF4-FFF2-40B4-BE49-F238E27FC236}">
                <a16:creationId xmlns:a16="http://schemas.microsoft.com/office/drawing/2014/main" id="{02B8E1F3-2D1A-48C6-A9EC-079799E36D21}"/>
              </a:ext>
            </a:extLst>
          </p:cNvPr>
          <p:cNvSpPr/>
          <p:nvPr/>
        </p:nvSpPr>
        <p:spPr>
          <a:xfrm>
            <a:off x="6278119" y="2013465"/>
            <a:ext cx="2774185" cy="1502434"/>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dirty="0">
                <a:solidFill>
                  <a:schemeClr val="tx1">
                    <a:lumMod val="65000"/>
                    <a:lumOff val="35000"/>
                  </a:schemeClr>
                </a:solidFill>
              </a:rPr>
              <a:t>Acute Triangles </a:t>
            </a:r>
          </a:p>
          <a:p>
            <a:pPr algn="ctr"/>
            <a:r>
              <a:rPr lang="en-US" sz="1200" dirty="0">
                <a:solidFill>
                  <a:schemeClr val="tx1">
                    <a:lumMod val="65000"/>
                    <a:lumOff val="35000"/>
                  </a:schemeClr>
                </a:solidFill>
              </a:rPr>
              <a:t>All angles are acute (</a:t>
            </a:r>
            <a:r>
              <a:rPr lang="en-US" sz="1200" dirty="0">
                <a:solidFill>
                  <a:schemeClr val="tx1">
                    <a:lumMod val="65000"/>
                    <a:lumOff val="35000"/>
                  </a:schemeClr>
                </a:solidFill>
                <a:latin typeface="Arial" panose="020B0604020202020204" pitchFamily="34" charset="0"/>
                <a:cs typeface="Arial" panose="020B0604020202020204" pitchFamily="34" charset="0"/>
              </a:rPr>
              <a:t>&lt;</a:t>
            </a:r>
            <a:r>
              <a:rPr lang="en-US" sz="1200" dirty="0">
                <a:solidFill>
                  <a:schemeClr val="tx1">
                    <a:lumMod val="65000"/>
                    <a:lumOff val="35000"/>
                  </a:schemeClr>
                </a:solidFill>
              </a:rPr>
              <a:t>90⁰)</a:t>
            </a:r>
          </a:p>
        </p:txBody>
      </p:sp>
      <p:sp>
        <p:nvSpPr>
          <p:cNvPr id="19" name="Rectangle 18">
            <a:extLst>
              <a:ext uri="{FF2B5EF4-FFF2-40B4-BE49-F238E27FC236}">
                <a16:creationId xmlns:a16="http://schemas.microsoft.com/office/drawing/2014/main" id="{361D6A30-A914-419F-BE07-DD507F849BD6}"/>
              </a:ext>
            </a:extLst>
          </p:cNvPr>
          <p:cNvSpPr/>
          <p:nvPr/>
        </p:nvSpPr>
        <p:spPr>
          <a:xfrm>
            <a:off x="6278119" y="3509815"/>
            <a:ext cx="2774185" cy="1502434"/>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dirty="0">
                <a:solidFill>
                  <a:schemeClr val="tx1">
                    <a:lumMod val="65000"/>
                    <a:lumOff val="35000"/>
                  </a:schemeClr>
                </a:solidFill>
              </a:rPr>
              <a:t>Obtuse Triangle</a:t>
            </a:r>
          </a:p>
          <a:p>
            <a:pPr algn="ctr"/>
            <a:r>
              <a:rPr lang="en-US" sz="1200" dirty="0">
                <a:solidFill>
                  <a:schemeClr val="tx1">
                    <a:lumMod val="65000"/>
                    <a:lumOff val="35000"/>
                  </a:schemeClr>
                </a:solidFill>
              </a:rPr>
              <a:t>One obtuse angle (</a:t>
            </a:r>
            <a:r>
              <a:rPr lang="en-US" sz="1200" dirty="0">
                <a:solidFill>
                  <a:schemeClr val="tx1">
                    <a:lumMod val="65000"/>
                    <a:lumOff val="35000"/>
                  </a:schemeClr>
                </a:solidFill>
                <a:latin typeface="Arial" panose="020B0604020202020204" pitchFamily="34" charset="0"/>
                <a:cs typeface="Arial" panose="020B0604020202020204" pitchFamily="34" charset="0"/>
              </a:rPr>
              <a:t>&gt;</a:t>
            </a:r>
            <a:r>
              <a:rPr lang="en-US" sz="1200" dirty="0">
                <a:solidFill>
                  <a:schemeClr val="tx1">
                    <a:lumMod val="65000"/>
                    <a:lumOff val="35000"/>
                  </a:schemeClr>
                </a:solidFill>
              </a:rPr>
              <a:t>90⁰)</a:t>
            </a:r>
          </a:p>
        </p:txBody>
      </p:sp>
      <p:sp>
        <p:nvSpPr>
          <p:cNvPr id="20" name="Rectangle 19">
            <a:extLst>
              <a:ext uri="{FF2B5EF4-FFF2-40B4-BE49-F238E27FC236}">
                <a16:creationId xmlns:a16="http://schemas.microsoft.com/office/drawing/2014/main" id="{90475F07-D547-4047-9ADC-B62BEDB5DE6C}"/>
              </a:ext>
            </a:extLst>
          </p:cNvPr>
          <p:cNvSpPr/>
          <p:nvPr/>
        </p:nvSpPr>
        <p:spPr>
          <a:xfrm>
            <a:off x="6278119" y="5004813"/>
            <a:ext cx="2774185" cy="1502434"/>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dirty="0">
                <a:solidFill>
                  <a:schemeClr val="tx1">
                    <a:lumMod val="65000"/>
                    <a:lumOff val="35000"/>
                  </a:schemeClr>
                </a:solidFill>
              </a:rPr>
              <a:t>Right Triangle </a:t>
            </a:r>
          </a:p>
          <a:p>
            <a:pPr algn="ctr"/>
            <a:r>
              <a:rPr lang="en-US" sz="1200" dirty="0">
                <a:solidFill>
                  <a:schemeClr val="tx1">
                    <a:lumMod val="65000"/>
                    <a:lumOff val="35000"/>
                  </a:schemeClr>
                </a:solidFill>
              </a:rPr>
              <a:t>One right angle (90⁰)</a:t>
            </a:r>
          </a:p>
        </p:txBody>
      </p:sp>
      <p:sp>
        <p:nvSpPr>
          <p:cNvPr id="21" name="Rectangle 20">
            <a:extLst>
              <a:ext uri="{FF2B5EF4-FFF2-40B4-BE49-F238E27FC236}">
                <a16:creationId xmlns:a16="http://schemas.microsoft.com/office/drawing/2014/main" id="{A9C4A645-DA95-4862-86EC-70A43F7AE455}"/>
              </a:ext>
            </a:extLst>
          </p:cNvPr>
          <p:cNvSpPr/>
          <p:nvPr/>
        </p:nvSpPr>
        <p:spPr>
          <a:xfrm>
            <a:off x="6278119" y="1646600"/>
            <a:ext cx="2774185" cy="357236"/>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65000"/>
                    <a:lumOff val="35000"/>
                  </a:schemeClr>
                </a:solidFill>
              </a:rPr>
              <a:t>Based on Angles</a:t>
            </a:r>
          </a:p>
        </p:txBody>
      </p:sp>
      <p:cxnSp>
        <p:nvCxnSpPr>
          <p:cNvPr id="23" name="Straight Connector 22">
            <a:extLst>
              <a:ext uri="{FF2B5EF4-FFF2-40B4-BE49-F238E27FC236}">
                <a16:creationId xmlns:a16="http://schemas.microsoft.com/office/drawing/2014/main" id="{1592C394-C70B-4AA6-B335-290816105825}"/>
              </a:ext>
            </a:extLst>
          </p:cNvPr>
          <p:cNvCxnSpPr/>
          <p:nvPr/>
        </p:nvCxnSpPr>
        <p:spPr>
          <a:xfrm flipV="1">
            <a:off x="4847909" y="2353856"/>
            <a:ext cx="180870" cy="17082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886F5F5-E10F-484A-B8DD-FE077AB4DE41}"/>
              </a:ext>
            </a:extLst>
          </p:cNvPr>
          <p:cNvCxnSpPr/>
          <p:nvPr/>
        </p:nvCxnSpPr>
        <p:spPr>
          <a:xfrm flipV="1">
            <a:off x="4899828" y="2395725"/>
            <a:ext cx="180870" cy="17082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F10AC2D-ABB0-4A56-8893-A47626ADC25E}"/>
              </a:ext>
            </a:extLst>
          </p:cNvPr>
          <p:cNvCxnSpPr>
            <a:cxnSpLocks/>
          </p:cNvCxnSpPr>
          <p:nvPr/>
        </p:nvCxnSpPr>
        <p:spPr>
          <a:xfrm flipV="1">
            <a:off x="4562225" y="2905995"/>
            <a:ext cx="0" cy="1974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A25680C-5593-4AC4-AFBD-CB367A8BADB7}"/>
              </a:ext>
            </a:extLst>
          </p:cNvPr>
          <p:cNvCxnSpPr>
            <a:cxnSpLocks/>
          </p:cNvCxnSpPr>
          <p:nvPr/>
        </p:nvCxnSpPr>
        <p:spPr>
          <a:xfrm flipV="1">
            <a:off x="4608394" y="2905260"/>
            <a:ext cx="0" cy="1974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57ECDCC-A944-4CA5-B82C-51D79BBF1D45}"/>
              </a:ext>
            </a:extLst>
          </p:cNvPr>
          <p:cNvCxnSpPr>
            <a:cxnSpLocks/>
          </p:cNvCxnSpPr>
          <p:nvPr/>
        </p:nvCxnSpPr>
        <p:spPr>
          <a:xfrm flipV="1">
            <a:off x="4646942" y="2905260"/>
            <a:ext cx="0" cy="1974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9A60C5D-85F4-42A3-B657-0879F8C42B77}"/>
              </a:ext>
            </a:extLst>
          </p:cNvPr>
          <p:cNvCxnSpPr>
            <a:cxnSpLocks/>
          </p:cNvCxnSpPr>
          <p:nvPr/>
        </p:nvCxnSpPr>
        <p:spPr>
          <a:xfrm flipH="1" flipV="1">
            <a:off x="3811399" y="2522003"/>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9E86230-63CB-4D1A-986E-0DB8D78AE698}"/>
              </a:ext>
            </a:extLst>
          </p:cNvPr>
          <p:cNvCxnSpPr>
            <a:cxnSpLocks/>
          </p:cNvCxnSpPr>
          <p:nvPr/>
        </p:nvCxnSpPr>
        <p:spPr>
          <a:xfrm flipH="1" flipV="1">
            <a:off x="4251716" y="5461957"/>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F24964C-A02D-477C-A092-193E6A1D426E}"/>
              </a:ext>
            </a:extLst>
          </p:cNvPr>
          <p:cNvCxnSpPr>
            <a:cxnSpLocks/>
          </p:cNvCxnSpPr>
          <p:nvPr/>
        </p:nvCxnSpPr>
        <p:spPr>
          <a:xfrm flipH="1">
            <a:off x="4886661" y="5470489"/>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F25B551-288A-4165-AFEB-A6E50A282409}"/>
              </a:ext>
            </a:extLst>
          </p:cNvPr>
          <p:cNvCxnSpPr>
            <a:cxnSpLocks/>
          </p:cNvCxnSpPr>
          <p:nvPr/>
        </p:nvCxnSpPr>
        <p:spPr>
          <a:xfrm flipV="1">
            <a:off x="4619850" y="5855272"/>
            <a:ext cx="0" cy="1974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A8D1C58-1573-4F57-9FBA-74AB09BD5AEF}"/>
              </a:ext>
            </a:extLst>
          </p:cNvPr>
          <p:cNvGrpSpPr/>
          <p:nvPr/>
        </p:nvGrpSpPr>
        <p:grpSpPr>
          <a:xfrm>
            <a:off x="3811399" y="3662762"/>
            <a:ext cx="1859277" cy="856968"/>
            <a:chOff x="3591028" y="3834899"/>
            <a:chExt cx="2131924" cy="982635"/>
          </a:xfrm>
        </p:grpSpPr>
        <p:sp>
          <p:nvSpPr>
            <p:cNvPr id="8" name="Isosceles Triangle 7">
              <a:extLst>
                <a:ext uri="{FF2B5EF4-FFF2-40B4-BE49-F238E27FC236}">
                  <a16:creationId xmlns:a16="http://schemas.microsoft.com/office/drawing/2014/main" id="{ED6C012E-4C26-48E8-8CEA-4BBF418B61FF}"/>
                </a:ext>
              </a:extLst>
            </p:cNvPr>
            <p:cNvSpPr/>
            <p:nvPr/>
          </p:nvSpPr>
          <p:spPr>
            <a:xfrm>
              <a:off x="3591028" y="3834899"/>
              <a:ext cx="2131924" cy="952081"/>
            </a:xfrm>
            <a:prstGeom prst="triangle">
              <a:avLst>
                <a:gd name="adj" fmla="val 51124"/>
              </a:avLst>
            </a:prstGeom>
            <a:solidFill>
              <a:schemeClr val="accent3">
                <a:lumMod val="40000"/>
                <a:lumOff val="60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a:extLst>
                <a:ext uri="{FF2B5EF4-FFF2-40B4-BE49-F238E27FC236}">
                  <a16:creationId xmlns:a16="http://schemas.microsoft.com/office/drawing/2014/main" id="{9E0D923B-7166-4376-B032-96792A750D2B}"/>
                </a:ext>
              </a:extLst>
            </p:cNvPr>
            <p:cNvCxnSpPr>
              <a:cxnSpLocks/>
            </p:cNvCxnSpPr>
            <p:nvPr/>
          </p:nvCxnSpPr>
          <p:spPr>
            <a:xfrm flipH="1" flipV="1">
              <a:off x="4003847" y="4314453"/>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A7E85F5-67A8-4450-BAE5-CE586EA89CA7}"/>
                </a:ext>
              </a:extLst>
            </p:cNvPr>
            <p:cNvCxnSpPr>
              <a:cxnSpLocks/>
            </p:cNvCxnSpPr>
            <p:nvPr/>
          </p:nvCxnSpPr>
          <p:spPr>
            <a:xfrm flipH="1">
              <a:off x="5234916" y="4353457"/>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6" name="Arc 45">
              <a:extLst>
                <a:ext uri="{FF2B5EF4-FFF2-40B4-BE49-F238E27FC236}">
                  <a16:creationId xmlns:a16="http://schemas.microsoft.com/office/drawing/2014/main" id="{ACE84256-1BC3-4103-8770-AC9799892A8C}"/>
                </a:ext>
              </a:extLst>
            </p:cNvPr>
            <p:cNvSpPr/>
            <p:nvPr/>
          </p:nvSpPr>
          <p:spPr>
            <a:xfrm flipH="1">
              <a:off x="5568858" y="4691278"/>
              <a:ext cx="74472" cy="126256"/>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Arc 48">
              <a:extLst>
                <a:ext uri="{FF2B5EF4-FFF2-40B4-BE49-F238E27FC236}">
                  <a16:creationId xmlns:a16="http://schemas.microsoft.com/office/drawing/2014/main" id="{0DF1F8F7-2AFF-4C07-B20C-3F788D1CFD38}"/>
                </a:ext>
              </a:extLst>
            </p:cNvPr>
            <p:cNvSpPr/>
            <p:nvPr/>
          </p:nvSpPr>
          <p:spPr>
            <a:xfrm flipH="1">
              <a:off x="5600573" y="4708344"/>
              <a:ext cx="74473" cy="95702"/>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Arc 49">
              <a:extLst>
                <a:ext uri="{FF2B5EF4-FFF2-40B4-BE49-F238E27FC236}">
                  <a16:creationId xmlns:a16="http://schemas.microsoft.com/office/drawing/2014/main" id="{ACA0D942-AB8E-41EF-9BA1-9DDE0826E1AF}"/>
                </a:ext>
              </a:extLst>
            </p:cNvPr>
            <p:cNvSpPr/>
            <p:nvPr/>
          </p:nvSpPr>
          <p:spPr>
            <a:xfrm rot="8466006" flipH="1">
              <a:off x="3677258" y="4668407"/>
              <a:ext cx="74472" cy="126256"/>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Arc 50">
              <a:extLst>
                <a:ext uri="{FF2B5EF4-FFF2-40B4-BE49-F238E27FC236}">
                  <a16:creationId xmlns:a16="http://schemas.microsoft.com/office/drawing/2014/main" id="{1E746CA4-89D3-4B2F-B8D8-427F33A071A7}"/>
                </a:ext>
              </a:extLst>
            </p:cNvPr>
            <p:cNvSpPr/>
            <p:nvPr/>
          </p:nvSpPr>
          <p:spPr>
            <a:xfrm rot="7790057" flipH="1">
              <a:off x="3664681" y="4693275"/>
              <a:ext cx="54800" cy="103428"/>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416C8A1A-94A5-4759-BCCE-892E9A63F2F1}"/>
              </a:ext>
            </a:extLst>
          </p:cNvPr>
          <p:cNvGrpSpPr/>
          <p:nvPr/>
        </p:nvGrpSpPr>
        <p:grpSpPr>
          <a:xfrm>
            <a:off x="6457536" y="4067090"/>
            <a:ext cx="2195833" cy="549214"/>
            <a:chOff x="6358620" y="4231197"/>
            <a:chExt cx="2444879" cy="611505"/>
          </a:xfrm>
        </p:grpSpPr>
        <p:sp>
          <p:nvSpPr>
            <p:cNvPr id="11" name="Isosceles Triangle 10">
              <a:extLst>
                <a:ext uri="{FF2B5EF4-FFF2-40B4-BE49-F238E27FC236}">
                  <a16:creationId xmlns:a16="http://schemas.microsoft.com/office/drawing/2014/main" id="{BD720051-65F8-425C-B4F9-8D31D8DB6047}"/>
                </a:ext>
              </a:extLst>
            </p:cNvPr>
            <p:cNvSpPr/>
            <p:nvPr/>
          </p:nvSpPr>
          <p:spPr>
            <a:xfrm rot="12169232">
              <a:off x="6358620" y="4231197"/>
              <a:ext cx="2444879" cy="611505"/>
            </a:xfrm>
            <a:prstGeom prst="triangle">
              <a:avLst>
                <a:gd name="adj" fmla="val 58431"/>
              </a:avLst>
            </a:prstGeom>
            <a:solidFill>
              <a:srgbClr val="FFC000"/>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rc 51">
              <a:extLst>
                <a:ext uri="{FF2B5EF4-FFF2-40B4-BE49-F238E27FC236}">
                  <a16:creationId xmlns:a16="http://schemas.microsoft.com/office/drawing/2014/main" id="{E21F1378-12EC-4826-94E6-706AB1C17E2F}"/>
                </a:ext>
              </a:extLst>
            </p:cNvPr>
            <p:cNvSpPr/>
            <p:nvPr/>
          </p:nvSpPr>
          <p:spPr>
            <a:xfrm rot="6181150" flipH="1">
              <a:off x="7151305" y="4624414"/>
              <a:ext cx="211546" cy="204162"/>
            </a:xfrm>
            <a:prstGeom prst="arc">
              <a:avLst>
                <a:gd name="adj1" fmla="val 16378129"/>
                <a:gd name="adj2" fmla="val 2759666"/>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3" name="Arc 52">
            <a:extLst>
              <a:ext uri="{FF2B5EF4-FFF2-40B4-BE49-F238E27FC236}">
                <a16:creationId xmlns:a16="http://schemas.microsoft.com/office/drawing/2014/main" id="{3A981AE2-7D20-4474-B5EC-EF2891A9FDD1}"/>
              </a:ext>
            </a:extLst>
          </p:cNvPr>
          <p:cNvSpPr/>
          <p:nvPr/>
        </p:nvSpPr>
        <p:spPr>
          <a:xfrm rot="6157689" flipH="1">
            <a:off x="6707057" y="2904186"/>
            <a:ext cx="211546" cy="204162"/>
          </a:xfrm>
          <a:prstGeom prst="arc">
            <a:avLst>
              <a:gd name="adj1" fmla="val 16378129"/>
              <a:gd name="adj2" fmla="val 2759666"/>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Arc 53">
            <a:extLst>
              <a:ext uri="{FF2B5EF4-FFF2-40B4-BE49-F238E27FC236}">
                <a16:creationId xmlns:a16="http://schemas.microsoft.com/office/drawing/2014/main" id="{961B32E5-EB45-4103-BD68-5F124984CD84}"/>
              </a:ext>
            </a:extLst>
          </p:cNvPr>
          <p:cNvSpPr/>
          <p:nvPr/>
        </p:nvSpPr>
        <p:spPr>
          <a:xfrm rot="14452465" flipH="1">
            <a:off x="7178699" y="2027036"/>
            <a:ext cx="211546" cy="204162"/>
          </a:xfrm>
          <a:prstGeom prst="arc">
            <a:avLst>
              <a:gd name="adj1" fmla="val 16378129"/>
              <a:gd name="adj2" fmla="val 2759666"/>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5" name="Arc 54">
            <a:extLst>
              <a:ext uri="{FF2B5EF4-FFF2-40B4-BE49-F238E27FC236}">
                <a16:creationId xmlns:a16="http://schemas.microsoft.com/office/drawing/2014/main" id="{17B2644A-BBCC-48A2-94BD-D459709006AE}"/>
              </a:ext>
            </a:extLst>
          </p:cNvPr>
          <p:cNvSpPr/>
          <p:nvPr/>
        </p:nvSpPr>
        <p:spPr>
          <a:xfrm rot="21260979" flipH="1">
            <a:off x="8205536" y="2869618"/>
            <a:ext cx="211546" cy="204162"/>
          </a:xfrm>
          <a:prstGeom prst="arc">
            <a:avLst>
              <a:gd name="adj1" fmla="val 16378129"/>
              <a:gd name="adj2" fmla="val 850329"/>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481DB9C9-3561-4ED1-B888-82AFFAC37668}"/>
              </a:ext>
            </a:extLst>
          </p:cNvPr>
          <p:cNvGrpSpPr/>
          <p:nvPr/>
        </p:nvGrpSpPr>
        <p:grpSpPr>
          <a:xfrm>
            <a:off x="7002442" y="5906356"/>
            <a:ext cx="100828" cy="104839"/>
            <a:chOff x="7002441" y="6154006"/>
            <a:chExt cx="141375" cy="104839"/>
          </a:xfrm>
        </p:grpSpPr>
        <p:cxnSp>
          <p:nvCxnSpPr>
            <p:cNvPr id="57" name="Straight Connector 56">
              <a:extLst>
                <a:ext uri="{FF2B5EF4-FFF2-40B4-BE49-F238E27FC236}">
                  <a16:creationId xmlns:a16="http://schemas.microsoft.com/office/drawing/2014/main" id="{D90B3C48-EC8E-413A-8DE8-1379CA7C54EC}"/>
                </a:ext>
              </a:extLst>
            </p:cNvPr>
            <p:cNvCxnSpPr>
              <a:cxnSpLocks/>
            </p:cNvCxnSpPr>
            <p:nvPr/>
          </p:nvCxnSpPr>
          <p:spPr>
            <a:xfrm>
              <a:off x="7002441" y="6154006"/>
              <a:ext cx="14137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12112730-BB0A-4F43-A2DE-C1D5730D42B7}"/>
                </a:ext>
              </a:extLst>
            </p:cNvPr>
            <p:cNvCxnSpPr>
              <a:cxnSpLocks/>
            </p:cNvCxnSpPr>
            <p:nvPr/>
          </p:nvCxnSpPr>
          <p:spPr>
            <a:xfrm>
              <a:off x="7143816" y="6154006"/>
              <a:ext cx="0" cy="10483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7EC9D2B2-37B9-4DF8-B56B-639CE24073C2}"/>
              </a:ext>
            </a:extLst>
          </p:cNvPr>
          <p:cNvGrpSpPr/>
          <p:nvPr/>
        </p:nvGrpSpPr>
        <p:grpSpPr>
          <a:xfrm>
            <a:off x="3936448" y="1114453"/>
            <a:ext cx="4298186" cy="513509"/>
            <a:chOff x="4079062" y="1123776"/>
            <a:chExt cx="4298186" cy="513509"/>
          </a:xfrm>
        </p:grpSpPr>
        <p:sp>
          <p:nvSpPr>
            <p:cNvPr id="12" name="TextBox 11">
              <a:extLst>
                <a:ext uri="{FF2B5EF4-FFF2-40B4-BE49-F238E27FC236}">
                  <a16:creationId xmlns:a16="http://schemas.microsoft.com/office/drawing/2014/main" id="{4DDD9E35-18E9-45B6-A628-B7D3EA21983B}"/>
                </a:ext>
              </a:extLst>
            </p:cNvPr>
            <p:cNvSpPr txBox="1"/>
            <p:nvPr/>
          </p:nvSpPr>
          <p:spPr>
            <a:xfrm>
              <a:off x="4079062" y="1123776"/>
              <a:ext cx="4298186" cy="461665"/>
            </a:xfrm>
            <a:prstGeom prst="rect">
              <a:avLst/>
            </a:prstGeom>
            <a:noFill/>
          </p:spPr>
          <p:txBody>
            <a:bodyPr wrap="square" rtlCol="0">
              <a:spAutoFit/>
            </a:bodyPr>
            <a:lstStyle/>
            <a:p>
              <a:pPr algn="ctr"/>
              <a:r>
                <a:rPr lang="en-US" sz="2400" u="sng" dirty="0">
                  <a:solidFill>
                    <a:schemeClr val="tx1">
                      <a:lumMod val="65000"/>
                      <a:lumOff val="35000"/>
                    </a:schemeClr>
                  </a:solidFill>
                  <a:latin typeface="+mn-lt"/>
                </a:rPr>
                <a:t>Types of Triangles</a:t>
              </a:r>
            </a:p>
          </p:txBody>
        </p:sp>
        <p:sp>
          <p:nvSpPr>
            <p:cNvPr id="27" name="Arc 26">
              <a:extLst>
                <a:ext uri="{FF2B5EF4-FFF2-40B4-BE49-F238E27FC236}">
                  <a16:creationId xmlns:a16="http://schemas.microsoft.com/office/drawing/2014/main" id="{3B353C84-41E2-460B-A7BC-BFA8D5F34CAB}"/>
                </a:ext>
              </a:extLst>
            </p:cNvPr>
            <p:cNvSpPr/>
            <p:nvPr/>
          </p:nvSpPr>
          <p:spPr>
            <a:xfrm rot="10605392" flipV="1">
              <a:off x="4163607" y="1421011"/>
              <a:ext cx="769235" cy="216274"/>
            </a:xfrm>
            <a:custGeom>
              <a:avLst/>
              <a:gdLst>
                <a:gd name="connsiteX0" fmla="*/ 494340 w 988679"/>
                <a:gd name="connsiteY0" fmla="*/ 0 h 158415"/>
                <a:gd name="connsiteX1" fmla="*/ 988680 w 988679"/>
                <a:gd name="connsiteY1" fmla="*/ 79208 h 158415"/>
                <a:gd name="connsiteX2" fmla="*/ 494340 w 988679"/>
                <a:gd name="connsiteY2" fmla="*/ 79208 h 158415"/>
                <a:gd name="connsiteX3" fmla="*/ 494340 w 988679"/>
                <a:gd name="connsiteY3" fmla="*/ 0 h 158415"/>
                <a:gd name="connsiteX0" fmla="*/ 494340 w 988679"/>
                <a:gd name="connsiteY0" fmla="*/ 0 h 158415"/>
                <a:gd name="connsiteX1" fmla="*/ 988680 w 988679"/>
                <a:gd name="connsiteY1" fmla="*/ 79208 h 158415"/>
                <a:gd name="connsiteX0" fmla="*/ 0 w 769235"/>
                <a:gd name="connsiteY0" fmla="*/ 0 h 216274"/>
                <a:gd name="connsiteX1" fmla="*/ 494340 w 769235"/>
                <a:gd name="connsiteY1" fmla="*/ 79208 h 216274"/>
                <a:gd name="connsiteX2" fmla="*/ 0 w 769235"/>
                <a:gd name="connsiteY2" fmla="*/ 79208 h 216274"/>
                <a:gd name="connsiteX3" fmla="*/ 0 w 769235"/>
                <a:gd name="connsiteY3" fmla="*/ 0 h 216274"/>
                <a:gd name="connsiteX0" fmla="*/ 0 w 769235"/>
                <a:gd name="connsiteY0" fmla="*/ 0 h 216274"/>
                <a:gd name="connsiteX1" fmla="*/ 769235 w 769235"/>
                <a:gd name="connsiteY1" fmla="*/ 216274 h 216274"/>
              </a:gdLst>
              <a:ahLst/>
              <a:cxnLst>
                <a:cxn ang="0">
                  <a:pos x="connsiteX0" y="connsiteY0"/>
                </a:cxn>
                <a:cxn ang="0">
                  <a:pos x="connsiteX1" y="connsiteY1"/>
                </a:cxn>
              </a:cxnLst>
              <a:rect l="l" t="t" r="r" b="b"/>
              <a:pathLst>
                <a:path w="769235" h="216274" stroke="0" extrusionOk="0">
                  <a:moveTo>
                    <a:pt x="0" y="0"/>
                  </a:moveTo>
                  <a:cubicBezTo>
                    <a:pt x="273016" y="0"/>
                    <a:pt x="494340" y="35463"/>
                    <a:pt x="494340" y="79208"/>
                  </a:cubicBezTo>
                  <a:lnTo>
                    <a:pt x="0" y="79208"/>
                  </a:lnTo>
                  <a:lnTo>
                    <a:pt x="0" y="0"/>
                  </a:lnTo>
                  <a:close/>
                </a:path>
                <a:path w="769235" h="216274" fill="none">
                  <a:moveTo>
                    <a:pt x="0" y="0"/>
                  </a:moveTo>
                  <a:cubicBezTo>
                    <a:pt x="273016" y="0"/>
                    <a:pt x="769235" y="172529"/>
                    <a:pt x="769235" y="216274"/>
                  </a:cubicBezTo>
                </a:path>
              </a:pathLst>
            </a:cu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Arc 26">
              <a:extLst>
                <a:ext uri="{FF2B5EF4-FFF2-40B4-BE49-F238E27FC236}">
                  <a16:creationId xmlns:a16="http://schemas.microsoft.com/office/drawing/2014/main" id="{170BA7E5-2295-4394-8042-852B49E1BC6F}"/>
                </a:ext>
              </a:extLst>
            </p:cNvPr>
            <p:cNvSpPr/>
            <p:nvPr/>
          </p:nvSpPr>
          <p:spPr>
            <a:xfrm rot="10994608" flipH="1" flipV="1">
              <a:off x="7562419" y="1409277"/>
              <a:ext cx="769235" cy="216274"/>
            </a:xfrm>
            <a:custGeom>
              <a:avLst/>
              <a:gdLst>
                <a:gd name="connsiteX0" fmla="*/ 494340 w 988679"/>
                <a:gd name="connsiteY0" fmla="*/ 0 h 158415"/>
                <a:gd name="connsiteX1" fmla="*/ 988680 w 988679"/>
                <a:gd name="connsiteY1" fmla="*/ 79208 h 158415"/>
                <a:gd name="connsiteX2" fmla="*/ 494340 w 988679"/>
                <a:gd name="connsiteY2" fmla="*/ 79208 h 158415"/>
                <a:gd name="connsiteX3" fmla="*/ 494340 w 988679"/>
                <a:gd name="connsiteY3" fmla="*/ 0 h 158415"/>
                <a:gd name="connsiteX0" fmla="*/ 494340 w 988679"/>
                <a:gd name="connsiteY0" fmla="*/ 0 h 158415"/>
                <a:gd name="connsiteX1" fmla="*/ 988680 w 988679"/>
                <a:gd name="connsiteY1" fmla="*/ 79208 h 158415"/>
                <a:gd name="connsiteX0" fmla="*/ 0 w 769235"/>
                <a:gd name="connsiteY0" fmla="*/ 0 h 216274"/>
                <a:gd name="connsiteX1" fmla="*/ 494340 w 769235"/>
                <a:gd name="connsiteY1" fmla="*/ 79208 h 216274"/>
                <a:gd name="connsiteX2" fmla="*/ 0 w 769235"/>
                <a:gd name="connsiteY2" fmla="*/ 79208 h 216274"/>
                <a:gd name="connsiteX3" fmla="*/ 0 w 769235"/>
                <a:gd name="connsiteY3" fmla="*/ 0 h 216274"/>
                <a:gd name="connsiteX0" fmla="*/ 0 w 769235"/>
                <a:gd name="connsiteY0" fmla="*/ 0 h 216274"/>
                <a:gd name="connsiteX1" fmla="*/ 769235 w 769235"/>
                <a:gd name="connsiteY1" fmla="*/ 216274 h 216274"/>
              </a:gdLst>
              <a:ahLst/>
              <a:cxnLst>
                <a:cxn ang="0">
                  <a:pos x="connsiteX0" y="connsiteY0"/>
                </a:cxn>
                <a:cxn ang="0">
                  <a:pos x="connsiteX1" y="connsiteY1"/>
                </a:cxn>
              </a:cxnLst>
              <a:rect l="l" t="t" r="r" b="b"/>
              <a:pathLst>
                <a:path w="769235" h="216274" stroke="0" extrusionOk="0">
                  <a:moveTo>
                    <a:pt x="0" y="0"/>
                  </a:moveTo>
                  <a:cubicBezTo>
                    <a:pt x="273016" y="0"/>
                    <a:pt x="494340" y="35463"/>
                    <a:pt x="494340" y="79208"/>
                  </a:cubicBezTo>
                  <a:lnTo>
                    <a:pt x="0" y="79208"/>
                  </a:lnTo>
                  <a:lnTo>
                    <a:pt x="0" y="0"/>
                  </a:lnTo>
                  <a:close/>
                </a:path>
                <a:path w="769235" h="216274" fill="none">
                  <a:moveTo>
                    <a:pt x="0" y="0"/>
                  </a:moveTo>
                  <a:cubicBezTo>
                    <a:pt x="273016" y="0"/>
                    <a:pt x="769235" y="172529"/>
                    <a:pt x="769235" y="216274"/>
                  </a:cubicBezTo>
                </a:path>
              </a:pathLst>
            </a:cu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789593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mj-lt"/>
                <a:cs typeface="Calibri" panose="020F0502020204030204" pitchFamily="34" charset="0"/>
              </a:rPr>
              <a:t>Construct </a:t>
            </a:r>
            <a:r>
              <a:rPr lang="en-US" sz="3200" b="1" dirty="0">
                <a:solidFill>
                  <a:schemeClr val="bg1"/>
                </a:solidFill>
                <a:effectLst/>
                <a:latin typeface="+mj-lt"/>
                <a:ea typeface="Calibri" panose="020F0502020204030204" pitchFamily="34" charset="0"/>
                <a:cs typeface="Calibri" panose="020F0502020204030204" pitchFamily="34" charset="0"/>
              </a:rPr>
              <a:t>triangle ABC. </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6A9D3B0D-32EE-43BC-A8D8-5E6C4BD63360}"/>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dirty="0">
                <a:solidFill>
                  <a:schemeClr val="tx1">
                    <a:lumMod val="50000"/>
                    <a:lumOff val="50000"/>
                  </a:schemeClr>
                </a:solidFill>
                <a:effectLst/>
                <a:latin typeface="+mj-lt"/>
              </a:rPr>
              <a:t> Learning Activity</a:t>
            </a:r>
            <a:endParaRPr lang="en-GB" dirty="0">
              <a:solidFill>
                <a:schemeClr val="tx1">
                  <a:lumMod val="50000"/>
                  <a:lumOff val="50000"/>
                </a:schemeClr>
              </a:solidFill>
              <a:latin typeface="+mj-lt"/>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5613400" y="1173644"/>
            <a:ext cx="5247341" cy="2737956"/>
            <a:chOff x="7436106" y="1055591"/>
            <a:chExt cx="4641012" cy="1778067"/>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3856496" y="600186"/>
                    <a:ext cx="730068" cy="640077"/>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681394" y="1865864"/>
            <a:ext cx="3639453" cy="1101568"/>
          </a:xfrm>
          <a:prstGeom prst="rect">
            <a:avLst/>
          </a:prstGeom>
        </p:spPr>
        <p:txBody>
          <a:bodyPr vert="horz" lIns="91440" tIns="45720" rIns="91440" bIns="45720" rtlCol="0" anchor="t">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AB </a:t>
            </a:r>
            <a:r>
              <a:rPr lang="en-US" sz="3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3200" dirty="0">
                <a:solidFill>
                  <a:schemeClr val="tx1">
                    <a:lumMod val="75000"/>
                    <a:lumOff val="25000"/>
                  </a:schemeClr>
                </a:solidFill>
                <a:effectLst/>
                <a:ea typeface="Calibri" panose="020F0502020204030204" pitchFamily="34" charset="0"/>
                <a:cs typeface="Calibri" panose="020F0502020204030204" pitchFamily="34" charset="0"/>
              </a:rPr>
              <a:t> 5 cm</a:t>
            </a:r>
          </a:p>
          <a:p>
            <a:pPr marL="0" indent="0">
              <a:buFont typeface="Arial"/>
              <a:buNone/>
            </a:pPr>
            <a:r>
              <a:rPr lang="en-US" sz="3200" dirty="0">
                <a:solidFill>
                  <a:schemeClr val="tx1">
                    <a:lumMod val="75000"/>
                    <a:lumOff val="25000"/>
                  </a:schemeClr>
                </a:solidFill>
                <a:cs typeface="Calibri" panose="020F0502020204030204" pitchFamily="34" charset="0"/>
              </a:rPr>
              <a:t>BC </a:t>
            </a:r>
            <a:r>
              <a:rPr lang="en-US" sz="3200" dirty="0">
                <a:solidFill>
                  <a:schemeClr val="tx1">
                    <a:lumMod val="75000"/>
                    <a:lumOff val="25000"/>
                  </a:schemeClr>
                </a:solidFill>
                <a:latin typeface="Arial" panose="020B0604020202020204" pitchFamily="34" charset="0"/>
                <a:cs typeface="Arial" panose="020B0604020202020204" pitchFamily="34" charset="0"/>
              </a:rPr>
              <a:t>=</a:t>
            </a:r>
            <a:r>
              <a:rPr lang="en-US" sz="3200" dirty="0">
                <a:solidFill>
                  <a:schemeClr val="tx1">
                    <a:lumMod val="75000"/>
                    <a:lumOff val="25000"/>
                  </a:schemeClr>
                </a:solidFill>
                <a:cs typeface="Calibri" panose="020F0502020204030204" pitchFamily="34" charset="0"/>
              </a:rPr>
              <a:t> AC </a:t>
            </a:r>
            <a:r>
              <a:rPr lang="en-US" sz="3200" dirty="0">
                <a:solidFill>
                  <a:schemeClr val="tx1">
                    <a:lumMod val="75000"/>
                    <a:lumOff val="25000"/>
                  </a:schemeClr>
                </a:solidFill>
                <a:latin typeface="Arial" panose="020B0604020202020204" pitchFamily="34" charset="0"/>
                <a:cs typeface="Arial" panose="020B0604020202020204" pitchFamily="34" charset="0"/>
              </a:rPr>
              <a:t>=</a:t>
            </a:r>
            <a:r>
              <a:rPr lang="en-US" sz="3200" dirty="0">
                <a:solidFill>
                  <a:schemeClr val="tx1">
                    <a:lumMod val="75000"/>
                    <a:lumOff val="25000"/>
                  </a:schemeClr>
                </a:solidFill>
                <a:cs typeface="Calibri" panose="020F0502020204030204" pitchFamily="34" charset="0"/>
              </a:rPr>
              <a:t> 4 cm</a:t>
            </a:r>
            <a:endParaRPr lang="en-US" sz="3200" dirty="0">
              <a:solidFill>
                <a:schemeClr val="tx1">
                  <a:lumMod val="75000"/>
                  <a:lumOff val="25000"/>
                </a:schemeClr>
              </a:solidFill>
            </a:endParaRPr>
          </a:p>
        </p:txBody>
      </p:sp>
    </p:spTree>
    <p:custDataLst>
      <p:tags r:id="rId1"/>
    </p:custDataLst>
    <p:extLst>
      <p:ext uri="{BB962C8B-B14F-4D97-AF65-F5344CB8AC3E}">
        <p14:creationId xmlns:p14="http://schemas.microsoft.com/office/powerpoint/2010/main" val="1625508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B3C4886C-5E61-4AE0-B19F-0E329AECF765}"/>
              </a:ext>
            </a:extLst>
          </p:cNvPr>
          <p:cNvPicPr>
            <a:picLocks noChangeAspect="1"/>
          </p:cNvPicPr>
          <p:nvPr/>
        </p:nvPicPr>
        <p:blipFill rotWithShape="1">
          <a:blip r:embed="rId4"/>
          <a:srcRect r="-349"/>
          <a:stretch/>
        </p:blipFill>
        <p:spPr>
          <a:xfrm>
            <a:off x="2996122" y="5295598"/>
            <a:ext cx="6419183" cy="1275905"/>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4"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mj-lt"/>
                <a:cs typeface="Calibri" panose="020F0502020204030204" pitchFamily="34" charset="0"/>
              </a:rPr>
              <a:t>Measure the angles of </a:t>
            </a:r>
            <a:r>
              <a:rPr lang="en-US" sz="3200" b="1" dirty="0">
                <a:solidFill>
                  <a:schemeClr val="bg1"/>
                </a:solidFill>
                <a:effectLst/>
                <a:latin typeface="+mj-lt"/>
                <a:ea typeface="Calibri" panose="020F0502020204030204" pitchFamily="34" charset="0"/>
                <a:cs typeface="Calibri" panose="020F0502020204030204" pitchFamily="34" charset="0"/>
              </a:rPr>
              <a:t>triangle ABC. </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7729959" y="1191092"/>
            <a:ext cx="4347159" cy="1562100"/>
            <a:chOff x="7729959" y="1191092"/>
            <a:chExt cx="4347159" cy="1562100"/>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729959" y="1191092"/>
              <a:ext cx="4347159" cy="1562100"/>
              <a:chOff x="6717825" y="2705100"/>
              <a:chExt cx="4347159" cy="1562100"/>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8538132">
                    <a:off x="3923459" y="336691"/>
                    <a:ext cx="830290" cy="727946"/>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915154">
                  <a:off x="2702457" y="26237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1163167">
                <a:off x="6717825" y="2927225"/>
                <a:ext cx="1144461" cy="1144461"/>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579794" y="1524014"/>
            <a:ext cx="3639453" cy="1101568"/>
          </a:xfrm>
          <a:prstGeom prst="rect">
            <a:avLst/>
          </a:prstGeom>
        </p:spPr>
        <p:txBody>
          <a:bodyPr vert="horz" lIns="91440" tIns="45720" rIns="91440" bIns="45720" rtlCol="0" anchor="t">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AB </a:t>
            </a:r>
            <a:r>
              <a:rPr lang="en-US" sz="3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3200" dirty="0">
                <a:solidFill>
                  <a:schemeClr val="tx1">
                    <a:lumMod val="75000"/>
                    <a:lumOff val="25000"/>
                  </a:schemeClr>
                </a:solidFill>
                <a:effectLst/>
                <a:ea typeface="Calibri" panose="020F0502020204030204" pitchFamily="34" charset="0"/>
                <a:cs typeface="Calibri" panose="020F0502020204030204" pitchFamily="34" charset="0"/>
              </a:rPr>
              <a:t> 5 cm</a:t>
            </a:r>
          </a:p>
          <a:p>
            <a:pPr marL="0" indent="0">
              <a:buFont typeface="Arial"/>
              <a:buNone/>
            </a:pPr>
            <a:r>
              <a:rPr lang="en-US" sz="3200" dirty="0">
                <a:solidFill>
                  <a:schemeClr val="tx1">
                    <a:lumMod val="75000"/>
                    <a:lumOff val="25000"/>
                  </a:schemeClr>
                </a:solidFill>
                <a:cs typeface="Calibri" panose="020F0502020204030204" pitchFamily="34" charset="0"/>
              </a:rPr>
              <a:t>BC </a:t>
            </a:r>
            <a:r>
              <a:rPr lang="en-US" sz="3200" dirty="0">
                <a:solidFill>
                  <a:schemeClr val="tx1">
                    <a:lumMod val="75000"/>
                    <a:lumOff val="25000"/>
                  </a:schemeClr>
                </a:solidFill>
                <a:latin typeface="Arial" panose="020B0604020202020204" pitchFamily="34" charset="0"/>
                <a:cs typeface="Arial" panose="020B0604020202020204" pitchFamily="34" charset="0"/>
              </a:rPr>
              <a:t>=</a:t>
            </a:r>
            <a:r>
              <a:rPr lang="en-US" sz="3200" dirty="0">
                <a:solidFill>
                  <a:schemeClr val="tx1">
                    <a:lumMod val="75000"/>
                    <a:lumOff val="25000"/>
                  </a:schemeClr>
                </a:solidFill>
                <a:cs typeface="Calibri" panose="020F0502020204030204" pitchFamily="34" charset="0"/>
              </a:rPr>
              <a:t> AC </a:t>
            </a:r>
            <a:r>
              <a:rPr lang="en-US" sz="3200" dirty="0">
                <a:solidFill>
                  <a:schemeClr val="tx1">
                    <a:lumMod val="75000"/>
                    <a:lumOff val="25000"/>
                  </a:schemeClr>
                </a:solidFill>
                <a:latin typeface="Arial" panose="020B0604020202020204" pitchFamily="34" charset="0"/>
                <a:cs typeface="Arial" panose="020B0604020202020204" pitchFamily="34" charset="0"/>
              </a:rPr>
              <a:t>=</a:t>
            </a:r>
            <a:r>
              <a:rPr lang="en-US" sz="3200" dirty="0">
                <a:solidFill>
                  <a:schemeClr val="tx1">
                    <a:lumMod val="75000"/>
                    <a:lumOff val="25000"/>
                  </a:schemeClr>
                </a:solidFill>
                <a:cs typeface="Calibri" panose="020F0502020204030204" pitchFamily="34" charset="0"/>
              </a:rPr>
              <a:t> 4 cm</a:t>
            </a:r>
            <a:endParaRPr lang="en-US" sz="3200" dirty="0">
              <a:solidFill>
                <a:schemeClr val="tx1">
                  <a:lumMod val="75000"/>
                  <a:lumOff val="25000"/>
                </a:schemeClr>
              </a:solidFill>
            </a:endParaRPr>
          </a:p>
        </p:txBody>
      </p:sp>
      <mc:AlternateContent xmlns:mc="http://schemas.openxmlformats.org/markup-compatibility/2006" xmlns:a14="http://schemas.microsoft.com/office/drawing/2010/main">
        <mc:Choice Requires="a14">
          <p:sp>
            <p:nvSpPr>
              <p:cNvPr id="37" name="Subtitle 2">
                <a:extLst>
                  <a:ext uri="{FF2B5EF4-FFF2-40B4-BE49-F238E27FC236}">
                    <a16:creationId xmlns:a16="http://schemas.microsoft.com/office/drawing/2014/main" id="{D76EA9C8-841A-4657-AC47-519E065D4582}"/>
                  </a:ext>
                </a:extLst>
              </p:cNvPr>
              <p:cNvSpPr txBox="1">
                <a:spLocks/>
              </p:cNvSpPr>
              <p:nvPr/>
            </p:nvSpPr>
            <p:spPr>
              <a:xfrm>
                <a:off x="201929" y="2625582"/>
                <a:ext cx="3202511"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𝑪𝑨𝑩</m:t>
                          </m:r>
                        </m:e>
                      </m:acc>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3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𝑪</m:t>
                          </m:r>
                          <m:r>
                            <a:rPr lang="en-US" sz="3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𝑩</m:t>
                          </m:r>
                          <m:r>
                            <a:rPr lang="en-US" sz="3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𝑨</m:t>
                          </m:r>
                        </m:e>
                      </m:acc>
                    </m:oMath>
                  </m:oMathPara>
                </a14:m>
                <a:endParaRPr lang="en-US" sz="3200" dirty="0">
                  <a:solidFill>
                    <a:schemeClr val="tx1">
                      <a:lumMod val="75000"/>
                      <a:lumOff val="25000"/>
                    </a:schemeClr>
                  </a:solidFill>
                </a:endParaRPr>
              </a:p>
            </p:txBody>
          </p:sp>
        </mc:Choice>
        <mc:Fallback xmlns="">
          <p:sp>
            <p:nvSpPr>
              <p:cNvPr id="37" name="Subtitle 2">
                <a:extLst>
                  <a:ext uri="{FF2B5EF4-FFF2-40B4-BE49-F238E27FC236}">
                    <a16:creationId xmlns:a16="http://schemas.microsoft.com/office/drawing/2014/main" id="{D76EA9C8-841A-4657-AC47-519E065D4582}"/>
                  </a:ext>
                </a:extLst>
              </p:cNvPr>
              <p:cNvSpPr txBox="1">
                <a:spLocks noRot="1" noChangeAspect="1" noMove="1" noResize="1" noEditPoints="1" noAdjustHandles="1" noChangeArrowheads="1" noChangeShapeType="1" noTextEdit="1"/>
              </p:cNvSpPr>
              <p:nvPr/>
            </p:nvSpPr>
            <p:spPr>
              <a:xfrm>
                <a:off x="201929" y="2625582"/>
                <a:ext cx="3202511" cy="1101568"/>
              </a:xfrm>
              <a:prstGeom prst="rect">
                <a:avLst/>
              </a:prstGeom>
              <a:blipFill>
                <a:blip r:embed="rId9"/>
                <a:stretch>
                  <a:fillRect/>
                </a:stretch>
              </a:blipFill>
            </p:spPr>
            <p:txBody>
              <a:bodyPr/>
              <a:lstStyle/>
              <a:p>
                <a:r>
                  <a:rPr lang="en-US">
                    <a:noFill/>
                  </a:rPr>
                  <a:t> </a:t>
                </a:r>
              </a:p>
            </p:txBody>
          </p:sp>
        </mc:Fallback>
      </mc:AlternateContent>
      <p:sp>
        <p:nvSpPr>
          <p:cNvPr id="3" name="Oval 2">
            <a:extLst>
              <a:ext uri="{FF2B5EF4-FFF2-40B4-BE49-F238E27FC236}">
                <a16:creationId xmlns:a16="http://schemas.microsoft.com/office/drawing/2014/main" id="{9750BC0B-FFB1-4138-96BA-BE5272690956}"/>
              </a:ext>
            </a:extLst>
          </p:cNvPr>
          <p:cNvSpPr/>
          <p:nvPr/>
        </p:nvSpPr>
        <p:spPr>
          <a:xfrm>
            <a:off x="3130776" y="5179088"/>
            <a:ext cx="45720"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4405EF29-1621-467E-B122-A5C6695CF1B8}"/>
              </a:ext>
            </a:extLst>
          </p:cNvPr>
          <p:cNvSpPr/>
          <p:nvPr/>
        </p:nvSpPr>
        <p:spPr>
          <a:xfrm>
            <a:off x="2675950" y="5159026"/>
            <a:ext cx="52289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17" name="Oval 16">
            <a:extLst>
              <a:ext uri="{FF2B5EF4-FFF2-40B4-BE49-F238E27FC236}">
                <a16:creationId xmlns:a16="http://schemas.microsoft.com/office/drawing/2014/main" id="{45F57986-48B9-4BD2-B93F-109E5A1C7EF1}"/>
              </a:ext>
            </a:extLst>
          </p:cNvPr>
          <p:cNvSpPr/>
          <p:nvPr/>
        </p:nvSpPr>
        <p:spPr>
          <a:xfrm>
            <a:off x="5183428" y="5187605"/>
            <a:ext cx="45720"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2FE91A9-2585-4634-BF0C-752735FADAC4}"/>
              </a:ext>
            </a:extLst>
          </p:cNvPr>
          <p:cNvSpPr/>
          <p:nvPr/>
        </p:nvSpPr>
        <p:spPr>
          <a:xfrm>
            <a:off x="5209407" y="5159026"/>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pic>
        <p:nvPicPr>
          <p:cNvPr id="20" name="Picture 19" descr="A close up of a pencil&#10;&#10;Description automatically generated">
            <a:extLst>
              <a:ext uri="{FF2B5EF4-FFF2-40B4-BE49-F238E27FC236}">
                <a16:creationId xmlns:a16="http://schemas.microsoft.com/office/drawing/2014/main" id="{427FF26F-E2A7-4772-AC91-0C14DCB34CCA}"/>
              </a:ext>
            </a:extLst>
          </p:cNvPr>
          <p:cNvPicPr>
            <a:picLocks noChangeAspect="1"/>
          </p:cNvPicPr>
          <p:nvPr/>
        </p:nvPicPr>
        <p:blipFill rotWithShape="1">
          <a:blip r:embed="rId10"/>
          <a:srcRect l="40444"/>
          <a:stretch/>
        </p:blipFill>
        <p:spPr>
          <a:xfrm>
            <a:off x="3087554" y="2891914"/>
            <a:ext cx="1359060" cy="2282003"/>
          </a:xfrm>
          <a:prstGeom prst="rect">
            <a:avLst/>
          </a:prstGeom>
        </p:spPr>
      </p:pic>
      <p:cxnSp>
        <p:nvCxnSpPr>
          <p:cNvPr id="7" name="Straight Connector 6">
            <a:extLst>
              <a:ext uri="{FF2B5EF4-FFF2-40B4-BE49-F238E27FC236}">
                <a16:creationId xmlns:a16="http://schemas.microsoft.com/office/drawing/2014/main" id="{93D83779-9BE9-4D13-84C3-338BBCE39E75}"/>
              </a:ext>
            </a:extLst>
          </p:cNvPr>
          <p:cNvCxnSpPr>
            <a:cxnSpLocks/>
          </p:cNvCxnSpPr>
          <p:nvPr/>
        </p:nvCxnSpPr>
        <p:spPr>
          <a:xfrm>
            <a:off x="3143201" y="5215775"/>
            <a:ext cx="206620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player&#10;&#10;Description automatically generated">
            <a:extLst>
              <a:ext uri="{FF2B5EF4-FFF2-40B4-BE49-F238E27FC236}">
                <a16:creationId xmlns:a16="http://schemas.microsoft.com/office/drawing/2014/main" id="{162DEBE5-950A-4FC8-BE52-214004E0887F}"/>
              </a:ext>
            </a:extLst>
          </p:cNvPr>
          <p:cNvPicPr>
            <a:picLocks noChangeAspect="1"/>
          </p:cNvPicPr>
          <p:nvPr/>
        </p:nvPicPr>
        <p:blipFill>
          <a:blip r:embed="rId11"/>
          <a:stretch>
            <a:fillRect/>
          </a:stretch>
        </p:blipFill>
        <p:spPr>
          <a:xfrm>
            <a:off x="8229008" y="890366"/>
            <a:ext cx="1809750" cy="4572000"/>
          </a:xfrm>
          <a:prstGeom prst="rect">
            <a:avLst/>
          </a:prstGeom>
        </p:spPr>
      </p:pic>
      <p:pic>
        <p:nvPicPr>
          <p:cNvPr id="28" name="Picture 27">
            <a:extLst>
              <a:ext uri="{FF2B5EF4-FFF2-40B4-BE49-F238E27FC236}">
                <a16:creationId xmlns:a16="http://schemas.microsoft.com/office/drawing/2014/main" id="{C8DCBFDE-573C-44AA-89E2-A54DA1705C26}"/>
              </a:ext>
            </a:extLst>
          </p:cNvPr>
          <p:cNvPicPr>
            <a:picLocks noChangeAspect="1"/>
          </p:cNvPicPr>
          <p:nvPr/>
        </p:nvPicPr>
        <p:blipFill rotWithShape="1">
          <a:blip r:embed="rId4"/>
          <a:srcRect r="46316"/>
          <a:stretch/>
        </p:blipFill>
        <p:spPr>
          <a:xfrm>
            <a:off x="8161719" y="4741029"/>
            <a:ext cx="3434079" cy="1275905"/>
          </a:xfrm>
          <a:prstGeom prst="rect">
            <a:avLst/>
          </a:prstGeom>
        </p:spPr>
      </p:pic>
      <p:pic>
        <p:nvPicPr>
          <p:cNvPr id="36" name="compass1" descr="A picture containing player&#10;&#10;Description automatically generated">
            <a:extLst>
              <a:ext uri="{FF2B5EF4-FFF2-40B4-BE49-F238E27FC236}">
                <a16:creationId xmlns:a16="http://schemas.microsoft.com/office/drawing/2014/main" id="{EFA333E5-1A4A-4F3F-BBD3-8ECC52670E7D}"/>
              </a:ext>
            </a:extLst>
          </p:cNvPr>
          <p:cNvPicPr>
            <a:picLocks noChangeAspect="1"/>
          </p:cNvPicPr>
          <p:nvPr/>
        </p:nvPicPr>
        <p:blipFill rotWithShape="1">
          <a:blip r:embed="rId11"/>
          <a:srcRect l="-89751" r="-2" b="-60787"/>
          <a:stretch/>
        </p:blipFill>
        <p:spPr>
          <a:xfrm rot="18235966">
            <a:off x="1246396" y="1089106"/>
            <a:ext cx="3517455" cy="8103169"/>
          </a:xfrm>
          <a:prstGeom prst="rect">
            <a:avLst/>
          </a:prstGeom>
        </p:spPr>
      </p:pic>
      <p:pic>
        <p:nvPicPr>
          <p:cNvPr id="38" name="Compass2" descr="A picture containing player&#10;&#10;Description automatically generated">
            <a:extLst>
              <a:ext uri="{FF2B5EF4-FFF2-40B4-BE49-F238E27FC236}">
                <a16:creationId xmlns:a16="http://schemas.microsoft.com/office/drawing/2014/main" id="{CFF875E6-5A6F-48EC-9A34-26D5ECCE9A46}"/>
              </a:ext>
            </a:extLst>
          </p:cNvPr>
          <p:cNvPicPr>
            <a:picLocks noChangeAspect="1"/>
          </p:cNvPicPr>
          <p:nvPr/>
        </p:nvPicPr>
        <p:blipFill rotWithShape="1">
          <a:blip r:embed="rId11"/>
          <a:srcRect l="-89751" r="-2" b="-60787"/>
          <a:stretch/>
        </p:blipFill>
        <p:spPr>
          <a:xfrm rot="3314790" flipH="1">
            <a:off x="3606672" y="742022"/>
            <a:ext cx="3556756" cy="8768878"/>
          </a:xfrm>
          <a:prstGeom prst="rect">
            <a:avLst/>
          </a:prstGeom>
        </p:spPr>
      </p:pic>
      <p:sp>
        <p:nvSpPr>
          <p:cNvPr id="39" name="Oval 38">
            <a:extLst>
              <a:ext uri="{FF2B5EF4-FFF2-40B4-BE49-F238E27FC236}">
                <a16:creationId xmlns:a16="http://schemas.microsoft.com/office/drawing/2014/main" id="{A140FBDE-5A53-4CB6-A6A8-A4E2913D6A0F}"/>
              </a:ext>
            </a:extLst>
          </p:cNvPr>
          <p:cNvSpPr/>
          <p:nvPr/>
        </p:nvSpPr>
        <p:spPr>
          <a:xfrm rot="21104311" flipH="1">
            <a:off x="3863798" y="3843803"/>
            <a:ext cx="502015" cy="348543"/>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1063248"/>
              <a:gd name="connsiteY0" fmla="*/ 0 h 1065000"/>
              <a:gd name="connsiteX1" fmla="*/ 1063247 w 1063248"/>
              <a:gd name="connsiteY1" fmla="*/ 1065001 h 1065000"/>
              <a:gd name="connsiteX0" fmla="*/ 0 w 1071532"/>
              <a:gd name="connsiteY0" fmla="*/ 0 h 1083059"/>
              <a:gd name="connsiteX1" fmla="*/ 1071533 w 1071532"/>
              <a:gd name="connsiteY1" fmla="*/ 1083059 h 1083059"/>
              <a:gd name="connsiteX0" fmla="*/ 0 w 884324"/>
              <a:gd name="connsiteY0" fmla="*/ 2039 h 495656"/>
              <a:gd name="connsiteX1" fmla="*/ 884324 w 884324"/>
              <a:gd name="connsiteY1" fmla="*/ 495657 h 495656"/>
              <a:gd name="connsiteX0" fmla="*/ 0 w 1009374"/>
              <a:gd name="connsiteY0" fmla="*/ 0 h 682316"/>
              <a:gd name="connsiteX1" fmla="*/ 1009375 w 1009374"/>
              <a:gd name="connsiteY1" fmla="*/ 682315 h 682316"/>
              <a:gd name="connsiteX0" fmla="*/ 0 w 1009376"/>
              <a:gd name="connsiteY0" fmla="*/ 26396 h 708712"/>
              <a:gd name="connsiteX1" fmla="*/ 1009375 w 1009376"/>
              <a:gd name="connsiteY1" fmla="*/ 708711 h 708712"/>
              <a:gd name="connsiteX0" fmla="*/ 0 w 1009374"/>
              <a:gd name="connsiteY0" fmla="*/ 0 h 682316"/>
              <a:gd name="connsiteX1" fmla="*/ 1009375 w 1009374"/>
              <a:gd name="connsiteY1" fmla="*/ 682315 h 682316"/>
              <a:gd name="connsiteX0" fmla="*/ 0 w 1009376"/>
              <a:gd name="connsiteY0" fmla="*/ 124618 h 806934"/>
              <a:gd name="connsiteX1" fmla="*/ 1009375 w 1009376"/>
              <a:gd name="connsiteY1" fmla="*/ 806933 h 806934"/>
              <a:gd name="connsiteX0" fmla="*/ 0 w 929959"/>
              <a:gd name="connsiteY0" fmla="*/ 89357 h 1059430"/>
              <a:gd name="connsiteX1" fmla="*/ 929960 w 929959"/>
              <a:gd name="connsiteY1" fmla="*/ 1059431 h 1059430"/>
              <a:gd name="connsiteX0" fmla="*/ 0 w 929961"/>
              <a:gd name="connsiteY0" fmla="*/ 8672 h 978745"/>
              <a:gd name="connsiteX1" fmla="*/ 929960 w 929961"/>
              <a:gd name="connsiteY1" fmla="*/ 978746 h 978745"/>
            </a:gdLst>
            <a:ahLst/>
            <a:cxnLst>
              <a:cxn ang="0">
                <a:pos x="connsiteX0" y="connsiteY0"/>
              </a:cxn>
              <a:cxn ang="0">
                <a:pos x="connsiteX1" y="connsiteY1"/>
              </a:cxn>
            </a:cxnLst>
            <a:rect l="l" t="t" r="r" b="b"/>
            <a:pathLst>
              <a:path w="929961" h="978745">
                <a:moveTo>
                  <a:pt x="0" y="8672"/>
                </a:moveTo>
                <a:cubicBezTo>
                  <a:pt x="420010" y="-64682"/>
                  <a:pt x="766794" y="333209"/>
                  <a:pt x="929960" y="978746"/>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7" name="Oval 38">
            <a:extLst>
              <a:ext uri="{FF2B5EF4-FFF2-40B4-BE49-F238E27FC236}">
                <a16:creationId xmlns:a16="http://schemas.microsoft.com/office/drawing/2014/main" id="{84DD4922-FB6B-4D6B-AEA3-1E2F3527CF46}"/>
              </a:ext>
            </a:extLst>
          </p:cNvPr>
          <p:cNvSpPr/>
          <p:nvPr/>
        </p:nvSpPr>
        <p:spPr>
          <a:xfrm rot="806414">
            <a:off x="4022009" y="3851142"/>
            <a:ext cx="398376" cy="281343"/>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771564"/>
              <a:gd name="connsiteY0" fmla="*/ 0 h 805299"/>
              <a:gd name="connsiteX1" fmla="*/ 771564 w 771564"/>
              <a:gd name="connsiteY1" fmla="*/ 805299 h 805299"/>
              <a:gd name="connsiteX0" fmla="*/ 0 w 771564"/>
              <a:gd name="connsiteY0" fmla="*/ 0 h 805299"/>
              <a:gd name="connsiteX1" fmla="*/ 771564 w 771564"/>
              <a:gd name="connsiteY1" fmla="*/ 805299 h 805299"/>
              <a:gd name="connsiteX0" fmla="*/ 0 w 774373"/>
              <a:gd name="connsiteY0" fmla="*/ 0 h 805299"/>
              <a:gd name="connsiteX1" fmla="*/ 771564 w 774373"/>
              <a:gd name="connsiteY1" fmla="*/ 805299 h 805299"/>
              <a:gd name="connsiteX0" fmla="*/ 0 w 771564"/>
              <a:gd name="connsiteY0" fmla="*/ 0 h 805299"/>
              <a:gd name="connsiteX1" fmla="*/ 771564 w 771564"/>
              <a:gd name="connsiteY1" fmla="*/ 805299 h 805299"/>
              <a:gd name="connsiteX0" fmla="*/ 0 w 771564"/>
              <a:gd name="connsiteY0" fmla="*/ 0 h 805299"/>
              <a:gd name="connsiteX1" fmla="*/ 771564 w 771564"/>
              <a:gd name="connsiteY1" fmla="*/ 805299 h 805299"/>
              <a:gd name="connsiteX0" fmla="*/ 0 w 707451"/>
              <a:gd name="connsiteY0" fmla="*/ 0 h 622207"/>
              <a:gd name="connsiteX1" fmla="*/ 707451 w 707451"/>
              <a:gd name="connsiteY1" fmla="*/ 622207 h 622207"/>
              <a:gd name="connsiteX0" fmla="*/ 0 w 707451"/>
              <a:gd name="connsiteY0" fmla="*/ 0 h 622207"/>
              <a:gd name="connsiteX1" fmla="*/ 707451 w 707451"/>
              <a:gd name="connsiteY1" fmla="*/ 622207 h 622207"/>
              <a:gd name="connsiteX0" fmla="*/ 0 w 707451"/>
              <a:gd name="connsiteY0" fmla="*/ 0 h 622207"/>
              <a:gd name="connsiteX1" fmla="*/ 707451 w 707451"/>
              <a:gd name="connsiteY1" fmla="*/ 622207 h 622207"/>
              <a:gd name="connsiteX0" fmla="*/ 0 w 707451"/>
              <a:gd name="connsiteY0" fmla="*/ 0 h 622207"/>
              <a:gd name="connsiteX1" fmla="*/ 707451 w 707451"/>
              <a:gd name="connsiteY1" fmla="*/ 622207 h 622207"/>
              <a:gd name="connsiteX0" fmla="*/ 0 w 707451"/>
              <a:gd name="connsiteY0" fmla="*/ 102 h 622309"/>
              <a:gd name="connsiteX1" fmla="*/ 707451 w 707451"/>
              <a:gd name="connsiteY1" fmla="*/ 622309 h 622309"/>
            </a:gdLst>
            <a:ahLst/>
            <a:cxnLst>
              <a:cxn ang="0">
                <a:pos x="connsiteX0" y="connsiteY0"/>
              </a:cxn>
              <a:cxn ang="0">
                <a:pos x="connsiteX1" y="connsiteY1"/>
              </a:cxn>
            </a:cxnLst>
            <a:rect l="l" t="t" r="r" b="b"/>
            <a:pathLst>
              <a:path w="707451" h="622309">
                <a:moveTo>
                  <a:pt x="0" y="102"/>
                </a:moveTo>
                <a:cubicBezTo>
                  <a:pt x="240270" y="-5445"/>
                  <a:pt x="555797" y="213224"/>
                  <a:pt x="707451" y="622309"/>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D2B452BA-9A0F-493A-84E1-4474F2E2B5BD}"/>
              </a:ext>
            </a:extLst>
          </p:cNvPr>
          <p:cNvCxnSpPr>
            <a:cxnSpLocks/>
            <a:stCxn id="3" idx="0"/>
            <a:endCxn id="48" idx="3"/>
          </p:cNvCxnSpPr>
          <p:nvPr/>
        </p:nvCxnSpPr>
        <p:spPr>
          <a:xfrm flipV="1">
            <a:off x="3153636" y="3872113"/>
            <a:ext cx="990282" cy="13069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8364AA30-A87B-4B3C-845A-8C7A9AC12CD0}"/>
              </a:ext>
            </a:extLst>
          </p:cNvPr>
          <p:cNvCxnSpPr>
            <a:cxnSpLocks/>
            <a:stCxn id="17" idx="1"/>
            <a:endCxn id="48" idx="5"/>
          </p:cNvCxnSpPr>
          <p:nvPr/>
        </p:nvCxnSpPr>
        <p:spPr>
          <a:xfrm flipH="1" flipV="1">
            <a:off x="4182712" y="3872113"/>
            <a:ext cx="1007412" cy="132218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8" name="Oval 47">
            <a:extLst>
              <a:ext uri="{FF2B5EF4-FFF2-40B4-BE49-F238E27FC236}">
                <a16:creationId xmlns:a16="http://schemas.microsoft.com/office/drawing/2014/main" id="{170C00ED-EAF5-445E-956B-460C540B3D96}"/>
              </a:ext>
            </a:extLst>
          </p:cNvPr>
          <p:cNvSpPr/>
          <p:nvPr/>
        </p:nvSpPr>
        <p:spPr>
          <a:xfrm>
            <a:off x="4135883" y="3833089"/>
            <a:ext cx="54864"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D8E6F488-2564-42B9-B151-549F21E64FB1}"/>
              </a:ext>
            </a:extLst>
          </p:cNvPr>
          <p:cNvSpPr/>
          <p:nvPr/>
        </p:nvSpPr>
        <p:spPr>
          <a:xfrm>
            <a:off x="4054748" y="3232478"/>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pic>
        <p:nvPicPr>
          <p:cNvPr id="50" name="ruler2">
            <a:extLst>
              <a:ext uri="{FF2B5EF4-FFF2-40B4-BE49-F238E27FC236}">
                <a16:creationId xmlns:a16="http://schemas.microsoft.com/office/drawing/2014/main" id="{95962263-76F0-4664-98B0-68D6FBA9E3CB}"/>
              </a:ext>
            </a:extLst>
          </p:cNvPr>
          <p:cNvPicPr>
            <a:picLocks noChangeAspect="1"/>
          </p:cNvPicPr>
          <p:nvPr/>
        </p:nvPicPr>
        <p:blipFill rotWithShape="1">
          <a:blip r:embed="rId4"/>
          <a:srcRect r="-349"/>
          <a:stretch/>
        </p:blipFill>
        <p:spPr>
          <a:xfrm rot="18430754">
            <a:off x="2338731" y="2499336"/>
            <a:ext cx="6419183" cy="1275905"/>
          </a:xfrm>
          <a:prstGeom prst="rect">
            <a:avLst/>
          </a:prstGeom>
        </p:spPr>
      </p:pic>
      <p:pic>
        <p:nvPicPr>
          <p:cNvPr id="51" name="Picture 50" descr="A close up of a pencil&#10;&#10;Description automatically generated">
            <a:extLst>
              <a:ext uri="{FF2B5EF4-FFF2-40B4-BE49-F238E27FC236}">
                <a16:creationId xmlns:a16="http://schemas.microsoft.com/office/drawing/2014/main" id="{9ED9B366-4C3B-498A-A100-7C19B84A3E88}"/>
              </a:ext>
            </a:extLst>
          </p:cNvPr>
          <p:cNvPicPr>
            <a:picLocks noChangeAspect="1"/>
          </p:cNvPicPr>
          <p:nvPr/>
        </p:nvPicPr>
        <p:blipFill rotWithShape="1">
          <a:blip r:embed="rId10"/>
          <a:srcRect l="40444"/>
          <a:stretch/>
        </p:blipFill>
        <p:spPr>
          <a:xfrm>
            <a:off x="4077477" y="1591654"/>
            <a:ext cx="1359060" cy="2282003"/>
          </a:xfrm>
          <a:prstGeom prst="rect">
            <a:avLst/>
          </a:prstGeom>
        </p:spPr>
      </p:pic>
      <p:pic>
        <p:nvPicPr>
          <p:cNvPr id="52" name="ruler3">
            <a:extLst>
              <a:ext uri="{FF2B5EF4-FFF2-40B4-BE49-F238E27FC236}">
                <a16:creationId xmlns:a16="http://schemas.microsoft.com/office/drawing/2014/main" id="{32E2C21D-FF21-424E-A2BF-6B45CC0C37D3}"/>
              </a:ext>
            </a:extLst>
          </p:cNvPr>
          <p:cNvPicPr>
            <a:picLocks noChangeAspect="1"/>
          </p:cNvPicPr>
          <p:nvPr/>
        </p:nvPicPr>
        <p:blipFill rotWithShape="1">
          <a:blip r:embed="rId4"/>
          <a:srcRect r="-349"/>
          <a:stretch/>
        </p:blipFill>
        <p:spPr>
          <a:xfrm rot="3187564">
            <a:off x="2298061" y="6055172"/>
            <a:ext cx="6419183" cy="1275905"/>
          </a:xfrm>
          <a:prstGeom prst="rect">
            <a:avLst/>
          </a:prstGeom>
        </p:spPr>
      </p:pic>
      <p:pic>
        <p:nvPicPr>
          <p:cNvPr id="53" name="Picture 52" descr="A close up of a pencil&#10;&#10;Description automatically generated">
            <a:extLst>
              <a:ext uri="{FF2B5EF4-FFF2-40B4-BE49-F238E27FC236}">
                <a16:creationId xmlns:a16="http://schemas.microsoft.com/office/drawing/2014/main" id="{13059A19-F00B-4D71-B32C-E9466BF2E262}"/>
              </a:ext>
            </a:extLst>
          </p:cNvPr>
          <p:cNvPicPr>
            <a:picLocks noChangeAspect="1"/>
          </p:cNvPicPr>
          <p:nvPr/>
        </p:nvPicPr>
        <p:blipFill rotWithShape="1">
          <a:blip r:embed="rId10"/>
          <a:srcRect l="40444"/>
          <a:stretch/>
        </p:blipFill>
        <p:spPr>
          <a:xfrm>
            <a:off x="4162691" y="1618929"/>
            <a:ext cx="1359060" cy="2282003"/>
          </a:xfrm>
          <a:prstGeom prst="rect">
            <a:avLst/>
          </a:prstGeom>
        </p:spPr>
      </p:pic>
    </p:spTree>
    <p:custDataLst>
      <p:tags r:id="rId1"/>
    </p:custDataLst>
    <p:extLst>
      <p:ext uri="{BB962C8B-B14F-4D97-AF65-F5344CB8AC3E}">
        <p14:creationId xmlns:p14="http://schemas.microsoft.com/office/powerpoint/2010/main" val="9865783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par>
                                <p:cTn id="15" presetID="10"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22"/>
                                        </p:tgtEl>
                                      </p:cBhvr>
                                    </p:animEffect>
                                    <p:set>
                                      <p:cBhvr>
                                        <p:cTn id="22" dur="1" fill="hold">
                                          <p:stCondLst>
                                            <p:cond delay="499"/>
                                          </p:stCondLst>
                                        </p:cTn>
                                        <p:tgtEl>
                                          <p:spTgt spid="2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4.375E-6 -2.96296E-6 L 0.16954 -2.96296E-6 " pathEditMode="relative" rAng="0" ptsTypes="AA">
                                      <p:cBhvr>
                                        <p:cTn id="26" dur="500" fill="hold"/>
                                        <p:tgtEl>
                                          <p:spTgt spid="20"/>
                                        </p:tgtEl>
                                        <p:attrNameLst>
                                          <p:attrName>ppt_x</p:attrName>
                                          <p:attrName>ppt_y</p:attrName>
                                        </p:attrNameLst>
                                      </p:cBhvr>
                                      <p:rCtr x="8477" y="0"/>
                                    </p:animMotion>
                                  </p:childTnLst>
                                </p:cTn>
                              </p:par>
                              <p:par>
                                <p:cTn id="27" presetID="22" presetClass="entr" presetSubtype="8"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par>
                          <p:cTn id="30" fill="hold">
                            <p:stCondLst>
                              <p:cond delay="500"/>
                            </p:stCondLst>
                            <p:childTnLst>
                              <p:par>
                                <p:cTn id="31" presetID="1" presetClass="exit" presetSubtype="0" fill="hold" nodeType="afterEffect">
                                  <p:stCondLst>
                                    <p:cond delay="0"/>
                                  </p:stCondLst>
                                  <p:childTnLst>
                                    <p:set>
                                      <p:cBhvr>
                                        <p:cTn id="32" dur="1" fill="hold">
                                          <p:stCondLst>
                                            <p:cond delay="0"/>
                                          </p:stCondLst>
                                        </p:cTn>
                                        <p:tgtEl>
                                          <p:spTgt spid="1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20"/>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childTnLst>
                          </p:cTn>
                        </p:par>
                        <p:par>
                          <p:cTn id="50" fill="hold">
                            <p:stCondLst>
                              <p:cond delay="500"/>
                            </p:stCondLst>
                            <p:childTnLst>
                              <p:par>
                                <p:cTn id="51" presetID="10" presetClass="exit" presetSubtype="0" fill="hold" nodeType="afterEffect">
                                  <p:stCondLst>
                                    <p:cond delay="750"/>
                                  </p:stCondLst>
                                  <p:childTnLst>
                                    <p:animEffect transition="out" filter="fade">
                                      <p:cBhvr>
                                        <p:cTn id="52" dur="500"/>
                                        <p:tgtEl>
                                          <p:spTgt spid="28"/>
                                        </p:tgtEl>
                                      </p:cBhvr>
                                    </p:animEffect>
                                    <p:set>
                                      <p:cBhvr>
                                        <p:cTn id="53" dur="1" fill="hold">
                                          <p:stCondLst>
                                            <p:cond delay="499"/>
                                          </p:stCondLst>
                                        </p:cTn>
                                        <p:tgtEl>
                                          <p:spTgt spid="28"/>
                                        </p:tgtEl>
                                        <p:attrNameLst>
                                          <p:attrName>style.visibility</p:attrName>
                                        </p:attrNameLst>
                                      </p:cBhvr>
                                      <p:to>
                                        <p:strVal val="hidden"/>
                                      </p:to>
                                    </p:set>
                                  </p:childTnLst>
                                </p:cTn>
                              </p:par>
                              <p:par>
                                <p:cTn id="54" presetID="10" presetClass="exit" presetSubtype="0" fill="hold" nodeType="withEffect">
                                  <p:stCondLst>
                                    <p:cond delay="750"/>
                                  </p:stCondLst>
                                  <p:childTnLst>
                                    <p:animEffect transition="out" filter="fade">
                                      <p:cBhvr>
                                        <p:cTn id="55" dur="500"/>
                                        <p:tgtEl>
                                          <p:spTgt spid="11"/>
                                        </p:tgtEl>
                                      </p:cBhvr>
                                    </p:animEffect>
                                    <p:set>
                                      <p:cBhvr>
                                        <p:cTn id="56" dur="1" fill="hold">
                                          <p:stCondLst>
                                            <p:cond delay="499"/>
                                          </p:stCondLst>
                                        </p:cTn>
                                        <p:tgtEl>
                                          <p:spTgt spid="11"/>
                                        </p:tgtEl>
                                        <p:attrNameLst>
                                          <p:attrName>style.visibility</p:attrName>
                                        </p:attrNameLst>
                                      </p:cBhvr>
                                      <p:to>
                                        <p:strVal val="hidden"/>
                                      </p:to>
                                    </p:set>
                                  </p:childTnLst>
                                </p:cTn>
                              </p:par>
                            </p:childTnLst>
                          </p:cTn>
                        </p:par>
                        <p:par>
                          <p:cTn id="57" fill="hold">
                            <p:stCondLst>
                              <p:cond delay="1750"/>
                            </p:stCondLst>
                            <p:childTnLst>
                              <p:par>
                                <p:cTn id="58" presetID="10" presetClass="entr" presetSubtype="0"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mph" presetSubtype="0" fill="hold" nodeType="clickEffect">
                                  <p:stCondLst>
                                    <p:cond delay="0"/>
                                  </p:stCondLst>
                                  <p:childTnLst>
                                    <p:animRot by="900000">
                                      <p:cBhvr>
                                        <p:cTn id="64" dur="2000" fill="hold"/>
                                        <p:tgtEl>
                                          <p:spTgt spid="36"/>
                                        </p:tgtEl>
                                        <p:attrNameLst>
                                          <p:attrName>r</p:attrName>
                                        </p:attrNameLst>
                                      </p:cBhvr>
                                    </p:animRot>
                                  </p:childTnLst>
                                </p:cTn>
                              </p:par>
                              <p:par>
                                <p:cTn id="65" presetID="22" presetClass="entr" presetSubtype="1"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18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xit" presetSubtype="0" fill="hold" nodeType="clickEffect">
                                  <p:stCondLst>
                                    <p:cond delay="0"/>
                                  </p:stCondLst>
                                  <p:childTnLst>
                                    <p:set>
                                      <p:cBhvr>
                                        <p:cTn id="71" dur="1" fill="hold">
                                          <p:stCondLst>
                                            <p:cond delay="0"/>
                                          </p:stCondLst>
                                        </p:cTn>
                                        <p:tgtEl>
                                          <p:spTgt spid="36"/>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1" fill="hold" grpId="0" nodeType="click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up)">
                                      <p:cBhvr>
                                        <p:cTn id="81" dur="1600"/>
                                        <p:tgtEl>
                                          <p:spTgt spid="39"/>
                                        </p:tgtEl>
                                      </p:cBhvr>
                                    </p:animEffect>
                                  </p:childTnLst>
                                </p:cTn>
                              </p:par>
                              <p:par>
                                <p:cTn id="82" presetID="8" presetClass="emph" presetSubtype="0" fill="hold" nodeType="withEffect">
                                  <p:stCondLst>
                                    <p:cond delay="0"/>
                                  </p:stCondLst>
                                  <p:childTnLst>
                                    <p:animRot by="-1080000">
                                      <p:cBhvr>
                                        <p:cTn id="83" dur="2000" fill="hold"/>
                                        <p:tgtEl>
                                          <p:spTgt spid="38"/>
                                        </p:tgtEl>
                                        <p:attrNameLst>
                                          <p:attrName>r</p:attrName>
                                        </p:attrNameLst>
                                      </p:cBhvr>
                                    </p:animRo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fade">
                                      <p:cBhvr>
                                        <p:cTn id="88" dur="500"/>
                                        <p:tgtEl>
                                          <p:spTgt spid="48"/>
                                        </p:tgtEl>
                                      </p:cBhvr>
                                    </p:animEffect>
                                  </p:childTnLst>
                                </p:cTn>
                              </p:par>
                              <p:par>
                                <p:cTn id="89" presetID="10" presetClass="exit" presetSubtype="0" fill="hold" nodeType="withEffect">
                                  <p:stCondLst>
                                    <p:cond delay="0"/>
                                  </p:stCondLst>
                                  <p:childTnLst>
                                    <p:animEffect transition="out" filter="fade">
                                      <p:cBhvr>
                                        <p:cTn id="90" dur="500"/>
                                        <p:tgtEl>
                                          <p:spTgt spid="38"/>
                                        </p:tgtEl>
                                      </p:cBhvr>
                                    </p:animEffect>
                                    <p:set>
                                      <p:cBhvr>
                                        <p:cTn id="91" dur="1" fill="hold">
                                          <p:stCondLst>
                                            <p:cond delay="499"/>
                                          </p:stCondLst>
                                        </p:cTn>
                                        <p:tgtEl>
                                          <p:spTgt spid="38"/>
                                        </p:tgtEl>
                                        <p:attrNameLst>
                                          <p:attrName>style.visibility</p:attrName>
                                        </p:attrNameLst>
                                      </p:cBhvr>
                                      <p:to>
                                        <p:strVal val="hidden"/>
                                      </p:to>
                                    </p:set>
                                  </p:childTnLst>
                                </p:cTn>
                              </p:par>
                              <p:par>
                                <p:cTn id="92" presetID="10" presetClass="entr" presetSubtype="0" fill="hold" grpId="0" nodeType="with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fade">
                                      <p:cBhvr>
                                        <p:cTn id="94" dur="500"/>
                                        <p:tgtEl>
                                          <p:spTgt spid="49"/>
                                        </p:tgtEl>
                                      </p:cBhvr>
                                    </p:animEffec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51"/>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50"/>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42" presetClass="path" presetSubtype="0" accel="50000" decel="50000" fill="hold" nodeType="clickEffect">
                                  <p:stCondLst>
                                    <p:cond delay="0"/>
                                  </p:stCondLst>
                                  <p:childTnLst>
                                    <p:animMotion origin="layout" path="M -4.16667E-6 3.7037E-7 L -0.08125 0.19421 " pathEditMode="relative" rAng="0" ptsTypes="AA">
                                      <p:cBhvr>
                                        <p:cTn id="104" dur="2000" fill="hold"/>
                                        <p:tgtEl>
                                          <p:spTgt spid="51"/>
                                        </p:tgtEl>
                                        <p:attrNameLst>
                                          <p:attrName>ppt_x</p:attrName>
                                          <p:attrName>ppt_y</p:attrName>
                                        </p:attrNameLst>
                                      </p:cBhvr>
                                      <p:rCtr x="-4062" y="9699"/>
                                    </p:animMotion>
                                  </p:childTnLst>
                                </p:cTn>
                              </p:par>
                              <p:par>
                                <p:cTn id="105" presetID="22" presetClass="entr" presetSubtype="1" fill="hold" nodeType="with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wipe(up)">
                                      <p:cBhvr>
                                        <p:cTn id="107" dur="2000"/>
                                        <p:tgtEl>
                                          <p:spTgt spid="9"/>
                                        </p:tgtEl>
                                      </p:cBhvr>
                                    </p:animEffect>
                                  </p:childTnLst>
                                </p:cTn>
                              </p:par>
                            </p:childTnLst>
                          </p:cTn>
                        </p:par>
                        <p:par>
                          <p:cTn id="108" fill="hold">
                            <p:stCondLst>
                              <p:cond delay="2000"/>
                            </p:stCondLst>
                            <p:childTnLst>
                              <p:par>
                                <p:cTn id="109" presetID="10" presetClass="exit" presetSubtype="0" fill="hold" nodeType="afterEffect">
                                  <p:stCondLst>
                                    <p:cond delay="0"/>
                                  </p:stCondLst>
                                  <p:childTnLst>
                                    <p:animEffect transition="out" filter="fade">
                                      <p:cBhvr>
                                        <p:cTn id="110" dur="500"/>
                                        <p:tgtEl>
                                          <p:spTgt spid="51"/>
                                        </p:tgtEl>
                                      </p:cBhvr>
                                    </p:animEffect>
                                    <p:set>
                                      <p:cBhvr>
                                        <p:cTn id="111" dur="1" fill="hold">
                                          <p:stCondLst>
                                            <p:cond delay="499"/>
                                          </p:stCondLst>
                                        </p:cTn>
                                        <p:tgtEl>
                                          <p:spTgt spid="51"/>
                                        </p:tgtEl>
                                        <p:attrNameLst>
                                          <p:attrName>style.visibility</p:attrName>
                                        </p:attrNameLst>
                                      </p:cBhvr>
                                      <p:to>
                                        <p:strVal val="hidden"/>
                                      </p:to>
                                    </p:set>
                                  </p:childTnLst>
                                </p:cTn>
                              </p:par>
                              <p:par>
                                <p:cTn id="112" presetID="10" presetClass="exit" presetSubtype="0" fill="hold" nodeType="withEffect">
                                  <p:stCondLst>
                                    <p:cond delay="0"/>
                                  </p:stCondLst>
                                  <p:childTnLst>
                                    <p:animEffect transition="out" filter="fade">
                                      <p:cBhvr>
                                        <p:cTn id="113" dur="500"/>
                                        <p:tgtEl>
                                          <p:spTgt spid="50"/>
                                        </p:tgtEl>
                                      </p:cBhvr>
                                    </p:animEffect>
                                    <p:set>
                                      <p:cBhvr>
                                        <p:cTn id="114" dur="1" fill="hold">
                                          <p:stCondLst>
                                            <p:cond delay="499"/>
                                          </p:stCondLst>
                                        </p:cTn>
                                        <p:tgtEl>
                                          <p:spTgt spid="50"/>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53"/>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52"/>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42" presetClass="path" presetSubtype="0" accel="50000" decel="50000" fill="hold" nodeType="clickEffect">
                                  <p:stCondLst>
                                    <p:cond delay="0"/>
                                  </p:stCondLst>
                                  <p:childTnLst>
                                    <p:animMotion origin="layout" path="M 4.58333E-6 -4.81481E-6 L 0.07669 0.1882 " pathEditMode="relative" rAng="0" ptsTypes="AA">
                                      <p:cBhvr>
                                        <p:cTn id="124" dur="2000" fill="hold"/>
                                        <p:tgtEl>
                                          <p:spTgt spid="53"/>
                                        </p:tgtEl>
                                        <p:attrNameLst>
                                          <p:attrName>ppt_x</p:attrName>
                                          <p:attrName>ppt_y</p:attrName>
                                        </p:attrNameLst>
                                      </p:cBhvr>
                                      <p:rCtr x="3828" y="9398"/>
                                    </p:animMotion>
                                  </p:childTnLst>
                                </p:cTn>
                              </p:par>
                              <p:par>
                                <p:cTn id="125" presetID="22" presetClass="entr" presetSubtype="1" fill="hold" nodeType="with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wipe(up)">
                                      <p:cBhvr>
                                        <p:cTn id="127" dur="2000"/>
                                        <p:tgtEl>
                                          <p:spTgt spid="40"/>
                                        </p:tgtEl>
                                      </p:cBhvr>
                                    </p:animEffect>
                                  </p:childTnLst>
                                </p:cTn>
                              </p:par>
                            </p:childTnLst>
                          </p:cTn>
                        </p:par>
                        <p:par>
                          <p:cTn id="128" fill="hold">
                            <p:stCondLst>
                              <p:cond delay="2000"/>
                            </p:stCondLst>
                            <p:childTnLst>
                              <p:par>
                                <p:cTn id="129" presetID="10" presetClass="exit" presetSubtype="0" fill="hold" nodeType="afterEffect">
                                  <p:stCondLst>
                                    <p:cond delay="0"/>
                                  </p:stCondLst>
                                  <p:childTnLst>
                                    <p:animEffect transition="out" filter="fade">
                                      <p:cBhvr>
                                        <p:cTn id="130" dur="500"/>
                                        <p:tgtEl>
                                          <p:spTgt spid="53"/>
                                        </p:tgtEl>
                                      </p:cBhvr>
                                    </p:animEffect>
                                    <p:set>
                                      <p:cBhvr>
                                        <p:cTn id="131" dur="1" fill="hold">
                                          <p:stCondLst>
                                            <p:cond delay="499"/>
                                          </p:stCondLst>
                                        </p:cTn>
                                        <p:tgtEl>
                                          <p:spTgt spid="53"/>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52"/>
                                        </p:tgtEl>
                                      </p:cBhvr>
                                    </p:animEffect>
                                    <p:set>
                                      <p:cBhvr>
                                        <p:cTn id="134" dur="1" fill="hold">
                                          <p:stCondLst>
                                            <p:cond delay="499"/>
                                          </p:stCondLst>
                                        </p:cTn>
                                        <p:tgtEl>
                                          <p:spTgt spid="52"/>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 grpId="0" animBg="1"/>
      <p:bldP spid="4" grpId="0"/>
      <p:bldP spid="17" grpId="0" animBg="1"/>
      <p:bldP spid="18" grpId="0"/>
      <p:bldP spid="39" grpId="0" animBg="1"/>
      <p:bldP spid="27" grpId="0" animBg="1"/>
      <p:bldP spid="48" grpId="0" animBg="1"/>
      <p:bldP spid="49"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PROJECT_OPEN" val="0"/>
  <p:tag name="ARTICULATE_SLIDE_COUNT" val="4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ADAF0BF-C66A-41B6-83FD-9DF2B1C65693}"/>
</file>

<file path=customXml/itemProps2.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3.xml><?xml version="1.0" encoding="utf-8"?>
<ds:datastoreItem xmlns:ds="http://schemas.openxmlformats.org/officeDocument/2006/customXml" ds:itemID="{B52C9AE0-2863-482C-91B6-D8A991EB5B04}">
  <ds:schemaRefs>
    <ds:schemaRef ds:uri="http://purl.org/dc/elements/1.1/"/>
    <ds:schemaRef ds:uri="http://schemas.openxmlformats.org/package/2006/metadata/core-properties"/>
    <ds:schemaRef ds:uri="http://schemas.microsoft.com/office/infopath/2007/PartnerControls"/>
    <ds:schemaRef ds:uri="http://purl.org/dc/terms/"/>
    <ds:schemaRef ds:uri="http://schemas.microsoft.com/office/2006/metadata/properties"/>
    <ds:schemaRef ds:uri="http://schemas.microsoft.com/office/2006/documentManagement/types"/>
    <ds:schemaRef ds:uri="d23d726e-30b8-4020-9bcc-ea20acae9033"/>
    <ds:schemaRef ds:uri="20540652-c8d4-4907-a72c-8ae251fa549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10606</TotalTime>
  <Words>3855</Words>
  <Application>Microsoft Office PowerPoint</Application>
  <PresentationFormat>Widescreen</PresentationFormat>
  <Paragraphs>609</Paragraphs>
  <Slides>40</Slides>
  <Notes>39</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40</vt:i4>
      </vt:variant>
    </vt:vector>
  </HeadingPairs>
  <TitlesOfParts>
    <vt:vector size="52" baseType="lpstr">
      <vt:lpstr>Arial</vt:lpstr>
      <vt:lpstr>Calibri</vt:lpstr>
      <vt:lpstr>Calibri Light</vt:lpstr>
      <vt:lpstr>Cambria Math</vt:lpstr>
      <vt:lpstr>Comic Sans MS</vt:lpstr>
      <vt:lpstr>Neo Sans</vt:lpstr>
      <vt:lpstr>Noto Sans Symbols</vt:lpstr>
      <vt:lpstr>Times New Roman</vt:lpstr>
      <vt:lpstr>Twentieth Century</vt:lpstr>
      <vt:lpstr>Integral</vt:lpstr>
      <vt:lpstr>Office Theme</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G6-Ch12-SLO1</dc:title>
  <dc:creator>Zeina Hijazi</dc:creator>
  <cp:keywords/>
  <cp:lastModifiedBy>Theresia Tabchi</cp:lastModifiedBy>
  <cp:revision>402</cp:revision>
  <dcterms:created xsi:type="dcterms:W3CDTF">2020-11-03T06:34:51Z</dcterms:created>
  <dcterms:modified xsi:type="dcterms:W3CDTF">2023-09-02T09:56:56Z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ies>
</file>