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ppt/tags/tag19.xml" ContentType="application/vnd.openxmlformats-officedocument.presentationml.tags+xml"/>
  <Override PartName="/ppt/notesSlides/notesSlide10.xml" ContentType="application/vnd.openxmlformats-officedocument.presentationml.notesSlide+xml"/>
  <Override PartName="/ppt/tags/tag20.xml" ContentType="application/vnd.openxmlformats-officedocument.presentationml.tags+xml"/>
  <Override PartName="/ppt/notesSlides/notesSlide11.xml" ContentType="application/vnd.openxmlformats-officedocument.presentationml.notesSlide+xml"/>
  <Override PartName="/ppt/tags/tag21.xml" ContentType="application/vnd.openxmlformats-officedocument.presentationml.tags+xml"/>
  <Override PartName="/ppt/notesSlides/notesSlide12.xml" ContentType="application/vnd.openxmlformats-officedocument.presentationml.notesSlide+xml"/>
  <Override PartName="/ppt/tags/tag22.xml" ContentType="application/vnd.openxmlformats-officedocument.presentationml.tags+xml"/>
  <Override PartName="/ppt/notesSlides/notesSlide13.xml" ContentType="application/vnd.openxmlformats-officedocument.presentationml.notesSlide+xml"/>
  <Override PartName="/ppt/tags/tag23.xml" ContentType="application/vnd.openxmlformats-officedocument.presentationml.tags+xml"/>
  <Override PartName="/ppt/notesSlides/notesSlide14.xml" ContentType="application/vnd.openxmlformats-officedocument.presentationml.notesSlide+xml"/>
  <Override PartName="/ppt/tags/tag24.xml" ContentType="application/vnd.openxmlformats-officedocument.presentationml.tags+xml"/>
  <Override PartName="/ppt/notesSlides/notesSlide15.xml" ContentType="application/vnd.openxmlformats-officedocument.presentationml.notesSlide+xml"/>
  <Override PartName="/ppt/tags/tag25.xml" ContentType="application/vnd.openxmlformats-officedocument.presentationml.tags+xml"/>
  <Override PartName="/ppt/notesSlides/notesSlide16.xml" ContentType="application/vnd.openxmlformats-officedocument.presentationml.notesSlide+xml"/>
  <Override PartName="/ppt/tags/tag26.xml" ContentType="application/vnd.openxmlformats-officedocument.presentationml.tags+xml"/>
  <Override PartName="/ppt/notesSlides/notesSlide17.xml" ContentType="application/vnd.openxmlformats-officedocument.presentationml.notesSlide+xml"/>
  <Override PartName="/ppt/tags/tag27.xml" ContentType="application/vnd.openxmlformats-officedocument.presentationml.tags+xml"/>
  <Override PartName="/ppt/notesSlides/notesSlide18.xml" ContentType="application/vnd.openxmlformats-officedocument.presentationml.notesSlide+xml"/>
  <Override PartName="/ppt/tags/tag28.xml" ContentType="application/vnd.openxmlformats-officedocument.presentationml.tags+xml"/>
  <Override PartName="/ppt/notesSlides/notesSlide19.xml" ContentType="application/vnd.openxmlformats-officedocument.presentationml.notesSlide+xml"/>
  <Override PartName="/ppt/tags/tag29.xml" ContentType="application/vnd.openxmlformats-officedocument.presentationml.tags+xml"/>
  <Override PartName="/ppt/notesSlides/notesSlide20.xml" ContentType="application/vnd.openxmlformats-officedocument.presentationml.notesSlide+xml"/>
  <Override PartName="/ppt/tags/tag30.xml" ContentType="application/vnd.openxmlformats-officedocument.presentationml.tags+xml"/>
  <Override PartName="/ppt/notesSlides/notesSlide21.xml" ContentType="application/vnd.openxmlformats-officedocument.presentationml.notesSlide+xml"/>
  <Override PartName="/ppt/tags/tag31.xml" ContentType="application/vnd.openxmlformats-officedocument.presentationml.tags+xml"/>
  <Override PartName="/ppt/notesSlides/notesSlide22.xml" ContentType="application/vnd.openxmlformats-officedocument.presentationml.notesSlide+xml"/>
  <Override PartName="/ppt/tags/tag32.xml" ContentType="application/vnd.openxmlformats-officedocument.presentationml.tags+xml"/>
  <Override PartName="/ppt/notesSlides/notesSlide23.xml" ContentType="application/vnd.openxmlformats-officedocument.presentationml.notesSlide+xml"/>
  <Override PartName="/ppt/tags/tag33.xml" ContentType="application/vnd.openxmlformats-officedocument.presentationml.tags+xml"/>
  <Override PartName="/ppt/notesSlides/notesSlide24.xml" ContentType="application/vnd.openxmlformats-officedocument.presentationml.notesSlide+xml"/>
  <Override PartName="/ppt/tags/tag34.xml" ContentType="application/vnd.openxmlformats-officedocument.presentationml.tags+xml"/>
  <Override PartName="/ppt/notesSlides/notesSlide25.xml" ContentType="application/vnd.openxmlformats-officedocument.presentationml.notesSlide+xml"/>
  <Override PartName="/ppt/tags/tag35.xml" ContentType="application/vnd.openxmlformats-officedocument.presentationml.tags+xml"/>
  <Override PartName="/ppt/notesSlides/notesSlide26.xml" ContentType="application/vnd.openxmlformats-officedocument.presentationml.notesSlide+xml"/>
  <Override PartName="/ppt/tags/tag36.xml" ContentType="application/vnd.openxmlformats-officedocument.presentationml.tags+xml"/>
  <Override PartName="/ppt/notesSlides/notesSlide27.xml" ContentType="application/vnd.openxmlformats-officedocument.presentationml.notesSlide+xml"/>
  <Override PartName="/ppt/tags/tag37.xml" ContentType="application/vnd.openxmlformats-officedocument.presentationml.tags+xml"/>
  <Override PartName="/ppt/notesSlides/notesSlide28.xml" ContentType="application/vnd.openxmlformats-officedocument.presentationml.notesSlide+xml"/>
  <Override PartName="/ppt/tags/tag38.xml" ContentType="application/vnd.openxmlformats-officedocument.presentationml.tags+xml"/>
  <Override PartName="/ppt/notesSlides/notesSlide29.xml" ContentType="application/vnd.openxmlformats-officedocument.presentationml.notesSlide+xml"/>
  <Override PartName="/ppt/tags/tag39.xml" ContentType="application/vnd.openxmlformats-officedocument.presentationml.tags+xml"/>
  <Override PartName="/ppt/notesSlides/notesSlide30.xml" ContentType="application/vnd.openxmlformats-officedocument.presentationml.notesSlide+xml"/>
  <Override PartName="/ppt/tags/tag40.xml" ContentType="application/vnd.openxmlformats-officedocument.presentationml.tags+xml"/>
  <Override PartName="/ppt/notesSlides/notesSlide31.xml" ContentType="application/vnd.openxmlformats-officedocument.presentationml.notesSlide+xml"/>
  <Override PartName="/ppt/tags/tag41.xml" ContentType="application/vnd.openxmlformats-officedocument.presentationml.tags+xml"/>
  <Override PartName="/ppt/notesSlides/notesSlide32.xml" ContentType="application/vnd.openxmlformats-officedocument.presentationml.notesSlide+xml"/>
  <Override PartName="/ppt/tags/tag42.xml" ContentType="application/vnd.openxmlformats-officedocument.presentationml.tags+xml"/>
  <Override PartName="/ppt/notesSlides/notesSlide33.xml" ContentType="application/vnd.openxmlformats-officedocument.presentationml.notesSlide+xml"/>
  <Override PartName="/ppt/tags/tag43.xml" ContentType="application/vnd.openxmlformats-officedocument.presentationml.tags+xml"/>
  <Override PartName="/ppt/notesSlides/notesSlide34.xml" ContentType="application/vnd.openxmlformats-officedocument.presentationml.notesSlide+xml"/>
  <Override PartName="/ppt/tags/tag44.xml" ContentType="application/vnd.openxmlformats-officedocument.presentationml.tags+xml"/>
  <Override PartName="/ppt/notesSlides/notesSlide35.xml" ContentType="application/vnd.openxmlformats-officedocument.presentationml.notesSlide+xml"/>
  <Override PartName="/ppt/tags/tag45.xml" ContentType="application/vnd.openxmlformats-officedocument.presentationml.tags+xml"/>
  <Override PartName="/ppt/notesSlides/notesSlide36.xml" ContentType="application/vnd.openxmlformats-officedocument.presentationml.notesSlide+xml"/>
  <Override PartName="/ppt/tags/tag46.xml" ContentType="application/vnd.openxmlformats-officedocument.presentationml.tags+xml"/>
  <Override PartName="/ppt/notesSlides/notesSlide37.xml" ContentType="application/vnd.openxmlformats-officedocument.presentationml.notesSlide+xml"/>
  <Override PartName="/ppt/tags/tag47.xml" ContentType="application/vnd.openxmlformats-officedocument.presentationml.tags+xml"/>
  <Override PartName="/ppt/notesSlides/notesSlide38.xml" ContentType="application/vnd.openxmlformats-officedocument.presentationml.notesSlide+xml"/>
  <Override PartName="/ppt/tags/tag48.xml" ContentType="application/vnd.openxmlformats-officedocument.presentationml.tags+xml"/>
  <Override PartName="/ppt/notesSlides/notesSlide39.xml" ContentType="application/vnd.openxmlformats-officedocument.presentationml.notesSlide+xml"/>
  <Override PartName="/ppt/tags/tag49.xml" ContentType="application/vnd.openxmlformats-officedocument.presentationml.tags+xml"/>
  <Override PartName="/ppt/notesSlides/notesSlide40.xml" ContentType="application/vnd.openxmlformats-officedocument.presentationml.notesSlide+xml"/>
  <Override PartName="/ppt/tags/tag50.xml" ContentType="application/vnd.openxmlformats-officedocument.presentationml.tags+xml"/>
  <Override PartName="/ppt/notesSlides/notesSlide41.xml" ContentType="application/vnd.openxmlformats-officedocument.presentationml.notesSlide+xml"/>
  <Override PartName="/ppt/tags/tag51.xml" ContentType="application/vnd.openxmlformats-officedocument.presentationml.tags+xml"/>
  <Override PartName="/ppt/notesSlides/notesSlide42.xml" ContentType="application/vnd.openxmlformats-officedocument.presentationml.notesSlide+xml"/>
  <Override PartName="/ppt/tags/tag52.xml" ContentType="application/vnd.openxmlformats-officedocument.presentationml.tags+xml"/>
  <Override PartName="/ppt/notesSlides/notesSlide43.xml" ContentType="application/vnd.openxmlformats-officedocument.presentationml.notesSlide+xml"/>
  <Override PartName="/ppt/tags/tag53.xml" ContentType="application/vnd.openxmlformats-officedocument.presentationml.tags+xml"/>
  <Override PartName="/ppt/notesSlides/notesSlide44.xml" ContentType="application/vnd.openxmlformats-officedocument.presentationml.notesSlide+xml"/>
  <Override PartName="/ppt/tags/tag54.xml" ContentType="application/vnd.openxmlformats-officedocument.presentationml.tags+xml"/>
  <Override PartName="/ppt/notesSlides/notesSlide45.xml" ContentType="application/vnd.openxmlformats-officedocument.presentationml.notesSlide+xml"/>
  <Override PartName="/ppt/tags/tag55.xml" ContentType="application/vnd.openxmlformats-officedocument.presentationml.tags+xml"/>
  <Override PartName="/ppt/notesSlides/notesSlide46.xml" ContentType="application/vnd.openxmlformats-officedocument.presentationml.notesSlide+xml"/>
  <Override PartName="/ppt/tags/tag56.xml" ContentType="application/vnd.openxmlformats-officedocument.presentationml.tags+xml"/>
  <Override PartName="/ppt/notesSlides/notesSlide47.xml" ContentType="application/vnd.openxmlformats-officedocument.presentationml.notesSlide+xml"/>
  <Override PartName="/ppt/tags/tag57.xml" ContentType="application/vnd.openxmlformats-officedocument.presentationml.tags+xml"/>
  <Override PartName="/ppt/notesSlides/notesSlide48.xml" ContentType="application/vnd.openxmlformats-officedocument.presentationml.notesSlide+xml"/>
  <Override PartName="/ppt/tags/tag58.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54"/>
  </p:notesMasterIdLst>
  <p:handoutMasterIdLst>
    <p:handoutMasterId r:id="rId55"/>
  </p:handoutMasterIdLst>
  <p:sldIdLst>
    <p:sldId id="256" r:id="rId5"/>
    <p:sldId id="2296" r:id="rId6"/>
    <p:sldId id="719" r:id="rId7"/>
    <p:sldId id="2297" r:id="rId8"/>
    <p:sldId id="2298" r:id="rId9"/>
    <p:sldId id="523" r:id="rId10"/>
    <p:sldId id="2051" r:id="rId11"/>
    <p:sldId id="2156" r:id="rId12"/>
    <p:sldId id="2158" r:id="rId13"/>
    <p:sldId id="2160" r:id="rId14"/>
    <p:sldId id="2161" r:id="rId15"/>
    <p:sldId id="2102" r:id="rId16"/>
    <p:sldId id="2165" r:id="rId17"/>
    <p:sldId id="2166" r:id="rId18"/>
    <p:sldId id="2207" r:id="rId19"/>
    <p:sldId id="2208" r:id="rId20"/>
    <p:sldId id="2209" r:id="rId21"/>
    <p:sldId id="2049" r:id="rId22"/>
    <p:sldId id="2210" r:id="rId23"/>
    <p:sldId id="2211" r:id="rId24"/>
    <p:sldId id="2236" r:id="rId25"/>
    <p:sldId id="2237" r:id="rId26"/>
    <p:sldId id="2238" r:id="rId27"/>
    <p:sldId id="2239" r:id="rId28"/>
    <p:sldId id="2240" r:id="rId29"/>
    <p:sldId id="2242" r:id="rId30"/>
    <p:sldId id="2243" r:id="rId31"/>
    <p:sldId id="2244" r:id="rId32"/>
    <p:sldId id="2245" r:id="rId33"/>
    <p:sldId id="2246" r:id="rId34"/>
    <p:sldId id="2247" r:id="rId35"/>
    <p:sldId id="2248" r:id="rId36"/>
    <p:sldId id="2249" r:id="rId37"/>
    <p:sldId id="2250" r:id="rId38"/>
    <p:sldId id="2251" r:id="rId39"/>
    <p:sldId id="2252" r:id="rId40"/>
    <p:sldId id="2253" r:id="rId41"/>
    <p:sldId id="2254" r:id="rId42"/>
    <p:sldId id="2255" r:id="rId43"/>
    <p:sldId id="2256" r:id="rId44"/>
    <p:sldId id="2287" r:id="rId45"/>
    <p:sldId id="2290" r:id="rId46"/>
    <p:sldId id="2257" r:id="rId47"/>
    <p:sldId id="2258" r:id="rId48"/>
    <p:sldId id="2259" r:id="rId49"/>
    <p:sldId id="2292" r:id="rId50"/>
    <p:sldId id="2260" r:id="rId51"/>
    <p:sldId id="2261" r:id="rId52"/>
    <p:sldId id="1655" r:id="rId53"/>
  </p:sldIdLst>
  <p:sldSz cx="12192000" cy="6858000"/>
  <p:notesSz cx="6858000" cy="9144000"/>
  <p:custDataLst>
    <p:tags r:id="rId56"/>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248" userDrawn="1">
          <p15:clr>
            <a:srgbClr val="A4A3A4"/>
          </p15:clr>
        </p15:guide>
        <p15:guide id="2" pos="360" userDrawn="1">
          <p15:clr>
            <a:srgbClr val="A4A3A4"/>
          </p15:clr>
        </p15:guide>
      </p15:sldGuideLst>
    </p:ext>
    <p:ext uri="{2D200454-40CA-4A62-9FC3-DE9A4176ACB9}">
      <p15:notesGuideLst xmlns:p15="http://schemas.microsoft.com/office/powerpoint/2012/main"/>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Chams Haidar" initials="CH" lastIdx="41" clrIdx="13">
    <p:extLst>
      <p:ext uri="{19B8F6BF-5375-455C-9EA6-DF929625EA0E}">
        <p15:presenceInfo xmlns:p15="http://schemas.microsoft.com/office/powerpoint/2012/main" userId="S::Chams.Haidar@qitabi.org::06e4fcf4-f1e0-4aff-b2c6-5e481d282eb6" providerId="AD"/>
      </p:ext>
    </p:extLst>
  </p:cmAuthor>
  <p:cmAuthor id="14" name="Theresia Tabchi" initials="TT" lastIdx="97" clrIdx="14">
    <p:extLst>
      <p:ext uri="{19B8F6BF-5375-455C-9EA6-DF929625EA0E}">
        <p15:presenceInfo xmlns:p15="http://schemas.microsoft.com/office/powerpoint/2012/main" userId="S::Theresia.Tabchi@qitabi.org::04654ed0-3f64-44cb-b32b-c45aabe67ae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6FC6"/>
    <a:srgbClr val="74C274"/>
    <a:srgbClr val="000000"/>
    <a:srgbClr val="0076A3"/>
    <a:srgbClr val="FFFF99"/>
    <a:srgbClr val="085091"/>
    <a:srgbClr val="59B4E1"/>
    <a:srgbClr val="578CC3"/>
    <a:srgbClr val="C7E6F5"/>
    <a:srgbClr val="DAF3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0DD814-7601-4FF5-9950-22103C012391}" v="45" dt="2023-09-21T12:54:05.924"/>
  </p1510:revLst>
</p1510:revInfo>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35" autoAdjust="0"/>
    <p:restoredTop sz="52889" autoAdjust="0"/>
  </p:normalViewPr>
  <p:slideViewPr>
    <p:cSldViewPr snapToGrid="0">
      <p:cViewPr varScale="1">
        <p:scale>
          <a:sx n="45" d="100"/>
          <a:sy n="45" d="100"/>
        </p:scale>
        <p:origin x="2083" y="38"/>
      </p:cViewPr>
      <p:guideLst>
        <p:guide orient="horz" pos="1248"/>
        <p:guide pos="360"/>
      </p:guideLst>
    </p:cSldViewPr>
  </p:slideViewPr>
  <p:outlineViewPr>
    <p:cViewPr>
      <p:scale>
        <a:sx n="33" d="100"/>
        <a:sy n="33" d="100"/>
      </p:scale>
      <p:origin x="0" y="-16704"/>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850"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handoutMaster" Target="handoutMasters/handoutMaster1.xml"/><Relationship Id="rId7" Type="http://schemas.openxmlformats.org/officeDocument/2006/relationships/slide" Target="slides/slide3.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 Type="http://schemas.openxmlformats.org/officeDocument/2006/relationships/slide" Target="slides/slide1.xml"/><Relationship Id="rId203" Type="http://schemas.openxmlformats.org/officeDocument/2006/relationships/presProps" Target="pres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gs" Target="tags/tag1.xml"/><Relationship Id="rId8" Type="http://schemas.openxmlformats.org/officeDocument/2006/relationships/slide" Target="slides/slide4.xml"/><Relationship Id="rId51" Type="http://schemas.openxmlformats.org/officeDocument/2006/relationships/slide" Target="slides/slide47.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204" Type="http://schemas.openxmlformats.org/officeDocument/2006/relationships/viewProps" Target="viewProps.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1.xml"/><Relationship Id="rId9" Type="http://schemas.openxmlformats.org/officeDocument/2006/relationships/slide" Target="slides/slide5.xml"/><Relationship Id="rId202" Type="http://schemas.openxmlformats.org/officeDocument/2006/relationships/commentAuthors" Target="commentAuthors.xml"/><Relationship Id="rId20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7136E7-A376-43B0-AB94-EAA45EBFBC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0EF3A4D-E52B-4CC8-8C9E-4C89DA143D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21CB70-A57B-405F-9AAB-9A34510485D0}" type="datetimeFigureOut">
              <a:rPr lang="en-US" smtClean="0"/>
              <a:t>20-Oct-23</a:t>
            </a:fld>
            <a:endParaRPr lang="en-US"/>
          </a:p>
        </p:txBody>
      </p:sp>
      <p:sp>
        <p:nvSpPr>
          <p:cNvPr id="4" name="Footer Placeholder 3">
            <a:extLst>
              <a:ext uri="{FF2B5EF4-FFF2-40B4-BE49-F238E27FC236}">
                <a16:creationId xmlns:a16="http://schemas.microsoft.com/office/drawing/2014/main" id="{1E4AA7D1-4294-4CAE-9567-9CFCD74840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8933949-6C88-4C24-8504-C0F763DFFB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865A23-3D0C-4652-AA4E-4E2899A13973}" type="slidenum">
              <a:rPr lang="en-US" smtClean="0"/>
              <a:t>‹#›</a:t>
            </a:fld>
            <a:endParaRPr lang="en-US"/>
          </a:p>
        </p:txBody>
      </p:sp>
    </p:spTree>
    <p:extLst>
      <p:ext uri="{BB962C8B-B14F-4D97-AF65-F5344CB8AC3E}">
        <p14:creationId xmlns:p14="http://schemas.microsoft.com/office/powerpoint/2010/main" val="1286142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5" name="Google Shape;5;n"/>
          <p:cNvSpPr>
            <a:spLocks noGrp="1" noRot="1" noChangeAspect="1"/>
          </p:cNvSpPr>
          <p:nvPr>
            <p:ph type="sldImg" idx="3"/>
          </p:nvPr>
        </p:nvSpPr>
        <p:spPr>
          <a:xfrm>
            <a:off x="685800" y="1166446"/>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“Use the set-square to complete the drawing of the rectangle.”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solidFill>
                    <a:schemeClr val="tx1">
                      <a:lumMod val="65000"/>
                      <a:lumOff val="35000"/>
                    </a:schemeClr>
                  </a:solidFill>
                  <a:effectLst/>
                  <a:latin typeface="+mn-lt"/>
                  <a:ea typeface="Calibri" panose="020F0502020204030204" pitchFamily="34" charset="0"/>
                  <a:cs typeface="Arial" panose="020B0604020202020204" pitchFamily="34" charset="0"/>
                </a:endParaRPr>
              </a:p>
              <a:p>
                <a:pPr marL="228600" indent="0"/>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7044396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“Is the red point the midpoint of the segment?” </a:t>
                </a:r>
                <a:endParaRPr lang="en-US" sz="1200" b="1" i="1" dirty="0">
                  <a:solidFill>
                    <a:schemeClr val="bg1"/>
                  </a:solidFill>
                  <a:latin typeface="+mj-lt"/>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0" u="none" strike="noStrike" kern="0" cap="none" spc="0" normalizeH="0" baseline="0" noProof="0" dirty="0">
                    <a:ln>
                      <a:noFill/>
                    </a:ln>
                    <a:solidFill>
                      <a:prstClr val="white"/>
                    </a:solidFill>
                    <a:effectLst/>
                    <a:uLnTx/>
                    <a:uFillTx/>
                    <a:latin typeface="Comic Sans MS"/>
                    <a:cs typeface="Arial"/>
                    <a:sym typeface="Comic Sans MS"/>
                  </a:rPr>
                  <a:t>Remind the students of the definition of a midpoint.</a:t>
                </a:r>
                <a:endParaRPr lang="en-GB" dirty="0"/>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11</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5146907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“Use green to color the figures that are congruent by symmetry with respect to the given red line.”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solidFill>
                    <a:schemeClr val="tx1">
                      <a:lumMod val="65000"/>
                      <a:lumOff val="35000"/>
                    </a:schemeClr>
                  </a:solidFill>
                  <a:effectLst/>
                  <a:latin typeface="+mn-lt"/>
                  <a:ea typeface="Calibri" panose="020F0502020204030204" pitchFamily="34" charset="0"/>
                  <a:cs typeface="Arial" panose="020B0604020202020204" pitchFamily="34" charset="0"/>
                </a:endParaRPr>
              </a:p>
              <a:p>
                <a:pPr marL="228600" indent="0"/>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350230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“Draw the symmetric of the figure with respect to the red line.”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228600" indent="0"/>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13</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7722168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“From the list of propositions below, select the ones that are true for any rectangle.”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9556272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“From the list of propositions below, select the ones that are true for any square.”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793053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“From the list of propositions below, select the ones that are true for any parallelogram.”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16</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6727652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“From the list of propositions below, select the ones that are true for any rhombus.”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indent="0">
                  <a:lnSpc>
                    <a:spcPct val="107000"/>
                  </a:lnSpc>
                  <a:spcBef>
                    <a:spcPts val="0"/>
                  </a:spcBef>
                  <a:spcAft>
                    <a:spcPts val="800"/>
                  </a:spcAft>
                </a:pP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p>
                <a:pPr marL="228600" indent="0"/>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17</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6173246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“Today, we are going to work on describing what triggers our strong emotions.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First, we are going to start with an activity that will help us identify positive and negative emotions.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In any given day, we experience multiple emotions. Some are positive, and some are negative or uncomfortable.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Some might be mild, and some might be strong.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Emotions are triggered by events that happen, and by the way we perceive these events.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It is not always one big event that triggers an emotion; sometimes it is a series of small events that build up over time.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We should try to sort through our emotions and identify the situations that trigger them, in order to figure out the best way to deal with them.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To do that, we are first going to remember some “emotion” words and classify them as positive or negative.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So, look carefully at the list of emotions given.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Which emotions do you think are positive? Which do you think are negative?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Draw 2 boxes as shown on this screen and write positive emotions in one box, and negative emotions in the other.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Now, write each emotion in the appropriate box.”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US" sz="1200" b="0" u="none" dirty="0">
              <a:effectLst/>
            </a:endParaRPr>
          </a:p>
          <a:p>
            <a:pPr marL="228600" marR="0" indent="0">
              <a:lnSpc>
                <a:spcPct val="107000"/>
              </a:lnSpc>
              <a:spcBef>
                <a:spcPts val="0"/>
              </a:spcBef>
              <a:spcAft>
                <a:spcPts val="800"/>
              </a:spcAft>
            </a:pPr>
            <a:endPar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2280945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“Now, select 2 positive emotions and 2 negative emotions.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For each of the emotions you select, try to think of a situation where you could feel this emotion and write it in the box.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Thinking of situations that trigger emotions helps us to find ways to deal with these emotions.”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marR="0" indent="0" algn="just">
              <a:lnSpc>
                <a:spcPct val="107000"/>
              </a:lnSpc>
              <a:spcBef>
                <a:spcPts val="0"/>
              </a:spcBef>
              <a:spcAft>
                <a:spcPts val="800"/>
              </a:spcAft>
            </a:pPr>
            <a:r>
              <a:rPr lang="en-US"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In class, you can write “positive emotions” on one side of the board and “negative emotions” on the other and ask the students to brainstorm some examples of positive emotions and some examples of negative emotions. Then you can ask them to describe what each emotion looks like and sounds like in other people. Also explain to students that it is possible to experience mixed emotions in some situations. For example, they might feel excited about getting selected to act in the school end of year play, but at the same time nervous about whether they will perform well.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214648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The table shows the plan of the chapter.</a:t>
            </a:r>
          </a:p>
          <a:p>
            <a:pPr marL="0" marR="0" indent="0">
              <a:lnSpc>
                <a:spcPct val="107000"/>
              </a:lnSpc>
              <a:spcBef>
                <a:spcPts val="0"/>
              </a:spcBef>
              <a:spcAft>
                <a:spcPts val="800"/>
              </a:spcAft>
            </a:pP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The chapter begins with the diagnostic assessment which aims to provide an overview of the students’ previous knowledge. The diagnostic assessment, which takes place at the start of learning, enables the teacher to learn about the students' existing knowledge and the skills they have mastered well, and to identify their difficulties.</a:t>
            </a:r>
          </a:p>
          <a:p>
            <a:pPr marL="0" marR="0" indent="0">
              <a:lnSpc>
                <a:spcPct val="107000"/>
              </a:lnSpc>
              <a:spcBef>
                <a:spcPts val="0"/>
              </a:spcBef>
              <a:spcAft>
                <a:spcPts val="800"/>
              </a:spcAft>
            </a:pP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Each chapter includes activities (which can be explicit or implicit) that promote the development of one skill (or several skills) of social and emotional learning (SEL). Social and emotional learning promotes the development of 5 fundamental skills in students: self-awareness, self-control, social awareness, interpersonal relationships, and decision-making. The role of the teacher is to integrate the objectives related to social and emotional learning in his/her teaching (activities and discussions) in class.</a:t>
            </a:r>
          </a:p>
          <a:p>
            <a:pPr marL="0" marR="0" indent="0">
              <a:lnSpc>
                <a:spcPct val="107000"/>
              </a:lnSpc>
              <a:spcBef>
                <a:spcPts val="0"/>
              </a:spcBef>
              <a:spcAft>
                <a:spcPts val="800"/>
              </a:spcAft>
            </a:pP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The flow of the session is as follows:</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 An introduction which includes a preparatory question answered at the end of the chapter.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 A preparatory activity that aims to activate the prerequisites.</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 A learning activity which includes a real-life situation that can lead students to discover new concepts while trying to solve it. </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 A result of the learning activity related to the objective.</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 Applications which can be exercises or problems.</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nSpc>
                <a:spcPct val="107000"/>
              </a:lnSpc>
              <a:spcBef>
                <a:spcPts val="0"/>
              </a:spcBef>
              <a:spcAft>
                <a:spcPts val="800"/>
              </a:spcAft>
              <a:buFont typeface="Calibri" panose="020F0502020204030204" pitchFamily="34" charset="0"/>
              <a:buNone/>
            </a:pPr>
            <a:r>
              <a:rPr lang="en-US" sz="1200" dirty="0">
                <a:effectLst/>
                <a:latin typeface="Times New Roman" panose="02020603050405020304" pitchFamily="18" charset="0"/>
                <a:ea typeface="Calibri" panose="020F0502020204030204" pitchFamily="34" charset="0"/>
                <a:cs typeface="Arial" panose="020B0604020202020204" pitchFamily="34" charset="0"/>
              </a:rPr>
              <a:t>- A formative assessment is carried out at the end of each session to verify students' understanding of the objectives.</a:t>
            </a:r>
          </a:p>
          <a:p>
            <a:pPr marL="0" marR="0" lvl="0" indent="0">
              <a:lnSpc>
                <a:spcPct val="107000"/>
              </a:lnSpc>
              <a:spcBef>
                <a:spcPts val="0"/>
              </a:spcBef>
              <a:spcAft>
                <a:spcPts val="800"/>
              </a:spcAft>
              <a:buFont typeface="Calibri" panose="020F0502020204030204" pitchFamily="34" charset="0"/>
              <a:buNone/>
            </a:pP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A wrap-up activity is given at the end; it can be a game based on the chapter’s objectives.</a:t>
            </a:r>
          </a:p>
          <a:p>
            <a:pPr marL="0" marR="0" indent="0">
              <a:lnSpc>
                <a:spcPct val="107000"/>
              </a:lnSpc>
              <a:spcBef>
                <a:spcPts val="0"/>
              </a:spcBef>
              <a:spcAft>
                <a:spcPts val="800"/>
              </a:spcAft>
            </a:pP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 A summative assessment is given at the end of the chapter to verify students' understanding of the chapter objectives.</a:t>
            </a:r>
          </a:p>
          <a:p>
            <a:pPr marL="0" marR="0" indent="0">
              <a:lnSpc>
                <a:spcPct val="107000"/>
              </a:lnSpc>
              <a:spcBef>
                <a:spcPts val="0"/>
              </a:spcBef>
              <a:spcAft>
                <a:spcPts val="800"/>
              </a:spcAft>
            </a:pP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Note: For students, the formative assessment is found under the title "check your understanding" and the summative assessment is found under the title "test your knowledge".</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6685503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“Look at the triangle. Identify the right angle and complete.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We can use a set square to check if an angle is right.”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indent="0">
              <a:lnSpc>
                <a:spcPct val="107000"/>
              </a:lnSpc>
              <a:spcBef>
                <a:spcPts val="0"/>
              </a:spcBef>
              <a:spcAft>
                <a:spcPts val="800"/>
              </a:spcAft>
            </a:pP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6938197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“To check if an angle is right using a set square, we start by placing one of the two short sides of the set square on one side of the angle.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We then slide the set square until its other short side touches the vertex of the angle.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If the other side of the angle coincides with the other short side of the set square, then the angle is right.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In this case, the sides do not coincide, and that is why the angle is not right.”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i="1" dirty="0">
              <a:solidFill>
                <a:schemeClr val="bg1"/>
              </a:solidFill>
              <a:effectLst/>
              <a:highlight>
                <a:srgbClr val="00FFFF"/>
              </a:highlight>
              <a:latin typeface="+mn-lt"/>
              <a:ea typeface="Calibri" panose="020F0502020204030204" pitchFamily="34" charset="0"/>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i="1" dirty="0">
              <a:solidFill>
                <a:schemeClr val="bg1"/>
              </a:solidFill>
              <a:effectLst/>
              <a:highlight>
                <a:srgbClr val="00FFFF"/>
              </a:highlight>
              <a:latin typeface="+mn-lt"/>
              <a:ea typeface="Calibri" panose="020F0502020204030204" pitchFamily="34" charset="0"/>
              <a:sym typeface="Comic Sans MS"/>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21</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9766221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“To check if an angle is right, we follow the 3 steps.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First align the short side of the ruler with a side on the angle, then slide the set square so that the other short side touches the vertex of the angle.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If the other 2 sides coincide, then the angle is right.” </a:t>
            </a:r>
            <a:endParaRPr lang="en-US" sz="1200" b="1" i="1" dirty="0">
              <a:solidFill>
                <a:schemeClr val="bg1"/>
              </a:solidFill>
              <a:latin typeface="+mj-lt"/>
              <a:sym typeface="Comic Sans MS"/>
            </a:endParaRPr>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5094625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“Select the best answer.”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23</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0463294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“Which of these figures shows perpendicular straight lines? Select the best answer.”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b="0" dirty="0">
              <a:solidFill>
                <a:schemeClr val="bg1"/>
              </a:solidFill>
              <a:latin typeface="+mn-lt"/>
              <a:sym typeface="Comic Sans MS"/>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b="1" i="1" dirty="0">
              <a:solidFill>
                <a:schemeClr val="bg1"/>
              </a:solidFill>
              <a:latin typeface="+mn-lt"/>
              <a:ea typeface="Calibri" panose="020F0502020204030204" pitchFamily="34" charset="0"/>
              <a:sym typeface="Comic Sans MS"/>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b="1" i="1" dirty="0">
              <a:solidFill>
                <a:schemeClr val="bg1"/>
              </a:solidFill>
              <a:latin typeface="+mn-lt"/>
              <a:ea typeface="Calibri" panose="020F0502020204030204" pitchFamily="34" charset="0"/>
              <a:sym typeface="Comic Sans MS"/>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b="1" i="1" dirty="0">
              <a:solidFill>
                <a:schemeClr val="bg1"/>
              </a:solidFill>
              <a:latin typeface="+mn-lt"/>
              <a:ea typeface="Calibri" panose="020F0502020204030204" pitchFamily="34" charset="0"/>
              <a:sym typeface="Comic Sans MS"/>
            </a:endParaRPr>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625121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“(AB) is a straight line.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Draw a straight line perpendicular to it and passing through C.”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0" dirty="0">
                <a:solidFill>
                  <a:schemeClr val="bg1"/>
                </a:solidFill>
                <a:latin typeface="+mn-lt"/>
                <a:sym typeface="Comic Sans MS"/>
              </a:rPr>
              <a:t>Teacher says: </a:t>
            </a:r>
            <a:r>
              <a:rPr lang="en-US" sz="1800" b="1" i="1" dirty="0">
                <a:solidFill>
                  <a:schemeClr val="bg1"/>
                </a:solidFill>
                <a:latin typeface="+mn-lt"/>
                <a:sym typeface="Comic Sans MS"/>
              </a:rPr>
              <a:t>“To draw a straight line perpendicular to (AB) and passing through C, we will follow three steps. </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1" i="1" dirty="0">
                <a:solidFill>
                  <a:schemeClr val="bg1"/>
                </a:solidFill>
                <a:latin typeface="+mn-lt"/>
                <a:sym typeface="Comic Sans MS"/>
              </a:rPr>
              <a:t>We start by placing one of the two short sides of the set square on straight line (AB).</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1" i="1" dirty="0">
                <a:solidFill>
                  <a:schemeClr val="bg1"/>
                </a:solidFill>
                <a:latin typeface="+mn-lt"/>
                <a:sym typeface="Comic Sans MS"/>
              </a:rPr>
              <a:t>We move the set square along (AB) so that its other short side touches point C.</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1" i="1" dirty="0">
                <a:solidFill>
                  <a:schemeClr val="bg1"/>
                </a:solidFill>
                <a:latin typeface="+mn-lt"/>
                <a:sym typeface="Comic Sans MS"/>
              </a:rPr>
              <a:t>Then we use the edge of the set square to draw a straight line through point C.”</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b="1" i="1" dirty="0">
              <a:solidFill>
                <a:schemeClr val="bg1"/>
              </a:solidFill>
              <a:latin typeface="+mn-lt"/>
              <a:sym typeface="Comic Sans MS"/>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b="1" i="1" dirty="0">
              <a:solidFill>
                <a:schemeClr val="bg1"/>
              </a:solidFill>
              <a:latin typeface="+mn-lt"/>
              <a:ea typeface="Calibri" panose="020F0502020204030204" pitchFamily="34" charset="0"/>
              <a:sym typeface="Comic Sans MS"/>
            </a:endParaRPr>
          </a:p>
          <a:p>
            <a:pPr marL="228600" indent="0"/>
            <a:endParaRPr lang="en-US" sz="1800" dirty="0">
              <a:latin typeface="Times New Roman" panose="02020603050405020304" pitchFamily="18" charset="0"/>
              <a:ea typeface="Calibri" panose="020F0502020204030204" pitchFamily="34" charset="0"/>
            </a:endParaRPr>
          </a:p>
          <a:p>
            <a:pPr marL="228600" indent="0"/>
            <a:endParaRPr lang="en-US" sz="1800" dirty="0">
              <a:latin typeface="Times New Roman" panose="02020603050405020304" pitchFamily="18" charset="0"/>
              <a:ea typeface="Calibri" panose="020F0502020204030204" pitchFamily="34" charset="0"/>
            </a:endParaRPr>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998950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“Straight lines that do not meet are parallel straight lines.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Parallel straight lines are found in many objects around us.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We can find them on the edges of a signboard, on the sides of a ruler, in a book.” </a:t>
            </a:r>
            <a:endParaRPr lang="en-US" sz="1200" b="1" i="1" dirty="0">
              <a:solidFill>
                <a:schemeClr val="bg1"/>
              </a:solidFill>
              <a:latin typeface="+mj-lt"/>
              <a:sym typeface="Comic Sans MS"/>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b="1" i="1" dirty="0">
              <a:solidFill>
                <a:schemeClr val="bg1"/>
              </a:solidFill>
              <a:effectLst/>
              <a:highlight>
                <a:srgbClr val="00FFFF"/>
              </a:highlight>
              <a:latin typeface="+mn-lt"/>
              <a:ea typeface="Calibri" panose="020F0502020204030204" pitchFamily="34" charset="0"/>
              <a:cs typeface="Arial" panose="020B0604020202020204" pitchFamily="34" charset="0"/>
              <a:sym typeface="Comic Sans MS"/>
            </a:endParaRPr>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26</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126007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“Select the pairs of parallel lines from the list below.”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0" dirty="0">
                <a:solidFill>
                  <a:schemeClr val="bg1"/>
                </a:solidFill>
                <a:latin typeface="+mn-lt"/>
                <a:sym typeface="Comic Sans MS"/>
              </a:rPr>
              <a:t>Teacher says: </a:t>
            </a:r>
            <a:r>
              <a:rPr lang="en-US" sz="1800" b="1" i="1" dirty="0">
                <a:solidFill>
                  <a:schemeClr val="bg1"/>
                </a:solidFill>
                <a:latin typeface="+mn-lt"/>
                <a:sym typeface="Comic Sans MS"/>
              </a:rPr>
              <a:t>“If lines (AB) and (OP) are extended, they will meet, so lines (AB) and (OP) are not parallel.</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1" i="1" dirty="0">
                <a:solidFill>
                  <a:schemeClr val="bg1"/>
                </a:solidFill>
                <a:latin typeface="+mn-lt"/>
                <a:sym typeface="Comic Sans MS"/>
              </a:rPr>
              <a:t>If lines (EF) and (OP) are extended, they will not meet, so lines (EF) and (OP) are parallel.</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1" i="1" dirty="0">
                <a:solidFill>
                  <a:schemeClr val="bg1"/>
                </a:solidFill>
                <a:latin typeface="+mn-lt"/>
                <a:sym typeface="Comic Sans MS"/>
              </a:rPr>
              <a:t>If lines (CD) and (MN) are extended, they will not meet, so lines (CD) and (MN) are parallel.</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1" i="1" dirty="0">
                <a:solidFill>
                  <a:schemeClr val="bg1"/>
                </a:solidFill>
                <a:latin typeface="+mn-lt"/>
                <a:sym typeface="Comic Sans MS"/>
              </a:rPr>
              <a:t>If lines (JK) and (CD) are extended, they will meet, so lines (JK) and (CD) are not parallel.</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1" i="1" dirty="0">
                <a:solidFill>
                  <a:schemeClr val="bg1"/>
                </a:solidFill>
                <a:latin typeface="+mn-lt"/>
                <a:sym typeface="Comic Sans MS"/>
              </a:rPr>
              <a:t>If lines (GH) and (JK) are extended, they will not meet, so lines (GH) and (JK) are parallel.”</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1" i="1" dirty="0">
                <a:solidFill>
                  <a:schemeClr val="bg1"/>
                </a:solidFill>
                <a:latin typeface="+mn-lt"/>
                <a:sym typeface="Comic Sans MS"/>
              </a:rPr>
              <a:t> </a:t>
            </a:r>
            <a:endParaRPr lang="en-US" sz="1800" b="0" dirty="0">
              <a:solidFill>
                <a:schemeClr val="bg1"/>
              </a:solidFill>
              <a:latin typeface="+mn-lt"/>
              <a:sym typeface="Comic Sans MS"/>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b="0" dirty="0">
              <a:solidFill>
                <a:schemeClr val="bg1"/>
              </a:solidFill>
              <a:latin typeface="+mn-lt"/>
              <a:sym typeface="Comic Sans MS"/>
            </a:endParaRPr>
          </a:p>
          <a:p>
            <a:pPr marL="228600" marR="0" indent="0">
              <a:lnSpc>
                <a:spcPct val="107000"/>
              </a:lnSpc>
              <a:spcBef>
                <a:spcPts val="0"/>
              </a:spcBef>
              <a:spcAft>
                <a:spcPts val="800"/>
              </a:spcAft>
            </a:pP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p>
            <a:pPr marL="228600" indent="0"/>
            <a:endParaRPr lang="en-US" sz="1800" dirty="0">
              <a:latin typeface="Times New Roman" panose="02020603050405020304" pitchFamily="18" charset="0"/>
              <a:ea typeface="Calibri" panose="020F0502020204030204" pitchFamily="34" charset="0"/>
            </a:endParaRPr>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27</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0487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“Is point C the midpoint of segment [AB]?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Remember, a midpoint is a point that divides a segment into two equal parts.”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dirty="0">
              <a:solidFill>
                <a:schemeClr val="bg1"/>
              </a:solidFill>
              <a:latin typeface="+mn-lt"/>
              <a:sym typeface="Comic Sans MS"/>
            </a:endParaRPr>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8387708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“Is point C the midpoint of segment [AB]?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Remember, a midpoint is a point that divides a segment into two equal parts.”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781060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2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 as stated in the 1997 curriculum</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dirty="0">
                <a:solidFill>
                  <a:schemeClr val="tx1">
                    <a:lumMod val="65000"/>
                    <a:lumOff val="35000"/>
                  </a:schemeClr>
                </a:solidFill>
                <a:latin typeface="Comic Sans MS"/>
              </a:rPr>
              <a:t>Recognize properties of diagonals in a particular quadrilateral.</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endParaRPr kumimoji="0" lang="en-US" sz="12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2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Objectives</a:t>
            </a:r>
            <a:endParaRPr kumimoji="0" lang="en-US" sz="12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Recognize the diagonals in a polygon.</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Draw the diagonals of a polygon.</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Know the properties of diagonals of special quadrilaterals: superposition, orthogonality, same midpoint, axes of symmetry.</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Recognize a quadrilateral from its diagonals.</a:t>
            </a: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5780667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“Is point C the midpoint of segment [AB]?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Remember, a midpoint is a point that divides a segment into two equal parts.”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indent="0">
              <a:lnSpc>
                <a:spcPct val="107000"/>
              </a:lnSpc>
              <a:spcBef>
                <a:spcPts val="0"/>
              </a:spcBef>
              <a:spcAft>
                <a:spcPts val="800"/>
              </a:spcAft>
            </a:pPr>
            <a:endParaRPr lang="en-US" sz="1200" b="1" i="1" dirty="0">
              <a:solidFill>
                <a:schemeClr val="bg1"/>
              </a:solidFill>
              <a:latin typeface="+mn-lt"/>
              <a:sym typeface="Comic Sans MS"/>
            </a:endParaRPr>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3414705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“Find the symmetric B of A with respect to line (CD). You can use the set-square when needed.”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indent="0">
              <a:lnSpc>
                <a:spcPct val="107000"/>
              </a:lnSpc>
              <a:spcBef>
                <a:spcPts val="0"/>
              </a:spcBef>
              <a:spcAft>
                <a:spcPts val="800"/>
              </a:spcAft>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“We start by drawing from A </a:t>
            </a:r>
            <a:r>
              <a:rPr lang="en-US" sz="1200" b="1" i="1" dirty="0" err="1">
                <a:solidFill>
                  <a:schemeClr val="bg1"/>
                </a:solidFill>
                <a:latin typeface="+mn-lt"/>
                <a:sym typeface="Comic Sans MS"/>
              </a:rPr>
              <a:t>a</a:t>
            </a:r>
            <a:r>
              <a:rPr lang="en-US" sz="1200" b="1" i="1" dirty="0">
                <a:solidFill>
                  <a:schemeClr val="bg1"/>
                </a:solidFill>
                <a:latin typeface="+mn-lt"/>
                <a:sym typeface="Comic Sans MS"/>
              </a:rPr>
              <a:t> straight-line that is perpendicular to (CD). The straight-line cuts (CD) in a point, let’s call it M. </a:t>
            </a:r>
          </a:p>
          <a:p>
            <a:pPr marL="228600" marR="0" indent="0">
              <a:lnSpc>
                <a:spcPct val="107000"/>
              </a:lnSpc>
              <a:spcBef>
                <a:spcPts val="0"/>
              </a:spcBef>
              <a:spcAft>
                <a:spcPts val="800"/>
              </a:spcAft>
            </a:pPr>
            <a:r>
              <a:rPr lang="en-US" sz="1200" b="1" i="1" dirty="0">
                <a:solidFill>
                  <a:schemeClr val="bg1"/>
                </a:solidFill>
                <a:latin typeface="+mn-lt"/>
                <a:sym typeface="Comic Sans MS"/>
              </a:rPr>
              <a:t>On that straight-line, we place a point B such that AM = MB.</a:t>
            </a:r>
          </a:p>
          <a:p>
            <a:pPr marL="228600" marR="0" indent="0">
              <a:lnSpc>
                <a:spcPct val="107000"/>
              </a:lnSpc>
              <a:spcBef>
                <a:spcPts val="0"/>
              </a:spcBef>
              <a:spcAft>
                <a:spcPts val="800"/>
              </a:spcAft>
            </a:pPr>
            <a:r>
              <a:rPr lang="en-US" sz="1200" b="1" i="1" dirty="0">
                <a:solidFill>
                  <a:schemeClr val="bg1"/>
                </a:solidFill>
                <a:latin typeface="+mn-lt"/>
                <a:sym typeface="Comic Sans MS"/>
              </a:rPr>
              <a:t>The two points A and B will be symmetric with respect to the line (CD) if (CD) is perpendicular to segment [AB] at its midpoint.”</a:t>
            </a:r>
          </a:p>
          <a:p>
            <a:pPr marL="228600" marR="0" indent="0">
              <a:lnSpc>
                <a:spcPct val="107000"/>
              </a:lnSpc>
              <a:spcBef>
                <a:spcPts val="0"/>
              </a:spcBef>
              <a:spcAft>
                <a:spcPts val="800"/>
              </a:spcAft>
            </a:pPr>
            <a:r>
              <a:rPr lang="en-US" sz="1200" b="1" i="1" dirty="0">
                <a:solidFill>
                  <a:schemeClr val="bg1"/>
                </a:solidFill>
                <a:latin typeface="+mn-lt"/>
                <a:sym typeface="Comic Sans MS"/>
              </a:rPr>
              <a:t> </a:t>
            </a:r>
          </a:p>
          <a:p>
            <a:pPr marL="228600" marR="0" indent="0">
              <a:lnSpc>
                <a:spcPct val="107000"/>
              </a:lnSpc>
              <a:spcBef>
                <a:spcPts val="0"/>
              </a:spcBef>
              <a:spcAft>
                <a:spcPts val="800"/>
              </a:spcAft>
            </a:pPr>
            <a:endParaRPr lang="en-US" sz="1200" b="1" i="1" dirty="0">
              <a:solidFill>
                <a:schemeClr val="bg1"/>
              </a:solidFill>
              <a:latin typeface="+mn-lt"/>
              <a:sym typeface="Comic Sans MS"/>
            </a:endParaRPr>
          </a:p>
          <a:p>
            <a:pPr marL="228600" marR="0" indent="0">
              <a:lnSpc>
                <a:spcPct val="107000"/>
              </a:lnSpc>
              <a:spcBef>
                <a:spcPts val="0"/>
              </a:spcBef>
              <a:spcAft>
                <a:spcPts val="800"/>
              </a:spcAft>
            </a:pPr>
            <a:endParaRPr lang="en-US" sz="1200" b="1" i="1" dirty="0">
              <a:solidFill>
                <a:schemeClr val="bg1"/>
              </a:solidFill>
              <a:latin typeface="+mn-lt"/>
              <a:sym typeface="Comic Sans MS"/>
            </a:endParaRPr>
          </a:p>
          <a:p>
            <a:pPr marL="228600" indent="0"/>
            <a:endParaRPr lang="en-US" b="0" i="0" dirty="0"/>
          </a:p>
          <a:p>
            <a:pPr marL="228600" indent="0"/>
            <a:endParaRPr lang="en-US" b="0" i="0" dirty="0"/>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31</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6423985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“Find the symmetric B of A with respect to line (CD).”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indent="0">
              <a:lnSpc>
                <a:spcPct val="107000"/>
              </a:lnSpc>
              <a:spcBef>
                <a:spcPts val="0"/>
              </a:spcBef>
              <a:spcAft>
                <a:spcPts val="800"/>
              </a:spcAft>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“We start by drawing from A </a:t>
            </a:r>
            <a:r>
              <a:rPr lang="en-US" sz="1200" b="1" i="1" dirty="0" err="1">
                <a:solidFill>
                  <a:schemeClr val="bg1"/>
                </a:solidFill>
                <a:latin typeface="+mn-lt"/>
                <a:sym typeface="Comic Sans MS"/>
              </a:rPr>
              <a:t>a</a:t>
            </a:r>
            <a:r>
              <a:rPr lang="en-US" sz="1200" b="1" i="1" dirty="0">
                <a:solidFill>
                  <a:schemeClr val="bg1"/>
                </a:solidFill>
                <a:latin typeface="+mn-lt"/>
                <a:sym typeface="Comic Sans MS"/>
              </a:rPr>
              <a:t> straight-line that is perpendicular to (CD). The straight-line cuts (CD) in a point, let’s call it M. </a:t>
            </a:r>
          </a:p>
          <a:p>
            <a:pPr marL="228600" marR="0" indent="0">
              <a:lnSpc>
                <a:spcPct val="107000"/>
              </a:lnSpc>
              <a:spcBef>
                <a:spcPts val="0"/>
              </a:spcBef>
              <a:spcAft>
                <a:spcPts val="800"/>
              </a:spcAft>
            </a:pPr>
            <a:r>
              <a:rPr lang="en-US" sz="1200" b="1" i="1" dirty="0">
                <a:solidFill>
                  <a:schemeClr val="bg1"/>
                </a:solidFill>
                <a:latin typeface="+mn-lt"/>
                <a:sym typeface="Comic Sans MS"/>
              </a:rPr>
              <a:t>On that straight-line, we place a point B such that AM = MB.</a:t>
            </a:r>
          </a:p>
          <a:p>
            <a:pPr marL="228600" marR="0" indent="0">
              <a:lnSpc>
                <a:spcPct val="107000"/>
              </a:lnSpc>
              <a:spcBef>
                <a:spcPts val="0"/>
              </a:spcBef>
              <a:spcAft>
                <a:spcPts val="800"/>
              </a:spcAft>
            </a:pPr>
            <a:r>
              <a:rPr lang="en-US" sz="1200" b="1" i="1" dirty="0">
                <a:solidFill>
                  <a:schemeClr val="bg1"/>
                </a:solidFill>
                <a:latin typeface="+mn-lt"/>
                <a:sym typeface="Comic Sans MS"/>
              </a:rPr>
              <a:t>The two points A and B will be symmetric with respect to the line (CD) if (CD) is perpendicular to segment [AB] at its midpoint.”</a:t>
            </a:r>
          </a:p>
          <a:p>
            <a:pPr marL="228600" marR="0" indent="0">
              <a:lnSpc>
                <a:spcPct val="107000"/>
              </a:lnSpc>
              <a:spcBef>
                <a:spcPts val="0"/>
              </a:spcBef>
              <a:spcAft>
                <a:spcPts val="800"/>
              </a:spcAft>
            </a:pPr>
            <a:endParaRPr lang="en-US" sz="1200" b="1" i="1" dirty="0">
              <a:solidFill>
                <a:schemeClr val="bg1"/>
              </a:solidFill>
              <a:latin typeface="+mn-lt"/>
              <a:sym typeface="Comic Sans MS"/>
            </a:endParaRPr>
          </a:p>
          <a:p>
            <a:pPr marL="228600" marR="0" indent="0">
              <a:lnSpc>
                <a:spcPct val="107000"/>
              </a:lnSpc>
              <a:spcBef>
                <a:spcPts val="0"/>
              </a:spcBef>
              <a:spcAft>
                <a:spcPts val="800"/>
              </a:spcAft>
            </a:pPr>
            <a:endParaRPr lang="en-US" sz="1200" b="1" i="1" dirty="0">
              <a:solidFill>
                <a:schemeClr val="bg1"/>
              </a:solidFill>
              <a:latin typeface="+mn-lt"/>
              <a:sym typeface="Comic Sans MS"/>
            </a:endParaRPr>
          </a:p>
          <a:p>
            <a:pPr marL="228600" marR="0" indent="0">
              <a:lnSpc>
                <a:spcPct val="107000"/>
              </a:lnSpc>
              <a:spcBef>
                <a:spcPts val="0"/>
              </a:spcBef>
              <a:spcAft>
                <a:spcPts val="800"/>
              </a:spcAft>
            </a:pPr>
            <a:endParaRPr lang="en-US" sz="1200" b="1" i="1" dirty="0">
              <a:solidFill>
                <a:schemeClr val="bg1"/>
              </a:solidFill>
              <a:latin typeface="+mn-lt"/>
              <a:sym typeface="Comic Sans MS"/>
            </a:endParaRPr>
          </a:p>
          <a:p>
            <a:pPr marL="228600" indent="0"/>
            <a:endParaRPr lang="en-US" b="0" i="0" dirty="0"/>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5426666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“Is the straight-line (AB) an axis of symmetry?”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indent="0">
              <a:lnSpc>
                <a:spcPct val="107000"/>
              </a:lnSpc>
              <a:spcBef>
                <a:spcPts val="0"/>
              </a:spcBef>
              <a:spcAft>
                <a:spcPts val="800"/>
              </a:spcAft>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“Remember, two figures are symmetric with respect to a straight-line (AB) if every point of one is the symmetric of a point of the other with respect to (AB).</a:t>
            </a:r>
          </a:p>
          <a:p>
            <a:pPr marL="228600" marR="0" indent="0">
              <a:lnSpc>
                <a:spcPct val="107000"/>
              </a:lnSpc>
              <a:spcBef>
                <a:spcPts val="0"/>
              </a:spcBef>
              <a:spcAft>
                <a:spcPts val="800"/>
              </a:spcAft>
            </a:pPr>
            <a:r>
              <a:rPr lang="en-US" sz="1200" b="1" i="1" dirty="0">
                <a:solidFill>
                  <a:schemeClr val="bg1"/>
                </a:solidFill>
                <a:latin typeface="+mn-lt"/>
                <a:sym typeface="Comic Sans MS"/>
              </a:rPr>
              <a:t>One way to check if a given straight-line is a line of symmetry of a figure is to fold along the line. If one part of the figure fits exactly on the other part, then the fold line is an axis of symmetry. </a:t>
            </a:r>
          </a:p>
          <a:p>
            <a:pPr marL="228600" marR="0" indent="0">
              <a:lnSpc>
                <a:spcPct val="107000"/>
              </a:lnSpc>
              <a:spcBef>
                <a:spcPts val="0"/>
              </a:spcBef>
              <a:spcAft>
                <a:spcPts val="800"/>
              </a:spcAft>
            </a:pPr>
            <a:r>
              <a:rPr lang="en-US" sz="1200" b="1" i="1" dirty="0">
                <a:solidFill>
                  <a:schemeClr val="bg1"/>
                </a:solidFill>
                <a:latin typeface="+mn-lt"/>
                <a:sym typeface="Comic Sans MS"/>
              </a:rPr>
              <a:t>If we fold along line (AB), the two parts do not match. </a:t>
            </a:r>
          </a:p>
          <a:p>
            <a:pPr marL="228600" marR="0" indent="0">
              <a:lnSpc>
                <a:spcPct val="107000"/>
              </a:lnSpc>
              <a:spcBef>
                <a:spcPts val="0"/>
              </a:spcBef>
              <a:spcAft>
                <a:spcPts val="800"/>
              </a:spcAft>
            </a:pPr>
            <a:r>
              <a:rPr lang="en-US" sz="1200" b="1" i="1" dirty="0">
                <a:solidFill>
                  <a:schemeClr val="bg1"/>
                </a:solidFill>
                <a:latin typeface="+mn-lt"/>
                <a:sym typeface="Comic Sans MS"/>
              </a:rPr>
              <a:t>So (AB) is not an axis of symmetry.”</a:t>
            </a:r>
          </a:p>
          <a:p>
            <a:pPr marL="228600" marR="0" indent="0">
              <a:lnSpc>
                <a:spcPct val="107000"/>
              </a:lnSpc>
              <a:spcBef>
                <a:spcPts val="0"/>
              </a:spcBef>
              <a:spcAft>
                <a:spcPts val="800"/>
              </a:spcAft>
            </a:pPr>
            <a:endParaRPr lang="en-US" sz="1200" b="1" i="1" dirty="0">
              <a:solidFill>
                <a:schemeClr val="bg1"/>
              </a:solidFill>
              <a:latin typeface="+mn-lt"/>
              <a:sym typeface="Comic Sans MS"/>
            </a:endParaRPr>
          </a:p>
          <a:p>
            <a:pPr marL="228600" marR="0" indent="0">
              <a:lnSpc>
                <a:spcPct val="107000"/>
              </a:lnSpc>
              <a:spcBef>
                <a:spcPts val="0"/>
              </a:spcBef>
              <a:spcAft>
                <a:spcPts val="800"/>
              </a:spcAft>
            </a:pPr>
            <a:endParaRPr lang="en-US" sz="1200" b="1" i="1" dirty="0">
              <a:solidFill>
                <a:schemeClr val="bg1"/>
              </a:solidFill>
              <a:latin typeface="+mn-lt"/>
              <a:sym typeface="Comic Sans MS"/>
            </a:endParaRPr>
          </a:p>
          <a:p>
            <a:pPr marL="228600" marR="0" indent="0" algn="just">
              <a:lnSpc>
                <a:spcPct val="107000"/>
              </a:lnSpc>
              <a:spcBef>
                <a:spcPts val="0"/>
              </a:spcBef>
              <a:spcAft>
                <a:spcPts val="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228600" marR="0" indent="0" algn="just">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33</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0725183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“Is the straight-line (AB) an axis of symmetry?”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indent="0">
              <a:lnSpc>
                <a:spcPct val="107000"/>
              </a:lnSpc>
              <a:spcBef>
                <a:spcPts val="0"/>
              </a:spcBef>
              <a:spcAft>
                <a:spcPts val="800"/>
              </a:spcAft>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“Remember, two figures are symmetric with respect to a straight-line (AB) if every point of one is the symmetric of a point of the other with respect to (AB).</a:t>
            </a:r>
          </a:p>
          <a:p>
            <a:pPr marL="228600" marR="0" indent="0">
              <a:lnSpc>
                <a:spcPct val="107000"/>
              </a:lnSpc>
              <a:spcBef>
                <a:spcPts val="0"/>
              </a:spcBef>
              <a:spcAft>
                <a:spcPts val="800"/>
              </a:spcAft>
            </a:pPr>
            <a:r>
              <a:rPr lang="en-US" sz="1200" b="1" i="1" dirty="0">
                <a:solidFill>
                  <a:schemeClr val="bg1"/>
                </a:solidFill>
                <a:latin typeface="+mn-lt"/>
                <a:sym typeface="Comic Sans MS"/>
              </a:rPr>
              <a:t>One way to check if a given straight-line is a line of symmetry of a figure is to fold along the line. </a:t>
            </a:r>
          </a:p>
          <a:p>
            <a:pPr marL="228600" marR="0" indent="0">
              <a:lnSpc>
                <a:spcPct val="107000"/>
              </a:lnSpc>
              <a:spcBef>
                <a:spcPts val="0"/>
              </a:spcBef>
              <a:spcAft>
                <a:spcPts val="800"/>
              </a:spcAft>
            </a:pPr>
            <a:r>
              <a:rPr lang="en-US" sz="1200" b="1" i="1" dirty="0">
                <a:solidFill>
                  <a:schemeClr val="bg1"/>
                </a:solidFill>
                <a:latin typeface="+mn-lt"/>
                <a:sym typeface="Comic Sans MS"/>
              </a:rPr>
              <a:t>If one part of the figure fits exactly on the other part, then the fold line is an axis of symmetry. </a:t>
            </a:r>
          </a:p>
          <a:p>
            <a:pPr marL="228600" marR="0" indent="0">
              <a:lnSpc>
                <a:spcPct val="107000"/>
              </a:lnSpc>
              <a:spcBef>
                <a:spcPts val="0"/>
              </a:spcBef>
              <a:spcAft>
                <a:spcPts val="800"/>
              </a:spcAft>
            </a:pPr>
            <a:r>
              <a:rPr lang="en-US" sz="1200" b="1" i="1" dirty="0">
                <a:solidFill>
                  <a:schemeClr val="bg1"/>
                </a:solidFill>
                <a:latin typeface="+mn-lt"/>
                <a:sym typeface="Comic Sans MS"/>
              </a:rPr>
              <a:t>If we fold along line (AB), the two parts do not match. </a:t>
            </a:r>
          </a:p>
          <a:p>
            <a:pPr marL="228600" marR="0" indent="0">
              <a:lnSpc>
                <a:spcPct val="107000"/>
              </a:lnSpc>
              <a:spcBef>
                <a:spcPts val="0"/>
              </a:spcBef>
              <a:spcAft>
                <a:spcPts val="800"/>
              </a:spcAft>
            </a:pPr>
            <a:r>
              <a:rPr lang="en-US" sz="1200" b="1" i="1" dirty="0">
                <a:solidFill>
                  <a:schemeClr val="bg1"/>
                </a:solidFill>
                <a:latin typeface="+mn-lt"/>
                <a:sym typeface="Comic Sans MS"/>
              </a:rPr>
              <a:t>So (AB) is not an axis of symmetry.”</a:t>
            </a:r>
          </a:p>
          <a:p>
            <a:pPr marL="228600" marR="0" indent="0">
              <a:lnSpc>
                <a:spcPct val="107000"/>
              </a:lnSpc>
              <a:spcBef>
                <a:spcPts val="0"/>
              </a:spcBef>
              <a:spcAft>
                <a:spcPts val="800"/>
              </a:spcAft>
            </a:pPr>
            <a:r>
              <a:rPr lang="en-US" sz="1200" b="1" i="1" dirty="0">
                <a:solidFill>
                  <a:schemeClr val="bg1"/>
                </a:solidFill>
                <a:latin typeface="+mn-lt"/>
                <a:sym typeface="Comic Sans MS"/>
              </a:rPr>
              <a:t> </a:t>
            </a:r>
          </a:p>
          <a:p>
            <a:pPr marL="228600" marR="0" indent="0">
              <a:lnSpc>
                <a:spcPct val="107000"/>
              </a:lnSpc>
              <a:spcBef>
                <a:spcPts val="0"/>
              </a:spcBef>
              <a:spcAft>
                <a:spcPts val="800"/>
              </a:spcAft>
            </a:pPr>
            <a:endParaRPr lang="en-US" sz="1200" b="1" i="1" dirty="0">
              <a:solidFill>
                <a:schemeClr val="bg1"/>
              </a:solidFill>
              <a:latin typeface="+mn-lt"/>
              <a:sym typeface="Comic Sans MS"/>
            </a:endParaRPr>
          </a:p>
          <a:p>
            <a:pPr marL="228600" marR="0" indent="0" algn="just">
              <a:lnSpc>
                <a:spcPct val="107000"/>
              </a:lnSpc>
              <a:spcBef>
                <a:spcPts val="0"/>
              </a:spcBef>
              <a:spcAft>
                <a:spcPts val="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228600" marR="0" indent="0" algn="just">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9152621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“For the given parallelogram, select from the list of characteristics all that apply.”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indent="0">
              <a:lnSpc>
                <a:spcPct val="107000"/>
              </a:lnSpc>
              <a:spcBef>
                <a:spcPts val="0"/>
              </a:spcBef>
              <a:spcAft>
                <a:spcPts val="800"/>
              </a:spcAft>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“Since the two long sides are 16 cm long and both short sides are 8 cm long, we can deduce that opposite sides have the same length, but this is not necessarily the case for all sides. </a:t>
            </a:r>
          </a:p>
          <a:p>
            <a:pPr marL="228600" marR="0" indent="0">
              <a:lnSpc>
                <a:spcPct val="107000"/>
              </a:lnSpc>
              <a:spcBef>
                <a:spcPts val="0"/>
              </a:spcBef>
              <a:spcAft>
                <a:spcPts val="800"/>
              </a:spcAft>
            </a:pPr>
            <a:r>
              <a:rPr lang="en-US" sz="1200" b="1" i="1" dirty="0">
                <a:solidFill>
                  <a:schemeClr val="bg1"/>
                </a:solidFill>
                <a:latin typeface="+mn-lt"/>
                <a:sym typeface="Comic Sans MS"/>
              </a:rPr>
              <a:t>We can also see that the consecutive sides are not perpendicular because one of the sides of the set-square is not aligned with the other side of the angle. </a:t>
            </a:r>
          </a:p>
          <a:p>
            <a:pPr marL="228600" marR="0" indent="0">
              <a:lnSpc>
                <a:spcPct val="107000"/>
              </a:lnSpc>
              <a:spcBef>
                <a:spcPts val="0"/>
              </a:spcBef>
              <a:spcAft>
                <a:spcPts val="800"/>
              </a:spcAft>
            </a:pPr>
            <a:r>
              <a:rPr lang="en-US" sz="1200" b="1" i="1" dirty="0">
                <a:solidFill>
                  <a:schemeClr val="bg1"/>
                </a:solidFill>
                <a:latin typeface="+mn-lt"/>
                <a:sym typeface="Comic Sans MS"/>
              </a:rPr>
              <a:t>Lastly, if we extend the long sides, they will never meet, so they are parallel. </a:t>
            </a:r>
          </a:p>
          <a:p>
            <a:pPr marL="228600" marR="0" indent="0">
              <a:lnSpc>
                <a:spcPct val="107000"/>
              </a:lnSpc>
              <a:spcBef>
                <a:spcPts val="0"/>
              </a:spcBef>
              <a:spcAft>
                <a:spcPts val="800"/>
              </a:spcAft>
            </a:pPr>
            <a:r>
              <a:rPr lang="en-US" sz="1200" b="1" i="1" dirty="0">
                <a:solidFill>
                  <a:schemeClr val="bg1"/>
                </a:solidFill>
                <a:latin typeface="+mn-lt"/>
                <a:sym typeface="Comic Sans MS"/>
              </a:rPr>
              <a:t>And if we extend the short sides, they will never meet as well. So, they are parallel too. </a:t>
            </a:r>
          </a:p>
          <a:p>
            <a:pPr marL="228600" marR="0" indent="0">
              <a:lnSpc>
                <a:spcPct val="107000"/>
              </a:lnSpc>
              <a:spcBef>
                <a:spcPts val="0"/>
              </a:spcBef>
              <a:spcAft>
                <a:spcPts val="800"/>
              </a:spcAft>
            </a:pPr>
            <a:r>
              <a:rPr lang="en-US" sz="1200" b="1" i="1" dirty="0">
                <a:solidFill>
                  <a:schemeClr val="bg1"/>
                </a:solidFill>
                <a:latin typeface="+mn-lt"/>
                <a:sym typeface="Comic Sans MS"/>
              </a:rPr>
              <a:t>Then we can say that the parallelogram has 2 parallel sides. The opposite sides are parallel.”</a:t>
            </a:r>
          </a:p>
          <a:p>
            <a:pPr marL="228600" marR="0" indent="0">
              <a:lnSpc>
                <a:spcPct val="107000"/>
              </a:lnSpc>
              <a:spcBef>
                <a:spcPts val="0"/>
              </a:spcBef>
              <a:spcAft>
                <a:spcPts val="800"/>
              </a:spcAft>
            </a:pPr>
            <a:r>
              <a:rPr lang="en-US" sz="1200" b="1" i="1" dirty="0">
                <a:solidFill>
                  <a:schemeClr val="bg1"/>
                </a:solidFill>
                <a:latin typeface="+mn-lt"/>
                <a:sym typeface="Comic Sans MS"/>
              </a:rPr>
              <a:t> </a:t>
            </a:r>
          </a:p>
          <a:p>
            <a:pPr marL="228600" marR="0" indent="0">
              <a:lnSpc>
                <a:spcPct val="107000"/>
              </a:lnSpc>
              <a:spcBef>
                <a:spcPts val="0"/>
              </a:spcBef>
              <a:spcAft>
                <a:spcPts val="800"/>
              </a:spcAft>
            </a:pPr>
            <a:endParaRPr lang="en-US" sz="1200" b="1" i="1" dirty="0">
              <a:solidFill>
                <a:schemeClr val="bg1"/>
              </a:solidFill>
              <a:latin typeface="+mn-lt"/>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dirty="0">
              <a:solidFill>
                <a:schemeClr val="bg1"/>
              </a:solidFill>
              <a:latin typeface="+mn-lt"/>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dirty="0">
              <a:solidFill>
                <a:schemeClr val="bg1"/>
              </a:solidFill>
              <a:latin typeface="+mn-lt"/>
              <a:sym typeface="Comic Sans MS"/>
            </a:endParaRPr>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0679274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“For the given rectangle, select from the list of characteristics all that apply.”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indent="0">
              <a:lnSpc>
                <a:spcPct val="107000"/>
              </a:lnSpc>
              <a:spcBef>
                <a:spcPts val="0"/>
              </a:spcBef>
              <a:spcAft>
                <a:spcPts val="800"/>
              </a:spcAft>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“Since the two long sides are 14 cm long and both short sides are 9 cm long, we can deduce that opposite sides have the same length, but this is not necessarily the case for all sides. </a:t>
            </a:r>
          </a:p>
          <a:p>
            <a:pPr marL="228600" marR="0" indent="0">
              <a:lnSpc>
                <a:spcPct val="107000"/>
              </a:lnSpc>
              <a:spcBef>
                <a:spcPts val="0"/>
              </a:spcBef>
              <a:spcAft>
                <a:spcPts val="800"/>
              </a:spcAft>
            </a:pPr>
            <a:r>
              <a:rPr lang="en-US" sz="1200" b="1" i="1" dirty="0">
                <a:solidFill>
                  <a:schemeClr val="bg1"/>
                </a:solidFill>
                <a:latin typeface="+mn-lt"/>
                <a:sym typeface="Comic Sans MS"/>
              </a:rPr>
              <a:t>We can also see that the consecutive sides are perpendicular because one of the sides of the set-square is aligned with the other side of the angle. </a:t>
            </a:r>
          </a:p>
          <a:p>
            <a:pPr marL="228600" marR="0" indent="0">
              <a:lnSpc>
                <a:spcPct val="107000"/>
              </a:lnSpc>
              <a:spcBef>
                <a:spcPts val="0"/>
              </a:spcBef>
              <a:spcAft>
                <a:spcPts val="800"/>
              </a:spcAft>
            </a:pPr>
            <a:r>
              <a:rPr lang="en-US" sz="1200" b="1" i="1" dirty="0">
                <a:solidFill>
                  <a:schemeClr val="bg1"/>
                </a:solidFill>
                <a:latin typeface="+mn-lt"/>
                <a:sym typeface="Comic Sans MS"/>
              </a:rPr>
              <a:t>Lastly, if we extend the long sides, they will never meet, so they are parallel. </a:t>
            </a:r>
          </a:p>
          <a:p>
            <a:pPr marL="228600" marR="0" indent="0">
              <a:lnSpc>
                <a:spcPct val="107000"/>
              </a:lnSpc>
              <a:spcBef>
                <a:spcPts val="0"/>
              </a:spcBef>
              <a:spcAft>
                <a:spcPts val="800"/>
              </a:spcAft>
            </a:pPr>
            <a:r>
              <a:rPr lang="en-US" sz="1200" b="1" i="1" dirty="0">
                <a:solidFill>
                  <a:schemeClr val="bg1"/>
                </a:solidFill>
                <a:latin typeface="+mn-lt"/>
                <a:sym typeface="Comic Sans MS"/>
              </a:rPr>
              <a:t>And if we extend the short sides, they will never meet as well. So, they are parallel too. </a:t>
            </a:r>
          </a:p>
          <a:p>
            <a:pPr marL="228600" marR="0" indent="0">
              <a:lnSpc>
                <a:spcPct val="107000"/>
              </a:lnSpc>
              <a:spcBef>
                <a:spcPts val="0"/>
              </a:spcBef>
              <a:spcAft>
                <a:spcPts val="800"/>
              </a:spcAft>
            </a:pPr>
            <a:r>
              <a:rPr lang="en-US" sz="1200" b="1" i="1" dirty="0">
                <a:solidFill>
                  <a:schemeClr val="bg1"/>
                </a:solidFill>
                <a:latin typeface="+mn-lt"/>
                <a:sym typeface="Comic Sans MS"/>
              </a:rPr>
              <a:t>Then we can say that the rectangle has 2 parallel sides. The opposite sides are parallel.”</a:t>
            </a:r>
          </a:p>
          <a:p>
            <a:pPr marL="228600" marR="0" indent="0">
              <a:lnSpc>
                <a:spcPct val="107000"/>
              </a:lnSpc>
              <a:spcBef>
                <a:spcPts val="0"/>
              </a:spcBef>
              <a:spcAft>
                <a:spcPts val="800"/>
              </a:spcAft>
            </a:pPr>
            <a:endParaRPr lang="en-US" sz="1200" b="1" i="1" dirty="0">
              <a:solidFill>
                <a:schemeClr val="bg1"/>
              </a:solidFill>
              <a:latin typeface="+mn-lt"/>
              <a:sym typeface="Comic Sans MS"/>
            </a:endParaRPr>
          </a:p>
          <a:p>
            <a:pPr marL="228600" marR="0" indent="0">
              <a:lnSpc>
                <a:spcPct val="107000"/>
              </a:lnSpc>
              <a:spcBef>
                <a:spcPts val="0"/>
              </a:spcBef>
              <a:spcAft>
                <a:spcPts val="800"/>
              </a:spcAft>
            </a:pPr>
            <a:endParaRPr lang="en-US" sz="1200" b="1" i="1" dirty="0">
              <a:solidFill>
                <a:schemeClr val="bg1"/>
              </a:solidFill>
              <a:latin typeface="+mn-lt"/>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dirty="0">
              <a:solidFill>
                <a:schemeClr val="bg1"/>
              </a:solidFill>
              <a:latin typeface="+mn-lt"/>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00" b="0" dirty="0">
              <a:solidFill>
                <a:schemeClr val="bg1"/>
              </a:solidFill>
              <a:latin typeface="+mn-lt"/>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dirty="0">
              <a:solidFill>
                <a:schemeClr val="bg1"/>
              </a:solidFill>
              <a:latin typeface="+mn-lt"/>
              <a:sym typeface="Comic Sans MS"/>
            </a:endParaRPr>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36</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0150929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“For the given rhombus, select from the list of characteristics all that apply.”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indent="0">
              <a:lnSpc>
                <a:spcPct val="107000"/>
              </a:lnSpc>
              <a:spcBef>
                <a:spcPts val="0"/>
              </a:spcBef>
              <a:spcAft>
                <a:spcPts val="800"/>
              </a:spcAft>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“Since all sides are 9 cm long, we can deduce that not only do opposite sides have the same length, but rather all sides have the same length. </a:t>
            </a:r>
          </a:p>
          <a:p>
            <a:pPr marL="228600" marR="0" indent="0">
              <a:lnSpc>
                <a:spcPct val="107000"/>
              </a:lnSpc>
              <a:spcBef>
                <a:spcPts val="0"/>
              </a:spcBef>
              <a:spcAft>
                <a:spcPts val="800"/>
              </a:spcAft>
            </a:pPr>
            <a:r>
              <a:rPr lang="en-US" sz="1200" b="1" i="1" dirty="0">
                <a:solidFill>
                  <a:schemeClr val="bg1"/>
                </a:solidFill>
                <a:latin typeface="+mn-lt"/>
                <a:sym typeface="Comic Sans MS"/>
              </a:rPr>
              <a:t>We can also see that the consecutive sides are not perpendicular because one of the sides of the set-square is not aligned with the other side of the angle. </a:t>
            </a:r>
          </a:p>
          <a:p>
            <a:pPr marL="228600" marR="0" indent="0">
              <a:lnSpc>
                <a:spcPct val="107000"/>
              </a:lnSpc>
              <a:spcBef>
                <a:spcPts val="0"/>
              </a:spcBef>
              <a:spcAft>
                <a:spcPts val="800"/>
              </a:spcAft>
            </a:pPr>
            <a:r>
              <a:rPr lang="en-US" sz="1200" b="1" i="1" dirty="0">
                <a:solidFill>
                  <a:schemeClr val="bg1"/>
                </a:solidFill>
                <a:latin typeface="+mn-lt"/>
                <a:sym typeface="Comic Sans MS"/>
              </a:rPr>
              <a:t>Lastly, if we extend the opposite sides, they will never meet, so they are parallel. </a:t>
            </a:r>
          </a:p>
          <a:p>
            <a:pPr marL="228600" marR="0" indent="0">
              <a:lnSpc>
                <a:spcPct val="107000"/>
              </a:lnSpc>
              <a:spcBef>
                <a:spcPts val="0"/>
              </a:spcBef>
              <a:spcAft>
                <a:spcPts val="800"/>
              </a:spcAft>
            </a:pPr>
            <a:r>
              <a:rPr lang="en-US" sz="1200" b="1" i="1" dirty="0">
                <a:solidFill>
                  <a:schemeClr val="bg1"/>
                </a:solidFill>
                <a:latin typeface="+mn-lt"/>
                <a:sym typeface="Comic Sans MS"/>
              </a:rPr>
              <a:t>Then we can say that the rhombus has 2 parallel sides. The opposite sides are parallel.”</a:t>
            </a:r>
          </a:p>
          <a:p>
            <a:pPr marL="228600" marR="0" indent="0">
              <a:lnSpc>
                <a:spcPct val="107000"/>
              </a:lnSpc>
              <a:spcBef>
                <a:spcPts val="0"/>
              </a:spcBef>
              <a:spcAft>
                <a:spcPts val="800"/>
              </a:spcAft>
            </a:pPr>
            <a:endParaRPr lang="en-US" sz="1200" b="1" i="1" dirty="0">
              <a:solidFill>
                <a:schemeClr val="bg1"/>
              </a:solidFill>
              <a:latin typeface="+mn-lt"/>
              <a:sym typeface="Comic Sans MS"/>
            </a:endParaRPr>
          </a:p>
          <a:p>
            <a:pPr marL="228600" marR="0" indent="0">
              <a:lnSpc>
                <a:spcPct val="107000"/>
              </a:lnSpc>
              <a:spcBef>
                <a:spcPts val="0"/>
              </a:spcBef>
              <a:spcAft>
                <a:spcPts val="800"/>
              </a:spcAft>
            </a:pPr>
            <a:endParaRPr lang="en-US" sz="1200" b="1" i="1" dirty="0">
              <a:solidFill>
                <a:schemeClr val="bg1"/>
              </a:solidFill>
              <a:latin typeface="+mn-lt"/>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dirty="0">
              <a:solidFill>
                <a:schemeClr val="bg1"/>
              </a:solidFill>
              <a:latin typeface="+mn-lt"/>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00" b="0" dirty="0">
              <a:solidFill>
                <a:schemeClr val="bg1"/>
              </a:solidFill>
              <a:latin typeface="+mn-lt"/>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dirty="0">
              <a:solidFill>
                <a:schemeClr val="bg1"/>
              </a:solidFill>
              <a:latin typeface="+mn-lt"/>
              <a:sym typeface="Comic Sans MS"/>
            </a:endParaRPr>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37</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790599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“For the given square, select from the list of characteristics all that apply.”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indent="0">
              <a:lnSpc>
                <a:spcPct val="107000"/>
              </a:lnSpc>
              <a:spcBef>
                <a:spcPts val="0"/>
              </a:spcBef>
              <a:spcAft>
                <a:spcPts val="800"/>
              </a:spcAft>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“All sides are 12 cm long, so we can deduce that not only do opposite sides have the same length, but rather all sides have the same length. </a:t>
            </a:r>
          </a:p>
          <a:p>
            <a:pPr marL="228600" marR="0" indent="0">
              <a:lnSpc>
                <a:spcPct val="107000"/>
              </a:lnSpc>
              <a:spcBef>
                <a:spcPts val="0"/>
              </a:spcBef>
              <a:spcAft>
                <a:spcPts val="800"/>
              </a:spcAft>
            </a:pPr>
            <a:r>
              <a:rPr lang="en-US" sz="1200" b="1" i="1" dirty="0">
                <a:solidFill>
                  <a:schemeClr val="bg1"/>
                </a:solidFill>
                <a:latin typeface="+mn-lt"/>
                <a:sym typeface="Comic Sans MS"/>
              </a:rPr>
              <a:t>We can also see that the consecutive sides are perpendicular because one of the sides of the set-square is aligned with the other side of the angle. </a:t>
            </a:r>
          </a:p>
          <a:p>
            <a:pPr marL="228600" marR="0" indent="0">
              <a:lnSpc>
                <a:spcPct val="107000"/>
              </a:lnSpc>
              <a:spcBef>
                <a:spcPts val="0"/>
              </a:spcBef>
              <a:spcAft>
                <a:spcPts val="800"/>
              </a:spcAft>
            </a:pPr>
            <a:r>
              <a:rPr lang="en-US" sz="1200" b="1" i="1" dirty="0">
                <a:solidFill>
                  <a:schemeClr val="bg1"/>
                </a:solidFill>
                <a:latin typeface="+mn-lt"/>
                <a:sym typeface="Comic Sans MS"/>
              </a:rPr>
              <a:t>Lastly, if we extend the opposite sides, they will never meet, so they are parallel. </a:t>
            </a:r>
          </a:p>
          <a:p>
            <a:pPr marL="228600" marR="0" indent="0">
              <a:lnSpc>
                <a:spcPct val="107000"/>
              </a:lnSpc>
              <a:spcBef>
                <a:spcPts val="0"/>
              </a:spcBef>
              <a:spcAft>
                <a:spcPts val="800"/>
              </a:spcAft>
            </a:pPr>
            <a:r>
              <a:rPr lang="en-US" sz="1200" b="1" i="1" dirty="0">
                <a:solidFill>
                  <a:schemeClr val="bg1"/>
                </a:solidFill>
                <a:latin typeface="+mn-lt"/>
                <a:sym typeface="Comic Sans MS"/>
              </a:rPr>
              <a:t>Then we can say that the square has 2 parallel sides. The opposite sides are parallel.”</a:t>
            </a:r>
          </a:p>
          <a:p>
            <a:pPr marL="228600" marR="0" indent="0">
              <a:lnSpc>
                <a:spcPct val="107000"/>
              </a:lnSpc>
              <a:spcBef>
                <a:spcPts val="0"/>
              </a:spcBef>
              <a:spcAft>
                <a:spcPts val="800"/>
              </a:spcAft>
            </a:pPr>
            <a:endParaRPr lang="en-US" sz="1200" b="1" i="1" dirty="0">
              <a:solidFill>
                <a:schemeClr val="bg1"/>
              </a:solidFill>
              <a:latin typeface="+mn-lt"/>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dirty="0">
              <a:solidFill>
                <a:schemeClr val="bg1"/>
              </a:solidFill>
              <a:latin typeface="+mn-lt"/>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00" b="0" dirty="0">
              <a:solidFill>
                <a:schemeClr val="bg1"/>
              </a:solidFill>
              <a:latin typeface="+mn-lt"/>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dirty="0">
              <a:solidFill>
                <a:schemeClr val="bg1"/>
              </a:solidFill>
              <a:latin typeface="+mn-lt"/>
              <a:sym typeface="Comic Sans MS"/>
            </a:endParaRPr>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6181837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“For the given trapezoid, select from the list of characteristics all that apply.”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indent="0">
              <a:lnSpc>
                <a:spcPct val="107000"/>
              </a:lnSpc>
              <a:spcBef>
                <a:spcPts val="0"/>
              </a:spcBef>
              <a:spcAft>
                <a:spcPts val="800"/>
              </a:spcAft>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“All sides have different lengths. </a:t>
            </a:r>
          </a:p>
          <a:p>
            <a:pPr marL="228600" marR="0" indent="0">
              <a:lnSpc>
                <a:spcPct val="107000"/>
              </a:lnSpc>
              <a:spcBef>
                <a:spcPts val="0"/>
              </a:spcBef>
              <a:spcAft>
                <a:spcPts val="800"/>
              </a:spcAft>
            </a:pPr>
            <a:r>
              <a:rPr lang="en-US" sz="1200" b="1" i="1" dirty="0">
                <a:solidFill>
                  <a:schemeClr val="bg1"/>
                </a:solidFill>
                <a:latin typeface="+mn-lt"/>
                <a:sym typeface="Comic Sans MS"/>
              </a:rPr>
              <a:t>We can also see that the consecutive sides are not perpendicular because one of the sides of the set-square is not aligned with the other side of the angle. </a:t>
            </a:r>
          </a:p>
          <a:p>
            <a:pPr marL="228600" marR="0" indent="0">
              <a:lnSpc>
                <a:spcPct val="107000"/>
              </a:lnSpc>
              <a:spcBef>
                <a:spcPts val="0"/>
              </a:spcBef>
              <a:spcAft>
                <a:spcPts val="800"/>
              </a:spcAft>
            </a:pPr>
            <a:r>
              <a:rPr lang="en-US" sz="1200" b="1" i="1" dirty="0">
                <a:solidFill>
                  <a:schemeClr val="bg1"/>
                </a:solidFill>
                <a:latin typeface="+mn-lt"/>
                <a:sym typeface="Comic Sans MS"/>
              </a:rPr>
              <a:t>Lastly, only if we extend the top and bottom sides of this trapezoid, they will never meet, so they are parallel. </a:t>
            </a:r>
          </a:p>
          <a:p>
            <a:pPr marL="228600" marR="0" indent="0">
              <a:lnSpc>
                <a:spcPct val="107000"/>
              </a:lnSpc>
              <a:spcBef>
                <a:spcPts val="0"/>
              </a:spcBef>
              <a:spcAft>
                <a:spcPts val="800"/>
              </a:spcAft>
            </a:pPr>
            <a:r>
              <a:rPr lang="en-US" sz="1200" b="1" i="1" dirty="0">
                <a:solidFill>
                  <a:schemeClr val="bg1"/>
                </a:solidFill>
                <a:latin typeface="+mn-lt"/>
                <a:sym typeface="Comic Sans MS"/>
              </a:rPr>
              <a:t>Then we can say that the trapezoid has 2 parallel sides, and that the opposite sides are not necessarily parallel.”</a:t>
            </a:r>
          </a:p>
          <a:p>
            <a:pPr marL="228600" marR="0" indent="0">
              <a:lnSpc>
                <a:spcPct val="107000"/>
              </a:lnSpc>
              <a:spcBef>
                <a:spcPts val="0"/>
              </a:spcBef>
              <a:spcAft>
                <a:spcPts val="800"/>
              </a:spcAft>
            </a:pP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dirty="0">
              <a:solidFill>
                <a:schemeClr val="bg1"/>
              </a:solidFill>
              <a:latin typeface="+mn-lt"/>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00" b="0" dirty="0">
              <a:solidFill>
                <a:schemeClr val="bg1"/>
              </a:solidFill>
              <a:latin typeface="+mn-lt"/>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dirty="0">
              <a:solidFill>
                <a:schemeClr val="bg1"/>
              </a:solidFill>
              <a:latin typeface="+mn-lt"/>
              <a:sym typeface="Comic Sans MS"/>
            </a:endParaRPr>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296503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indent="0">
              <a:lnSpc>
                <a:spcPct val="107000"/>
              </a:lnSpc>
              <a:spcBef>
                <a:spcPts val="0"/>
              </a:spcBef>
              <a:spcAft>
                <a:spcPts val="800"/>
              </a:spcAft>
            </a:pPr>
            <a:r>
              <a:rPr lang="en-US" sz="2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0" marR="0" indent="0">
              <a:lnSpc>
                <a:spcPct val="107000"/>
              </a:lnSpc>
              <a:spcBef>
                <a:spcPts val="0"/>
              </a:spcBef>
              <a:spcAft>
                <a:spcPts val="800"/>
              </a:spcAft>
            </a:pPr>
            <a:r>
              <a:rPr lang="en-US" sz="2000" noProof="0" dirty="0">
                <a:effectLst/>
                <a:latin typeface="Times New Roman" panose="02020603050405020304" pitchFamily="18" charset="0"/>
                <a:ea typeface="Calibri" panose="020F0502020204030204" pitchFamily="34" charset="0"/>
                <a:cs typeface="Arial" panose="020B0604020202020204" pitchFamily="34" charset="0"/>
              </a:rPr>
              <a:t>The diagnostic assessment that takes place at the beginning of the chapter allows the teacher to check students’ knowledge of the prerequisites.</a:t>
            </a:r>
            <a:endParaRPr lang="en-US" sz="1800" noProof="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pPr>
            <a:endParaRPr lang="en-US" sz="1800" noProof="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pPr>
            <a:r>
              <a:rPr lang="en-US" sz="2000" noProof="0" dirty="0">
                <a:effectLst/>
                <a:latin typeface="Times New Roman" panose="02020603050405020304" pitchFamily="18" charset="0"/>
                <a:ea typeface="Calibri" panose="020F0502020204030204" pitchFamily="34" charset="0"/>
                <a:cs typeface="Arial" panose="020B0604020202020204" pitchFamily="34" charset="0"/>
              </a:rPr>
              <a:t>Students will find it under the title “Check your knowledge”. </a:t>
            </a:r>
            <a:endParaRPr lang="en-US" sz="1800" noProof="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pPr>
            <a:endParaRPr lang="en-US" sz="2000" noProof="0" dirty="0">
              <a:effectLst/>
              <a:latin typeface="Times New Roman" panose="02020603050405020304" pitchFamily="18"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pPr>
            <a:r>
              <a:rPr lang="en-US" sz="2000" noProof="0" dirty="0">
                <a:effectLst/>
                <a:latin typeface="Times New Roman" panose="02020603050405020304" pitchFamily="18" charset="0"/>
                <a:ea typeface="Calibri" panose="020F0502020204030204" pitchFamily="34" charset="0"/>
                <a:cs typeface="Arial" panose="020B0604020202020204" pitchFamily="34" charset="0"/>
              </a:rPr>
              <a:t>Based on the students' results, the teacher may review some of the prerequisites with them.</a:t>
            </a:r>
            <a:endParaRPr lang="en-US" sz="1800" noProof="0" dirty="0">
              <a:effectLst/>
              <a:latin typeface="Calibri" panose="020F0502020204030204" pitchFamily="34" charset="0"/>
              <a:ea typeface="Calibri" panose="020F0502020204030204" pitchFamily="34" charset="0"/>
              <a:cs typeface="Arial" panose="020B0604020202020204" pitchFamily="34" charset="0"/>
            </a:endParaRPr>
          </a:p>
          <a:p>
            <a:pPr marL="0" indent="0">
              <a:lnSpc>
                <a:spcPct val="90000"/>
              </a:lnSpc>
              <a:spcBef>
                <a:spcPts val="1000"/>
              </a:spcBef>
              <a:buClrTx/>
              <a:buFont typeface="Arial" panose="020B0604020202020204" pitchFamily="34" charset="0"/>
              <a:buNone/>
              <a:defRPr/>
            </a:pPr>
            <a:endParaRPr lang="en-US" sz="1600" dirty="0">
              <a:solidFill>
                <a:schemeClr val="tx1">
                  <a:lumMod val="65000"/>
                  <a:lumOff val="35000"/>
                </a:schemeClr>
              </a:solidFill>
              <a:latin typeface="Comic Sans MS" panose="030F0702030302020204" pitchFamily="66" charset="0"/>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3427253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“Complete the table below by marking all the properties that are true for a given quadrilateral.”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solidFill>
                <a:schemeClr val="tx1">
                  <a:lumMod val="65000"/>
                  <a:lumOff val="35000"/>
                </a:schemeClr>
              </a:solidFill>
              <a:effectLst/>
              <a:latin typeface="+mj-lt"/>
              <a:ea typeface="Calibri" panose="020F0502020204030204" pitchFamily="34" charset="0"/>
            </a:endParaRPr>
          </a:p>
          <a:p>
            <a:pPr marL="228600" indent="0"/>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7554713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4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 as stated in the 1997 curriculum and the teacher’s guide</a:t>
                </a:r>
              </a:p>
              <a:p>
                <a:pPr marL="228600" marR="0" indent="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Recognize properties of diagonals in a particular quadrilateral.</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600" dirty="0">
                  <a:solidFill>
                    <a:schemeClr val="tx1">
                      <a:lumMod val="65000"/>
                      <a:lumOff val="35000"/>
                    </a:schemeClr>
                  </a:solidFill>
                  <a:latin typeface="Comic Sans MS"/>
                </a:endParaRPr>
              </a:p>
              <a:p>
                <a:pPr marL="22860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22860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lang="en-US" sz="2400" dirty="0">
                    <a:solidFill>
                      <a:schemeClr val="tx1">
                        <a:lumMod val="65000"/>
                        <a:lumOff val="35000"/>
                      </a:schemeClr>
                    </a:solidFill>
                    <a:latin typeface="Comic Sans MS"/>
                  </a:rPr>
                  <a:t>Recognize and draw the diagonals in a polygon.</a:t>
                </a:r>
                <a:endParaRPr lang="fr-FR" sz="3200" b="1" dirty="0">
                  <a:solidFill>
                    <a:srgbClr val="3A729A"/>
                  </a:solidFill>
                  <a:latin typeface="Comic Sans MS" panose="030F0702030302020204" pitchFamily="66" charset="0"/>
                </a:endParaRPr>
              </a:p>
              <a:p>
                <a:pPr marL="228600" indent="0"/>
                <a:endParaRPr lang="en-GB" dirty="0"/>
              </a:p>
              <a:p>
                <a:pPr marL="228600" indent="0"/>
                <a:endParaRPr lang="en-GB" dirty="0"/>
              </a:p>
              <a:p>
                <a:pPr marL="228600" indent="0"/>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objectives as stated in the 1997 curriculum and the teacher’s guide</a:t>
                </a: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Recognize a fraction of type</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a &gt;b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and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b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Find fractions equal to a given fraction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Compare two fractions on the number line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600" dirty="0">
                  <a:solidFill>
                    <a:schemeClr val="tx1">
                      <a:lumMod val="65000"/>
                      <a:lumOff val="35000"/>
                    </a:schemeClr>
                  </a:solidFill>
                  <a:latin typeface="Comic Sans MS"/>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Objectives</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Recognize that for every integer </a:t>
                </a:r>
                <a:r>
                  <a:rPr lang="en-US" sz="1800" i="1" dirty="0">
                    <a:effectLst/>
                    <a:latin typeface="Times New Roman" panose="02020603050405020304" pitchFamily="18" charset="0"/>
                    <a:ea typeface="Calibri" panose="020F0502020204030204" pitchFamily="34" charset="0"/>
                    <a:cs typeface="Arial" panose="020B0604020202020204" pitchFamily="34" charset="0"/>
                  </a:rPr>
                  <a:t>a</a:t>
                </a:r>
                <a:r>
                  <a:rPr lang="en-US" sz="1800" dirty="0">
                    <a:effectLst/>
                    <a:latin typeface="Times New Roman" panose="02020603050405020304" pitchFamily="18" charset="0"/>
                    <a:ea typeface="Calibri" panose="020F0502020204030204" pitchFamily="34" charset="0"/>
                    <a:cs typeface="Arial" panose="020B0604020202020204" pitchFamily="34"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Calibri" panose="020F0502020204030204" pitchFamily="34" charset="0"/>
                    <a:cs typeface="Arial" panose="020B0604020202020204" pitchFamily="34" charset="0"/>
                  </a:rPr>
                  <a:t>means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a:t>
                </a:r>
                <a:r>
                  <a:rPr lang="en-US" sz="1800" dirty="0">
                    <a:effectLst/>
                    <a:latin typeface="Times New Roman" panose="02020603050405020304" pitchFamily="18" charset="0"/>
                    <a:ea typeface="Calibri" panose="020F0502020204030204" pitchFamily="34" charset="0"/>
                    <a:cs typeface="Arial" panose="020B0604020202020204" pitchFamily="34" charset="0"/>
                  </a:rPr>
                  <a:t> times </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1/𝑏</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Calculate the fraction</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of a number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n</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using the result of two successive operations “divide by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b</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“multiply by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a</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Recognize two equal fractions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Construct a fraction equal to a given fraction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Write a fraction equivalent to a given number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Reduce two fractions to the same denominator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Compare two fractions after reduction to the same denominator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Fallback>
      </mc:AlternateContent>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41</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406641863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42</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“Try to connect these 4 points using straight lines in as many ways as possible.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solidFill>
                  <a:schemeClr val="bg1"/>
                </a:solidFill>
                <a:latin typeface="+mn-lt"/>
                <a:sym typeface="Comic Sans MS"/>
              </a:rPr>
              <a:t>What is the best description of the shape of ABCD?”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solidFill>
                <a:schemeClr val="tx1">
                  <a:lumMod val="65000"/>
                  <a:lumOff val="35000"/>
                </a:schemeClr>
              </a:solidFill>
              <a:effectLst/>
              <a:latin typeface="+mj-lt"/>
              <a:ea typeface="Calibri" panose="020F050202020403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43</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6658486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dirty="0">
                <a:solidFill>
                  <a:schemeClr val="bg1"/>
                </a:solidFill>
                <a:latin typeface="+mn-lt"/>
                <a:sym typeface="Comic Sans MS"/>
              </a:rPr>
              <a:t>Teacher says: </a:t>
            </a:r>
            <a:r>
              <a:rPr lang="en-US" sz="1800" b="1" i="1" dirty="0">
                <a:solidFill>
                  <a:schemeClr val="bg1"/>
                </a:solidFill>
                <a:latin typeface="+mn-lt"/>
                <a:sym typeface="Comic Sans MS"/>
              </a:rPr>
              <a:t>“From the list of segments below, select the ones that are sides of the rectangle ABCD.” </a:t>
            </a:r>
            <a:endParaRPr lang="en-US" sz="1800" b="1" i="1" dirty="0">
              <a:solidFill>
                <a:schemeClr val="bg1"/>
              </a:solidFill>
              <a:latin typeface="+mj-lt"/>
              <a:sym typeface="Comic Sans MS"/>
            </a:endParaRPr>
          </a:p>
          <a:p>
            <a:pPr marL="228600" indent="0"/>
            <a:r>
              <a:rPr lang="en-US" sz="1800" dirty="0">
                <a:latin typeface="Calibri" panose="020F0502020204030204" pitchFamily="34" charset="0"/>
                <a:cs typeface="Calibri" panose="020F0502020204030204" pitchFamily="34" charset="0"/>
              </a:rPr>
              <a:t>Give the students </a:t>
            </a:r>
            <a:r>
              <a:rPr lang="en-US" sz="1800" b="0" u="none" dirty="0">
                <a:solidFill>
                  <a:schemeClr val="bg1"/>
                </a:solidFill>
                <a:effectLst/>
                <a:latin typeface="Comic Sans MS"/>
                <a:cs typeface="Calibri" panose="020F0502020204030204" pitchFamily="34" charset="0"/>
                <a:sym typeface="Comic Sans MS"/>
              </a:rPr>
              <a:t>some time to answer.</a:t>
            </a:r>
            <a:endParaRPr lang="en-US" sz="1800" b="0" dirty="0">
              <a:solidFill>
                <a:schemeClr val="bg1"/>
              </a:solidFill>
              <a:effectLst/>
              <a:latin typeface="Comic Sans MS"/>
              <a:sym typeface="Comic Sans MS"/>
            </a:endParaRPr>
          </a:p>
          <a:p>
            <a:pPr marL="228600" indent="0"/>
            <a:endParaRPr lang="en-GB" sz="1800" dirty="0"/>
          </a:p>
          <a:p>
            <a:pPr marL="228600" indent="0"/>
            <a:r>
              <a:rPr lang="en-US" sz="1800" b="0" u="none" dirty="0">
                <a:effectLst/>
              </a:rPr>
              <a:t>Correct the activity interactively.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dirty="0">
                <a:solidFill>
                  <a:schemeClr val="bg1"/>
                </a:solidFill>
                <a:latin typeface="+mn-lt"/>
                <a:sym typeface="Comic Sans MS"/>
              </a:rPr>
              <a:t>Teacher says: </a:t>
            </a:r>
            <a:r>
              <a:rPr lang="en-US" sz="1800" b="1" i="1" dirty="0">
                <a:solidFill>
                  <a:schemeClr val="bg1"/>
                </a:solidFill>
                <a:latin typeface="+mn-lt"/>
                <a:sym typeface="Comic Sans MS"/>
              </a:rPr>
              <a:t>“</a:t>
            </a:r>
            <a:r>
              <a:rPr lang="en-US" sz="1800" b="1" i="1" dirty="0">
                <a:effectLst/>
                <a:latin typeface="Times New Roman" panose="02020603050405020304" pitchFamily="18" charset="0"/>
                <a:ea typeface="Calibri" panose="020F0502020204030204" pitchFamily="34" charset="0"/>
                <a:cs typeface="Arial" panose="020B0604020202020204" pitchFamily="34" charset="0"/>
              </a:rPr>
              <a:t>[AC] and [BD] are segments that connect vertices of ABCD, but they are not sides of the rectangle. [AC] and [BD] are called diagonals.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i="1" dirty="0">
                <a:effectLst/>
                <a:latin typeface="Times New Roman" panose="02020603050405020304" pitchFamily="18" charset="0"/>
                <a:ea typeface="Calibri" panose="020F0502020204030204" pitchFamily="34" charset="0"/>
                <a:cs typeface="Arial" panose="020B0604020202020204" pitchFamily="34" charset="0"/>
              </a:rPr>
              <a:t>Sides are segments that connect consecutive vertices, so the sides of this rectangle are [AB], [BC], [CD] and [AD].” </a:t>
            </a:r>
          </a:p>
          <a:p>
            <a:pPr marL="228600" marR="0" indent="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98498374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Many polygons share some of the same properties, and their classifications are not distinct.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For example, a rectangle is also a parallelogram. Many students find this confusing.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In order for them to make sense of these relationships, they need to compare and contrast figures.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One way to help them is to play with them classification games in class that focus on properties of quadrilaterals.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Many quadrilaterals can be classified in more than one way.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For example, a parallelogram is a quadrilateral with two pairs of parallel sides where opposite sides are congruent.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A square is defined as a quadrilateral with four congruent sides and four congruent right angles.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Yet a square can also be classified as a parallelogram because it satisfies the definition of parallelogram.</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indent="0"/>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31838594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a:lnSpc>
                <a:spcPct val="115000"/>
              </a:lnSpc>
              <a:spcBef>
                <a:spcPts val="0"/>
              </a:spcBef>
              <a:spcAft>
                <a:spcPts val="0"/>
              </a:spcAft>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46</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60121387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dirty="0">
                <a:solidFill>
                  <a:schemeClr val="bg1"/>
                </a:solidFill>
                <a:latin typeface="+mn-lt"/>
                <a:sym typeface="Comic Sans MS"/>
              </a:rPr>
              <a:t>Teacher says: </a:t>
            </a:r>
            <a:r>
              <a:rPr lang="en-US" sz="1800" b="1" i="1" dirty="0">
                <a:solidFill>
                  <a:schemeClr val="bg1"/>
                </a:solidFill>
                <a:latin typeface="+mn-lt"/>
                <a:sym typeface="Comic Sans MS"/>
              </a:rPr>
              <a:t>“Which of the given sentences best describes what a diagonal is?” </a:t>
            </a:r>
            <a:endParaRPr lang="en-US" sz="1800" b="1" i="1" dirty="0">
              <a:solidFill>
                <a:schemeClr val="bg1"/>
              </a:solidFill>
              <a:latin typeface="+mj-lt"/>
              <a:sym typeface="Comic Sans MS"/>
            </a:endParaRPr>
          </a:p>
          <a:p>
            <a:pPr marL="228600" indent="0"/>
            <a:r>
              <a:rPr lang="en-US" sz="1800" dirty="0">
                <a:latin typeface="Calibri" panose="020F0502020204030204" pitchFamily="34" charset="0"/>
                <a:cs typeface="Calibri" panose="020F0502020204030204" pitchFamily="34" charset="0"/>
              </a:rPr>
              <a:t>Give the students </a:t>
            </a:r>
            <a:r>
              <a:rPr lang="en-US" sz="1800" b="0" u="none" dirty="0">
                <a:solidFill>
                  <a:schemeClr val="bg1"/>
                </a:solidFill>
                <a:effectLst/>
                <a:latin typeface="Comic Sans MS"/>
                <a:cs typeface="Calibri" panose="020F0502020204030204" pitchFamily="34" charset="0"/>
                <a:sym typeface="Comic Sans MS"/>
              </a:rPr>
              <a:t>some time to answer.</a:t>
            </a:r>
            <a:endParaRPr lang="en-US" sz="1800" b="0" dirty="0">
              <a:solidFill>
                <a:schemeClr val="bg1"/>
              </a:solidFill>
              <a:effectLst/>
              <a:latin typeface="Comic Sans MS"/>
              <a:sym typeface="Comic Sans MS"/>
            </a:endParaRPr>
          </a:p>
          <a:p>
            <a:pPr marL="228600" indent="0"/>
            <a:endParaRPr lang="en-GB" sz="1800" dirty="0"/>
          </a:p>
          <a:p>
            <a:pPr marL="228600" indent="0"/>
            <a:r>
              <a:rPr lang="en-US" sz="1800" b="0" u="none" dirty="0">
                <a:effectLst/>
              </a:rPr>
              <a:t>Correct the activity interactively.</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47</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68846196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dirty="0">
                <a:solidFill>
                  <a:schemeClr val="bg1"/>
                </a:solidFill>
                <a:latin typeface="+mn-lt"/>
                <a:sym typeface="Comic Sans MS"/>
              </a:rPr>
              <a:t>Teacher says: </a:t>
            </a:r>
            <a:r>
              <a:rPr lang="en-US" sz="1800" b="1" i="1" dirty="0">
                <a:solidFill>
                  <a:schemeClr val="bg1"/>
                </a:solidFill>
                <a:latin typeface="+mn-lt"/>
                <a:sym typeface="Comic Sans MS"/>
              </a:rPr>
              <a:t>“Select all diagonals of the quadrilateral ADEG.” </a:t>
            </a:r>
            <a:endParaRPr lang="en-US" sz="1800" b="1" i="1" dirty="0">
              <a:solidFill>
                <a:schemeClr val="bg1"/>
              </a:solidFill>
              <a:latin typeface="+mj-lt"/>
              <a:sym typeface="Comic Sans MS"/>
            </a:endParaRPr>
          </a:p>
          <a:p>
            <a:pPr marL="228600" indent="0"/>
            <a:r>
              <a:rPr lang="en-US" sz="1800" dirty="0">
                <a:latin typeface="Calibri" panose="020F0502020204030204" pitchFamily="34" charset="0"/>
                <a:cs typeface="Calibri" panose="020F0502020204030204" pitchFamily="34" charset="0"/>
              </a:rPr>
              <a:t>Give the students </a:t>
            </a:r>
            <a:r>
              <a:rPr lang="en-US" sz="1800" b="0" u="none" dirty="0">
                <a:solidFill>
                  <a:schemeClr val="bg1"/>
                </a:solidFill>
                <a:effectLst/>
                <a:latin typeface="Comic Sans MS"/>
                <a:cs typeface="Calibri" panose="020F0502020204030204" pitchFamily="34" charset="0"/>
                <a:sym typeface="Comic Sans MS"/>
              </a:rPr>
              <a:t>some time to answer.</a:t>
            </a:r>
            <a:endParaRPr lang="en-US" sz="1800" b="0" dirty="0">
              <a:solidFill>
                <a:schemeClr val="bg1"/>
              </a:solidFill>
              <a:effectLst/>
              <a:latin typeface="Comic Sans MS"/>
              <a:sym typeface="Comic Sans MS"/>
            </a:endParaRPr>
          </a:p>
          <a:p>
            <a:pPr marL="228600" indent="0"/>
            <a:endParaRPr lang="en-GB" sz="1800" dirty="0"/>
          </a:p>
          <a:p>
            <a:pPr marL="228600" indent="0"/>
            <a:r>
              <a:rPr lang="en-US" sz="1800" b="0" u="none" dirty="0">
                <a:effectLst/>
              </a:rPr>
              <a:t>Correct the activity interactively.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dirty="0">
                <a:solidFill>
                  <a:schemeClr val="bg1"/>
                </a:solidFill>
                <a:latin typeface="+mn-lt"/>
                <a:sym typeface="Comic Sans MS"/>
              </a:rPr>
              <a:t>Teacher says: </a:t>
            </a:r>
            <a:r>
              <a:rPr lang="en-US" sz="1800" b="1" i="1" dirty="0">
                <a:solidFill>
                  <a:schemeClr val="bg1"/>
                </a:solidFill>
                <a:latin typeface="+mn-lt"/>
                <a:sym typeface="Comic Sans MS"/>
              </a:rPr>
              <a:t>“</a:t>
            </a:r>
            <a:r>
              <a:rPr lang="en-US" sz="1800" b="1" i="1" dirty="0">
                <a:effectLst/>
                <a:latin typeface="Times New Roman" panose="02020603050405020304" pitchFamily="18" charset="0"/>
                <a:ea typeface="Calibri" panose="020F0502020204030204" pitchFamily="34" charset="0"/>
                <a:cs typeface="Arial" panose="020B0604020202020204" pitchFamily="34" charset="0"/>
              </a:rPr>
              <a:t>A diagonal connects two non-consecutive vertices. The vertices are A, D, E, and G.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i="1" dirty="0">
                <a:effectLst/>
                <a:latin typeface="Times New Roman" panose="02020603050405020304" pitchFamily="18" charset="0"/>
                <a:ea typeface="Calibri" panose="020F0502020204030204" pitchFamily="34" charset="0"/>
                <a:cs typeface="Arial" panose="020B0604020202020204" pitchFamily="34" charset="0"/>
              </a:rPr>
              <a:t>The non-consecutive vertices are A and E, and D and G. So, the diagonals are [AE] and [DG].</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i="1" dirty="0">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i="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Let’s give ourselves a small break.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i="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Remember to reflect on your emotions and the physical sensations you feel while going through these math applications.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i="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When you understand why you feel a certain way, you can help yourself by taking a pause, taking 5 nice deep breaths, and continuing on with the work.”</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228600" indent="0"/>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676028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indent="0">
              <a:lnSpc>
                <a:spcPct val="107000"/>
              </a:lnSpc>
              <a:spcBef>
                <a:spcPts val="0"/>
              </a:spcBef>
              <a:spcAft>
                <a:spcPts val="800"/>
              </a:spcAft>
            </a:pPr>
            <a:r>
              <a:rPr lang="en-US" sz="2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2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pPr>
            <a:r>
              <a:rPr lang="en-US" sz="2000" b="0" u="none" dirty="0">
                <a:solidFill>
                  <a:schemeClr val="tx1">
                    <a:lumMod val="65000"/>
                    <a:lumOff val="35000"/>
                  </a:schemeClr>
                </a:solidFill>
                <a:latin typeface="Comic Sans MS" panose="030F0702030302020204" pitchFamily="66" charset="0"/>
              </a:rPr>
              <a:t>Students are trained in this chapter to describe what triggers their own strong emotions. You can take some time during the sessions to allow students to describe their emotions and their triggers. </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2231689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6</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423768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“Use the set-square provided to find the right angles and mark them in green.”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228600" indent="0"/>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7</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83105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“Use the provided set-square to draw a line passing through the blue dot and forming a right angle with the red segment.”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indent="0">
                  <a:lnSpc>
                    <a:spcPct val="107000"/>
                  </a:lnSpc>
                  <a:spcBef>
                    <a:spcPts val="0"/>
                  </a:spcBef>
                  <a:spcAft>
                    <a:spcPts val="800"/>
                  </a:spcAft>
                </a:pP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p>
                <a:pPr marL="228600" indent="0"/>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268068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mn-lt"/>
                    <a:sym typeface="Comic Sans MS"/>
                  </a:rPr>
                  <a:t>Teacher says: </a:t>
                </a:r>
                <a:r>
                  <a:rPr lang="en-US" sz="1200" b="1" i="1" dirty="0">
                    <a:solidFill>
                      <a:schemeClr val="bg1"/>
                    </a:solidFill>
                    <a:latin typeface="+mn-lt"/>
                    <a:sym typeface="Comic Sans MS"/>
                  </a:rPr>
                  <a:t>“Color the rectangles in green.” </a:t>
                </a:r>
                <a:endParaRPr lang="en-US" sz="1200" b="1" i="1" dirty="0">
                  <a:solidFill>
                    <a:schemeClr val="bg1"/>
                  </a:solidFill>
                  <a:latin typeface="+mj-lt"/>
                  <a:sym typeface="Comic Sans MS"/>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228600" indent="0"/>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Remind the students that all squares are rectangles with equal sides but not all rectangles are squares. Refer to the table on page 125 of the national book.</a:t>
                </a:r>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0031959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45062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0"/>
    </p:custDataLst>
  </p:cSld>
  <p:clrMap bg1="lt1" tx1="dk1" bg2="dk2" tx2="lt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5" r:id="rId5"/>
    <p:sldLayoutId id="2147483656" r:id="rId6"/>
    <p:sldLayoutId id="2147483657" r:id="rId7"/>
    <p:sldLayoutId id="2147483659"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0.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notesSlide" Target="../notesSlides/notesSlide10.xml"/><Relationship Id="rId7" Type="http://schemas.openxmlformats.org/officeDocument/2006/relationships/image" Target="../media/image12.png"/><Relationship Id="rId2" Type="http://schemas.openxmlformats.org/officeDocument/2006/relationships/slideLayout" Target="../slideLayouts/slideLayout1.xml"/><Relationship Id="rId1" Type="http://schemas.openxmlformats.org/officeDocument/2006/relationships/tags" Target="../tags/tag19.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notesSlide" Target="../notesSlides/notesSlide11.xml"/><Relationship Id="rId7" Type="http://schemas.microsoft.com/office/2007/relationships/hdphoto" Target="../media/hdphoto2.wdp"/><Relationship Id="rId2" Type="http://schemas.openxmlformats.org/officeDocument/2006/relationships/slideLayout" Target="../slideLayouts/slideLayout1.xml"/><Relationship Id="rId1" Type="http://schemas.openxmlformats.org/officeDocument/2006/relationships/tags" Target="../tags/tag20.xml"/><Relationship Id="rId6" Type="http://schemas.openxmlformats.org/officeDocument/2006/relationships/image" Target="../media/image20.png"/><Relationship Id="rId5" Type="http://schemas.microsoft.com/office/2007/relationships/hdphoto" Target="../media/hdphoto1.wdp"/><Relationship Id="rId4" Type="http://schemas.openxmlformats.org/officeDocument/2006/relationships/image" Target="../media/image19.png"/><Relationship Id="rId9" Type="http://schemas.microsoft.com/office/2007/relationships/hdphoto" Target="../media/hdphoto3.wdp"/></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23.png"/><Relationship Id="rId2" Type="http://schemas.openxmlformats.org/officeDocument/2006/relationships/slideLayout" Target="../slideLayouts/slideLayout1.xml"/><Relationship Id="rId1" Type="http://schemas.openxmlformats.org/officeDocument/2006/relationships/tags" Target="../tags/tag21.xml"/><Relationship Id="rId6" Type="http://schemas.openxmlformats.org/officeDocument/2006/relationships/image" Target="../media/image22.png"/><Relationship Id="rId5" Type="http://schemas.openxmlformats.org/officeDocument/2006/relationships/image" Target="../media/image13.sv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22.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23.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24.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25.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26.xml"/><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2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2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slide" Target="slide4.xml"/><Relationship Id="rId2" Type="http://schemas.openxmlformats.org/officeDocument/2006/relationships/slideLayout" Target="../slideLayouts/slideLayout1.xml"/><Relationship Id="rId1" Type="http://schemas.openxmlformats.org/officeDocument/2006/relationships/tags" Target="../tags/tag11.xml"/><Relationship Id="rId6" Type="http://schemas.openxmlformats.org/officeDocument/2006/relationships/slide" Target="slide5.xml"/><Relationship Id="rId5" Type="http://schemas.openxmlformats.org/officeDocument/2006/relationships/slide" Target="slide3.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29.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notesSlide" Target="../notesSlides/notesSlide21.xml"/><Relationship Id="rId7" Type="http://schemas.openxmlformats.org/officeDocument/2006/relationships/image" Target="../media/image33.png"/><Relationship Id="rId2" Type="http://schemas.openxmlformats.org/officeDocument/2006/relationships/slideLayout" Target="../slideLayouts/slideLayout1.xml"/><Relationship Id="rId1" Type="http://schemas.openxmlformats.org/officeDocument/2006/relationships/tags" Target="../tags/tag30.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31.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3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33.xml"/><Relationship Id="rId5" Type="http://schemas.openxmlformats.org/officeDocument/2006/relationships/image" Target="../media/image11.sv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34.xml"/><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35.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36.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37.xml"/><Relationship Id="rId4"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38.xml"/><Relationship Id="rId5" Type="http://schemas.openxmlformats.org/officeDocument/2006/relationships/image" Target="../media/image41.png"/><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39.xml"/><Relationship Id="rId5" Type="http://schemas.openxmlformats.org/officeDocument/2006/relationships/image" Target="../media/image41.png"/><Relationship Id="rId4" Type="http://schemas.openxmlformats.org/officeDocument/2006/relationships/image" Target="../media/image42.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tags" Target="../tags/tag40.xml"/><Relationship Id="rId6" Type="http://schemas.openxmlformats.org/officeDocument/2006/relationships/image" Target="../media/image41.png"/><Relationship Id="rId5" Type="http://schemas.openxmlformats.org/officeDocument/2006/relationships/image" Target="../media/image44.png"/><Relationship Id="rId4"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tags" Target="../tags/tag41.xml"/><Relationship Id="rId6" Type="http://schemas.openxmlformats.org/officeDocument/2006/relationships/image" Target="../media/image39.png"/><Relationship Id="rId5" Type="http://schemas.openxmlformats.org/officeDocument/2006/relationships/image" Target="../media/image44.png"/><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xml"/><Relationship Id="rId1" Type="http://schemas.openxmlformats.org/officeDocument/2006/relationships/tags" Target="../tags/tag42.xml"/><Relationship Id="rId4" Type="http://schemas.openxmlformats.org/officeDocument/2006/relationships/image" Target="../media/image46.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tags" Target="../tags/tag43.xml"/><Relationship Id="rId4" Type="http://schemas.openxmlformats.org/officeDocument/2006/relationships/image" Target="../media/image47.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xml"/><Relationship Id="rId1" Type="http://schemas.openxmlformats.org/officeDocument/2006/relationships/tags" Target="../tags/tag44.xml"/><Relationship Id="rId6" Type="http://schemas.openxmlformats.org/officeDocument/2006/relationships/image" Target="../media/image31.png"/><Relationship Id="rId5" Type="http://schemas.openxmlformats.org/officeDocument/2006/relationships/image" Target="../media/image39.png"/><Relationship Id="rId4" Type="http://schemas.openxmlformats.org/officeDocument/2006/relationships/image" Target="../media/image48.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xml"/><Relationship Id="rId1" Type="http://schemas.openxmlformats.org/officeDocument/2006/relationships/tags" Target="../tags/tag45.xml"/><Relationship Id="rId6" Type="http://schemas.openxmlformats.org/officeDocument/2006/relationships/image" Target="../media/image31.png"/><Relationship Id="rId5" Type="http://schemas.openxmlformats.org/officeDocument/2006/relationships/image" Target="../media/image39.png"/><Relationship Id="rId4" Type="http://schemas.openxmlformats.org/officeDocument/2006/relationships/image" Target="../media/image49.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xml"/><Relationship Id="rId1" Type="http://schemas.openxmlformats.org/officeDocument/2006/relationships/tags" Target="../tags/tag46.xml"/><Relationship Id="rId6" Type="http://schemas.openxmlformats.org/officeDocument/2006/relationships/image" Target="../media/image39.png"/><Relationship Id="rId5" Type="http://schemas.openxmlformats.org/officeDocument/2006/relationships/image" Target="../media/image31.png"/><Relationship Id="rId4" Type="http://schemas.openxmlformats.org/officeDocument/2006/relationships/image" Target="../media/image50.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xml"/><Relationship Id="rId1" Type="http://schemas.openxmlformats.org/officeDocument/2006/relationships/tags" Target="../tags/tag47.xml"/><Relationship Id="rId6" Type="http://schemas.openxmlformats.org/officeDocument/2006/relationships/image" Target="../media/image31.png"/><Relationship Id="rId5" Type="http://schemas.openxmlformats.org/officeDocument/2006/relationships/image" Target="../media/image39.png"/><Relationship Id="rId4" Type="http://schemas.openxmlformats.org/officeDocument/2006/relationships/image" Target="../media/image49.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xml"/><Relationship Id="rId1" Type="http://schemas.openxmlformats.org/officeDocument/2006/relationships/tags" Target="../tags/tag48.xml"/><Relationship Id="rId6" Type="http://schemas.openxmlformats.org/officeDocument/2006/relationships/image" Target="../media/image31.png"/><Relationship Id="rId5" Type="http://schemas.openxmlformats.org/officeDocument/2006/relationships/image" Target="../media/image39.png"/><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3.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xml"/><Relationship Id="rId1" Type="http://schemas.openxmlformats.org/officeDocument/2006/relationships/tags" Target="../tags/tag49.xml"/><Relationship Id="rId5" Type="http://schemas.openxmlformats.org/officeDocument/2006/relationships/image" Target="../media/image53.svg"/><Relationship Id="rId4" Type="http://schemas.openxmlformats.org/officeDocument/2006/relationships/image" Target="../media/image52.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xml"/><Relationship Id="rId1" Type="http://schemas.openxmlformats.org/officeDocument/2006/relationships/tags" Target="../tags/tag50.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xml"/><Relationship Id="rId1" Type="http://schemas.openxmlformats.org/officeDocument/2006/relationships/tags" Target="../tags/tag51.xml"/><Relationship Id="rId5" Type="http://schemas.openxmlformats.org/officeDocument/2006/relationships/image" Target="../media/image55.svg"/><Relationship Id="rId4" Type="http://schemas.openxmlformats.org/officeDocument/2006/relationships/image" Target="../media/image54.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xml"/><Relationship Id="rId1" Type="http://schemas.openxmlformats.org/officeDocument/2006/relationships/tags" Target="../tags/tag5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xml"/><Relationship Id="rId1" Type="http://schemas.openxmlformats.org/officeDocument/2006/relationships/tags" Target="../tags/tag53.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xml"/><Relationship Id="rId1" Type="http://schemas.openxmlformats.org/officeDocument/2006/relationships/tags" Target="../tags/tag54.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xml"/><Relationship Id="rId1" Type="http://schemas.openxmlformats.org/officeDocument/2006/relationships/tags" Target="../tags/tag55.xml"/><Relationship Id="rId4" Type="http://schemas.openxmlformats.org/officeDocument/2006/relationships/image" Target="../media/image56.emf"/></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xml"/><Relationship Id="rId1" Type="http://schemas.openxmlformats.org/officeDocument/2006/relationships/tags" Target="../tags/tag56.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xml"/><Relationship Id="rId1" Type="http://schemas.openxmlformats.org/officeDocument/2006/relationships/tags" Target="../tags/tag57.xml"/></Relationships>
</file>

<file path=ppt/slides/_rels/slide4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slideLayout" Target="../slideLayouts/slideLayout8.xml"/><Relationship Id="rId1" Type="http://schemas.openxmlformats.org/officeDocument/2006/relationships/tags" Target="../tags/tag58.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4.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5.xml"/><Relationship Id="rId5" Type="http://schemas.openxmlformats.org/officeDocument/2006/relationships/image" Target="../media/image7.sv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notesSlide" Target="../notesSlides/notesSlide7.xml"/><Relationship Id="rId7" Type="http://schemas.openxmlformats.org/officeDocument/2006/relationships/image" Target="../media/image11.svg"/><Relationship Id="rId2" Type="http://schemas.openxmlformats.org/officeDocument/2006/relationships/slideLayout" Target="../slideLayouts/slideLayout1.xml"/><Relationship Id="rId1" Type="http://schemas.openxmlformats.org/officeDocument/2006/relationships/tags" Target="../tags/tag16.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sv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7.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8.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4" name="Picture 3">
            <a:extLst>
              <a:ext uri="{FF2B5EF4-FFF2-40B4-BE49-F238E27FC236}">
                <a16:creationId xmlns:a16="http://schemas.microsoft.com/office/drawing/2014/main" id="{12894DB3-5632-4915-91BD-9587A68088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7406"/>
            <a:ext cx="12192000" cy="6854573"/>
          </a:xfrm>
          <a:prstGeom prst="rect">
            <a:avLst/>
          </a:prstGeom>
        </p:spPr>
      </p:pic>
      <p:sp>
        <p:nvSpPr>
          <p:cNvPr id="11" name="TextBox 10">
            <a:extLst>
              <a:ext uri="{FF2B5EF4-FFF2-40B4-BE49-F238E27FC236}">
                <a16:creationId xmlns:a16="http://schemas.microsoft.com/office/drawing/2014/main" id="{C983E7D6-7A8A-4B59-AB8D-F0583A4B1FA8}"/>
              </a:ext>
            </a:extLst>
          </p:cNvPr>
          <p:cNvSpPr txBox="1"/>
          <p:nvPr/>
        </p:nvSpPr>
        <p:spPr>
          <a:xfrm>
            <a:off x="-4330" y="3702609"/>
            <a:ext cx="6100330" cy="707886"/>
          </a:xfrm>
          <a:prstGeom prst="rect">
            <a:avLst/>
          </a:prstGeom>
          <a:solidFill>
            <a:schemeClr val="accent5">
              <a:lumMod val="40000"/>
              <a:lumOff val="60000"/>
            </a:schemeClr>
          </a:solidFill>
        </p:spPr>
        <p:txBody>
          <a:bodyPr wrap="square" lIns="91440" tIns="45720" rIns="91440" bIns="45720" rtlCol="0" anchor="t">
            <a:spAutoFit/>
          </a:bodyPr>
          <a:lstStyle/>
          <a:p>
            <a:pPr marL="274320" lvl="3">
              <a:buSzPts val="2000"/>
            </a:pPr>
            <a:r>
              <a:rPr lang="en-US" sz="4000" b="1" dirty="0">
                <a:solidFill>
                  <a:schemeClr val="accent2">
                    <a:lumMod val="75000"/>
                  </a:schemeClr>
                </a:solidFill>
                <a:latin typeface="Comic Sans MS"/>
              </a:rPr>
              <a:t>Grade 5 – Chapter 14</a:t>
            </a:r>
            <a:endParaRPr lang="en-US" sz="4000" b="1" dirty="0">
              <a:solidFill>
                <a:schemeClr val="accent2">
                  <a:lumMod val="75000"/>
                </a:schemeClr>
              </a:solidFill>
              <a:latin typeface="Comic Sans MS" panose="030F0702030302020204" pitchFamily="66" charset="0"/>
            </a:endParaRPr>
          </a:p>
        </p:txBody>
      </p:sp>
      <p:sp>
        <p:nvSpPr>
          <p:cNvPr id="9" name="TextBox 8">
            <a:extLst>
              <a:ext uri="{FF2B5EF4-FFF2-40B4-BE49-F238E27FC236}">
                <a16:creationId xmlns:a16="http://schemas.microsoft.com/office/drawing/2014/main" id="{C744E63C-E5D0-4F05-8384-50766E4A834B}"/>
              </a:ext>
            </a:extLst>
          </p:cNvPr>
          <p:cNvSpPr txBox="1"/>
          <p:nvPr/>
        </p:nvSpPr>
        <p:spPr>
          <a:xfrm>
            <a:off x="-4330" y="2379170"/>
            <a:ext cx="6100330" cy="1323439"/>
          </a:xfrm>
          <a:prstGeom prst="rect">
            <a:avLst/>
          </a:prstGeom>
          <a:solidFill>
            <a:schemeClr val="accent2">
              <a:lumMod val="75000"/>
            </a:schemeClr>
          </a:solidFill>
        </p:spPr>
        <p:txBody>
          <a:bodyPr wrap="square" lIns="91440" tIns="45720" rIns="91440" bIns="45720" rtlCol="0" anchor="t">
            <a:spAutoFit/>
          </a:bodyPr>
          <a:lstStyle/>
          <a:p>
            <a:pPr marL="274320" lvl="1">
              <a:buSzPts val="2000"/>
            </a:pPr>
            <a:r>
              <a:rPr lang="en-US" sz="4000" b="1" dirty="0">
                <a:solidFill>
                  <a:schemeClr val="bg1"/>
                </a:solidFill>
                <a:latin typeface="Comic Sans MS"/>
              </a:rPr>
              <a:t>Characteristics of Quadrilaterals</a:t>
            </a:r>
            <a:endParaRPr lang="en-US" sz="1050" b="1" dirty="0">
              <a:solidFill>
                <a:schemeClr val="bg1"/>
              </a:solidFill>
              <a:latin typeface="Comic Sans MS" panose="030F0702030302020204" pitchFamily="66" charset="0"/>
            </a:endParaRPr>
          </a:p>
        </p:txBody>
      </p:sp>
      <p:sp>
        <p:nvSpPr>
          <p:cNvPr id="6" name="Rectangle 5">
            <a:extLst>
              <a:ext uri="{FF2B5EF4-FFF2-40B4-BE49-F238E27FC236}">
                <a16:creationId xmlns:a16="http://schemas.microsoft.com/office/drawing/2014/main" id="{DD08EA65-DEF4-4537-B049-135AD618D250}"/>
              </a:ext>
            </a:extLst>
          </p:cNvPr>
          <p:cNvSpPr/>
          <p:nvPr/>
        </p:nvSpPr>
        <p:spPr>
          <a:xfrm>
            <a:off x="418009" y="6166705"/>
            <a:ext cx="11355977" cy="392095"/>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Centre of Educational Research and Development (CERD)  experts with the support of USAID-funded QITABI 2 project.</a:t>
            </a:r>
          </a:p>
        </p:txBody>
      </p:sp>
      <p:pic>
        <p:nvPicPr>
          <p:cNvPr id="7" name="Picture 6">
            <a:extLst>
              <a:ext uri="{FF2B5EF4-FFF2-40B4-BE49-F238E27FC236}">
                <a16:creationId xmlns:a16="http://schemas.microsoft.com/office/drawing/2014/main" id="{DF5F7858-BAC7-E004-2C10-63C925B053A1}"/>
              </a:ext>
            </a:extLst>
          </p:cNvPr>
          <p:cNvPicPr>
            <a:picLocks noChangeAspect="1"/>
          </p:cNvPicPr>
          <p:nvPr/>
        </p:nvPicPr>
        <p:blipFill>
          <a:blip r:embed="rId5"/>
          <a:stretch>
            <a:fillRect/>
          </a:stretch>
        </p:blipFill>
        <p:spPr>
          <a:xfrm>
            <a:off x="7048568" y="1958006"/>
            <a:ext cx="4122305" cy="2941987"/>
          </a:xfrm>
          <a:prstGeom prst="rect">
            <a:avLst/>
          </a:prstGeom>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Use the set-square to complete the drawing of the rectangle.</a:t>
            </a:r>
            <a:endParaRPr lang="en-US" sz="3200" b="1" dirty="0">
              <a:solidFill>
                <a:schemeClr val="bg1"/>
              </a:solidFill>
              <a:latin typeface="+mn-lt"/>
            </a:endParaRPr>
          </a:p>
        </p:txBody>
      </p:sp>
      <p:pic>
        <p:nvPicPr>
          <p:cNvPr id="10" name="Picture 9">
            <a:extLst>
              <a:ext uri="{FF2B5EF4-FFF2-40B4-BE49-F238E27FC236}">
                <a16:creationId xmlns:a16="http://schemas.microsoft.com/office/drawing/2014/main" id="{EECF8018-D403-1CD4-AF7A-21AD2D987B31}"/>
              </a:ext>
            </a:extLst>
          </p:cNvPr>
          <p:cNvPicPr>
            <a:picLocks noChangeAspect="1"/>
          </p:cNvPicPr>
          <p:nvPr/>
        </p:nvPicPr>
        <p:blipFill>
          <a:blip r:embed="rId4"/>
          <a:stretch>
            <a:fillRect/>
          </a:stretch>
        </p:blipFill>
        <p:spPr>
          <a:xfrm>
            <a:off x="3521122" y="2477915"/>
            <a:ext cx="3731127" cy="2283169"/>
          </a:xfrm>
          <a:prstGeom prst="rect">
            <a:avLst/>
          </a:prstGeom>
        </p:spPr>
      </p:pic>
      <p:pic>
        <p:nvPicPr>
          <p:cNvPr id="11" name="Graphic 10" descr="Triangle Ruler outline">
            <a:extLst>
              <a:ext uri="{FF2B5EF4-FFF2-40B4-BE49-F238E27FC236}">
                <a16:creationId xmlns:a16="http://schemas.microsoft.com/office/drawing/2014/main" id="{B65F187C-396D-8E32-E30F-53E0EBF23F9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00479" y="1832828"/>
            <a:ext cx="1442236" cy="1442236"/>
          </a:xfrm>
          <a:prstGeom prst="rect">
            <a:avLst/>
          </a:prstGeom>
        </p:spPr>
      </p:pic>
      <p:pic>
        <p:nvPicPr>
          <p:cNvPr id="12" name="Graphic 11" descr="Pencil with solid fill">
            <a:extLst>
              <a:ext uri="{FF2B5EF4-FFF2-40B4-BE49-F238E27FC236}">
                <a16:creationId xmlns:a16="http://schemas.microsoft.com/office/drawing/2014/main" id="{06D57E79-194F-B309-0649-141D3119938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flipH="1">
            <a:off x="1028315" y="1872959"/>
            <a:ext cx="914400" cy="914400"/>
          </a:xfrm>
          <a:prstGeom prst="rect">
            <a:avLst/>
          </a:prstGeom>
        </p:spPr>
      </p:pic>
      <p:pic>
        <p:nvPicPr>
          <p:cNvPr id="13" name="Graphic 12" descr="Triangle Ruler outline">
            <a:extLst>
              <a:ext uri="{FF2B5EF4-FFF2-40B4-BE49-F238E27FC236}">
                <a16:creationId xmlns:a16="http://schemas.microsoft.com/office/drawing/2014/main" id="{6B7F5E59-0727-D39E-2C16-7DBEF6AB5EE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990487">
            <a:off x="3816180" y="4039967"/>
            <a:ext cx="1442236" cy="1442236"/>
          </a:xfrm>
          <a:prstGeom prst="rect">
            <a:avLst/>
          </a:prstGeom>
        </p:spPr>
      </p:pic>
      <p:cxnSp>
        <p:nvCxnSpPr>
          <p:cNvPr id="5" name="Straight Connector 4">
            <a:extLst>
              <a:ext uri="{FF2B5EF4-FFF2-40B4-BE49-F238E27FC236}">
                <a16:creationId xmlns:a16="http://schemas.microsoft.com/office/drawing/2014/main" id="{23645899-1734-631B-EA0E-96E9995E0883}"/>
              </a:ext>
            </a:extLst>
          </p:cNvPr>
          <p:cNvCxnSpPr/>
          <p:nvPr/>
        </p:nvCxnSpPr>
        <p:spPr>
          <a:xfrm>
            <a:off x="3642662" y="4704003"/>
            <a:ext cx="1560394" cy="1867929"/>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pic>
        <p:nvPicPr>
          <p:cNvPr id="15" name="Graphic 14" descr="Triangle Ruler outline">
            <a:extLst>
              <a:ext uri="{FF2B5EF4-FFF2-40B4-BE49-F238E27FC236}">
                <a16:creationId xmlns:a16="http://schemas.microsoft.com/office/drawing/2014/main" id="{71456474-F1C0-49F3-3171-F80E53F7709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212060" flipH="1">
            <a:off x="5594136" y="3156855"/>
            <a:ext cx="1442236" cy="1442236"/>
          </a:xfrm>
          <a:prstGeom prst="rect">
            <a:avLst/>
          </a:prstGeom>
        </p:spPr>
      </p:pic>
      <p:cxnSp>
        <p:nvCxnSpPr>
          <p:cNvPr id="16" name="Straight Connector 15">
            <a:extLst>
              <a:ext uri="{FF2B5EF4-FFF2-40B4-BE49-F238E27FC236}">
                <a16:creationId xmlns:a16="http://schemas.microsoft.com/office/drawing/2014/main" id="{C68D4EF0-4465-7C65-2FF0-EFDB00A57662}"/>
              </a:ext>
            </a:extLst>
          </p:cNvPr>
          <p:cNvCxnSpPr>
            <a:cxnSpLocks/>
          </p:cNvCxnSpPr>
          <p:nvPr/>
        </p:nvCxnSpPr>
        <p:spPr>
          <a:xfrm flipH="1">
            <a:off x="4537298" y="3958749"/>
            <a:ext cx="2667733" cy="2278549"/>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D8A5862E-2757-8C34-9F4D-F54688D5A285}"/>
              </a:ext>
            </a:extLst>
          </p:cNvPr>
          <p:cNvGrpSpPr/>
          <p:nvPr/>
        </p:nvGrpSpPr>
        <p:grpSpPr>
          <a:xfrm>
            <a:off x="3521121" y="5068526"/>
            <a:ext cx="2629747" cy="2153894"/>
            <a:chOff x="3521121" y="5068526"/>
            <a:chExt cx="2629747" cy="2153894"/>
          </a:xfrm>
          <a:solidFill>
            <a:schemeClr val="bg1"/>
          </a:solidFill>
        </p:grpSpPr>
        <p:sp>
          <p:nvSpPr>
            <p:cNvPr id="21" name="Rectangle 20">
              <a:extLst>
                <a:ext uri="{FF2B5EF4-FFF2-40B4-BE49-F238E27FC236}">
                  <a16:creationId xmlns:a16="http://schemas.microsoft.com/office/drawing/2014/main" id="{6EB77B19-6780-5F15-D98D-BE93DCFD7F71}"/>
                </a:ext>
              </a:extLst>
            </p:cNvPr>
            <p:cNvSpPr/>
            <p:nvPr/>
          </p:nvSpPr>
          <p:spPr>
            <a:xfrm>
              <a:off x="3521121" y="6078759"/>
              <a:ext cx="2153894" cy="629890"/>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1038F2D-2CF3-6F35-8956-4C92D292770D}"/>
                </a:ext>
              </a:extLst>
            </p:cNvPr>
            <p:cNvSpPr/>
            <p:nvPr/>
          </p:nvSpPr>
          <p:spPr>
            <a:xfrm rot="2959733">
              <a:off x="3314868" y="5830528"/>
              <a:ext cx="2153894" cy="629890"/>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131A0B2-54E1-5FAC-D60A-EA777B39DBBC}"/>
                </a:ext>
              </a:extLst>
            </p:cNvPr>
            <p:cNvSpPr/>
            <p:nvPr/>
          </p:nvSpPr>
          <p:spPr>
            <a:xfrm rot="19228097">
              <a:off x="3996974" y="5919576"/>
              <a:ext cx="2153894" cy="629890"/>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ustDataLst>
      <p:tags r:id="rId1"/>
    </p:custDataLst>
    <p:extLst>
      <p:ext uri="{BB962C8B-B14F-4D97-AF65-F5344CB8AC3E}">
        <p14:creationId xmlns:p14="http://schemas.microsoft.com/office/powerpoint/2010/main" val="187692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13"/>
                                        </p:tgtEl>
                                      </p:cBhvr>
                                    </p:animEffect>
                                    <p:set>
                                      <p:cBhvr>
                                        <p:cTn id="23" dur="1" fill="hold">
                                          <p:stCondLst>
                                            <p:cond delay="499"/>
                                          </p:stCondLst>
                                        </p:cTn>
                                        <p:tgtEl>
                                          <p:spTgt spid="13"/>
                                        </p:tgtEl>
                                        <p:attrNameLst>
                                          <p:attrName>style.visibility</p:attrName>
                                        </p:attrNameLst>
                                      </p:cBhvr>
                                      <p:to>
                                        <p:strVal val="hidden"/>
                                      </p:to>
                                    </p:set>
                                  </p:childTnLst>
                                </p:cTn>
                              </p:par>
                            </p:childTnLst>
                          </p:cTn>
                        </p:par>
                        <p:par>
                          <p:cTn id="24" fill="hold">
                            <p:stCondLst>
                              <p:cond delay="500"/>
                            </p:stCondLst>
                            <p:childTnLst>
                              <p:par>
                                <p:cTn id="25" presetID="53" presetClass="entr" presetSubtype="16"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nodeType="click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up)">
                                      <p:cBhvr>
                                        <p:cTn id="34" dur="500"/>
                                        <p:tgtEl>
                                          <p:spTgt spid="16"/>
                                        </p:tgtEl>
                                      </p:cBhvr>
                                    </p:animEffect>
                                  </p:childTnLst>
                                </p:cTn>
                              </p:par>
                            </p:childTnLst>
                          </p:cTn>
                        </p:par>
                        <p:par>
                          <p:cTn id="35" fill="hold">
                            <p:stCondLst>
                              <p:cond delay="500"/>
                            </p:stCondLst>
                            <p:childTnLst>
                              <p:par>
                                <p:cTn id="36" presetID="10" presetClass="exit" presetSubtype="0" fill="hold" nodeType="afterEffect">
                                  <p:stCondLst>
                                    <p:cond delay="0"/>
                                  </p:stCondLst>
                                  <p:childTnLst>
                                    <p:animEffect transition="out" filter="fade">
                                      <p:cBhvr>
                                        <p:cTn id="37" dur="500"/>
                                        <p:tgtEl>
                                          <p:spTgt spid="15"/>
                                        </p:tgtEl>
                                      </p:cBhvr>
                                    </p:animEffect>
                                    <p:set>
                                      <p:cBhvr>
                                        <p:cTn id="38" dur="1" fill="hold">
                                          <p:stCondLst>
                                            <p:cond delay="499"/>
                                          </p:stCondLst>
                                        </p:cTn>
                                        <p:tgtEl>
                                          <p:spTgt spid="15"/>
                                        </p:tgtEl>
                                        <p:attrNameLst>
                                          <p:attrName>style.visibility</p:attrName>
                                        </p:attrNameLst>
                                      </p:cBhvr>
                                      <p:to>
                                        <p:strVal val="hidden"/>
                                      </p:to>
                                    </p:set>
                                  </p:childTnLst>
                                </p:cTn>
                              </p:par>
                              <p:par>
                                <p:cTn id="39" presetID="42" presetClass="entr" presetSubtype="0" fill="hold"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1000"/>
                                        <p:tgtEl>
                                          <p:spTgt spid="24"/>
                                        </p:tgtEl>
                                      </p:cBhvr>
                                    </p:animEffect>
                                    <p:anim calcmode="lin" valueType="num">
                                      <p:cBhvr>
                                        <p:cTn id="42" dur="1000" fill="hold"/>
                                        <p:tgtEl>
                                          <p:spTgt spid="24"/>
                                        </p:tgtEl>
                                        <p:attrNameLst>
                                          <p:attrName>ppt_x</p:attrName>
                                        </p:attrNameLst>
                                      </p:cBhvr>
                                      <p:tavLst>
                                        <p:tav tm="0">
                                          <p:val>
                                            <p:strVal val="#ppt_x"/>
                                          </p:val>
                                        </p:tav>
                                        <p:tav tm="100000">
                                          <p:val>
                                            <p:strVal val="#ppt_x"/>
                                          </p:val>
                                        </p:tav>
                                      </p:tavLst>
                                    </p:anim>
                                    <p:anim calcmode="lin" valueType="num">
                                      <p:cBhvr>
                                        <p:cTn id="4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Is the red point the midpoint of the segment? </a:t>
            </a:r>
            <a:endParaRPr lang="en-US" sz="3200" b="1" dirty="0">
              <a:solidFill>
                <a:schemeClr val="bg1"/>
              </a:solidFill>
              <a:latin typeface="+mn-lt"/>
            </a:endParaRPr>
          </a:p>
        </p:txBody>
      </p:sp>
      <p:pic>
        <p:nvPicPr>
          <p:cNvPr id="11" name="Picture 10">
            <a:extLst>
              <a:ext uri="{FF2B5EF4-FFF2-40B4-BE49-F238E27FC236}">
                <a16:creationId xmlns:a16="http://schemas.microsoft.com/office/drawing/2014/main" id="{29496AD1-4ADE-23DE-2737-1CB64CBE0969}"/>
              </a:ext>
            </a:extLst>
          </p:cNvPr>
          <p:cNvPicPr>
            <a:picLocks noChangeAspect="1"/>
          </p:cNvPicPr>
          <p:nvPr/>
        </p:nvPicPr>
        <p:blipFill>
          <a:blip r:embed="rId4">
            <a:extLst>
              <a:ext uri="{BEBA8EAE-BF5A-486C-A8C5-ECC9F3942E4B}">
                <a14:imgProps xmlns:a14="http://schemas.microsoft.com/office/drawing/2010/main">
                  <a14:imgLayer r:embed="rId5">
                    <a14:imgEffect>
                      <a14:saturation sat="66000"/>
                    </a14:imgEffect>
                  </a14:imgLayer>
                </a14:imgProps>
              </a:ext>
            </a:extLst>
          </a:blip>
          <a:stretch>
            <a:fillRect/>
          </a:stretch>
        </p:blipFill>
        <p:spPr>
          <a:xfrm>
            <a:off x="529303" y="1842010"/>
            <a:ext cx="3224717" cy="1871945"/>
          </a:xfrm>
          <a:prstGeom prst="rect">
            <a:avLst/>
          </a:prstGeom>
        </p:spPr>
      </p:pic>
      <p:pic>
        <p:nvPicPr>
          <p:cNvPr id="12" name="Picture 11">
            <a:extLst>
              <a:ext uri="{FF2B5EF4-FFF2-40B4-BE49-F238E27FC236}">
                <a16:creationId xmlns:a16="http://schemas.microsoft.com/office/drawing/2014/main" id="{122B3973-BFE2-F021-93DB-F997DBC6BF1D}"/>
              </a:ext>
            </a:extLst>
          </p:cNvPr>
          <p:cNvPicPr>
            <a:picLocks noChangeAspect="1"/>
          </p:cNvPicPr>
          <p:nvPr/>
        </p:nvPicPr>
        <p:blipFill>
          <a:blip r:embed="rId6">
            <a:extLst>
              <a:ext uri="{BEBA8EAE-BF5A-486C-A8C5-ECC9F3942E4B}">
                <a14:imgProps xmlns:a14="http://schemas.microsoft.com/office/drawing/2010/main">
                  <a14:imgLayer r:embed="rId7">
                    <a14:imgEffect>
                      <a14:saturation sat="66000"/>
                    </a14:imgEffect>
                  </a14:imgLayer>
                </a14:imgProps>
              </a:ext>
            </a:extLst>
          </a:blip>
          <a:stretch>
            <a:fillRect/>
          </a:stretch>
        </p:blipFill>
        <p:spPr>
          <a:xfrm>
            <a:off x="4354306" y="2205805"/>
            <a:ext cx="3307590" cy="511860"/>
          </a:xfrm>
          <a:prstGeom prst="rect">
            <a:avLst/>
          </a:prstGeom>
        </p:spPr>
      </p:pic>
      <p:pic>
        <p:nvPicPr>
          <p:cNvPr id="13" name="Picture 12">
            <a:extLst>
              <a:ext uri="{FF2B5EF4-FFF2-40B4-BE49-F238E27FC236}">
                <a16:creationId xmlns:a16="http://schemas.microsoft.com/office/drawing/2014/main" id="{D56AB09A-1A3F-F138-A4EC-6215E72D9841}"/>
              </a:ext>
            </a:extLst>
          </p:cNvPr>
          <p:cNvPicPr>
            <a:picLocks noChangeAspect="1"/>
          </p:cNvPicPr>
          <p:nvPr/>
        </p:nvPicPr>
        <p:blipFill>
          <a:blip r:embed="rId8">
            <a:extLst>
              <a:ext uri="{BEBA8EAE-BF5A-486C-A8C5-ECC9F3942E4B}">
                <a14:imgProps xmlns:a14="http://schemas.microsoft.com/office/drawing/2010/main">
                  <a14:imgLayer r:embed="rId9">
                    <a14:imgEffect>
                      <a14:saturation sat="66000"/>
                    </a14:imgEffect>
                  </a14:imgLayer>
                </a14:imgProps>
              </a:ext>
            </a:extLst>
          </a:blip>
          <a:stretch>
            <a:fillRect/>
          </a:stretch>
        </p:blipFill>
        <p:spPr>
          <a:xfrm>
            <a:off x="8262182" y="2205805"/>
            <a:ext cx="3378275" cy="1661107"/>
          </a:xfrm>
          <a:prstGeom prst="rect">
            <a:avLst/>
          </a:prstGeom>
        </p:spPr>
      </p:pic>
      <p:sp>
        <p:nvSpPr>
          <p:cNvPr id="15" name="Rectangle: Rounded Corners 14">
            <a:extLst>
              <a:ext uri="{FF2B5EF4-FFF2-40B4-BE49-F238E27FC236}">
                <a16:creationId xmlns:a16="http://schemas.microsoft.com/office/drawing/2014/main" id="{AC7E5E5E-2648-F2A4-7F59-58AB803E649A}"/>
              </a:ext>
            </a:extLst>
          </p:cNvPr>
          <p:cNvSpPr/>
          <p:nvPr/>
        </p:nvSpPr>
        <p:spPr>
          <a:xfrm>
            <a:off x="708597" y="371395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Yes</a:t>
            </a:r>
          </a:p>
        </p:txBody>
      </p:sp>
      <p:sp>
        <p:nvSpPr>
          <p:cNvPr id="16" name="Rectangle: Rounded Corners 15">
            <a:extLst>
              <a:ext uri="{FF2B5EF4-FFF2-40B4-BE49-F238E27FC236}">
                <a16:creationId xmlns:a16="http://schemas.microsoft.com/office/drawing/2014/main" id="{1CE5A9CA-4AD2-1BEC-21D8-2A535B18B16F}"/>
              </a:ext>
            </a:extLst>
          </p:cNvPr>
          <p:cNvSpPr/>
          <p:nvPr/>
        </p:nvSpPr>
        <p:spPr>
          <a:xfrm>
            <a:off x="1963656" y="371395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No</a:t>
            </a:r>
          </a:p>
        </p:txBody>
      </p:sp>
      <p:sp>
        <p:nvSpPr>
          <p:cNvPr id="19" name="Rectangle: Rounded Corners 18">
            <a:extLst>
              <a:ext uri="{FF2B5EF4-FFF2-40B4-BE49-F238E27FC236}">
                <a16:creationId xmlns:a16="http://schemas.microsoft.com/office/drawing/2014/main" id="{76F2973C-6B9D-10EC-99F9-0A368D4E51D9}"/>
              </a:ext>
            </a:extLst>
          </p:cNvPr>
          <p:cNvSpPr/>
          <p:nvPr/>
        </p:nvSpPr>
        <p:spPr>
          <a:xfrm>
            <a:off x="4829435" y="371395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Yes</a:t>
            </a:r>
          </a:p>
        </p:txBody>
      </p:sp>
      <p:sp>
        <p:nvSpPr>
          <p:cNvPr id="20" name="Rectangle: Rounded Corners 19">
            <a:extLst>
              <a:ext uri="{FF2B5EF4-FFF2-40B4-BE49-F238E27FC236}">
                <a16:creationId xmlns:a16="http://schemas.microsoft.com/office/drawing/2014/main" id="{36F21FB1-D285-B079-B49A-8E6445E4156A}"/>
              </a:ext>
            </a:extLst>
          </p:cNvPr>
          <p:cNvSpPr/>
          <p:nvPr/>
        </p:nvSpPr>
        <p:spPr>
          <a:xfrm>
            <a:off x="6084494" y="371395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No</a:t>
            </a:r>
          </a:p>
        </p:txBody>
      </p:sp>
      <p:sp>
        <p:nvSpPr>
          <p:cNvPr id="21" name="Rectangle: Rounded Corners 20">
            <a:extLst>
              <a:ext uri="{FF2B5EF4-FFF2-40B4-BE49-F238E27FC236}">
                <a16:creationId xmlns:a16="http://schemas.microsoft.com/office/drawing/2014/main" id="{23C46621-029B-E2F9-A624-144DA6795FEA}"/>
              </a:ext>
            </a:extLst>
          </p:cNvPr>
          <p:cNvSpPr/>
          <p:nvPr/>
        </p:nvSpPr>
        <p:spPr>
          <a:xfrm>
            <a:off x="8966104" y="371395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Yes</a:t>
            </a:r>
          </a:p>
        </p:txBody>
      </p:sp>
      <p:sp>
        <p:nvSpPr>
          <p:cNvPr id="22" name="Rectangle: Rounded Corners 21">
            <a:extLst>
              <a:ext uri="{FF2B5EF4-FFF2-40B4-BE49-F238E27FC236}">
                <a16:creationId xmlns:a16="http://schemas.microsoft.com/office/drawing/2014/main" id="{65CC9220-2C8C-504E-43A2-007F585793C2}"/>
              </a:ext>
            </a:extLst>
          </p:cNvPr>
          <p:cNvSpPr/>
          <p:nvPr/>
        </p:nvSpPr>
        <p:spPr>
          <a:xfrm>
            <a:off x="10221163" y="371395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No</a:t>
            </a:r>
          </a:p>
        </p:txBody>
      </p:sp>
    </p:spTree>
    <p:custDataLst>
      <p:tags r:id="rId1"/>
    </p:custDataLst>
    <p:extLst>
      <p:ext uri="{BB962C8B-B14F-4D97-AF65-F5344CB8AC3E}">
        <p14:creationId xmlns:p14="http://schemas.microsoft.com/office/powerpoint/2010/main" val="730925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500" fill="hold"/>
                                        <p:tgtEl>
                                          <p:spTgt spid="16"/>
                                        </p:tgtEl>
                                        <p:attrNameLst>
                                          <p:attrName>fillcolor</p:attrName>
                                        </p:attrNameLst>
                                      </p:cBhvr>
                                      <p:to>
                                        <a:srgbClr val="74C274"/>
                                      </p:to>
                                    </p:animClr>
                                    <p:set>
                                      <p:cBhvr>
                                        <p:cTn id="7" dur="500" fill="hold"/>
                                        <p:tgtEl>
                                          <p:spTgt spid="16"/>
                                        </p:tgtEl>
                                        <p:attrNameLst>
                                          <p:attrName>fill.type</p:attrName>
                                        </p:attrNameLst>
                                      </p:cBhvr>
                                      <p:to>
                                        <p:strVal val="solid"/>
                                      </p:to>
                                    </p:set>
                                    <p:set>
                                      <p:cBhvr>
                                        <p:cTn id="8" dur="500" fill="hold"/>
                                        <p:tgtEl>
                                          <p:spTgt spid="16"/>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500" fill="hold"/>
                                        <p:tgtEl>
                                          <p:spTgt spid="16"/>
                                        </p:tgtEl>
                                        <p:attrNameLst>
                                          <p:attrName>stroke.color</p:attrName>
                                        </p:attrNameLst>
                                      </p:cBhvr>
                                      <p:to>
                                        <a:srgbClr val="74C274"/>
                                      </p:to>
                                    </p:animClr>
                                    <p:set>
                                      <p:cBhvr>
                                        <p:cTn id="11" dur="500" fill="hold"/>
                                        <p:tgtEl>
                                          <p:spTgt spid="16"/>
                                        </p:tgtEl>
                                        <p:attrNameLst>
                                          <p:attrName>stroke.on</p:attrName>
                                        </p:attrNameLst>
                                      </p:cBhvr>
                                      <p:to>
                                        <p:strVal val="true"/>
                                      </p:to>
                                    </p:set>
                                  </p:childTnLst>
                                </p:cTn>
                              </p:par>
                              <p:par>
                                <p:cTn id="12" presetID="3" presetClass="emph" presetSubtype="2" fill="hold" grpId="0" nodeType="withEffect">
                                  <p:stCondLst>
                                    <p:cond delay="0"/>
                                  </p:stCondLst>
                                  <p:childTnLst>
                                    <p:animClr clrSpc="rgb" dir="cw">
                                      <p:cBhvr override="childStyle">
                                        <p:cTn id="13" dur="500" fill="hold"/>
                                        <p:tgtEl>
                                          <p:spTgt spid="16"/>
                                        </p:tgtEl>
                                        <p:attrNameLst>
                                          <p:attrName>style.color</p:attrName>
                                        </p:attrNameLst>
                                      </p:cBhvr>
                                      <p:to>
                                        <a:srgbClr val="FFFFFF"/>
                                      </p:to>
                                    </p:animClr>
                                  </p:childTnLst>
                                </p:cTn>
                              </p:par>
                            </p:childTnLst>
                          </p:cTn>
                        </p:par>
                      </p:childTnLst>
                    </p:cTn>
                  </p:par>
                  <p:par>
                    <p:cTn id="14" fill="hold">
                      <p:stCondLst>
                        <p:cond delay="indefinite"/>
                      </p:stCondLst>
                      <p:childTnLst>
                        <p:par>
                          <p:cTn id="15" fill="hold">
                            <p:stCondLst>
                              <p:cond delay="0"/>
                            </p:stCondLst>
                            <p:childTnLst>
                              <p:par>
                                <p:cTn id="16" presetID="1" presetClass="emph" presetSubtype="2" fill="hold" nodeType="clickEffect">
                                  <p:stCondLst>
                                    <p:cond delay="0"/>
                                  </p:stCondLst>
                                  <p:childTnLst>
                                    <p:animClr clrSpc="rgb" dir="cw">
                                      <p:cBhvr>
                                        <p:cTn id="17" dur="500" fill="hold"/>
                                        <p:tgtEl>
                                          <p:spTgt spid="20"/>
                                        </p:tgtEl>
                                        <p:attrNameLst>
                                          <p:attrName>fillcolor</p:attrName>
                                        </p:attrNameLst>
                                      </p:cBhvr>
                                      <p:to>
                                        <a:srgbClr val="74C274"/>
                                      </p:to>
                                    </p:animClr>
                                    <p:set>
                                      <p:cBhvr>
                                        <p:cTn id="18" dur="500" fill="hold"/>
                                        <p:tgtEl>
                                          <p:spTgt spid="20"/>
                                        </p:tgtEl>
                                        <p:attrNameLst>
                                          <p:attrName>fill.type</p:attrName>
                                        </p:attrNameLst>
                                      </p:cBhvr>
                                      <p:to>
                                        <p:strVal val="solid"/>
                                      </p:to>
                                    </p:set>
                                    <p:set>
                                      <p:cBhvr>
                                        <p:cTn id="19" dur="500" fill="hold"/>
                                        <p:tgtEl>
                                          <p:spTgt spid="20"/>
                                        </p:tgtEl>
                                        <p:attrNameLst>
                                          <p:attrName>fill.on</p:attrName>
                                        </p:attrNameLst>
                                      </p:cBhvr>
                                      <p:to>
                                        <p:strVal val="true"/>
                                      </p:to>
                                    </p:set>
                                  </p:childTnLst>
                                </p:cTn>
                              </p:par>
                              <p:par>
                                <p:cTn id="20" presetID="7" presetClass="emph" presetSubtype="2" fill="hold" nodeType="withEffect">
                                  <p:stCondLst>
                                    <p:cond delay="0"/>
                                  </p:stCondLst>
                                  <p:childTnLst>
                                    <p:animClr clrSpc="rgb" dir="cw">
                                      <p:cBhvr>
                                        <p:cTn id="21" dur="500" fill="hold"/>
                                        <p:tgtEl>
                                          <p:spTgt spid="20"/>
                                        </p:tgtEl>
                                        <p:attrNameLst>
                                          <p:attrName>stroke.color</p:attrName>
                                        </p:attrNameLst>
                                      </p:cBhvr>
                                      <p:to>
                                        <a:srgbClr val="74C274"/>
                                      </p:to>
                                    </p:animClr>
                                    <p:set>
                                      <p:cBhvr>
                                        <p:cTn id="22" dur="500" fill="hold"/>
                                        <p:tgtEl>
                                          <p:spTgt spid="20"/>
                                        </p:tgtEl>
                                        <p:attrNameLst>
                                          <p:attrName>stroke.on</p:attrName>
                                        </p:attrNameLst>
                                      </p:cBhvr>
                                      <p:to>
                                        <p:strVal val="true"/>
                                      </p:to>
                                    </p:set>
                                  </p:childTnLst>
                                </p:cTn>
                              </p:par>
                              <p:par>
                                <p:cTn id="23" presetID="3" presetClass="emph" presetSubtype="2" fill="hold" grpId="0" nodeType="withEffect">
                                  <p:stCondLst>
                                    <p:cond delay="0"/>
                                  </p:stCondLst>
                                  <p:childTnLst>
                                    <p:animClr clrSpc="rgb" dir="cw">
                                      <p:cBhvr override="childStyle">
                                        <p:cTn id="24" dur="500" fill="hold"/>
                                        <p:tgtEl>
                                          <p:spTgt spid="20"/>
                                        </p:tgtEl>
                                        <p:attrNameLst>
                                          <p:attrName>style.color</p:attrName>
                                        </p:attrNameLst>
                                      </p:cBhvr>
                                      <p:to>
                                        <a:srgbClr val="FFFFFF"/>
                                      </p:to>
                                    </p:animClr>
                                  </p:childTnLst>
                                </p:cTn>
                              </p:par>
                            </p:childTnLst>
                          </p:cTn>
                        </p:par>
                      </p:childTnLst>
                    </p:cTn>
                  </p:par>
                  <p:par>
                    <p:cTn id="25" fill="hold">
                      <p:stCondLst>
                        <p:cond delay="indefinite"/>
                      </p:stCondLst>
                      <p:childTnLst>
                        <p:par>
                          <p:cTn id="26" fill="hold">
                            <p:stCondLst>
                              <p:cond delay="0"/>
                            </p:stCondLst>
                            <p:childTnLst>
                              <p:par>
                                <p:cTn id="27" presetID="1" presetClass="emph" presetSubtype="2" fill="hold" nodeType="clickEffect">
                                  <p:stCondLst>
                                    <p:cond delay="0"/>
                                  </p:stCondLst>
                                  <p:childTnLst>
                                    <p:animClr clrSpc="rgb" dir="cw">
                                      <p:cBhvr>
                                        <p:cTn id="28" dur="500" fill="hold"/>
                                        <p:tgtEl>
                                          <p:spTgt spid="21"/>
                                        </p:tgtEl>
                                        <p:attrNameLst>
                                          <p:attrName>fillcolor</p:attrName>
                                        </p:attrNameLst>
                                      </p:cBhvr>
                                      <p:to>
                                        <a:srgbClr val="74C274"/>
                                      </p:to>
                                    </p:animClr>
                                    <p:set>
                                      <p:cBhvr>
                                        <p:cTn id="29" dur="500" fill="hold"/>
                                        <p:tgtEl>
                                          <p:spTgt spid="21"/>
                                        </p:tgtEl>
                                        <p:attrNameLst>
                                          <p:attrName>fill.type</p:attrName>
                                        </p:attrNameLst>
                                      </p:cBhvr>
                                      <p:to>
                                        <p:strVal val="solid"/>
                                      </p:to>
                                    </p:set>
                                    <p:set>
                                      <p:cBhvr>
                                        <p:cTn id="30" dur="500" fill="hold"/>
                                        <p:tgtEl>
                                          <p:spTgt spid="21"/>
                                        </p:tgtEl>
                                        <p:attrNameLst>
                                          <p:attrName>fill.on</p:attrName>
                                        </p:attrNameLst>
                                      </p:cBhvr>
                                      <p:to>
                                        <p:strVal val="true"/>
                                      </p:to>
                                    </p:set>
                                  </p:childTnLst>
                                </p:cTn>
                              </p:par>
                              <p:par>
                                <p:cTn id="31" presetID="7" presetClass="emph" presetSubtype="2" fill="hold" nodeType="withEffect">
                                  <p:stCondLst>
                                    <p:cond delay="0"/>
                                  </p:stCondLst>
                                  <p:childTnLst>
                                    <p:animClr clrSpc="rgb" dir="cw">
                                      <p:cBhvr>
                                        <p:cTn id="32" dur="500" fill="hold"/>
                                        <p:tgtEl>
                                          <p:spTgt spid="21"/>
                                        </p:tgtEl>
                                        <p:attrNameLst>
                                          <p:attrName>stroke.color</p:attrName>
                                        </p:attrNameLst>
                                      </p:cBhvr>
                                      <p:to>
                                        <a:srgbClr val="74C274"/>
                                      </p:to>
                                    </p:animClr>
                                    <p:set>
                                      <p:cBhvr>
                                        <p:cTn id="33" dur="500" fill="hold"/>
                                        <p:tgtEl>
                                          <p:spTgt spid="21"/>
                                        </p:tgtEl>
                                        <p:attrNameLst>
                                          <p:attrName>stroke.on</p:attrName>
                                        </p:attrNameLst>
                                      </p:cBhvr>
                                      <p:to>
                                        <p:strVal val="true"/>
                                      </p:to>
                                    </p:set>
                                  </p:childTnLst>
                                </p:cTn>
                              </p:par>
                              <p:par>
                                <p:cTn id="34" presetID="3" presetClass="emph" presetSubtype="2" fill="hold" grpId="0" nodeType="withEffect">
                                  <p:stCondLst>
                                    <p:cond delay="0"/>
                                  </p:stCondLst>
                                  <p:childTnLst>
                                    <p:animClr clrSpc="rgb" dir="cw">
                                      <p:cBhvr override="childStyle">
                                        <p:cTn id="35" dur="500" fill="hold"/>
                                        <p:tgtEl>
                                          <p:spTgt spid="21"/>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Use green to color the figures that are congruent by symmetry with respect to the given red line.</a:t>
            </a:r>
          </a:p>
        </p:txBody>
      </p:sp>
      <p:pic>
        <p:nvPicPr>
          <p:cNvPr id="8" name="Graphic 7" descr="Pencil with solid fill">
            <a:extLst>
              <a:ext uri="{FF2B5EF4-FFF2-40B4-BE49-F238E27FC236}">
                <a16:creationId xmlns:a16="http://schemas.microsoft.com/office/drawing/2014/main" id="{61F366CC-A43D-098D-FAB6-87F8AECF9C8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flipH="1">
            <a:off x="526292" y="1908818"/>
            <a:ext cx="914400" cy="914400"/>
          </a:xfrm>
          <a:prstGeom prst="rect">
            <a:avLst/>
          </a:prstGeom>
        </p:spPr>
      </p:pic>
      <p:pic>
        <p:nvPicPr>
          <p:cNvPr id="11" name="Picture 10">
            <a:extLst>
              <a:ext uri="{FF2B5EF4-FFF2-40B4-BE49-F238E27FC236}">
                <a16:creationId xmlns:a16="http://schemas.microsoft.com/office/drawing/2014/main" id="{69936300-A39C-1600-7637-41E039670460}"/>
              </a:ext>
            </a:extLst>
          </p:cNvPr>
          <p:cNvPicPr>
            <a:picLocks noChangeAspect="1"/>
          </p:cNvPicPr>
          <p:nvPr/>
        </p:nvPicPr>
        <p:blipFill>
          <a:blip r:embed="rId6"/>
          <a:stretch>
            <a:fillRect/>
          </a:stretch>
        </p:blipFill>
        <p:spPr>
          <a:xfrm>
            <a:off x="2079781" y="2136677"/>
            <a:ext cx="7051069" cy="3937549"/>
          </a:xfrm>
          <a:prstGeom prst="rect">
            <a:avLst/>
          </a:prstGeom>
        </p:spPr>
      </p:pic>
      <p:pic>
        <p:nvPicPr>
          <p:cNvPr id="13" name="Picture 12">
            <a:extLst>
              <a:ext uri="{FF2B5EF4-FFF2-40B4-BE49-F238E27FC236}">
                <a16:creationId xmlns:a16="http://schemas.microsoft.com/office/drawing/2014/main" id="{E6BDC395-973C-CB87-C71D-08A16D9CEDC4}"/>
              </a:ext>
            </a:extLst>
          </p:cNvPr>
          <p:cNvPicPr>
            <a:picLocks noChangeAspect="1"/>
          </p:cNvPicPr>
          <p:nvPr/>
        </p:nvPicPr>
        <p:blipFill rotWithShape="1">
          <a:blip r:embed="rId7"/>
          <a:srcRect r="61557"/>
          <a:stretch/>
        </p:blipFill>
        <p:spPr>
          <a:xfrm>
            <a:off x="2165739" y="2100819"/>
            <a:ext cx="2682988" cy="3937549"/>
          </a:xfrm>
          <a:prstGeom prst="rect">
            <a:avLst/>
          </a:prstGeom>
        </p:spPr>
      </p:pic>
    </p:spTree>
    <p:custDataLst>
      <p:tags r:id="rId1"/>
    </p:custDataLst>
    <p:extLst>
      <p:ext uri="{BB962C8B-B14F-4D97-AF65-F5344CB8AC3E}">
        <p14:creationId xmlns:p14="http://schemas.microsoft.com/office/powerpoint/2010/main" val="3302304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Draw the symmetric of the figure with respect to the red line.</a:t>
            </a:r>
            <a:endParaRPr lang="en-US" sz="3200" b="1" dirty="0">
              <a:solidFill>
                <a:schemeClr val="bg1"/>
              </a:solidFill>
              <a:latin typeface="+mn-lt"/>
            </a:endParaRPr>
          </a:p>
        </p:txBody>
      </p:sp>
      <p:pic>
        <p:nvPicPr>
          <p:cNvPr id="15" name="Picture 14">
            <a:extLst>
              <a:ext uri="{FF2B5EF4-FFF2-40B4-BE49-F238E27FC236}">
                <a16:creationId xmlns:a16="http://schemas.microsoft.com/office/drawing/2014/main" id="{ACA00E56-88EA-125C-D569-F19E63198748}"/>
              </a:ext>
            </a:extLst>
          </p:cNvPr>
          <p:cNvPicPr>
            <a:picLocks noChangeAspect="1"/>
          </p:cNvPicPr>
          <p:nvPr/>
        </p:nvPicPr>
        <p:blipFill>
          <a:blip r:embed="rId4"/>
          <a:stretch>
            <a:fillRect/>
          </a:stretch>
        </p:blipFill>
        <p:spPr>
          <a:xfrm>
            <a:off x="4123603" y="1703266"/>
            <a:ext cx="3944793" cy="5002333"/>
          </a:xfrm>
          <a:prstGeom prst="rect">
            <a:avLst/>
          </a:prstGeom>
        </p:spPr>
      </p:pic>
      <p:cxnSp>
        <p:nvCxnSpPr>
          <p:cNvPr id="6" name="Straight Connector 5">
            <a:extLst>
              <a:ext uri="{FF2B5EF4-FFF2-40B4-BE49-F238E27FC236}">
                <a16:creationId xmlns:a16="http://schemas.microsoft.com/office/drawing/2014/main" id="{02A1836A-EC19-3B3F-A7EF-E54E7C64AD66}"/>
              </a:ext>
            </a:extLst>
          </p:cNvPr>
          <p:cNvCxnSpPr/>
          <p:nvPr/>
        </p:nvCxnSpPr>
        <p:spPr>
          <a:xfrm>
            <a:off x="4605670" y="5421205"/>
            <a:ext cx="1376030"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AE7B0AC-7C98-02E0-23FD-8C54B9DBD8AB}"/>
              </a:ext>
            </a:extLst>
          </p:cNvPr>
          <p:cNvCxnSpPr>
            <a:cxnSpLocks/>
          </p:cNvCxnSpPr>
          <p:nvPr/>
        </p:nvCxnSpPr>
        <p:spPr>
          <a:xfrm>
            <a:off x="4626936" y="3147238"/>
            <a:ext cx="0" cy="2296632"/>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127618B-6C84-F697-C23C-F22A1B18036E}"/>
              </a:ext>
            </a:extLst>
          </p:cNvPr>
          <p:cNvCxnSpPr/>
          <p:nvPr/>
        </p:nvCxnSpPr>
        <p:spPr>
          <a:xfrm>
            <a:off x="4595037" y="3140149"/>
            <a:ext cx="1376030"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58ED3B3-6569-4F82-6F3A-A1BBDFBB2849}"/>
              </a:ext>
            </a:extLst>
          </p:cNvPr>
          <p:cNvCxnSpPr>
            <a:cxnSpLocks/>
          </p:cNvCxnSpPr>
          <p:nvPr/>
        </p:nvCxnSpPr>
        <p:spPr>
          <a:xfrm flipV="1">
            <a:off x="4178594" y="2459666"/>
            <a:ext cx="1771207" cy="878958"/>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FC8C6DC-5CAF-A9B4-5236-BD5D9F675F83}"/>
              </a:ext>
            </a:extLst>
          </p:cNvPr>
          <p:cNvCxnSpPr>
            <a:cxnSpLocks/>
          </p:cNvCxnSpPr>
          <p:nvPr/>
        </p:nvCxnSpPr>
        <p:spPr>
          <a:xfrm>
            <a:off x="5069514" y="4497572"/>
            <a:ext cx="0" cy="935665"/>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FE98AB1-C908-C45A-7A30-7BCF379FC11D}"/>
              </a:ext>
            </a:extLst>
          </p:cNvPr>
          <p:cNvCxnSpPr>
            <a:cxnSpLocks/>
          </p:cNvCxnSpPr>
          <p:nvPr/>
        </p:nvCxnSpPr>
        <p:spPr>
          <a:xfrm>
            <a:off x="5053564" y="4476306"/>
            <a:ext cx="464734"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AB10D44-4894-1EF0-E8E2-87A6BFFC2DAD}"/>
              </a:ext>
            </a:extLst>
          </p:cNvPr>
          <p:cNvCxnSpPr>
            <a:cxnSpLocks/>
          </p:cNvCxnSpPr>
          <p:nvPr/>
        </p:nvCxnSpPr>
        <p:spPr>
          <a:xfrm>
            <a:off x="5507665" y="4476306"/>
            <a:ext cx="0" cy="935665"/>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768972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right)">
                                      <p:cBhvr>
                                        <p:cTn id="19" dur="500"/>
                                        <p:tgtEl>
                                          <p:spTgt spid="18"/>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up)">
                                      <p:cBhvr>
                                        <p:cTn id="3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From the list of propositions below, select the ones that are true for any rectangle.</a:t>
            </a:r>
            <a:endParaRPr lang="en-US" sz="3200" b="1" dirty="0">
              <a:solidFill>
                <a:schemeClr val="bg1"/>
              </a:solidFill>
              <a:latin typeface="+mn-lt"/>
            </a:endParaRPr>
          </a:p>
        </p:txBody>
      </p:sp>
      <p:pic>
        <p:nvPicPr>
          <p:cNvPr id="15" name="Picture 14">
            <a:extLst>
              <a:ext uri="{FF2B5EF4-FFF2-40B4-BE49-F238E27FC236}">
                <a16:creationId xmlns:a16="http://schemas.microsoft.com/office/drawing/2014/main" id="{0A2041C0-A91D-59AE-7E46-D7EC5DF04B88}"/>
              </a:ext>
            </a:extLst>
          </p:cNvPr>
          <p:cNvPicPr>
            <a:picLocks noChangeAspect="1"/>
          </p:cNvPicPr>
          <p:nvPr/>
        </p:nvPicPr>
        <p:blipFill>
          <a:blip r:embed="rId4"/>
          <a:stretch>
            <a:fillRect/>
          </a:stretch>
        </p:blipFill>
        <p:spPr>
          <a:xfrm>
            <a:off x="474133" y="2022628"/>
            <a:ext cx="2816013" cy="1718838"/>
          </a:xfrm>
          <a:prstGeom prst="rect">
            <a:avLst/>
          </a:prstGeom>
        </p:spPr>
      </p:pic>
      <p:sp>
        <p:nvSpPr>
          <p:cNvPr id="16" name="Rectangle: Rounded Corners 15">
            <a:extLst>
              <a:ext uri="{FF2B5EF4-FFF2-40B4-BE49-F238E27FC236}">
                <a16:creationId xmlns:a16="http://schemas.microsoft.com/office/drawing/2014/main" id="{157F5D58-2411-7296-3777-9C245D044552}"/>
              </a:ext>
            </a:extLst>
          </p:cNvPr>
          <p:cNvSpPr/>
          <p:nvPr/>
        </p:nvSpPr>
        <p:spPr>
          <a:xfrm>
            <a:off x="3454401" y="2073427"/>
            <a:ext cx="7975600"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The sides marked in red are perpendicular. </a:t>
            </a:r>
          </a:p>
        </p:txBody>
      </p:sp>
      <p:sp>
        <p:nvSpPr>
          <p:cNvPr id="18" name="Rectangle: Rounded Corners 17">
            <a:extLst>
              <a:ext uri="{FF2B5EF4-FFF2-40B4-BE49-F238E27FC236}">
                <a16:creationId xmlns:a16="http://schemas.microsoft.com/office/drawing/2014/main" id="{33AAB655-F54E-74FB-A3C2-0A3BBBEA72EB}"/>
              </a:ext>
            </a:extLst>
          </p:cNvPr>
          <p:cNvSpPr/>
          <p:nvPr/>
        </p:nvSpPr>
        <p:spPr>
          <a:xfrm>
            <a:off x="3454401" y="2882047"/>
            <a:ext cx="7975600"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The sides marked in green are parallel. </a:t>
            </a:r>
          </a:p>
        </p:txBody>
      </p:sp>
      <p:sp>
        <p:nvSpPr>
          <p:cNvPr id="19" name="Rectangle: Rounded Corners 18">
            <a:extLst>
              <a:ext uri="{FF2B5EF4-FFF2-40B4-BE49-F238E27FC236}">
                <a16:creationId xmlns:a16="http://schemas.microsoft.com/office/drawing/2014/main" id="{9ECE1B43-FE5D-BADD-7203-C100F0B790A6}"/>
              </a:ext>
            </a:extLst>
          </p:cNvPr>
          <p:cNvSpPr/>
          <p:nvPr/>
        </p:nvSpPr>
        <p:spPr>
          <a:xfrm>
            <a:off x="3454401" y="3753848"/>
            <a:ext cx="7975600"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The sides marked in red have the same length.</a:t>
            </a:r>
          </a:p>
        </p:txBody>
      </p:sp>
      <p:sp>
        <p:nvSpPr>
          <p:cNvPr id="20" name="Rectangle: Rounded Corners 19">
            <a:extLst>
              <a:ext uri="{FF2B5EF4-FFF2-40B4-BE49-F238E27FC236}">
                <a16:creationId xmlns:a16="http://schemas.microsoft.com/office/drawing/2014/main" id="{32D839D7-3710-DB23-9021-BA7504D9A4D2}"/>
              </a:ext>
            </a:extLst>
          </p:cNvPr>
          <p:cNvSpPr/>
          <p:nvPr/>
        </p:nvSpPr>
        <p:spPr>
          <a:xfrm>
            <a:off x="474133" y="4560765"/>
            <a:ext cx="10955867"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A side marked in red is perpendicular to a side marked in green. </a:t>
            </a:r>
          </a:p>
        </p:txBody>
      </p:sp>
      <p:sp>
        <p:nvSpPr>
          <p:cNvPr id="21" name="Rectangle: Rounded Corners 20">
            <a:extLst>
              <a:ext uri="{FF2B5EF4-FFF2-40B4-BE49-F238E27FC236}">
                <a16:creationId xmlns:a16="http://schemas.microsoft.com/office/drawing/2014/main" id="{57301944-9E49-63CE-18AC-2C61625B0ED0}"/>
              </a:ext>
            </a:extLst>
          </p:cNvPr>
          <p:cNvSpPr/>
          <p:nvPr/>
        </p:nvSpPr>
        <p:spPr>
          <a:xfrm>
            <a:off x="474133" y="5432566"/>
            <a:ext cx="10955867"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All sides have the same length.	</a:t>
            </a:r>
          </a:p>
        </p:txBody>
      </p:sp>
    </p:spTree>
    <p:custDataLst>
      <p:tags r:id="rId1"/>
    </p:custDataLst>
    <p:extLst>
      <p:ext uri="{BB962C8B-B14F-4D97-AF65-F5344CB8AC3E}">
        <p14:creationId xmlns:p14="http://schemas.microsoft.com/office/powerpoint/2010/main" val="2749396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500" fill="hold"/>
                                        <p:tgtEl>
                                          <p:spTgt spid="18"/>
                                        </p:tgtEl>
                                        <p:attrNameLst>
                                          <p:attrName>stroke.color</p:attrName>
                                        </p:attrNameLst>
                                      </p:cBhvr>
                                      <p:to>
                                        <a:srgbClr val="74C274"/>
                                      </p:to>
                                    </p:animClr>
                                    <p:set>
                                      <p:cBhvr>
                                        <p:cTn id="7" dur="500" fill="hold"/>
                                        <p:tgtEl>
                                          <p:spTgt spid="18"/>
                                        </p:tgtEl>
                                        <p:attrNameLst>
                                          <p:attrName>stroke.on</p:attrName>
                                        </p:attrNameLst>
                                      </p:cBhvr>
                                      <p:to>
                                        <p:strVal val="true"/>
                                      </p:to>
                                    </p:set>
                                  </p:childTnLst>
                                </p:cTn>
                              </p:par>
                              <p:par>
                                <p:cTn id="8" presetID="3" presetClass="emph" presetSubtype="2" fill="hold" grpId="0" nodeType="withEffect">
                                  <p:stCondLst>
                                    <p:cond delay="0"/>
                                  </p:stCondLst>
                                  <p:childTnLst>
                                    <p:animClr clrSpc="rgb" dir="cw">
                                      <p:cBhvr override="childStyle">
                                        <p:cTn id="9" dur="500" fill="hold"/>
                                        <p:tgtEl>
                                          <p:spTgt spid="18"/>
                                        </p:tgtEl>
                                        <p:attrNameLst>
                                          <p:attrName>style.color</p:attrName>
                                        </p:attrNameLst>
                                      </p:cBhvr>
                                      <p:to>
                                        <a:srgbClr val="FFFFFF"/>
                                      </p:to>
                                    </p:animClr>
                                  </p:childTnLst>
                                </p:cTn>
                              </p:par>
                              <p:par>
                                <p:cTn id="10" presetID="1" presetClass="emph" presetSubtype="2" fill="hold" nodeType="withEffect">
                                  <p:stCondLst>
                                    <p:cond delay="0"/>
                                  </p:stCondLst>
                                  <p:childTnLst>
                                    <p:animClr clrSpc="rgb" dir="cw">
                                      <p:cBhvr>
                                        <p:cTn id="11" dur="500" fill="hold"/>
                                        <p:tgtEl>
                                          <p:spTgt spid="18"/>
                                        </p:tgtEl>
                                        <p:attrNameLst>
                                          <p:attrName>fillcolor</p:attrName>
                                        </p:attrNameLst>
                                      </p:cBhvr>
                                      <p:to>
                                        <a:srgbClr val="74C274"/>
                                      </p:to>
                                    </p:animClr>
                                    <p:set>
                                      <p:cBhvr>
                                        <p:cTn id="12" dur="500" fill="hold"/>
                                        <p:tgtEl>
                                          <p:spTgt spid="18"/>
                                        </p:tgtEl>
                                        <p:attrNameLst>
                                          <p:attrName>fill.type</p:attrName>
                                        </p:attrNameLst>
                                      </p:cBhvr>
                                      <p:to>
                                        <p:strVal val="solid"/>
                                      </p:to>
                                    </p:set>
                                    <p:set>
                                      <p:cBhvr>
                                        <p:cTn id="13" dur="500" fill="hold"/>
                                        <p:tgtEl>
                                          <p:spTgt spid="18"/>
                                        </p:tgtEl>
                                        <p:attrNameLst>
                                          <p:attrName>fill.on</p:attrName>
                                        </p:attrNameLst>
                                      </p:cBhvr>
                                      <p:to>
                                        <p:strVal val="true"/>
                                      </p:to>
                                    </p:set>
                                  </p:childTnLst>
                                </p:cTn>
                              </p:par>
                            </p:childTnLst>
                          </p:cTn>
                        </p:par>
                      </p:childTnLst>
                    </p:cTn>
                  </p:par>
                  <p:par>
                    <p:cTn id="14" fill="hold">
                      <p:stCondLst>
                        <p:cond delay="indefinite"/>
                      </p:stCondLst>
                      <p:childTnLst>
                        <p:par>
                          <p:cTn id="15" fill="hold">
                            <p:stCondLst>
                              <p:cond delay="0"/>
                            </p:stCondLst>
                            <p:childTnLst>
                              <p:par>
                                <p:cTn id="16" presetID="7" presetClass="emph" presetSubtype="2" fill="hold" nodeType="clickEffect">
                                  <p:stCondLst>
                                    <p:cond delay="0"/>
                                  </p:stCondLst>
                                  <p:childTnLst>
                                    <p:animClr clrSpc="rgb" dir="cw">
                                      <p:cBhvr>
                                        <p:cTn id="17" dur="500" fill="hold"/>
                                        <p:tgtEl>
                                          <p:spTgt spid="19"/>
                                        </p:tgtEl>
                                        <p:attrNameLst>
                                          <p:attrName>stroke.color</p:attrName>
                                        </p:attrNameLst>
                                      </p:cBhvr>
                                      <p:to>
                                        <a:srgbClr val="74C274"/>
                                      </p:to>
                                    </p:animClr>
                                    <p:set>
                                      <p:cBhvr>
                                        <p:cTn id="18" dur="500" fill="hold"/>
                                        <p:tgtEl>
                                          <p:spTgt spid="19"/>
                                        </p:tgtEl>
                                        <p:attrNameLst>
                                          <p:attrName>stroke.on</p:attrName>
                                        </p:attrNameLst>
                                      </p:cBhvr>
                                      <p:to>
                                        <p:strVal val="true"/>
                                      </p:to>
                                    </p:set>
                                  </p:childTnLst>
                                </p:cTn>
                              </p:par>
                              <p:par>
                                <p:cTn id="19" presetID="3" presetClass="emph" presetSubtype="2" fill="hold" grpId="0" nodeType="withEffect">
                                  <p:stCondLst>
                                    <p:cond delay="0"/>
                                  </p:stCondLst>
                                  <p:childTnLst>
                                    <p:animClr clrSpc="rgb" dir="cw">
                                      <p:cBhvr override="childStyle">
                                        <p:cTn id="20" dur="500" fill="hold"/>
                                        <p:tgtEl>
                                          <p:spTgt spid="19"/>
                                        </p:tgtEl>
                                        <p:attrNameLst>
                                          <p:attrName>style.color</p:attrName>
                                        </p:attrNameLst>
                                      </p:cBhvr>
                                      <p:to>
                                        <a:srgbClr val="FFFFFF"/>
                                      </p:to>
                                    </p:animClr>
                                  </p:childTnLst>
                                </p:cTn>
                              </p:par>
                              <p:par>
                                <p:cTn id="21" presetID="1" presetClass="emph" presetSubtype="2" fill="hold" nodeType="withEffect">
                                  <p:stCondLst>
                                    <p:cond delay="0"/>
                                  </p:stCondLst>
                                  <p:childTnLst>
                                    <p:animClr clrSpc="rgb" dir="cw">
                                      <p:cBhvr>
                                        <p:cTn id="22" dur="500" fill="hold"/>
                                        <p:tgtEl>
                                          <p:spTgt spid="19"/>
                                        </p:tgtEl>
                                        <p:attrNameLst>
                                          <p:attrName>fillcolor</p:attrName>
                                        </p:attrNameLst>
                                      </p:cBhvr>
                                      <p:to>
                                        <a:srgbClr val="74C274"/>
                                      </p:to>
                                    </p:animClr>
                                    <p:set>
                                      <p:cBhvr>
                                        <p:cTn id="23" dur="500" fill="hold"/>
                                        <p:tgtEl>
                                          <p:spTgt spid="19"/>
                                        </p:tgtEl>
                                        <p:attrNameLst>
                                          <p:attrName>fill.type</p:attrName>
                                        </p:attrNameLst>
                                      </p:cBhvr>
                                      <p:to>
                                        <p:strVal val="solid"/>
                                      </p:to>
                                    </p:set>
                                    <p:set>
                                      <p:cBhvr>
                                        <p:cTn id="24" dur="500" fill="hold"/>
                                        <p:tgtEl>
                                          <p:spTgt spid="19"/>
                                        </p:tgtEl>
                                        <p:attrNameLst>
                                          <p:attrName>fill.on</p:attrName>
                                        </p:attrNameLst>
                                      </p:cBhvr>
                                      <p:to>
                                        <p:strVal val="true"/>
                                      </p:to>
                                    </p:set>
                                  </p:childTnLst>
                                </p:cTn>
                              </p:par>
                            </p:childTnLst>
                          </p:cTn>
                        </p:par>
                      </p:childTnLst>
                    </p:cTn>
                  </p:par>
                  <p:par>
                    <p:cTn id="25" fill="hold">
                      <p:stCondLst>
                        <p:cond delay="indefinite"/>
                      </p:stCondLst>
                      <p:childTnLst>
                        <p:par>
                          <p:cTn id="26" fill="hold">
                            <p:stCondLst>
                              <p:cond delay="0"/>
                            </p:stCondLst>
                            <p:childTnLst>
                              <p:par>
                                <p:cTn id="27" presetID="7" presetClass="emph" presetSubtype="2" fill="hold" nodeType="clickEffect">
                                  <p:stCondLst>
                                    <p:cond delay="0"/>
                                  </p:stCondLst>
                                  <p:childTnLst>
                                    <p:animClr clrSpc="rgb" dir="cw">
                                      <p:cBhvr>
                                        <p:cTn id="28" dur="500" fill="hold"/>
                                        <p:tgtEl>
                                          <p:spTgt spid="20"/>
                                        </p:tgtEl>
                                        <p:attrNameLst>
                                          <p:attrName>stroke.color</p:attrName>
                                        </p:attrNameLst>
                                      </p:cBhvr>
                                      <p:to>
                                        <a:srgbClr val="74C274"/>
                                      </p:to>
                                    </p:animClr>
                                    <p:set>
                                      <p:cBhvr>
                                        <p:cTn id="29" dur="500" fill="hold"/>
                                        <p:tgtEl>
                                          <p:spTgt spid="20"/>
                                        </p:tgtEl>
                                        <p:attrNameLst>
                                          <p:attrName>stroke.on</p:attrName>
                                        </p:attrNameLst>
                                      </p:cBhvr>
                                      <p:to>
                                        <p:strVal val="true"/>
                                      </p:to>
                                    </p:set>
                                  </p:childTnLst>
                                </p:cTn>
                              </p:par>
                              <p:par>
                                <p:cTn id="30" presetID="1" presetClass="emph" presetSubtype="2" fill="hold" nodeType="withEffect">
                                  <p:stCondLst>
                                    <p:cond delay="0"/>
                                  </p:stCondLst>
                                  <p:childTnLst>
                                    <p:animClr clrSpc="rgb" dir="cw">
                                      <p:cBhvr>
                                        <p:cTn id="31" dur="500" fill="hold"/>
                                        <p:tgtEl>
                                          <p:spTgt spid="20"/>
                                        </p:tgtEl>
                                        <p:attrNameLst>
                                          <p:attrName>fillcolor</p:attrName>
                                        </p:attrNameLst>
                                      </p:cBhvr>
                                      <p:to>
                                        <a:srgbClr val="74C274"/>
                                      </p:to>
                                    </p:animClr>
                                    <p:set>
                                      <p:cBhvr>
                                        <p:cTn id="32" dur="500" fill="hold"/>
                                        <p:tgtEl>
                                          <p:spTgt spid="20"/>
                                        </p:tgtEl>
                                        <p:attrNameLst>
                                          <p:attrName>fill.type</p:attrName>
                                        </p:attrNameLst>
                                      </p:cBhvr>
                                      <p:to>
                                        <p:strVal val="solid"/>
                                      </p:to>
                                    </p:set>
                                    <p:set>
                                      <p:cBhvr>
                                        <p:cTn id="33" dur="500" fill="hold"/>
                                        <p:tgtEl>
                                          <p:spTgt spid="20"/>
                                        </p:tgtEl>
                                        <p:attrNameLst>
                                          <p:attrName>fill.on</p:attrName>
                                        </p:attrNameLst>
                                      </p:cBhvr>
                                      <p:to>
                                        <p:strVal val="true"/>
                                      </p:to>
                                    </p:set>
                                  </p:childTnLst>
                                </p:cTn>
                              </p:par>
                              <p:par>
                                <p:cTn id="34" presetID="3" presetClass="emph" presetSubtype="2" fill="hold" grpId="0" nodeType="withEffect">
                                  <p:stCondLst>
                                    <p:cond delay="0"/>
                                  </p:stCondLst>
                                  <p:childTnLst>
                                    <p:animClr clrSpc="rgb" dir="cw">
                                      <p:cBhvr override="childStyle">
                                        <p:cTn id="35" dur="500" fill="hold"/>
                                        <p:tgtEl>
                                          <p:spTgt spid="20"/>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From the list of propositions below, select the ones that are true for any square.</a:t>
            </a:r>
            <a:endParaRPr lang="en-US" sz="3200" b="1" dirty="0">
              <a:solidFill>
                <a:schemeClr val="bg1"/>
              </a:solidFill>
              <a:latin typeface="+mn-lt"/>
            </a:endParaRPr>
          </a:p>
        </p:txBody>
      </p:sp>
      <p:sp>
        <p:nvSpPr>
          <p:cNvPr id="16" name="Rectangle: Rounded Corners 15">
            <a:extLst>
              <a:ext uri="{FF2B5EF4-FFF2-40B4-BE49-F238E27FC236}">
                <a16:creationId xmlns:a16="http://schemas.microsoft.com/office/drawing/2014/main" id="{157F5D58-2411-7296-3777-9C245D044552}"/>
              </a:ext>
            </a:extLst>
          </p:cNvPr>
          <p:cNvSpPr/>
          <p:nvPr/>
        </p:nvSpPr>
        <p:spPr>
          <a:xfrm>
            <a:off x="3454401" y="2073427"/>
            <a:ext cx="7975600"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The sides marked in red are perpendicular.	</a:t>
            </a:r>
          </a:p>
        </p:txBody>
      </p:sp>
      <p:sp>
        <p:nvSpPr>
          <p:cNvPr id="18" name="Rectangle: Rounded Corners 17">
            <a:extLst>
              <a:ext uri="{FF2B5EF4-FFF2-40B4-BE49-F238E27FC236}">
                <a16:creationId xmlns:a16="http://schemas.microsoft.com/office/drawing/2014/main" id="{33AAB655-F54E-74FB-A3C2-0A3BBBEA72EB}"/>
              </a:ext>
            </a:extLst>
          </p:cNvPr>
          <p:cNvSpPr/>
          <p:nvPr/>
        </p:nvSpPr>
        <p:spPr>
          <a:xfrm>
            <a:off x="3454401" y="2882047"/>
            <a:ext cx="7975600"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The sides marked in green are parallel. </a:t>
            </a:r>
          </a:p>
        </p:txBody>
      </p:sp>
      <p:sp>
        <p:nvSpPr>
          <p:cNvPr id="19" name="Rectangle: Rounded Corners 18">
            <a:extLst>
              <a:ext uri="{FF2B5EF4-FFF2-40B4-BE49-F238E27FC236}">
                <a16:creationId xmlns:a16="http://schemas.microsoft.com/office/drawing/2014/main" id="{9ECE1B43-FE5D-BADD-7203-C100F0B790A6}"/>
              </a:ext>
            </a:extLst>
          </p:cNvPr>
          <p:cNvSpPr/>
          <p:nvPr/>
        </p:nvSpPr>
        <p:spPr>
          <a:xfrm>
            <a:off x="3454401" y="3753848"/>
            <a:ext cx="7975600"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The sides marked in red have the same length.</a:t>
            </a:r>
          </a:p>
        </p:txBody>
      </p:sp>
      <p:sp>
        <p:nvSpPr>
          <p:cNvPr id="20" name="Rectangle: Rounded Corners 19">
            <a:extLst>
              <a:ext uri="{FF2B5EF4-FFF2-40B4-BE49-F238E27FC236}">
                <a16:creationId xmlns:a16="http://schemas.microsoft.com/office/drawing/2014/main" id="{32D839D7-3710-DB23-9021-BA7504D9A4D2}"/>
              </a:ext>
            </a:extLst>
          </p:cNvPr>
          <p:cNvSpPr/>
          <p:nvPr/>
        </p:nvSpPr>
        <p:spPr>
          <a:xfrm>
            <a:off x="474133" y="4560765"/>
            <a:ext cx="10955867"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A side marked in red is perpendicular to a side marked in green.</a:t>
            </a:r>
          </a:p>
        </p:txBody>
      </p:sp>
      <p:sp>
        <p:nvSpPr>
          <p:cNvPr id="21" name="Rectangle: Rounded Corners 20">
            <a:extLst>
              <a:ext uri="{FF2B5EF4-FFF2-40B4-BE49-F238E27FC236}">
                <a16:creationId xmlns:a16="http://schemas.microsoft.com/office/drawing/2014/main" id="{57301944-9E49-63CE-18AC-2C61625B0ED0}"/>
              </a:ext>
            </a:extLst>
          </p:cNvPr>
          <p:cNvSpPr/>
          <p:nvPr/>
        </p:nvSpPr>
        <p:spPr>
          <a:xfrm>
            <a:off x="474133" y="5432566"/>
            <a:ext cx="10955867"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All sides have the same length.	</a:t>
            </a:r>
          </a:p>
        </p:txBody>
      </p:sp>
      <p:pic>
        <p:nvPicPr>
          <p:cNvPr id="10" name="Picture 9">
            <a:extLst>
              <a:ext uri="{FF2B5EF4-FFF2-40B4-BE49-F238E27FC236}">
                <a16:creationId xmlns:a16="http://schemas.microsoft.com/office/drawing/2014/main" id="{2C61DE13-19ED-1D02-D936-53705C8C176E}"/>
              </a:ext>
            </a:extLst>
          </p:cNvPr>
          <p:cNvPicPr>
            <a:picLocks noChangeAspect="1"/>
          </p:cNvPicPr>
          <p:nvPr/>
        </p:nvPicPr>
        <p:blipFill>
          <a:blip r:embed="rId4"/>
          <a:stretch>
            <a:fillRect/>
          </a:stretch>
        </p:blipFill>
        <p:spPr>
          <a:xfrm>
            <a:off x="474133" y="1996321"/>
            <a:ext cx="2390988" cy="2390988"/>
          </a:xfrm>
          <a:prstGeom prst="rect">
            <a:avLst/>
          </a:prstGeom>
        </p:spPr>
      </p:pic>
    </p:spTree>
    <p:custDataLst>
      <p:tags r:id="rId1"/>
    </p:custDataLst>
    <p:extLst>
      <p:ext uri="{BB962C8B-B14F-4D97-AF65-F5344CB8AC3E}">
        <p14:creationId xmlns:p14="http://schemas.microsoft.com/office/powerpoint/2010/main" val="2138735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500" fill="hold"/>
                                        <p:tgtEl>
                                          <p:spTgt spid="18"/>
                                        </p:tgtEl>
                                        <p:attrNameLst>
                                          <p:attrName>stroke.color</p:attrName>
                                        </p:attrNameLst>
                                      </p:cBhvr>
                                      <p:to>
                                        <a:srgbClr val="74C274"/>
                                      </p:to>
                                    </p:animClr>
                                    <p:set>
                                      <p:cBhvr>
                                        <p:cTn id="7" dur="500" fill="hold"/>
                                        <p:tgtEl>
                                          <p:spTgt spid="18"/>
                                        </p:tgtEl>
                                        <p:attrNameLst>
                                          <p:attrName>stroke.on</p:attrName>
                                        </p:attrNameLst>
                                      </p:cBhvr>
                                      <p:to>
                                        <p:strVal val="true"/>
                                      </p:to>
                                    </p:set>
                                  </p:childTnLst>
                                </p:cTn>
                              </p:par>
                              <p:par>
                                <p:cTn id="8" presetID="3" presetClass="emph" presetSubtype="2" fill="hold" grpId="0" nodeType="withEffect">
                                  <p:stCondLst>
                                    <p:cond delay="0"/>
                                  </p:stCondLst>
                                  <p:childTnLst>
                                    <p:animClr clrSpc="rgb" dir="cw">
                                      <p:cBhvr override="childStyle">
                                        <p:cTn id="9" dur="500" fill="hold"/>
                                        <p:tgtEl>
                                          <p:spTgt spid="18"/>
                                        </p:tgtEl>
                                        <p:attrNameLst>
                                          <p:attrName>style.color</p:attrName>
                                        </p:attrNameLst>
                                      </p:cBhvr>
                                      <p:to>
                                        <a:srgbClr val="FFFFFF"/>
                                      </p:to>
                                    </p:animClr>
                                  </p:childTnLst>
                                </p:cTn>
                              </p:par>
                              <p:par>
                                <p:cTn id="10" presetID="1" presetClass="emph" presetSubtype="2" fill="hold" nodeType="withEffect">
                                  <p:stCondLst>
                                    <p:cond delay="0"/>
                                  </p:stCondLst>
                                  <p:childTnLst>
                                    <p:animClr clrSpc="rgb" dir="cw">
                                      <p:cBhvr>
                                        <p:cTn id="11" dur="500" fill="hold"/>
                                        <p:tgtEl>
                                          <p:spTgt spid="18"/>
                                        </p:tgtEl>
                                        <p:attrNameLst>
                                          <p:attrName>fillcolor</p:attrName>
                                        </p:attrNameLst>
                                      </p:cBhvr>
                                      <p:to>
                                        <a:srgbClr val="74C274"/>
                                      </p:to>
                                    </p:animClr>
                                    <p:set>
                                      <p:cBhvr>
                                        <p:cTn id="12" dur="500" fill="hold"/>
                                        <p:tgtEl>
                                          <p:spTgt spid="18"/>
                                        </p:tgtEl>
                                        <p:attrNameLst>
                                          <p:attrName>fill.type</p:attrName>
                                        </p:attrNameLst>
                                      </p:cBhvr>
                                      <p:to>
                                        <p:strVal val="solid"/>
                                      </p:to>
                                    </p:set>
                                    <p:set>
                                      <p:cBhvr>
                                        <p:cTn id="13" dur="500" fill="hold"/>
                                        <p:tgtEl>
                                          <p:spTgt spid="18"/>
                                        </p:tgtEl>
                                        <p:attrNameLst>
                                          <p:attrName>fill.on</p:attrName>
                                        </p:attrNameLst>
                                      </p:cBhvr>
                                      <p:to>
                                        <p:strVal val="true"/>
                                      </p:to>
                                    </p:set>
                                  </p:childTnLst>
                                </p:cTn>
                              </p:par>
                            </p:childTnLst>
                          </p:cTn>
                        </p:par>
                      </p:childTnLst>
                    </p:cTn>
                  </p:par>
                  <p:par>
                    <p:cTn id="14" fill="hold">
                      <p:stCondLst>
                        <p:cond delay="indefinite"/>
                      </p:stCondLst>
                      <p:childTnLst>
                        <p:par>
                          <p:cTn id="15" fill="hold">
                            <p:stCondLst>
                              <p:cond delay="0"/>
                            </p:stCondLst>
                            <p:childTnLst>
                              <p:par>
                                <p:cTn id="16" presetID="7" presetClass="emph" presetSubtype="2" fill="hold" nodeType="clickEffect">
                                  <p:stCondLst>
                                    <p:cond delay="0"/>
                                  </p:stCondLst>
                                  <p:childTnLst>
                                    <p:animClr clrSpc="rgb" dir="cw">
                                      <p:cBhvr>
                                        <p:cTn id="17" dur="500" fill="hold"/>
                                        <p:tgtEl>
                                          <p:spTgt spid="19"/>
                                        </p:tgtEl>
                                        <p:attrNameLst>
                                          <p:attrName>stroke.color</p:attrName>
                                        </p:attrNameLst>
                                      </p:cBhvr>
                                      <p:to>
                                        <a:srgbClr val="74C274"/>
                                      </p:to>
                                    </p:animClr>
                                    <p:set>
                                      <p:cBhvr>
                                        <p:cTn id="18" dur="500" fill="hold"/>
                                        <p:tgtEl>
                                          <p:spTgt spid="19"/>
                                        </p:tgtEl>
                                        <p:attrNameLst>
                                          <p:attrName>stroke.on</p:attrName>
                                        </p:attrNameLst>
                                      </p:cBhvr>
                                      <p:to>
                                        <p:strVal val="true"/>
                                      </p:to>
                                    </p:set>
                                  </p:childTnLst>
                                </p:cTn>
                              </p:par>
                              <p:par>
                                <p:cTn id="19" presetID="3" presetClass="emph" presetSubtype="2" fill="hold" grpId="0" nodeType="withEffect">
                                  <p:stCondLst>
                                    <p:cond delay="0"/>
                                  </p:stCondLst>
                                  <p:childTnLst>
                                    <p:animClr clrSpc="rgb" dir="cw">
                                      <p:cBhvr override="childStyle">
                                        <p:cTn id="20" dur="500" fill="hold"/>
                                        <p:tgtEl>
                                          <p:spTgt spid="19"/>
                                        </p:tgtEl>
                                        <p:attrNameLst>
                                          <p:attrName>style.color</p:attrName>
                                        </p:attrNameLst>
                                      </p:cBhvr>
                                      <p:to>
                                        <a:srgbClr val="FFFFFF"/>
                                      </p:to>
                                    </p:animClr>
                                  </p:childTnLst>
                                </p:cTn>
                              </p:par>
                              <p:par>
                                <p:cTn id="21" presetID="1" presetClass="emph" presetSubtype="2" fill="hold" nodeType="withEffect">
                                  <p:stCondLst>
                                    <p:cond delay="0"/>
                                  </p:stCondLst>
                                  <p:childTnLst>
                                    <p:animClr clrSpc="rgb" dir="cw">
                                      <p:cBhvr>
                                        <p:cTn id="22" dur="500" fill="hold"/>
                                        <p:tgtEl>
                                          <p:spTgt spid="19"/>
                                        </p:tgtEl>
                                        <p:attrNameLst>
                                          <p:attrName>fillcolor</p:attrName>
                                        </p:attrNameLst>
                                      </p:cBhvr>
                                      <p:to>
                                        <a:srgbClr val="74C274"/>
                                      </p:to>
                                    </p:animClr>
                                    <p:set>
                                      <p:cBhvr>
                                        <p:cTn id="23" dur="500" fill="hold"/>
                                        <p:tgtEl>
                                          <p:spTgt spid="19"/>
                                        </p:tgtEl>
                                        <p:attrNameLst>
                                          <p:attrName>fill.type</p:attrName>
                                        </p:attrNameLst>
                                      </p:cBhvr>
                                      <p:to>
                                        <p:strVal val="solid"/>
                                      </p:to>
                                    </p:set>
                                    <p:set>
                                      <p:cBhvr>
                                        <p:cTn id="24" dur="500" fill="hold"/>
                                        <p:tgtEl>
                                          <p:spTgt spid="19"/>
                                        </p:tgtEl>
                                        <p:attrNameLst>
                                          <p:attrName>fill.on</p:attrName>
                                        </p:attrNameLst>
                                      </p:cBhvr>
                                      <p:to>
                                        <p:strVal val="true"/>
                                      </p:to>
                                    </p:set>
                                  </p:childTnLst>
                                </p:cTn>
                              </p:par>
                            </p:childTnLst>
                          </p:cTn>
                        </p:par>
                      </p:childTnLst>
                    </p:cTn>
                  </p:par>
                  <p:par>
                    <p:cTn id="25" fill="hold">
                      <p:stCondLst>
                        <p:cond delay="indefinite"/>
                      </p:stCondLst>
                      <p:childTnLst>
                        <p:par>
                          <p:cTn id="26" fill="hold">
                            <p:stCondLst>
                              <p:cond delay="0"/>
                            </p:stCondLst>
                            <p:childTnLst>
                              <p:par>
                                <p:cTn id="27" presetID="7" presetClass="emph" presetSubtype="2" fill="hold" nodeType="clickEffect">
                                  <p:stCondLst>
                                    <p:cond delay="0"/>
                                  </p:stCondLst>
                                  <p:childTnLst>
                                    <p:animClr clrSpc="rgb" dir="cw">
                                      <p:cBhvr>
                                        <p:cTn id="28" dur="500" fill="hold"/>
                                        <p:tgtEl>
                                          <p:spTgt spid="20"/>
                                        </p:tgtEl>
                                        <p:attrNameLst>
                                          <p:attrName>stroke.color</p:attrName>
                                        </p:attrNameLst>
                                      </p:cBhvr>
                                      <p:to>
                                        <a:srgbClr val="74C274"/>
                                      </p:to>
                                    </p:animClr>
                                    <p:set>
                                      <p:cBhvr>
                                        <p:cTn id="29" dur="500" fill="hold"/>
                                        <p:tgtEl>
                                          <p:spTgt spid="20"/>
                                        </p:tgtEl>
                                        <p:attrNameLst>
                                          <p:attrName>stroke.on</p:attrName>
                                        </p:attrNameLst>
                                      </p:cBhvr>
                                      <p:to>
                                        <p:strVal val="true"/>
                                      </p:to>
                                    </p:set>
                                  </p:childTnLst>
                                </p:cTn>
                              </p:par>
                              <p:par>
                                <p:cTn id="30" presetID="3" presetClass="emph" presetSubtype="2" fill="hold" grpId="0" nodeType="withEffect">
                                  <p:stCondLst>
                                    <p:cond delay="0"/>
                                  </p:stCondLst>
                                  <p:childTnLst>
                                    <p:animClr clrSpc="rgb" dir="cw">
                                      <p:cBhvr override="childStyle">
                                        <p:cTn id="31" dur="500" fill="hold"/>
                                        <p:tgtEl>
                                          <p:spTgt spid="20"/>
                                        </p:tgtEl>
                                        <p:attrNameLst>
                                          <p:attrName>style.color</p:attrName>
                                        </p:attrNameLst>
                                      </p:cBhvr>
                                      <p:to>
                                        <a:srgbClr val="FFFFFF"/>
                                      </p:to>
                                    </p:animClr>
                                  </p:childTnLst>
                                </p:cTn>
                              </p:par>
                              <p:par>
                                <p:cTn id="32" presetID="1" presetClass="emph" presetSubtype="2" fill="hold" nodeType="withEffect">
                                  <p:stCondLst>
                                    <p:cond delay="0"/>
                                  </p:stCondLst>
                                  <p:childTnLst>
                                    <p:animClr clrSpc="rgb" dir="cw">
                                      <p:cBhvr>
                                        <p:cTn id="33" dur="500" fill="hold"/>
                                        <p:tgtEl>
                                          <p:spTgt spid="20"/>
                                        </p:tgtEl>
                                        <p:attrNameLst>
                                          <p:attrName>fillcolor</p:attrName>
                                        </p:attrNameLst>
                                      </p:cBhvr>
                                      <p:to>
                                        <a:srgbClr val="74C274"/>
                                      </p:to>
                                    </p:animClr>
                                    <p:set>
                                      <p:cBhvr>
                                        <p:cTn id="34" dur="500" fill="hold"/>
                                        <p:tgtEl>
                                          <p:spTgt spid="20"/>
                                        </p:tgtEl>
                                        <p:attrNameLst>
                                          <p:attrName>fill.type</p:attrName>
                                        </p:attrNameLst>
                                      </p:cBhvr>
                                      <p:to>
                                        <p:strVal val="solid"/>
                                      </p:to>
                                    </p:set>
                                    <p:set>
                                      <p:cBhvr>
                                        <p:cTn id="35" dur="500" fill="hold"/>
                                        <p:tgtEl>
                                          <p:spTgt spid="20"/>
                                        </p:tgtEl>
                                        <p:attrNameLst>
                                          <p:attrName>fill.on</p:attrName>
                                        </p:attrNameLst>
                                      </p:cBhvr>
                                      <p:to>
                                        <p:strVal val="true"/>
                                      </p:to>
                                    </p:set>
                                  </p:childTnLst>
                                </p:cTn>
                              </p:par>
                            </p:childTnLst>
                          </p:cTn>
                        </p:par>
                      </p:childTnLst>
                    </p:cTn>
                  </p:par>
                  <p:par>
                    <p:cTn id="36" fill="hold">
                      <p:stCondLst>
                        <p:cond delay="indefinite"/>
                      </p:stCondLst>
                      <p:childTnLst>
                        <p:par>
                          <p:cTn id="37" fill="hold">
                            <p:stCondLst>
                              <p:cond delay="0"/>
                            </p:stCondLst>
                            <p:childTnLst>
                              <p:par>
                                <p:cTn id="38" presetID="7" presetClass="emph" presetSubtype="2" fill="hold" nodeType="clickEffect">
                                  <p:stCondLst>
                                    <p:cond delay="0"/>
                                  </p:stCondLst>
                                  <p:childTnLst>
                                    <p:animClr clrSpc="rgb" dir="cw">
                                      <p:cBhvr>
                                        <p:cTn id="39" dur="500" fill="hold"/>
                                        <p:tgtEl>
                                          <p:spTgt spid="21"/>
                                        </p:tgtEl>
                                        <p:attrNameLst>
                                          <p:attrName>stroke.color</p:attrName>
                                        </p:attrNameLst>
                                      </p:cBhvr>
                                      <p:to>
                                        <a:srgbClr val="74C274"/>
                                      </p:to>
                                    </p:animClr>
                                    <p:set>
                                      <p:cBhvr>
                                        <p:cTn id="40" dur="500" fill="hold"/>
                                        <p:tgtEl>
                                          <p:spTgt spid="21"/>
                                        </p:tgtEl>
                                        <p:attrNameLst>
                                          <p:attrName>stroke.on</p:attrName>
                                        </p:attrNameLst>
                                      </p:cBhvr>
                                      <p:to>
                                        <p:strVal val="true"/>
                                      </p:to>
                                    </p:set>
                                  </p:childTnLst>
                                </p:cTn>
                              </p:par>
                              <p:par>
                                <p:cTn id="41" presetID="1" presetClass="emph" presetSubtype="2" fill="hold" grpId="0" nodeType="withEffect">
                                  <p:stCondLst>
                                    <p:cond delay="0"/>
                                  </p:stCondLst>
                                  <p:childTnLst>
                                    <p:animClr clrSpc="rgb" dir="cw">
                                      <p:cBhvr>
                                        <p:cTn id="42" dur="500" fill="hold"/>
                                        <p:tgtEl>
                                          <p:spTgt spid="21"/>
                                        </p:tgtEl>
                                        <p:attrNameLst>
                                          <p:attrName>fillcolor</p:attrName>
                                        </p:attrNameLst>
                                      </p:cBhvr>
                                      <p:to>
                                        <a:srgbClr val="74C274"/>
                                      </p:to>
                                    </p:animClr>
                                    <p:set>
                                      <p:cBhvr>
                                        <p:cTn id="43" dur="500" fill="hold"/>
                                        <p:tgtEl>
                                          <p:spTgt spid="21"/>
                                        </p:tgtEl>
                                        <p:attrNameLst>
                                          <p:attrName>fill.type</p:attrName>
                                        </p:attrNameLst>
                                      </p:cBhvr>
                                      <p:to>
                                        <p:strVal val="solid"/>
                                      </p:to>
                                    </p:set>
                                    <p:set>
                                      <p:cBhvr>
                                        <p:cTn id="44" dur="500" fill="hold"/>
                                        <p:tgtEl>
                                          <p:spTgt spid="21"/>
                                        </p:tgtEl>
                                        <p:attrNameLst>
                                          <p:attrName>fill.on</p:attrName>
                                        </p:attrNameLst>
                                      </p:cBhvr>
                                      <p:to>
                                        <p:strVal val="true"/>
                                      </p:to>
                                    </p:set>
                                  </p:childTnLst>
                                </p:cTn>
                              </p:par>
                              <p:par>
                                <p:cTn id="45" presetID="3" presetClass="emph" presetSubtype="2" fill="hold" grpId="1" nodeType="withEffect">
                                  <p:stCondLst>
                                    <p:cond delay="0"/>
                                  </p:stCondLst>
                                  <p:childTnLst>
                                    <p:animClr clrSpc="rgb" dir="cw">
                                      <p:cBhvr override="childStyle">
                                        <p:cTn id="46" dur="500" fill="hold"/>
                                        <p:tgtEl>
                                          <p:spTgt spid="21"/>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1"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From the list of propositions below, select the ones that are true for any parallelogram.</a:t>
            </a:r>
            <a:endParaRPr lang="en-US" sz="3200" b="1" dirty="0">
              <a:solidFill>
                <a:schemeClr val="bg1"/>
              </a:solidFill>
              <a:latin typeface="+mn-lt"/>
            </a:endParaRPr>
          </a:p>
        </p:txBody>
      </p:sp>
      <p:sp>
        <p:nvSpPr>
          <p:cNvPr id="16" name="Rectangle: Rounded Corners 15">
            <a:extLst>
              <a:ext uri="{FF2B5EF4-FFF2-40B4-BE49-F238E27FC236}">
                <a16:creationId xmlns:a16="http://schemas.microsoft.com/office/drawing/2014/main" id="{157F5D58-2411-7296-3777-9C245D044552}"/>
              </a:ext>
            </a:extLst>
          </p:cNvPr>
          <p:cNvSpPr/>
          <p:nvPr/>
        </p:nvSpPr>
        <p:spPr>
          <a:xfrm>
            <a:off x="3454401" y="2073427"/>
            <a:ext cx="7975600"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The sides marked in red are perpendicular.	</a:t>
            </a:r>
          </a:p>
        </p:txBody>
      </p:sp>
      <p:sp>
        <p:nvSpPr>
          <p:cNvPr id="18" name="Rectangle: Rounded Corners 17">
            <a:extLst>
              <a:ext uri="{FF2B5EF4-FFF2-40B4-BE49-F238E27FC236}">
                <a16:creationId xmlns:a16="http://schemas.microsoft.com/office/drawing/2014/main" id="{33AAB655-F54E-74FB-A3C2-0A3BBBEA72EB}"/>
              </a:ext>
            </a:extLst>
          </p:cNvPr>
          <p:cNvSpPr/>
          <p:nvPr/>
        </p:nvSpPr>
        <p:spPr>
          <a:xfrm>
            <a:off x="3454401" y="2882047"/>
            <a:ext cx="7975600"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The sides marked in green are parallel. </a:t>
            </a:r>
          </a:p>
        </p:txBody>
      </p:sp>
      <p:sp>
        <p:nvSpPr>
          <p:cNvPr id="19" name="Rectangle: Rounded Corners 18">
            <a:extLst>
              <a:ext uri="{FF2B5EF4-FFF2-40B4-BE49-F238E27FC236}">
                <a16:creationId xmlns:a16="http://schemas.microsoft.com/office/drawing/2014/main" id="{9ECE1B43-FE5D-BADD-7203-C100F0B790A6}"/>
              </a:ext>
            </a:extLst>
          </p:cNvPr>
          <p:cNvSpPr/>
          <p:nvPr/>
        </p:nvSpPr>
        <p:spPr>
          <a:xfrm>
            <a:off x="3454401" y="3753848"/>
            <a:ext cx="7975600"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The sides marked in red have the same length.</a:t>
            </a:r>
          </a:p>
        </p:txBody>
      </p:sp>
      <p:sp>
        <p:nvSpPr>
          <p:cNvPr id="20" name="Rectangle: Rounded Corners 19">
            <a:extLst>
              <a:ext uri="{FF2B5EF4-FFF2-40B4-BE49-F238E27FC236}">
                <a16:creationId xmlns:a16="http://schemas.microsoft.com/office/drawing/2014/main" id="{32D839D7-3710-DB23-9021-BA7504D9A4D2}"/>
              </a:ext>
            </a:extLst>
          </p:cNvPr>
          <p:cNvSpPr/>
          <p:nvPr/>
        </p:nvSpPr>
        <p:spPr>
          <a:xfrm>
            <a:off x="474133" y="4560765"/>
            <a:ext cx="10955867"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A side marked in red is perpendicular to a side marked in green.</a:t>
            </a:r>
          </a:p>
        </p:txBody>
      </p:sp>
      <p:sp>
        <p:nvSpPr>
          <p:cNvPr id="21" name="Rectangle: Rounded Corners 20">
            <a:extLst>
              <a:ext uri="{FF2B5EF4-FFF2-40B4-BE49-F238E27FC236}">
                <a16:creationId xmlns:a16="http://schemas.microsoft.com/office/drawing/2014/main" id="{57301944-9E49-63CE-18AC-2C61625B0ED0}"/>
              </a:ext>
            </a:extLst>
          </p:cNvPr>
          <p:cNvSpPr/>
          <p:nvPr/>
        </p:nvSpPr>
        <p:spPr>
          <a:xfrm>
            <a:off x="474133" y="5432566"/>
            <a:ext cx="10955867"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All sides have the same length.	</a:t>
            </a:r>
          </a:p>
        </p:txBody>
      </p:sp>
      <p:pic>
        <p:nvPicPr>
          <p:cNvPr id="11" name="Picture 10">
            <a:extLst>
              <a:ext uri="{FF2B5EF4-FFF2-40B4-BE49-F238E27FC236}">
                <a16:creationId xmlns:a16="http://schemas.microsoft.com/office/drawing/2014/main" id="{ECE6BF26-2750-7C9C-C9ED-4D0ED76B58C0}"/>
              </a:ext>
            </a:extLst>
          </p:cNvPr>
          <p:cNvPicPr>
            <a:picLocks noChangeAspect="1"/>
          </p:cNvPicPr>
          <p:nvPr/>
        </p:nvPicPr>
        <p:blipFill>
          <a:blip r:embed="rId4"/>
          <a:stretch>
            <a:fillRect/>
          </a:stretch>
        </p:blipFill>
        <p:spPr>
          <a:xfrm>
            <a:off x="914400" y="2052260"/>
            <a:ext cx="2130953" cy="2394874"/>
          </a:xfrm>
          <a:prstGeom prst="rect">
            <a:avLst/>
          </a:prstGeom>
        </p:spPr>
      </p:pic>
    </p:spTree>
    <p:custDataLst>
      <p:tags r:id="rId1"/>
    </p:custDataLst>
    <p:extLst>
      <p:ext uri="{BB962C8B-B14F-4D97-AF65-F5344CB8AC3E}">
        <p14:creationId xmlns:p14="http://schemas.microsoft.com/office/powerpoint/2010/main" val="1868870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500" fill="hold"/>
                                        <p:tgtEl>
                                          <p:spTgt spid="18"/>
                                        </p:tgtEl>
                                        <p:attrNameLst>
                                          <p:attrName>stroke.color</p:attrName>
                                        </p:attrNameLst>
                                      </p:cBhvr>
                                      <p:to>
                                        <a:srgbClr val="74C274"/>
                                      </p:to>
                                    </p:animClr>
                                    <p:set>
                                      <p:cBhvr>
                                        <p:cTn id="7" dur="500" fill="hold"/>
                                        <p:tgtEl>
                                          <p:spTgt spid="18"/>
                                        </p:tgtEl>
                                        <p:attrNameLst>
                                          <p:attrName>stroke.on</p:attrName>
                                        </p:attrNameLst>
                                      </p:cBhvr>
                                      <p:to>
                                        <p:strVal val="true"/>
                                      </p:to>
                                    </p:set>
                                  </p:childTnLst>
                                </p:cTn>
                              </p:par>
                              <p:par>
                                <p:cTn id="8" presetID="3" presetClass="emph" presetSubtype="2" fill="hold" grpId="0" nodeType="withEffect">
                                  <p:stCondLst>
                                    <p:cond delay="0"/>
                                  </p:stCondLst>
                                  <p:childTnLst>
                                    <p:animClr clrSpc="rgb" dir="cw">
                                      <p:cBhvr override="childStyle">
                                        <p:cTn id="9" dur="500" fill="hold"/>
                                        <p:tgtEl>
                                          <p:spTgt spid="18"/>
                                        </p:tgtEl>
                                        <p:attrNameLst>
                                          <p:attrName>style.color</p:attrName>
                                        </p:attrNameLst>
                                      </p:cBhvr>
                                      <p:to>
                                        <a:srgbClr val="FFFFFF"/>
                                      </p:to>
                                    </p:animClr>
                                  </p:childTnLst>
                                </p:cTn>
                              </p:par>
                              <p:par>
                                <p:cTn id="10" presetID="1" presetClass="emph" presetSubtype="2" fill="hold" nodeType="withEffect">
                                  <p:stCondLst>
                                    <p:cond delay="0"/>
                                  </p:stCondLst>
                                  <p:childTnLst>
                                    <p:animClr clrSpc="rgb" dir="cw">
                                      <p:cBhvr>
                                        <p:cTn id="11" dur="500" fill="hold"/>
                                        <p:tgtEl>
                                          <p:spTgt spid="18"/>
                                        </p:tgtEl>
                                        <p:attrNameLst>
                                          <p:attrName>fillcolor</p:attrName>
                                        </p:attrNameLst>
                                      </p:cBhvr>
                                      <p:to>
                                        <a:srgbClr val="74C274"/>
                                      </p:to>
                                    </p:animClr>
                                    <p:set>
                                      <p:cBhvr>
                                        <p:cTn id="12" dur="500" fill="hold"/>
                                        <p:tgtEl>
                                          <p:spTgt spid="18"/>
                                        </p:tgtEl>
                                        <p:attrNameLst>
                                          <p:attrName>fill.type</p:attrName>
                                        </p:attrNameLst>
                                      </p:cBhvr>
                                      <p:to>
                                        <p:strVal val="solid"/>
                                      </p:to>
                                    </p:set>
                                    <p:set>
                                      <p:cBhvr>
                                        <p:cTn id="13" dur="500" fill="hold"/>
                                        <p:tgtEl>
                                          <p:spTgt spid="18"/>
                                        </p:tgtEl>
                                        <p:attrNameLst>
                                          <p:attrName>fill.on</p:attrName>
                                        </p:attrNameLst>
                                      </p:cBhvr>
                                      <p:to>
                                        <p:strVal val="true"/>
                                      </p:to>
                                    </p:set>
                                  </p:childTnLst>
                                </p:cTn>
                              </p:par>
                            </p:childTnLst>
                          </p:cTn>
                        </p:par>
                      </p:childTnLst>
                    </p:cTn>
                  </p:par>
                  <p:par>
                    <p:cTn id="14" fill="hold">
                      <p:stCondLst>
                        <p:cond delay="indefinite"/>
                      </p:stCondLst>
                      <p:childTnLst>
                        <p:par>
                          <p:cTn id="15" fill="hold">
                            <p:stCondLst>
                              <p:cond delay="0"/>
                            </p:stCondLst>
                            <p:childTnLst>
                              <p:par>
                                <p:cTn id="16" presetID="7" presetClass="emph" presetSubtype="2" fill="hold" nodeType="clickEffect">
                                  <p:stCondLst>
                                    <p:cond delay="0"/>
                                  </p:stCondLst>
                                  <p:childTnLst>
                                    <p:animClr clrSpc="rgb" dir="cw">
                                      <p:cBhvr>
                                        <p:cTn id="17" dur="500" fill="hold"/>
                                        <p:tgtEl>
                                          <p:spTgt spid="19"/>
                                        </p:tgtEl>
                                        <p:attrNameLst>
                                          <p:attrName>stroke.color</p:attrName>
                                        </p:attrNameLst>
                                      </p:cBhvr>
                                      <p:to>
                                        <a:srgbClr val="74C274"/>
                                      </p:to>
                                    </p:animClr>
                                    <p:set>
                                      <p:cBhvr>
                                        <p:cTn id="18" dur="500" fill="hold"/>
                                        <p:tgtEl>
                                          <p:spTgt spid="19"/>
                                        </p:tgtEl>
                                        <p:attrNameLst>
                                          <p:attrName>stroke.on</p:attrName>
                                        </p:attrNameLst>
                                      </p:cBhvr>
                                      <p:to>
                                        <p:strVal val="true"/>
                                      </p:to>
                                    </p:set>
                                  </p:childTnLst>
                                </p:cTn>
                              </p:par>
                              <p:par>
                                <p:cTn id="19" presetID="1" presetClass="emph" presetSubtype="2" fill="hold" nodeType="withEffect">
                                  <p:stCondLst>
                                    <p:cond delay="0"/>
                                  </p:stCondLst>
                                  <p:childTnLst>
                                    <p:animClr clrSpc="rgb" dir="cw">
                                      <p:cBhvr>
                                        <p:cTn id="20" dur="500" fill="hold"/>
                                        <p:tgtEl>
                                          <p:spTgt spid="19"/>
                                        </p:tgtEl>
                                        <p:attrNameLst>
                                          <p:attrName>fillcolor</p:attrName>
                                        </p:attrNameLst>
                                      </p:cBhvr>
                                      <p:to>
                                        <a:srgbClr val="74C274"/>
                                      </p:to>
                                    </p:animClr>
                                    <p:set>
                                      <p:cBhvr>
                                        <p:cTn id="21" dur="500" fill="hold"/>
                                        <p:tgtEl>
                                          <p:spTgt spid="19"/>
                                        </p:tgtEl>
                                        <p:attrNameLst>
                                          <p:attrName>fill.type</p:attrName>
                                        </p:attrNameLst>
                                      </p:cBhvr>
                                      <p:to>
                                        <p:strVal val="solid"/>
                                      </p:to>
                                    </p:set>
                                    <p:set>
                                      <p:cBhvr>
                                        <p:cTn id="22" dur="500" fill="hold"/>
                                        <p:tgtEl>
                                          <p:spTgt spid="19"/>
                                        </p:tgtEl>
                                        <p:attrNameLst>
                                          <p:attrName>fill.on</p:attrName>
                                        </p:attrNameLst>
                                      </p:cBhvr>
                                      <p:to>
                                        <p:strVal val="true"/>
                                      </p:to>
                                    </p:set>
                                  </p:childTnLst>
                                </p:cTn>
                              </p:par>
                              <p:par>
                                <p:cTn id="23" presetID="3" presetClass="emph" presetSubtype="2" fill="hold" grpId="0" nodeType="withEffect">
                                  <p:stCondLst>
                                    <p:cond delay="0"/>
                                  </p:stCondLst>
                                  <p:childTnLst>
                                    <p:animClr clrSpc="rgb" dir="cw">
                                      <p:cBhvr override="childStyle">
                                        <p:cTn id="24" dur="500" fill="hold"/>
                                        <p:tgtEl>
                                          <p:spTgt spid="19"/>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From the list of propositions below, select the ones that are true for any rhombus.</a:t>
            </a:r>
            <a:endParaRPr lang="en-US" sz="3200" b="1" dirty="0">
              <a:solidFill>
                <a:schemeClr val="bg1"/>
              </a:solidFill>
              <a:latin typeface="+mn-lt"/>
            </a:endParaRPr>
          </a:p>
        </p:txBody>
      </p:sp>
      <p:sp>
        <p:nvSpPr>
          <p:cNvPr id="16" name="Rectangle: Rounded Corners 15">
            <a:extLst>
              <a:ext uri="{FF2B5EF4-FFF2-40B4-BE49-F238E27FC236}">
                <a16:creationId xmlns:a16="http://schemas.microsoft.com/office/drawing/2014/main" id="{157F5D58-2411-7296-3777-9C245D044552}"/>
              </a:ext>
            </a:extLst>
          </p:cNvPr>
          <p:cNvSpPr/>
          <p:nvPr/>
        </p:nvSpPr>
        <p:spPr>
          <a:xfrm>
            <a:off x="3454401" y="2073427"/>
            <a:ext cx="7975600"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The sides marked in red are perpendicular.	</a:t>
            </a:r>
          </a:p>
        </p:txBody>
      </p:sp>
      <p:sp>
        <p:nvSpPr>
          <p:cNvPr id="18" name="Rectangle: Rounded Corners 17">
            <a:extLst>
              <a:ext uri="{FF2B5EF4-FFF2-40B4-BE49-F238E27FC236}">
                <a16:creationId xmlns:a16="http://schemas.microsoft.com/office/drawing/2014/main" id="{33AAB655-F54E-74FB-A3C2-0A3BBBEA72EB}"/>
              </a:ext>
            </a:extLst>
          </p:cNvPr>
          <p:cNvSpPr/>
          <p:nvPr/>
        </p:nvSpPr>
        <p:spPr>
          <a:xfrm>
            <a:off x="3454401" y="2882047"/>
            <a:ext cx="7975600"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The sides marked in green are parallel. </a:t>
            </a:r>
          </a:p>
        </p:txBody>
      </p:sp>
      <p:sp>
        <p:nvSpPr>
          <p:cNvPr id="19" name="Rectangle: Rounded Corners 18">
            <a:extLst>
              <a:ext uri="{FF2B5EF4-FFF2-40B4-BE49-F238E27FC236}">
                <a16:creationId xmlns:a16="http://schemas.microsoft.com/office/drawing/2014/main" id="{9ECE1B43-FE5D-BADD-7203-C100F0B790A6}"/>
              </a:ext>
            </a:extLst>
          </p:cNvPr>
          <p:cNvSpPr/>
          <p:nvPr/>
        </p:nvSpPr>
        <p:spPr>
          <a:xfrm>
            <a:off x="3454401" y="3753848"/>
            <a:ext cx="7975600"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The sides marked in red have the same length.</a:t>
            </a:r>
          </a:p>
        </p:txBody>
      </p:sp>
      <p:sp>
        <p:nvSpPr>
          <p:cNvPr id="20" name="Rectangle: Rounded Corners 19">
            <a:extLst>
              <a:ext uri="{FF2B5EF4-FFF2-40B4-BE49-F238E27FC236}">
                <a16:creationId xmlns:a16="http://schemas.microsoft.com/office/drawing/2014/main" id="{32D839D7-3710-DB23-9021-BA7504D9A4D2}"/>
              </a:ext>
            </a:extLst>
          </p:cNvPr>
          <p:cNvSpPr/>
          <p:nvPr/>
        </p:nvSpPr>
        <p:spPr>
          <a:xfrm>
            <a:off x="474133" y="4560765"/>
            <a:ext cx="10955867"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A side marked in red is perpendicular to a side marked in green.</a:t>
            </a:r>
          </a:p>
        </p:txBody>
      </p:sp>
      <p:sp>
        <p:nvSpPr>
          <p:cNvPr id="21" name="Rectangle: Rounded Corners 20">
            <a:extLst>
              <a:ext uri="{FF2B5EF4-FFF2-40B4-BE49-F238E27FC236}">
                <a16:creationId xmlns:a16="http://schemas.microsoft.com/office/drawing/2014/main" id="{57301944-9E49-63CE-18AC-2C61625B0ED0}"/>
              </a:ext>
            </a:extLst>
          </p:cNvPr>
          <p:cNvSpPr/>
          <p:nvPr/>
        </p:nvSpPr>
        <p:spPr>
          <a:xfrm>
            <a:off x="474133" y="5432566"/>
            <a:ext cx="10955867"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All sides have the same length.	</a:t>
            </a:r>
          </a:p>
        </p:txBody>
      </p:sp>
      <p:pic>
        <p:nvPicPr>
          <p:cNvPr id="11" name="Picture 10">
            <a:extLst>
              <a:ext uri="{FF2B5EF4-FFF2-40B4-BE49-F238E27FC236}">
                <a16:creationId xmlns:a16="http://schemas.microsoft.com/office/drawing/2014/main" id="{F5E81A3E-AECE-D0DC-EAED-454442BAC7FB}"/>
              </a:ext>
            </a:extLst>
          </p:cNvPr>
          <p:cNvPicPr>
            <a:picLocks noChangeAspect="1"/>
          </p:cNvPicPr>
          <p:nvPr/>
        </p:nvPicPr>
        <p:blipFill>
          <a:blip r:embed="rId4"/>
          <a:stretch>
            <a:fillRect/>
          </a:stretch>
        </p:blipFill>
        <p:spPr>
          <a:xfrm>
            <a:off x="1066801" y="1829593"/>
            <a:ext cx="1714501" cy="2531746"/>
          </a:xfrm>
          <a:prstGeom prst="rect">
            <a:avLst/>
          </a:prstGeom>
        </p:spPr>
      </p:pic>
    </p:spTree>
    <p:custDataLst>
      <p:tags r:id="rId1"/>
    </p:custDataLst>
    <p:extLst>
      <p:ext uri="{BB962C8B-B14F-4D97-AF65-F5344CB8AC3E}">
        <p14:creationId xmlns:p14="http://schemas.microsoft.com/office/powerpoint/2010/main" val="3485090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500" fill="hold"/>
                                        <p:tgtEl>
                                          <p:spTgt spid="18"/>
                                        </p:tgtEl>
                                        <p:attrNameLst>
                                          <p:attrName>stroke.color</p:attrName>
                                        </p:attrNameLst>
                                      </p:cBhvr>
                                      <p:to>
                                        <a:srgbClr val="74C274"/>
                                      </p:to>
                                    </p:animClr>
                                    <p:set>
                                      <p:cBhvr>
                                        <p:cTn id="7" dur="500" fill="hold"/>
                                        <p:tgtEl>
                                          <p:spTgt spid="18"/>
                                        </p:tgtEl>
                                        <p:attrNameLst>
                                          <p:attrName>stroke.on</p:attrName>
                                        </p:attrNameLst>
                                      </p:cBhvr>
                                      <p:to>
                                        <p:strVal val="true"/>
                                      </p:to>
                                    </p:set>
                                  </p:childTnLst>
                                </p:cTn>
                              </p:par>
                              <p:par>
                                <p:cTn id="8" presetID="1" presetClass="emph" presetSubtype="2" fill="hold" nodeType="withEffect">
                                  <p:stCondLst>
                                    <p:cond delay="0"/>
                                  </p:stCondLst>
                                  <p:childTnLst>
                                    <p:animClr clrSpc="rgb" dir="cw">
                                      <p:cBhvr>
                                        <p:cTn id="9" dur="500" fill="hold"/>
                                        <p:tgtEl>
                                          <p:spTgt spid="18"/>
                                        </p:tgtEl>
                                        <p:attrNameLst>
                                          <p:attrName>fillcolor</p:attrName>
                                        </p:attrNameLst>
                                      </p:cBhvr>
                                      <p:to>
                                        <a:srgbClr val="74C274"/>
                                      </p:to>
                                    </p:animClr>
                                    <p:set>
                                      <p:cBhvr>
                                        <p:cTn id="10" dur="500" fill="hold"/>
                                        <p:tgtEl>
                                          <p:spTgt spid="18"/>
                                        </p:tgtEl>
                                        <p:attrNameLst>
                                          <p:attrName>fill.type</p:attrName>
                                        </p:attrNameLst>
                                      </p:cBhvr>
                                      <p:to>
                                        <p:strVal val="solid"/>
                                      </p:to>
                                    </p:set>
                                    <p:set>
                                      <p:cBhvr>
                                        <p:cTn id="11" dur="500" fill="hold"/>
                                        <p:tgtEl>
                                          <p:spTgt spid="18"/>
                                        </p:tgtEl>
                                        <p:attrNameLst>
                                          <p:attrName>fill.on</p:attrName>
                                        </p:attrNameLst>
                                      </p:cBhvr>
                                      <p:to>
                                        <p:strVal val="true"/>
                                      </p:to>
                                    </p:set>
                                  </p:childTnLst>
                                </p:cTn>
                              </p:par>
                              <p:par>
                                <p:cTn id="12" presetID="3" presetClass="emph" presetSubtype="2" fill="hold" grpId="0" nodeType="withEffect">
                                  <p:stCondLst>
                                    <p:cond delay="0"/>
                                  </p:stCondLst>
                                  <p:childTnLst>
                                    <p:animClr clrSpc="rgb" dir="cw">
                                      <p:cBhvr override="childStyle">
                                        <p:cTn id="13" dur="500" fill="hold"/>
                                        <p:tgtEl>
                                          <p:spTgt spid="18"/>
                                        </p:tgtEl>
                                        <p:attrNameLst>
                                          <p:attrName>style.color</p:attrName>
                                        </p:attrNameLst>
                                      </p:cBhvr>
                                      <p:to>
                                        <a:srgbClr val="FFFFFF"/>
                                      </p:to>
                                    </p:animClr>
                                  </p:childTnLst>
                                </p:cTn>
                              </p:par>
                            </p:childTnLst>
                          </p:cTn>
                        </p:par>
                      </p:childTnLst>
                    </p:cTn>
                  </p:par>
                  <p:par>
                    <p:cTn id="14" fill="hold">
                      <p:stCondLst>
                        <p:cond delay="indefinite"/>
                      </p:stCondLst>
                      <p:childTnLst>
                        <p:par>
                          <p:cTn id="15" fill="hold">
                            <p:stCondLst>
                              <p:cond delay="0"/>
                            </p:stCondLst>
                            <p:childTnLst>
                              <p:par>
                                <p:cTn id="16" presetID="7" presetClass="emph" presetSubtype="2" fill="hold" nodeType="clickEffect">
                                  <p:stCondLst>
                                    <p:cond delay="0"/>
                                  </p:stCondLst>
                                  <p:childTnLst>
                                    <p:animClr clrSpc="rgb" dir="cw">
                                      <p:cBhvr>
                                        <p:cTn id="17" dur="500" fill="hold"/>
                                        <p:tgtEl>
                                          <p:spTgt spid="19"/>
                                        </p:tgtEl>
                                        <p:attrNameLst>
                                          <p:attrName>stroke.color</p:attrName>
                                        </p:attrNameLst>
                                      </p:cBhvr>
                                      <p:to>
                                        <a:srgbClr val="74C274"/>
                                      </p:to>
                                    </p:animClr>
                                    <p:set>
                                      <p:cBhvr>
                                        <p:cTn id="18" dur="500" fill="hold"/>
                                        <p:tgtEl>
                                          <p:spTgt spid="19"/>
                                        </p:tgtEl>
                                        <p:attrNameLst>
                                          <p:attrName>stroke.on</p:attrName>
                                        </p:attrNameLst>
                                      </p:cBhvr>
                                      <p:to>
                                        <p:strVal val="true"/>
                                      </p:to>
                                    </p:set>
                                  </p:childTnLst>
                                </p:cTn>
                              </p:par>
                              <p:par>
                                <p:cTn id="19" presetID="3" presetClass="emph" presetSubtype="2" fill="hold" grpId="0" nodeType="withEffect">
                                  <p:stCondLst>
                                    <p:cond delay="0"/>
                                  </p:stCondLst>
                                  <p:childTnLst>
                                    <p:animClr clrSpc="rgb" dir="cw">
                                      <p:cBhvr override="childStyle">
                                        <p:cTn id="20" dur="500" fill="hold"/>
                                        <p:tgtEl>
                                          <p:spTgt spid="19"/>
                                        </p:tgtEl>
                                        <p:attrNameLst>
                                          <p:attrName>style.color</p:attrName>
                                        </p:attrNameLst>
                                      </p:cBhvr>
                                      <p:to>
                                        <a:srgbClr val="FFFFFF"/>
                                      </p:to>
                                    </p:animClr>
                                  </p:childTnLst>
                                </p:cTn>
                              </p:par>
                              <p:par>
                                <p:cTn id="21" presetID="1" presetClass="emph" presetSubtype="2" fill="hold" nodeType="withEffect">
                                  <p:stCondLst>
                                    <p:cond delay="0"/>
                                  </p:stCondLst>
                                  <p:childTnLst>
                                    <p:animClr clrSpc="rgb" dir="cw">
                                      <p:cBhvr>
                                        <p:cTn id="22" dur="500" fill="hold"/>
                                        <p:tgtEl>
                                          <p:spTgt spid="19"/>
                                        </p:tgtEl>
                                        <p:attrNameLst>
                                          <p:attrName>fillcolor</p:attrName>
                                        </p:attrNameLst>
                                      </p:cBhvr>
                                      <p:to>
                                        <a:srgbClr val="74C274"/>
                                      </p:to>
                                    </p:animClr>
                                    <p:set>
                                      <p:cBhvr>
                                        <p:cTn id="23" dur="500" fill="hold"/>
                                        <p:tgtEl>
                                          <p:spTgt spid="19"/>
                                        </p:tgtEl>
                                        <p:attrNameLst>
                                          <p:attrName>fill.type</p:attrName>
                                        </p:attrNameLst>
                                      </p:cBhvr>
                                      <p:to>
                                        <p:strVal val="solid"/>
                                      </p:to>
                                    </p:set>
                                    <p:set>
                                      <p:cBhvr>
                                        <p:cTn id="24" dur="500" fill="hold"/>
                                        <p:tgtEl>
                                          <p:spTgt spid="19"/>
                                        </p:tgtEl>
                                        <p:attrNameLst>
                                          <p:attrName>fill.on</p:attrName>
                                        </p:attrNameLst>
                                      </p:cBhvr>
                                      <p:to>
                                        <p:strVal val="true"/>
                                      </p:to>
                                    </p:set>
                                  </p:childTnLst>
                                </p:cTn>
                              </p:par>
                            </p:childTnLst>
                          </p:cTn>
                        </p:par>
                      </p:childTnLst>
                    </p:cTn>
                  </p:par>
                  <p:par>
                    <p:cTn id="25" fill="hold">
                      <p:stCondLst>
                        <p:cond delay="indefinite"/>
                      </p:stCondLst>
                      <p:childTnLst>
                        <p:par>
                          <p:cTn id="26" fill="hold">
                            <p:stCondLst>
                              <p:cond delay="0"/>
                            </p:stCondLst>
                            <p:childTnLst>
                              <p:par>
                                <p:cTn id="27" presetID="7" presetClass="emph" presetSubtype="2" fill="hold" nodeType="clickEffect">
                                  <p:stCondLst>
                                    <p:cond delay="0"/>
                                  </p:stCondLst>
                                  <p:childTnLst>
                                    <p:animClr clrSpc="rgb" dir="cw">
                                      <p:cBhvr>
                                        <p:cTn id="28" dur="500" fill="hold"/>
                                        <p:tgtEl>
                                          <p:spTgt spid="21"/>
                                        </p:tgtEl>
                                        <p:attrNameLst>
                                          <p:attrName>stroke.color</p:attrName>
                                        </p:attrNameLst>
                                      </p:cBhvr>
                                      <p:to>
                                        <a:srgbClr val="74C274"/>
                                      </p:to>
                                    </p:animClr>
                                    <p:set>
                                      <p:cBhvr>
                                        <p:cTn id="29" dur="500" fill="hold"/>
                                        <p:tgtEl>
                                          <p:spTgt spid="21"/>
                                        </p:tgtEl>
                                        <p:attrNameLst>
                                          <p:attrName>stroke.on</p:attrName>
                                        </p:attrNameLst>
                                      </p:cBhvr>
                                      <p:to>
                                        <p:strVal val="true"/>
                                      </p:to>
                                    </p:set>
                                  </p:childTnLst>
                                </p:cTn>
                              </p:par>
                              <p:par>
                                <p:cTn id="30" presetID="1" presetClass="emph" presetSubtype="2" fill="hold" grpId="0" nodeType="withEffect">
                                  <p:stCondLst>
                                    <p:cond delay="0"/>
                                  </p:stCondLst>
                                  <p:childTnLst>
                                    <p:animClr clrSpc="rgb" dir="cw">
                                      <p:cBhvr>
                                        <p:cTn id="31" dur="500" fill="hold"/>
                                        <p:tgtEl>
                                          <p:spTgt spid="21"/>
                                        </p:tgtEl>
                                        <p:attrNameLst>
                                          <p:attrName>fillcolor</p:attrName>
                                        </p:attrNameLst>
                                      </p:cBhvr>
                                      <p:to>
                                        <a:srgbClr val="74C274"/>
                                      </p:to>
                                    </p:animClr>
                                    <p:set>
                                      <p:cBhvr>
                                        <p:cTn id="32" dur="500" fill="hold"/>
                                        <p:tgtEl>
                                          <p:spTgt spid="21"/>
                                        </p:tgtEl>
                                        <p:attrNameLst>
                                          <p:attrName>fill.type</p:attrName>
                                        </p:attrNameLst>
                                      </p:cBhvr>
                                      <p:to>
                                        <p:strVal val="solid"/>
                                      </p:to>
                                    </p:set>
                                    <p:set>
                                      <p:cBhvr>
                                        <p:cTn id="33" dur="500" fill="hold"/>
                                        <p:tgtEl>
                                          <p:spTgt spid="21"/>
                                        </p:tgtEl>
                                        <p:attrNameLst>
                                          <p:attrName>fill.on</p:attrName>
                                        </p:attrNameLst>
                                      </p:cBhvr>
                                      <p:to>
                                        <p:strVal val="true"/>
                                      </p:to>
                                    </p:set>
                                  </p:childTnLst>
                                </p:cTn>
                              </p:par>
                              <p:par>
                                <p:cTn id="34" presetID="3" presetClass="emph" presetSubtype="2" fill="hold" grpId="1" nodeType="withEffect">
                                  <p:stCondLst>
                                    <p:cond delay="0"/>
                                  </p:stCondLst>
                                  <p:childTnLst>
                                    <p:animClr clrSpc="rgb" dir="cw">
                                      <p:cBhvr override="childStyle">
                                        <p:cTn id="35" dur="500" fill="hold"/>
                                        <p:tgtEl>
                                          <p:spTgt spid="21"/>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1" grpId="0" animBg="1"/>
      <p:bldP spid="21"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2AD61D9-DA8F-4063-86D4-70243838B797}"/>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en-GB" b="0" i="0" dirty="0">
                <a:solidFill>
                  <a:schemeClr val="tx1">
                    <a:lumMod val="65000"/>
                    <a:lumOff val="35000"/>
                  </a:schemeClr>
                </a:solidFill>
                <a:effectLst/>
                <a:latin typeface="+mj-lt"/>
              </a:rPr>
              <a:t> Social-Emotional Learning</a:t>
            </a:r>
            <a:endParaRPr lang="en-GB" dirty="0">
              <a:solidFill>
                <a:schemeClr val="tx1">
                  <a:lumMod val="65000"/>
                  <a:lumOff val="35000"/>
                </a:schemeClr>
              </a:solidFill>
              <a:latin typeface="+mj-lt"/>
            </a:endParaRPr>
          </a:p>
        </p:txBody>
      </p:sp>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Write each emotion in the appropriate box. </a:t>
            </a:r>
          </a:p>
        </p:txBody>
      </p:sp>
      <p:sp>
        <p:nvSpPr>
          <p:cNvPr id="9" name="Rectangle: Rounded Corners 8">
            <a:extLst>
              <a:ext uri="{FF2B5EF4-FFF2-40B4-BE49-F238E27FC236}">
                <a16:creationId xmlns:a16="http://schemas.microsoft.com/office/drawing/2014/main" id="{E830B9F9-F56C-44A3-A655-6185B5EF8186}"/>
              </a:ext>
            </a:extLst>
          </p:cNvPr>
          <p:cNvSpPr/>
          <p:nvPr/>
        </p:nvSpPr>
        <p:spPr>
          <a:xfrm>
            <a:off x="507999" y="1501193"/>
            <a:ext cx="1589129" cy="590483"/>
          </a:xfrm>
          <a:custGeom>
            <a:avLst/>
            <a:gdLst>
              <a:gd name="connsiteX0" fmla="*/ 0 w 1589129"/>
              <a:gd name="connsiteY0" fmla="*/ 98416 h 590483"/>
              <a:gd name="connsiteX1" fmla="*/ 98416 w 1589129"/>
              <a:gd name="connsiteY1" fmla="*/ 0 h 590483"/>
              <a:gd name="connsiteX2" fmla="*/ 548592 w 1589129"/>
              <a:gd name="connsiteY2" fmla="*/ 0 h 590483"/>
              <a:gd name="connsiteX3" fmla="*/ 984845 w 1589129"/>
              <a:gd name="connsiteY3" fmla="*/ 0 h 590483"/>
              <a:gd name="connsiteX4" fmla="*/ 1490713 w 1589129"/>
              <a:gd name="connsiteY4" fmla="*/ 0 h 590483"/>
              <a:gd name="connsiteX5" fmla="*/ 1589129 w 1589129"/>
              <a:gd name="connsiteY5" fmla="*/ 98416 h 590483"/>
              <a:gd name="connsiteX6" fmla="*/ 1589129 w 1589129"/>
              <a:gd name="connsiteY6" fmla="*/ 492067 h 590483"/>
              <a:gd name="connsiteX7" fmla="*/ 1490713 w 1589129"/>
              <a:gd name="connsiteY7" fmla="*/ 590483 h 590483"/>
              <a:gd name="connsiteX8" fmla="*/ 998768 w 1589129"/>
              <a:gd name="connsiteY8" fmla="*/ 590483 h 590483"/>
              <a:gd name="connsiteX9" fmla="*/ 548592 w 1589129"/>
              <a:gd name="connsiteY9" fmla="*/ 590483 h 590483"/>
              <a:gd name="connsiteX10" fmla="*/ 98416 w 1589129"/>
              <a:gd name="connsiteY10" fmla="*/ 590483 h 590483"/>
              <a:gd name="connsiteX11" fmla="*/ 0 w 1589129"/>
              <a:gd name="connsiteY11" fmla="*/ 492067 h 590483"/>
              <a:gd name="connsiteX12" fmla="*/ 0 w 1589129"/>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89129" h="590483" fill="none" extrusionOk="0">
                <a:moveTo>
                  <a:pt x="0" y="98416"/>
                </a:moveTo>
                <a:cubicBezTo>
                  <a:pt x="-3187" y="49032"/>
                  <a:pt x="40279" y="7437"/>
                  <a:pt x="98416" y="0"/>
                </a:cubicBezTo>
                <a:cubicBezTo>
                  <a:pt x="294212" y="-20815"/>
                  <a:pt x="452931" y="266"/>
                  <a:pt x="548592" y="0"/>
                </a:cubicBezTo>
                <a:cubicBezTo>
                  <a:pt x="644253" y="-266"/>
                  <a:pt x="793577" y="27969"/>
                  <a:pt x="984845" y="0"/>
                </a:cubicBezTo>
                <a:cubicBezTo>
                  <a:pt x="1176113" y="-27969"/>
                  <a:pt x="1292183" y="15137"/>
                  <a:pt x="1490713" y="0"/>
                </a:cubicBezTo>
                <a:cubicBezTo>
                  <a:pt x="1556989" y="4982"/>
                  <a:pt x="1586328" y="45917"/>
                  <a:pt x="1589129" y="98416"/>
                </a:cubicBezTo>
                <a:cubicBezTo>
                  <a:pt x="1629239" y="260600"/>
                  <a:pt x="1586194" y="363317"/>
                  <a:pt x="1589129" y="492067"/>
                </a:cubicBezTo>
                <a:cubicBezTo>
                  <a:pt x="1589427" y="535319"/>
                  <a:pt x="1544131" y="593973"/>
                  <a:pt x="1490713" y="590483"/>
                </a:cubicBezTo>
                <a:cubicBezTo>
                  <a:pt x="1267082" y="592683"/>
                  <a:pt x="1120835" y="538631"/>
                  <a:pt x="998768" y="590483"/>
                </a:cubicBezTo>
                <a:cubicBezTo>
                  <a:pt x="876702" y="642335"/>
                  <a:pt x="694761" y="562685"/>
                  <a:pt x="548592" y="590483"/>
                </a:cubicBezTo>
                <a:cubicBezTo>
                  <a:pt x="402423" y="618281"/>
                  <a:pt x="268995" y="546722"/>
                  <a:pt x="98416" y="590483"/>
                </a:cubicBezTo>
                <a:cubicBezTo>
                  <a:pt x="51807" y="602113"/>
                  <a:pt x="-9576" y="550782"/>
                  <a:pt x="0" y="492067"/>
                </a:cubicBezTo>
                <a:cubicBezTo>
                  <a:pt x="-13056" y="337255"/>
                  <a:pt x="10817" y="259590"/>
                  <a:pt x="0" y="98416"/>
                </a:cubicBezTo>
                <a:close/>
              </a:path>
              <a:path w="1589129" h="590483" stroke="0" extrusionOk="0">
                <a:moveTo>
                  <a:pt x="0" y="98416"/>
                </a:moveTo>
                <a:cubicBezTo>
                  <a:pt x="10880" y="42711"/>
                  <a:pt x="39121" y="-7956"/>
                  <a:pt x="98416" y="0"/>
                </a:cubicBezTo>
                <a:cubicBezTo>
                  <a:pt x="235961" y="-6472"/>
                  <a:pt x="426635" y="22126"/>
                  <a:pt x="562515" y="0"/>
                </a:cubicBezTo>
                <a:cubicBezTo>
                  <a:pt x="698395" y="-22126"/>
                  <a:pt x="801149" y="49022"/>
                  <a:pt x="984845" y="0"/>
                </a:cubicBezTo>
                <a:cubicBezTo>
                  <a:pt x="1168541" y="-49022"/>
                  <a:pt x="1284387" y="42247"/>
                  <a:pt x="1490713" y="0"/>
                </a:cubicBezTo>
                <a:cubicBezTo>
                  <a:pt x="1556318" y="-3309"/>
                  <a:pt x="1575240" y="35559"/>
                  <a:pt x="1589129" y="98416"/>
                </a:cubicBezTo>
                <a:cubicBezTo>
                  <a:pt x="1616508" y="185293"/>
                  <a:pt x="1574410" y="319042"/>
                  <a:pt x="1589129" y="492067"/>
                </a:cubicBezTo>
                <a:cubicBezTo>
                  <a:pt x="1580139" y="546568"/>
                  <a:pt x="1542782" y="584730"/>
                  <a:pt x="1490713" y="590483"/>
                </a:cubicBezTo>
                <a:cubicBezTo>
                  <a:pt x="1371905" y="597609"/>
                  <a:pt x="1253371" y="553799"/>
                  <a:pt x="1026614" y="590483"/>
                </a:cubicBezTo>
                <a:cubicBezTo>
                  <a:pt x="799857" y="627167"/>
                  <a:pt x="652736" y="554695"/>
                  <a:pt x="548592" y="590483"/>
                </a:cubicBezTo>
                <a:cubicBezTo>
                  <a:pt x="444448" y="626271"/>
                  <a:pt x="220819" y="560933"/>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Amazed</a:t>
            </a:r>
          </a:p>
        </p:txBody>
      </p:sp>
      <p:sp>
        <p:nvSpPr>
          <p:cNvPr id="26" name="Rectangle: Rounded Corners 25">
            <a:extLst>
              <a:ext uri="{FF2B5EF4-FFF2-40B4-BE49-F238E27FC236}">
                <a16:creationId xmlns:a16="http://schemas.microsoft.com/office/drawing/2014/main" id="{A6FAC0D7-DE67-D46C-CFE3-69BC4C6A29A5}"/>
              </a:ext>
            </a:extLst>
          </p:cNvPr>
          <p:cNvSpPr/>
          <p:nvPr/>
        </p:nvSpPr>
        <p:spPr>
          <a:xfrm>
            <a:off x="2392881" y="1501193"/>
            <a:ext cx="1947333" cy="590483"/>
          </a:xfrm>
          <a:custGeom>
            <a:avLst/>
            <a:gdLst>
              <a:gd name="connsiteX0" fmla="*/ 0 w 1947333"/>
              <a:gd name="connsiteY0" fmla="*/ 98416 h 590483"/>
              <a:gd name="connsiteX1" fmla="*/ 98416 w 1947333"/>
              <a:gd name="connsiteY1" fmla="*/ 0 h 590483"/>
              <a:gd name="connsiteX2" fmla="*/ 664411 w 1947333"/>
              <a:gd name="connsiteY2" fmla="*/ 0 h 590483"/>
              <a:gd name="connsiteX3" fmla="*/ 1212902 w 1947333"/>
              <a:gd name="connsiteY3" fmla="*/ 0 h 590483"/>
              <a:gd name="connsiteX4" fmla="*/ 1848917 w 1947333"/>
              <a:gd name="connsiteY4" fmla="*/ 0 h 590483"/>
              <a:gd name="connsiteX5" fmla="*/ 1947333 w 1947333"/>
              <a:gd name="connsiteY5" fmla="*/ 98416 h 590483"/>
              <a:gd name="connsiteX6" fmla="*/ 1947333 w 1947333"/>
              <a:gd name="connsiteY6" fmla="*/ 492067 h 590483"/>
              <a:gd name="connsiteX7" fmla="*/ 1848917 w 1947333"/>
              <a:gd name="connsiteY7" fmla="*/ 590483 h 590483"/>
              <a:gd name="connsiteX8" fmla="*/ 1230407 w 1947333"/>
              <a:gd name="connsiteY8" fmla="*/ 590483 h 590483"/>
              <a:gd name="connsiteX9" fmla="*/ 664411 w 1947333"/>
              <a:gd name="connsiteY9" fmla="*/ 590483 h 590483"/>
              <a:gd name="connsiteX10" fmla="*/ 98416 w 1947333"/>
              <a:gd name="connsiteY10" fmla="*/ 590483 h 590483"/>
              <a:gd name="connsiteX11" fmla="*/ 0 w 1947333"/>
              <a:gd name="connsiteY11" fmla="*/ 492067 h 590483"/>
              <a:gd name="connsiteX12" fmla="*/ 0 w 1947333"/>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47333" h="590483" fill="none" extrusionOk="0">
                <a:moveTo>
                  <a:pt x="0" y="98416"/>
                </a:moveTo>
                <a:cubicBezTo>
                  <a:pt x="-3187" y="49032"/>
                  <a:pt x="40279" y="7437"/>
                  <a:pt x="98416" y="0"/>
                </a:cubicBezTo>
                <a:cubicBezTo>
                  <a:pt x="357235" y="-19665"/>
                  <a:pt x="483789" y="48202"/>
                  <a:pt x="664411" y="0"/>
                </a:cubicBezTo>
                <a:cubicBezTo>
                  <a:pt x="845033" y="-48202"/>
                  <a:pt x="950644" y="43531"/>
                  <a:pt x="1212902" y="0"/>
                </a:cubicBezTo>
                <a:cubicBezTo>
                  <a:pt x="1475160" y="-43531"/>
                  <a:pt x="1660317" y="5238"/>
                  <a:pt x="1848917" y="0"/>
                </a:cubicBezTo>
                <a:cubicBezTo>
                  <a:pt x="1915193" y="4982"/>
                  <a:pt x="1944532" y="45917"/>
                  <a:pt x="1947333" y="98416"/>
                </a:cubicBezTo>
                <a:cubicBezTo>
                  <a:pt x="1987443" y="260600"/>
                  <a:pt x="1944398" y="363317"/>
                  <a:pt x="1947333" y="492067"/>
                </a:cubicBezTo>
                <a:cubicBezTo>
                  <a:pt x="1947631" y="535319"/>
                  <a:pt x="1902335" y="593973"/>
                  <a:pt x="1848917" y="590483"/>
                </a:cubicBezTo>
                <a:cubicBezTo>
                  <a:pt x="1565087" y="614506"/>
                  <a:pt x="1526630" y="572123"/>
                  <a:pt x="1230407" y="590483"/>
                </a:cubicBezTo>
                <a:cubicBezTo>
                  <a:pt x="934184" y="608843"/>
                  <a:pt x="805670" y="552112"/>
                  <a:pt x="664411" y="590483"/>
                </a:cubicBezTo>
                <a:cubicBezTo>
                  <a:pt x="523152" y="628854"/>
                  <a:pt x="310279" y="541642"/>
                  <a:pt x="98416" y="590483"/>
                </a:cubicBezTo>
                <a:cubicBezTo>
                  <a:pt x="51807" y="602113"/>
                  <a:pt x="-9576" y="550782"/>
                  <a:pt x="0" y="492067"/>
                </a:cubicBezTo>
                <a:cubicBezTo>
                  <a:pt x="-13056" y="337255"/>
                  <a:pt x="10817" y="259590"/>
                  <a:pt x="0" y="98416"/>
                </a:cubicBezTo>
                <a:close/>
              </a:path>
              <a:path w="1947333" h="590483" stroke="0" extrusionOk="0">
                <a:moveTo>
                  <a:pt x="0" y="98416"/>
                </a:moveTo>
                <a:cubicBezTo>
                  <a:pt x="10880" y="42711"/>
                  <a:pt x="39121" y="-7956"/>
                  <a:pt x="98416" y="0"/>
                </a:cubicBezTo>
                <a:cubicBezTo>
                  <a:pt x="320156" y="-46945"/>
                  <a:pt x="501107" y="45528"/>
                  <a:pt x="681916" y="0"/>
                </a:cubicBezTo>
                <a:cubicBezTo>
                  <a:pt x="862725" y="-45528"/>
                  <a:pt x="1092204" y="30873"/>
                  <a:pt x="1212902" y="0"/>
                </a:cubicBezTo>
                <a:cubicBezTo>
                  <a:pt x="1333600" y="-30873"/>
                  <a:pt x="1688971" y="61376"/>
                  <a:pt x="1848917" y="0"/>
                </a:cubicBezTo>
                <a:cubicBezTo>
                  <a:pt x="1914522" y="-3309"/>
                  <a:pt x="1933444" y="35559"/>
                  <a:pt x="1947333" y="98416"/>
                </a:cubicBezTo>
                <a:cubicBezTo>
                  <a:pt x="1974712" y="185293"/>
                  <a:pt x="1932614" y="319042"/>
                  <a:pt x="1947333" y="492067"/>
                </a:cubicBezTo>
                <a:cubicBezTo>
                  <a:pt x="1938343" y="546568"/>
                  <a:pt x="1900986" y="584730"/>
                  <a:pt x="1848917" y="590483"/>
                </a:cubicBezTo>
                <a:cubicBezTo>
                  <a:pt x="1722856" y="615305"/>
                  <a:pt x="1491649" y="580017"/>
                  <a:pt x="1265417" y="590483"/>
                </a:cubicBezTo>
                <a:cubicBezTo>
                  <a:pt x="1039185" y="600949"/>
                  <a:pt x="793273" y="585251"/>
                  <a:pt x="664411" y="590483"/>
                </a:cubicBezTo>
                <a:cubicBezTo>
                  <a:pt x="535549" y="595715"/>
                  <a:pt x="221160" y="590242"/>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Hurt</a:t>
            </a:r>
          </a:p>
        </p:txBody>
      </p:sp>
      <p:sp>
        <p:nvSpPr>
          <p:cNvPr id="27" name="Rectangle: Rounded Corners 26">
            <a:extLst>
              <a:ext uri="{FF2B5EF4-FFF2-40B4-BE49-F238E27FC236}">
                <a16:creationId xmlns:a16="http://schemas.microsoft.com/office/drawing/2014/main" id="{AB82F417-2183-CE7C-9FBC-6502244DCF8A}"/>
              </a:ext>
            </a:extLst>
          </p:cNvPr>
          <p:cNvSpPr/>
          <p:nvPr/>
        </p:nvSpPr>
        <p:spPr>
          <a:xfrm>
            <a:off x="4635968" y="1501193"/>
            <a:ext cx="1460032" cy="590483"/>
          </a:xfrm>
          <a:custGeom>
            <a:avLst/>
            <a:gdLst>
              <a:gd name="connsiteX0" fmla="*/ 0 w 1460032"/>
              <a:gd name="connsiteY0" fmla="*/ 98416 h 590483"/>
              <a:gd name="connsiteX1" fmla="*/ 98416 w 1460032"/>
              <a:gd name="connsiteY1" fmla="*/ 0 h 590483"/>
              <a:gd name="connsiteX2" fmla="*/ 506851 w 1460032"/>
              <a:gd name="connsiteY2" fmla="*/ 0 h 590483"/>
              <a:gd name="connsiteX3" fmla="*/ 902653 w 1460032"/>
              <a:gd name="connsiteY3" fmla="*/ 0 h 590483"/>
              <a:gd name="connsiteX4" fmla="*/ 1361616 w 1460032"/>
              <a:gd name="connsiteY4" fmla="*/ 0 h 590483"/>
              <a:gd name="connsiteX5" fmla="*/ 1460032 w 1460032"/>
              <a:gd name="connsiteY5" fmla="*/ 98416 h 590483"/>
              <a:gd name="connsiteX6" fmla="*/ 1460032 w 1460032"/>
              <a:gd name="connsiteY6" fmla="*/ 492067 h 590483"/>
              <a:gd name="connsiteX7" fmla="*/ 1361616 w 1460032"/>
              <a:gd name="connsiteY7" fmla="*/ 590483 h 590483"/>
              <a:gd name="connsiteX8" fmla="*/ 915285 w 1460032"/>
              <a:gd name="connsiteY8" fmla="*/ 590483 h 590483"/>
              <a:gd name="connsiteX9" fmla="*/ 506851 w 1460032"/>
              <a:gd name="connsiteY9" fmla="*/ 590483 h 590483"/>
              <a:gd name="connsiteX10" fmla="*/ 98416 w 1460032"/>
              <a:gd name="connsiteY10" fmla="*/ 590483 h 590483"/>
              <a:gd name="connsiteX11" fmla="*/ 0 w 1460032"/>
              <a:gd name="connsiteY11" fmla="*/ 492067 h 590483"/>
              <a:gd name="connsiteX12" fmla="*/ 0 w 1460032"/>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0032" h="590483" fill="none" extrusionOk="0">
                <a:moveTo>
                  <a:pt x="0" y="98416"/>
                </a:moveTo>
                <a:cubicBezTo>
                  <a:pt x="-3187" y="49032"/>
                  <a:pt x="40279" y="7437"/>
                  <a:pt x="98416" y="0"/>
                </a:cubicBezTo>
                <a:cubicBezTo>
                  <a:pt x="229991" y="-44111"/>
                  <a:pt x="381817" y="46731"/>
                  <a:pt x="506851" y="0"/>
                </a:cubicBezTo>
                <a:cubicBezTo>
                  <a:pt x="631885" y="-46731"/>
                  <a:pt x="740233" y="21478"/>
                  <a:pt x="902653" y="0"/>
                </a:cubicBezTo>
                <a:cubicBezTo>
                  <a:pt x="1065073" y="-21478"/>
                  <a:pt x="1198464" y="9986"/>
                  <a:pt x="1361616" y="0"/>
                </a:cubicBezTo>
                <a:cubicBezTo>
                  <a:pt x="1427892" y="4982"/>
                  <a:pt x="1457231" y="45917"/>
                  <a:pt x="1460032" y="98416"/>
                </a:cubicBezTo>
                <a:cubicBezTo>
                  <a:pt x="1500142" y="260600"/>
                  <a:pt x="1457097" y="363317"/>
                  <a:pt x="1460032" y="492067"/>
                </a:cubicBezTo>
                <a:cubicBezTo>
                  <a:pt x="1460330" y="535319"/>
                  <a:pt x="1415034" y="593973"/>
                  <a:pt x="1361616" y="590483"/>
                </a:cubicBezTo>
                <a:cubicBezTo>
                  <a:pt x="1221567" y="615240"/>
                  <a:pt x="1043032" y="585321"/>
                  <a:pt x="915285" y="590483"/>
                </a:cubicBezTo>
                <a:cubicBezTo>
                  <a:pt x="787538" y="595645"/>
                  <a:pt x="619661" y="576012"/>
                  <a:pt x="506851" y="590483"/>
                </a:cubicBezTo>
                <a:cubicBezTo>
                  <a:pt x="394041" y="604954"/>
                  <a:pt x="301875" y="572768"/>
                  <a:pt x="98416" y="590483"/>
                </a:cubicBezTo>
                <a:cubicBezTo>
                  <a:pt x="51807" y="602113"/>
                  <a:pt x="-9576" y="550782"/>
                  <a:pt x="0" y="492067"/>
                </a:cubicBezTo>
                <a:cubicBezTo>
                  <a:pt x="-13056" y="337255"/>
                  <a:pt x="10817" y="259590"/>
                  <a:pt x="0" y="98416"/>
                </a:cubicBezTo>
                <a:close/>
              </a:path>
              <a:path w="1460032" h="590483" stroke="0" extrusionOk="0">
                <a:moveTo>
                  <a:pt x="0" y="98416"/>
                </a:moveTo>
                <a:cubicBezTo>
                  <a:pt x="10880" y="42711"/>
                  <a:pt x="39121" y="-7956"/>
                  <a:pt x="98416" y="0"/>
                </a:cubicBezTo>
                <a:cubicBezTo>
                  <a:pt x="307351" y="-21990"/>
                  <a:pt x="389392" y="44349"/>
                  <a:pt x="519483" y="0"/>
                </a:cubicBezTo>
                <a:cubicBezTo>
                  <a:pt x="649574" y="-44349"/>
                  <a:pt x="747665" y="42621"/>
                  <a:pt x="902653" y="0"/>
                </a:cubicBezTo>
                <a:cubicBezTo>
                  <a:pt x="1057641" y="-42621"/>
                  <a:pt x="1192718" y="2261"/>
                  <a:pt x="1361616" y="0"/>
                </a:cubicBezTo>
                <a:cubicBezTo>
                  <a:pt x="1427221" y="-3309"/>
                  <a:pt x="1446143" y="35559"/>
                  <a:pt x="1460032" y="98416"/>
                </a:cubicBezTo>
                <a:cubicBezTo>
                  <a:pt x="1487411" y="185293"/>
                  <a:pt x="1445313" y="319042"/>
                  <a:pt x="1460032" y="492067"/>
                </a:cubicBezTo>
                <a:cubicBezTo>
                  <a:pt x="1451042" y="546568"/>
                  <a:pt x="1413685" y="584730"/>
                  <a:pt x="1361616" y="590483"/>
                </a:cubicBezTo>
                <a:cubicBezTo>
                  <a:pt x="1261326" y="592254"/>
                  <a:pt x="1052893" y="565714"/>
                  <a:pt x="940549" y="590483"/>
                </a:cubicBezTo>
                <a:cubicBezTo>
                  <a:pt x="828205" y="615252"/>
                  <a:pt x="610547" y="581761"/>
                  <a:pt x="506851" y="590483"/>
                </a:cubicBezTo>
                <a:cubicBezTo>
                  <a:pt x="403155" y="599205"/>
                  <a:pt x="180983" y="586400"/>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Sad</a:t>
            </a:r>
          </a:p>
        </p:txBody>
      </p:sp>
      <p:sp>
        <p:nvSpPr>
          <p:cNvPr id="28" name="Rectangle: Rounded Corners 27">
            <a:extLst>
              <a:ext uri="{FF2B5EF4-FFF2-40B4-BE49-F238E27FC236}">
                <a16:creationId xmlns:a16="http://schemas.microsoft.com/office/drawing/2014/main" id="{1C60B98F-DA4E-D8D5-0619-128524933C62}"/>
              </a:ext>
            </a:extLst>
          </p:cNvPr>
          <p:cNvSpPr/>
          <p:nvPr/>
        </p:nvSpPr>
        <p:spPr>
          <a:xfrm>
            <a:off x="507999" y="2296650"/>
            <a:ext cx="1589129" cy="590483"/>
          </a:xfrm>
          <a:custGeom>
            <a:avLst/>
            <a:gdLst>
              <a:gd name="connsiteX0" fmla="*/ 0 w 1589129"/>
              <a:gd name="connsiteY0" fmla="*/ 98416 h 590483"/>
              <a:gd name="connsiteX1" fmla="*/ 98416 w 1589129"/>
              <a:gd name="connsiteY1" fmla="*/ 0 h 590483"/>
              <a:gd name="connsiteX2" fmla="*/ 548592 w 1589129"/>
              <a:gd name="connsiteY2" fmla="*/ 0 h 590483"/>
              <a:gd name="connsiteX3" fmla="*/ 984845 w 1589129"/>
              <a:gd name="connsiteY3" fmla="*/ 0 h 590483"/>
              <a:gd name="connsiteX4" fmla="*/ 1490713 w 1589129"/>
              <a:gd name="connsiteY4" fmla="*/ 0 h 590483"/>
              <a:gd name="connsiteX5" fmla="*/ 1589129 w 1589129"/>
              <a:gd name="connsiteY5" fmla="*/ 98416 h 590483"/>
              <a:gd name="connsiteX6" fmla="*/ 1589129 w 1589129"/>
              <a:gd name="connsiteY6" fmla="*/ 492067 h 590483"/>
              <a:gd name="connsiteX7" fmla="*/ 1490713 w 1589129"/>
              <a:gd name="connsiteY7" fmla="*/ 590483 h 590483"/>
              <a:gd name="connsiteX8" fmla="*/ 998768 w 1589129"/>
              <a:gd name="connsiteY8" fmla="*/ 590483 h 590483"/>
              <a:gd name="connsiteX9" fmla="*/ 548592 w 1589129"/>
              <a:gd name="connsiteY9" fmla="*/ 590483 h 590483"/>
              <a:gd name="connsiteX10" fmla="*/ 98416 w 1589129"/>
              <a:gd name="connsiteY10" fmla="*/ 590483 h 590483"/>
              <a:gd name="connsiteX11" fmla="*/ 0 w 1589129"/>
              <a:gd name="connsiteY11" fmla="*/ 492067 h 590483"/>
              <a:gd name="connsiteX12" fmla="*/ 0 w 1589129"/>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89129" h="590483" fill="none" extrusionOk="0">
                <a:moveTo>
                  <a:pt x="0" y="98416"/>
                </a:moveTo>
                <a:cubicBezTo>
                  <a:pt x="-3187" y="49032"/>
                  <a:pt x="40279" y="7437"/>
                  <a:pt x="98416" y="0"/>
                </a:cubicBezTo>
                <a:cubicBezTo>
                  <a:pt x="294212" y="-20815"/>
                  <a:pt x="452931" y="266"/>
                  <a:pt x="548592" y="0"/>
                </a:cubicBezTo>
                <a:cubicBezTo>
                  <a:pt x="644253" y="-266"/>
                  <a:pt x="793577" y="27969"/>
                  <a:pt x="984845" y="0"/>
                </a:cubicBezTo>
                <a:cubicBezTo>
                  <a:pt x="1176113" y="-27969"/>
                  <a:pt x="1292183" y="15137"/>
                  <a:pt x="1490713" y="0"/>
                </a:cubicBezTo>
                <a:cubicBezTo>
                  <a:pt x="1556989" y="4982"/>
                  <a:pt x="1586328" y="45917"/>
                  <a:pt x="1589129" y="98416"/>
                </a:cubicBezTo>
                <a:cubicBezTo>
                  <a:pt x="1629239" y="260600"/>
                  <a:pt x="1586194" y="363317"/>
                  <a:pt x="1589129" y="492067"/>
                </a:cubicBezTo>
                <a:cubicBezTo>
                  <a:pt x="1589427" y="535319"/>
                  <a:pt x="1544131" y="593973"/>
                  <a:pt x="1490713" y="590483"/>
                </a:cubicBezTo>
                <a:cubicBezTo>
                  <a:pt x="1267082" y="592683"/>
                  <a:pt x="1120835" y="538631"/>
                  <a:pt x="998768" y="590483"/>
                </a:cubicBezTo>
                <a:cubicBezTo>
                  <a:pt x="876702" y="642335"/>
                  <a:pt x="694761" y="562685"/>
                  <a:pt x="548592" y="590483"/>
                </a:cubicBezTo>
                <a:cubicBezTo>
                  <a:pt x="402423" y="618281"/>
                  <a:pt x="268995" y="546722"/>
                  <a:pt x="98416" y="590483"/>
                </a:cubicBezTo>
                <a:cubicBezTo>
                  <a:pt x="51807" y="602113"/>
                  <a:pt x="-9576" y="550782"/>
                  <a:pt x="0" y="492067"/>
                </a:cubicBezTo>
                <a:cubicBezTo>
                  <a:pt x="-13056" y="337255"/>
                  <a:pt x="10817" y="259590"/>
                  <a:pt x="0" y="98416"/>
                </a:cubicBezTo>
                <a:close/>
              </a:path>
              <a:path w="1589129" h="590483" stroke="0" extrusionOk="0">
                <a:moveTo>
                  <a:pt x="0" y="98416"/>
                </a:moveTo>
                <a:cubicBezTo>
                  <a:pt x="10880" y="42711"/>
                  <a:pt x="39121" y="-7956"/>
                  <a:pt x="98416" y="0"/>
                </a:cubicBezTo>
                <a:cubicBezTo>
                  <a:pt x="235961" y="-6472"/>
                  <a:pt x="426635" y="22126"/>
                  <a:pt x="562515" y="0"/>
                </a:cubicBezTo>
                <a:cubicBezTo>
                  <a:pt x="698395" y="-22126"/>
                  <a:pt x="801149" y="49022"/>
                  <a:pt x="984845" y="0"/>
                </a:cubicBezTo>
                <a:cubicBezTo>
                  <a:pt x="1168541" y="-49022"/>
                  <a:pt x="1284387" y="42247"/>
                  <a:pt x="1490713" y="0"/>
                </a:cubicBezTo>
                <a:cubicBezTo>
                  <a:pt x="1556318" y="-3309"/>
                  <a:pt x="1575240" y="35559"/>
                  <a:pt x="1589129" y="98416"/>
                </a:cubicBezTo>
                <a:cubicBezTo>
                  <a:pt x="1616508" y="185293"/>
                  <a:pt x="1574410" y="319042"/>
                  <a:pt x="1589129" y="492067"/>
                </a:cubicBezTo>
                <a:cubicBezTo>
                  <a:pt x="1580139" y="546568"/>
                  <a:pt x="1542782" y="584730"/>
                  <a:pt x="1490713" y="590483"/>
                </a:cubicBezTo>
                <a:cubicBezTo>
                  <a:pt x="1371905" y="597609"/>
                  <a:pt x="1253371" y="553799"/>
                  <a:pt x="1026614" y="590483"/>
                </a:cubicBezTo>
                <a:cubicBezTo>
                  <a:pt x="799857" y="627167"/>
                  <a:pt x="652736" y="554695"/>
                  <a:pt x="548592" y="590483"/>
                </a:cubicBezTo>
                <a:cubicBezTo>
                  <a:pt x="444448" y="626271"/>
                  <a:pt x="220819" y="560933"/>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Nervous</a:t>
            </a:r>
          </a:p>
        </p:txBody>
      </p:sp>
      <p:sp>
        <p:nvSpPr>
          <p:cNvPr id="29" name="Rectangle: Rounded Corners 28">
            <a:extLst>
              <a:ext uri="{FF2B5EF4-FFF2-40B4-BE49-F238E27FC236}">
                <a16:creationId xmlns:a16="http://schemas.microsoft.com/office/drawing/2014/main" id="{14DADAC9-E94C-3433-F23E-705C59BC6825}"/>
              </a:ext>
            </a:extLst>
          </p:cNvPr>
          <p:cNvSpPr/>
          <p:nvPr/>
        </p:nvSpPr>
        <p:spPr>
          <a:xfrm>
            <a:off x="2392881" y="2296650"/>
            <a:ext cx="1947333" cy="590483"/>
          </a:xfrm>
          <a:custGeom>
            <a:avLst/>
            <a:gdLst>
              <a:gd name="connsiteX0" fmla="*/ 0 w 1947333"/>
              <a:gd name="connsiteY0" fmla="*/ 98416 h 590483"/>
              <a:gd name="connsiteX1" fmla="*/ 98416 w 1947333"/>
              <a:gd name="connsiteY1" fmla="*/ 0 h 590483"/>
              <a:gd name="connsiteX2" fmla="*/ 664411 w 1947333"/>
              <a:gd name="connsiteY2" fmla="*/ 0 h 590483"/>
              <a:gd name="connsiteX3" fmla="*/ 1212902 w 1947333"/>
              <a:gd name="connsiteY3" fmla="*/ 0 h 590483"/>
              <a:gd name="connsiteX4" fmla="*/ 1848917 w 1947333"/>
              <a:gd name="connsiteY4" fmla="*/ 0 h 590483"/>
              <a:gd name="connsiteX5" fmla="*/ 1947333 w 1947333"/>
              <a:gd name="connsiteY5" fmla="*/ 98416 h 590483"/>
              <a:gd name="connsiteX6" fmla="*/ 1947333 w 1947333"/>
              <a:gd name="connsiteY6" fmla="*/ 492067 h 590483"/>
              <a:gd name="connsiteX7" fmla="*/ 1848917 w 1947333"/>
              <a:gd name="connsiteY7" fmla="*/ 590483 h 590483"/>
              <a:gd name="connsiteX8" fmla="*/ 1230407 w 1947333"/>
              <a:gd name="connsiteY8" fmla="*/ 590483 h 590483"/>
              <a:gd name="connsiteX9" fmla="*/ 664411 w 1947333"/>
              <a:gd name="connsiteY9" fmla="*/ 590483 h 590483"/>
              <a:gd name="connsiteX10" fmla="*/ 98416 w 1947333"/>
              <a:gd name="connsiteY10" fmla="*/ 590483 h 590483"/>
              <a:gd name="connsiteX11" fmla="*/ 0 w 1947333"/>
              <a:gd name="connsiteY11" fmla="*/ 492067 h 590483"/>
              <a:gd name="connsiteX12" fmla="*/ 0 w 1947333"/>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47333" h="590483" fill="none" extrusionOk="0">
                <a:moveTo>
                  <a:pt x="0" y="98416"/>
                </a:moveTo>
                <a:cubicBezTo>
                  <a:pt x="-3187" y="49032"/>
                  <a:pt x="40279" y="7437"/>
                  <a:pt x="98416" y="0"/>
                </a:cubicBezTo>
                <a:cubicBezTo>
                  <a:pt x="357235" y="-19665"/>
                  <a:pt x="483789" y="48202"/>
                  <a:pt x="664411" y="0"/>
                </a:cubicBezTo>
                <a:cubicBezTo>
                  <a:pt x="845033" y="-48202"/>
                  <a:pt x="950644" y="43531"/>
                  <a:pt x="1212902" y="0"/>
                </a:cubicBezTo>
                <a:cubicBezTo>
                  <a:pt x="1475160" y="-43531"/>
                  <a:pt x="1660317" y="5238"/>
                  <a:pt x="1848917" y="0"/>
                </a:cubicBezTo>
                <a:cubicBezTo>
                  <a:pt x="1915193" y="4982"/>
                  <a:pt x="1944532" y="45917"/>
                  <a:pt x="1947333" y="98416"/>
                </a:cubicBezTo>
                <a:cubicBezTo>
                  <a:pt x="1987443" y="260600"/>
                  <a:pt x="1944398" y="363317"/>
                  <a:pt x="1947333" y="492067"/>
                </a:cubicBezTo>
                <a:cubicBezTo>
                  <a:pt x="1947631" y="535319"/>
                  <a:pt x="1902335" y="593973"/>
                  <a:pt x="1848917" y="590483"/>
                </a:cubicBezTo>
                <a:cubicBezTo>
                  <a:pt x="1565087" y="614506"/>
                  <a:pt x="1526630" y="572123"/>
                  <a:pt x="1230407" y="590483"/>
                </a:cubicBezTo>
                <a:cubicBezTo>
                  <a:pt x="934184" y="608843"/>
                  <a:pt x="805670" y="552112"/>
                  <a:pt x="664411" y="590483"/>
                </a:cubicBezTo>
                <a:cubicBezTo>
                  <a:pt x="523152" y="628854"/>
                  <a:pt x="310279" y="541642"/>
                  <a:pt x="98416" y="590483"/>
                </a:cubicBezTo>
                <a:cubicBezTo>
                  <a:pt x="51807" y="602113"/>
                  <a:pt x="-9576" y="550782"/>
                  <a:pt x="0" y="492067"/>
                </a:cubicBezTo>
                <a:cubicBezTo>
                  <a:pt x="-13056" y="337255"/>
                  <a:pt x="10817" y="259590"/>
                  <a:pt x="0" y="98416"/>
                </a:cubicBezTo>
                <a:close/>
              </a:path>
              <a:path w="1947333" h="590483" stroke="0" extrusionOk="0">
                <a:moveTo>
                  <a:pt x="0" y="98416"/>
                </a:moveTo>
                <a:cubicBezTo>
                  <a:pt x="10880" y="42711"/>
                  <a:pt x="39121" y="-7956"/>
                  <a:pt x="98416" y="0"/>
                </a:cubicBezTo>
                <a:cubicBezTo>
                  <a:pt x="320156" y="-46945"/>
                  <a:pt x="501107" y="45528"/>
                  <a:pt x="681916" y="0"/>
                </a:cubicBezTo>
                <a:cubicBezTo>
                  <a:pt x="862725" y="-45528"/>
                  <a:pt x="1092204" y="30873"/>
                  <a:pt x="1212902" y="0"/>
                </a:cubicBezTo>
                <a:cubicBezTo>
                  <a:pt x="1333600" y="-30873"/>
                  <a:pt x="1688971" y="61376"/>
                  <a:pt x="1848917" y="0"/>
                </a:cubicBezTo>
                <a:cubicBezTo>
                  <a:pt x="1914522" y="-3309"/>
                  <a:pt x="1933444" y="35559"/>
                  <a:pt x="1947333" y="98416"/>
                </a:cubicBezTo>
                <a:cubicBezTo>
                  <a:pt x="1974712" y="185293"/>
                  <a:pt x="1932614" y="319042"/>
                  <a:pt x="1947333" y="492067"/>
                </a:cubicBezTo>
                <a:cubicBezTo>
                  <a:pt x="1938343" y="546568"/>
                  <a:pt x="1900986" y="584730"/>
                  <a:pt x="1848917" y="590483"/>
                </a:cubicBezTo>
                <a:cubicBezTo>
                  <a:pt x="1722856" y="615305"/>
                  <a:pt x="1491649" y="580017"/>
                  <a:pt x="1265417" y="590483"/>
                </a:cubicBezTo>
                <a:cubicBezTo>
                  <a:pt x="1039185" y="600949"/>
                  <a:pt x="793273" y="585251"/>
                  <a:pt x="664411" y="590483"/>
                </a:cubicBezTo>
                <a:cubicBezTo>
                  <a:pt x="535549" y="595715"/>
                  <a:pt x="221160" y="590242"/>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Guilty</a:t>
            </a:r>
          </a:p>
        </p:txBody>
      </p:sp>
      <p:sp>
        <p:nvSpPr>
          <p:cNvPr id="30" name="Rectangle: Rounded Corners 29">
            <a:extLst>
              <a:ext uri="{FF2B5EF4-FFF2-40B4-BE49-F238E27FC236}">
                <a16:creationId xmlns:a16="http://schemas.microsoft.com/office/drawing/2014/main" id="{A1457142-2604-BEEB-258E-CDD684F71A1F}"/>
              </a:ext>
            </a:extLst>
          </p:cNvPr>
          <p:cNvSpPr/>
          <p:nvPr/>
        </p:nvSpPr>
        <p:spPr>
          <a:xfrm>
            <a:off x="4635968" y="2296650"/>
            <a:ext cx="1460032" cy="590483"/>
          </a:xfrm>
          <a:custGeom>
            <a:avLst/>
            <a:gdLst>
              <a:gd name="connsiteX0" fmla="*/ 0 w 1460032"/>
              <a:gd name="connsiteY0" fmla="*/ 98416 h 590483"/>
              <a:gd name="connsiteX1" fmla="*/ 98416 w 1460032"/>
              <a:gd name="connsiteY1" fmla="*/ 0 h 590483"/>
              <a:gd name="connsiteX2" fmla="*/ 506851 w 1460032"/>
              <a:gd name="connsiteY2" fmla="*/ 0 h 590483"/>
              <a:gd name="connsiteX3" fmla="*/ 902653 w 1460032"/>
              <a:gd name="connsiteY3" fmla="*/ 0 h 590483"/>
              <a:gd name="connsiteX4" fmla="*/ 1361616 w 1460032"/>
              <a:gd name="connsiteY4" fmla="*/ 0 h 590483"/>
              <a:gd name="connsiteX5" fmla="*/ 1460032 w 1460032"/>
              <a:gd name="connsiteY5" fmla="*/ 98416 h 590483"/>
              <a:gd name="connsiteX6" fmla="*/ 1460032 w 1460032"/>
              <a:gd name="connsiteY6" fmla="*/ 492067 h 590483"/>
              <a:gd name="connsiteX7" fmla="*/ 1361616 w 1460032"/>
              <a:gd name="connsiteY7" fmla="*/ 590483 h 590483"/>
              <a:gd name="connsiteX8" fmla="*/ 915285 w 1460032"/>
              <a:gd name="connsiteY8" fmla="*/ 590483 h 590483"/>
              <a:gd name="connsiteX9" fmla="*/ 506851 w 1460032"/>
              <a:gd name="connsiteY9" fmla="*/ 590483 h 590483"/>
              <a:gd name="connsiteX10" fmla="*/ 98416 w 1460032"/>
              <a:gd name="connsiteY10" fmla="*/ 590483 h 590483"/>
              <a:gd name="connsiteX11" fmla="*/ 0 w 1460032"/>
              <a:gd name="connsiteY11" fmla="*/ 492067 h 590483"/>
              <a:gd name="connsiteX12" fmla="*/ 0 w 1460032"/>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0032" h="590483" fill="none" extrusionOk="0">
                <a:moveTo>
                  <a:pt x="0" y="98416"/>
                </a:moveTo>
                <a:cubicBezTo>
                  <a:pt x="-3187" y="49032"/>
                  <a:pt x="40279" y="7437"/>
                  <a:pt x="98416" y="0"/>
                </a:cubicBezTo>
                <a:cubicBezTo>
                  <a:pt x="229991" y="-44111"/>
                  <a:pt x="381817" y="46731"/>
                  <a:pt x="506851" y="0"/>
                </a:cubicBezTo>
                <a:cubicBezTo>
                  <a:pt x="631885" y="-46731"/>
                  <a:pt x="740233" y="21478"/>
                  <a:pt x="902653" y="0"/>
                </a:cubicBezTo>
                <a:cubicBezTo>
                  <a:pt x="1065073" y="-21478"/>
                  <a:pt x="1198464" y="9986"/>
                  <a:pt x="1361616" y="0"/>
                </a:cubicBezTo>
                <a:cubicBezTo>
                  <a:pt x="1427892" y="4982"/>
                  <a:pt x="1457231" y="45917"/>
                  <a:pt x="1460032" y="98416"/>
                </a:cubicBezTo>
                <a:cubicBezTo>
                  <a:pt x="1500142" y="260600"/>
                  <a:pt x="1457097" y="363317"/>
                  <a:pt x="1460032" y="492067"/>
                </a:cubicBezTo>
                <a:cubicBezTo>
                  <a:pt x="1460330" y="535319"/>
                  <a:pt x="1415034" y="593973"/>
                  <a:pt x="1361616" y="590483"/>
                </a:cubicBezTo>
                <a:cubicBezTo>
                  <a:pt x="1221567" y="615240"/>
                  <a:pt x="1043032" y="585321"/>
                  <a:pt x="915285" y="590483"/>
                </a:cubicBezTo>
                <a:cubicBezTo>
                  <a:pt x="787538" y="595645"/>
                  <a:pt x="619661" y="576012"/>
                  <a:pt x="506851" y="590483"/>
                </a:cubicBezTo>
                <a:cubicBezTo>
                  <a:pt x="394041" y="604954"/>
                  <a:pt x="301875" y="572768"/>
                  <a:pt x="98416" y="590483"/>
                </a:cubicBezTo>
                <a:cubicBezTo>
                  <a:pt x="51807" y="602113"/>
                  <a:pt x="-9576" y="550782"/>
                  <a:pt x="0" y="492067"/>
                </a:cubicBezTo>
                <a:cubicBezTo>
                  <a:pt x="-13056" y="337255"/>
                  <a:pt x="10817" y="259590"/>
                  <a:pt x="0" y="98416"/>
                </a:cubicBezTo>
                <a:close/>
              </a:path>
              <a:path w="1460032" h="590483" stroke="0" extrusionOk="0">
                <a:moveTo>
                  <a:pt x="0" y="98416"/>
                </a:moveTo>
                <a:cubicBezTo>
                  <a:pt x="10880" y="42711"/>
                  <a:pt x="39121" y="-7956"/>
                  <a:pt x="98416" y="0"/>
                </a:cubicBezTo>
                <a:cubicBezTo>
                  <a:pt x="307351" y="-21990"/>
                  <a:pt x="389392" y="44349"/>
                  <a:pt x="519483" y="0"/>
                </a:cubicBezTo>
                <a:cubicBezTo>
                  <a:pt x="649574" y="-44349"/>
                  <a:pt x="747665" y="42621"/>
                  <a:pt x="902653" y="0"/>
                </a:cubicBezTo>
                <a:cubicBezTo>
                  <a:pt x="1057641" y="-42621"/>
                  <a:pt x="1192718" y="2261"/>
                  <a:pt x="1361616" y="0"/>
                </a:cubicBezTo>
                <a:cubicBezTo>
                  <a:pt x="1427221" y="-3309"/>
                  <a:pt x="1446143" y="35559"/>
                  <a:pt x="1460032" y="98416"/>
                </a:cubicBezTo>
                <a:cubicBezTo>
                  <a:pt x="1487411" y="185293"/>
                  <a:pt x="1445313" y="319042"/>
                  <a:pt x="1460032" y="492067"/>
                </a:cubicBezTo>
                <a:cubicBezTo>
                  <a:pt x="1451042" y="546568"/>
                  <a:pt x="1413685" y="584730"/>
                  <a:pt x="1361616" y="590483"/>
                </a:cubicBezTo>
                <a:cubicBezTo>
                  <a:pt x="1261326" y="592254"/>
                  <a:pt x="1052893" y="565714"/>
                  <a:pt x="940549" y="590483"/>
                </a:cubicBezTo>
                <a:cubicBezTo>
                  <a:pt x="828205" y="615252"/>
                  <a:pt x="610547" y="581761"/>
                  <a:pt x="506851" y="590483"/>
                </a:cubicBezTo>
                <a:cubicBezTo>
                  <a:pt x="403155" y="599205"/>
                  <a:pt x="180983" y="586400"/>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Furious</a:t>
            </a:r>
          </a:p>
        </p:txBody>
      </p:sp>
      <p:sp>
        <p:nvSpPr>
          <p:cNvPr id="31" name="Rectangle: Rounded Corners 30">
            <a:extLst>
              <a:ext uri="{FF2B5EF4-FFF2-40B4-BE49-F238E27FC236}">
                <a16:creationId xmlns:a16="http://schemas.microsoft.com/office/drawing/2014/main" id="{BB52DBE3-7298-5A53-66E6-D79D8A6C07FC}"/>
              </a:ext>
            </a:extLst>
          </p:cNvPr>
          <p:cNvSpPr/>
          <p:nvPr/>
        </p:nvSpPr>
        <p:spPr>
          <a:xfrm>
            <a:off x="507999" y="3077633"/>
            <a:ext cx="1589129" cy="590483"/>
          </a:xfrm>
          <a:custGeom>
            <a:avLst/>
            <a:gdLst>
              <a:gd name="connsiteX0" fmla="*/ 0 w 1589129"/>
              <a:gd name="connsiteY0" fmla="*/ 98416 h 590483"/>
              <a:gd name="connsiteX1" fmla="*/ 98416 w 1589129"/>
              <a:gd name="connsiteY1" fmla="*/ 0 h 590483"/>
              <a:gd name="connsiteX2" fmla="*/ 548592 w 1589129"/>
              <a:gd name="connsiteY2" fmla="*/ 0 h 590483"/>
              <a:gd name="connsiteX3" fmla="*/ 984845 w 1589129"/>
              <a:gd name="connsiteY3" fmla="*/ 0 h 590483"/>
              <a:gd name="connsiteX4" fmla="*/ 1490713 w 1589129"/>
              <a:gd name="connsiteY4" fmla="*/ 0 h 590483"/>
              <a:gd name="connsiteX5" fmla="*/ 1589129 w 1589129"/>
              <a:gd name="connsiteY5" fmla="*/ 98416 h 590483"/>
              <a:gd name="connsiteX6" fmla="*/ 1589129 w 1589129"/>
              <a:gd name="connsiteY6" fmla="*/ 492067 h 590483"/>
              <a:gd name="connsiteX7" fmla="*/ 1490713 w 1589129"/>
              <a:gd name="connsiteY7" fmla="*/ 590483 h 590483"/>
              <a:gd name="connsiteX8" fmla="*/ 998768 w 1589129"/>
              <a:gd name="connsiteY8" fmla="*/ 590483 h 590483"/>
              <a:gd name="connsiteX9" fmla="*/ 548592 w 1589129"/>
              <a:gd name="connsiteY9" fmla="*/ 590483 h 590483"/>
              <a:gd name="connsiteX10" fmla="*/ 98416 w 1589129"/>
              <a:gd name="connsiteY10" fmla="*/ 590483 h 590483"/>
              <a:gd name="connsiteX11" fmla="*/ 0 w 1589129"/>
              <a:gd name="connsiteY11" fmla="*/ 492067 h 590483"/>
              <a:gd name="connsiteX12" fmla="*/ 0 w 1589129"/>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89129" h="590483" fill="none" extrusionOk="0">
                <a:moveTo>
                  <a:pt x="0" y="98416"/>
                </a:moveTo>
                <a:cubicBezTo>
                  <a:pt x="-3187" y="49032"/>
                  <a:pt x="40279" y="7437"/>
                  <a:pt x="98416" y="0"/>
                </a:cubicBezTo>
                <a:cubicBezTo>
                  <a:pt x="294212" y="-20815"/>
                  <a:pt x="452931" y="266"/>
                  <a:pt x="548592" y="0"/>
                </a:cubicBezTo>
                <a:cubicBezTo>
                  <a:pt x="644253" y="-266"/>
                  <a:pt x="793577" y="27969"/>
                  <a:pt x="984845" y="0"/>
                </a:cubicBezTo>
                <a:cubicBezTo>
                  <a:pt x="1176113" y="-27969"/>
                  <a:pt x="1292183" y="15137"/>
                  <a:pt x="1490713" y="0"/>
                </a:cubicBezTo>
                <a:cubicBezTo>
                  <a:pt x="1556989" y="4982"/>
                  <a:pt x="1586328" y="45917"/>
                  <a:pt x="1589129" y="98416"/>
                </a:cubicBezTo>
                <a:cubicBezTo>
                  <a:pt x="1629239" y="260600"/>
                  <a:pt x="1586194" y="363317"/>
                  <a:pt x="1589129" y="492067"/>
                </a:cubicBezTo>
                <a:cubicBezTo>
                  <a:pt x="1589427" y="535319"/>
                  <a:pt x="1544131" y="593973"/>
                  <a:pt x="1490713" y="590483"/>
                </a:cubicBezTo>
                <a:cubicBezTo>
                  <a:pt x="1267082" y="592683"/>
                  <a:pt x="1120835" y="538631"/>
                  <a:pt x="998768" y="590483"/>
                </a:cubicBezTo>
                <a:cubicBezTo>
                  <a:pt x="876702" y="642335"/>
                  <a:pt x="694761" y="562685"/>
                  <a:pt x="548592" y="590483"/>
                </a:cubicBezTo>
                <a:cubicBezTo>
                  <a:pt x="402423" y="618281"/>
                  <a:pt x="268995" y="546722"/>
                  <a:pt x="98416" y="590483"/>
                </a:cubicBezTo>
                <a:cubicBezTo>
                  <a:pt x="51807" y="602113"/>
                  <a:pt x="-9576" y="550782"/>
                  <a:pt x="0" y="492067"/>
                </a:cubicBezTo>
                <a:cubicBezTo>
                  <a:pt x="-13056" y="337255"/>
                  <a:pt x="10817" y="259590"/>
                  <a:pt x="0" y="98416"/>
                </a:cubicBezTo>
                <a:close/>
              </a:path>
              <a:path w="1589129" h="590483" stroke="0" extrusionOk="0">
                <a:moveTo>
                  <a:pt x="0" y="98416"/>
                </a:moveTo>
                <a:cubicBezTo>
                  <a:pt x="10880" y="42711"/>
                  <a:pt x="39121" y="-7956"/>
                  <a:pt x="98416" y="0"/>
                </a:cubicBezTo>
                <a:cubicBezTo>
                  <a:pt x="235961" y="-6472"/>
                  <a:pt x="426635" y="22126"/>
                  <a:pt x="562515" y="0"/>
                </a:cubicBezTo>
                <a:cubicBezTo>
                  <a:pt x="698395" y="-22126"/>
                  <a:pt x="801149" y="49022"/>
                  <a:pt x="984845" y="0"/>
                </a:cubicBezTo>
                <a:cubicBezTo>
                  <a:pt x="1168541" y="-49022"/>
                  <a:pt x="1284387" y="42247"/>
                  <a:pt x="1490713" y="0"/>
                </a:cubicBezTo>
                <a:cubicBezTo>
                  <a:pt x="1556318" y="-3309"/>
                  <a:pt x="1575240" y="35559"/>
                  <a:pt x="1589129" y="98416"/>
                </a:cubicBezTo>
                <a:cubicBezTo>
                  <a:pt x="1616508" y="185293"/>
                  <a:pt x="1574410" y="319042"/>
                  <a:pt x="1589129" y="492067"/>
                </a:cubicBezTo>
                <a:cubicBezTo>
                  <a:pt x="1580139" y="546568"/>
                  <a:pt x="1542782" y="584730"/>
                  <a:pt x="1490713" y="590483"/>
                </a:cubicBezTo>
                <a:cubicBezTo>
                  <a:pt x="1371905" y="597609"/>
                  <a:pt x="1253371" y="553799"/>
                  <a:pt x="1026614" y="590483"/>
                </a:cubicBezTo>
                <a:cubicBezTo>
                  <a:pt x="799857" y="627167"/>
                  <a:pt x="652736" y="554695"/>
                  <a:pt x="548592" y="590483"/>
                </a:cubicBezTo>
                <a:cubicBezTo>
                  <a:pt x="444448" y="626271"/>
                  <a:pt x="220819" y="560933"/>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Afraid</a:t>
            </a:r>
          </a:p>
        </p:txBody>
      </p:sp>
      <p:sp>
        <p:nvSpPr>
          <p:cNvPr id="32" name="Rectangle: Rounded Corners 31">
            <a:extLst>
              <a:ext uri="{FF2B5EF4-FFF2-40B4-BE49-F238E27FC236}">
                <a16:creationId xmlns:a16="http://schemas.microsoft.com/office/drawing/2014/main" id="{2AF2FA66-3AF2-538D-890D-19E1C6433635}"/>
              </a:ext>
            </a:extLst>
          </p:cNvPr>
          <p:cNvSpPr/>
          <p:nvPr/>
        </p:nvSpPr>
        <p:spPr>
          <a:xfrm>
            <a:off x="2392881" y="3077633"/>
            <a:ext cx="1947333" cy="590483"/>
          </a:xfrm>
          <a:custGeom>
            <a:avLst/>
            <a:gdLst>
              <a:gd name="connsiteX0" fmla="*/ 0 w 1947333"/>
              <a:gd name="connsiteY0" fmla="*/ 98416 h 590483"/>
              <a:gd name="connsiteX1" fmla="*/ 98416 w 1947333"/>
              <a:gd name="connsiteY1" fmla="*/ 0 h 590483"/>
              <a:gd name="connsiteX2" fmla="*/ 664411 w 1947333"/>
              <a:gd name="connsiteY2" fmla="*/ 0 h 590483"/>
              <a:gd name="connsiteX3" fmla="*/ 1212902 w 1947333"/>
              <a:gd name="connsiteY3" fmla="*/ 0 h 590483"/>
              <a:gd name="connsiteX4" fmla="*/ 1848917 w 1947333"/>
              <a:gd name="connsiteY4" fmla="*/ 0 h 590483"/>
              <a:gd name="connsiteX5" fmla="*/ 1947333 w 1947333"/>
              <a:gd name="connsiteY5" fmla="*/ 98416 h 590483"/>
              <a:gd name="connsiteX6" fmla="*/ 1947333 w 1947333"/>
              <a:gd name="connsiteY6" fmla="*/ 492067 h 590483"/>
              <a:gd name="connsiteX7" fmla="*/ 1848917 w 1947333"/>
              <a:gd name="connsiteY7" fmla="*/ 590483 h 590483"/>
              <a:gd name="connsiteX8" fmla="*/ 1230407 w 1947333"/>
              <a:gd name="connsiteY8" fmla="*/ 590483 h 590483"/>
              <a:gd name="connsiteX9" fmla="*/ 664411 w 1947333"/>
              <a:gd name="connsiteY9" fmla="*/ 590483 h 590483"/>
              <a:gd name="connsiteX10" fmla="*/ 98416 w 1947333"/>
              <a:gd name="connsiteY10" fmla="*/ 590483 h 590483"/>
              <a:gd name="connsiteX11" fmla="*/ 0 w 1947333"/>
              <a:gd name="connsiteY11" fmla="*/ 492067 h 590483"/>
              <a:gd name="connsiteX12" fmla="*/ 0 w 1947333"/>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47333" h="590483" fill="none" extrusionOk="0">
                <a:moveTo>
                  <a:pt x="0" y="98416"/>
                </a:moveTo>
                <a:cubicBezTo>
                  <a:pt x="-3187" y="49032"/>
                  <a:pt x="40279" y="7437"/>
                  <a:pt x="98416" y="0"/>
                </a:cubicBezTo>
                <a:cubicBezTo>
                  <a:pt x="357235" y="-19665"/>
                  <a:pt x="483789" y="48202"/>
                  <a:pt x="664411" y="0"/>
                </a:cubicBezTo>
                <a:cubicBezTo>
                  <a:pt x="845033" y="-48202"/>
                  <a:pt x="950644" y="43531"/>
                  <a:pt x="1212902" y="0"/>
                </a:cubicBezTo>
                <a:cubicBezTo>
                  <a:pt x="1475160" y="-43531"/>
                  <a:pt x="1660317" y="5238"/>
                  <a:pt x="1848917" y="0"/>
                </a:cubicBezTo>
                <a:cubicBezTo>
                  <a:pt x="1915193" y="4982"/>
                  <a:pt x="1944532" y="45917"/>
                  <a:pt x="1947333" y="98416"/>
                </a:cubicBezTo>
                <a:cubicBezTo>
                  <a:pt x="1987443" y="260600"/>
                  <a:pt x="1944398" y="363317"/>
                  <a:pt x="1947333" y="492067"/>
                </a:cubicBezTo>
                <a:cubicBezTo>
                  <a:pt x="1947631" y="535319"/>
                  <a:pt x="1902335" y="593973"/>
                  <a:pt x="1848917" y="590483"/>
                </a:cubicBezTo>
                <a:cubicBezTo>
                  <a:pt x="1565087" y="614506"/>
                  <a:pt x="1526630" y="572123"/>
                  <a:pt x="1230407" y="590483"/>
                </a:cubicBezTo>
                <a:cubicBezTo>
                  <a:pt x="934184" y="608843"/>
                  <a:pt x="805670" y="552112"/>
                  <a:pt x="664411" y="590483"/>
                </a:cubicBezTo>
                <a:cubicBezTo>
                  <a:pt x="523152" y="628854"/>
                  <a:pt x="310279" y="541642"/>
                  <a:pt x="98416" y="590483"/>
                </a:cubicBezTo>
                <a:cubicBezTo>
                  <a:pt x="51807" y="602113"/>
                  <a:pt x="-9576" y="550782"/>
                  <a:pt x="0" y="492067"/>
                </a:cubicBezTo>
                <a:cubicBezTo>
                  <a:pt x="-13056" y="337255"/>
                  <a:pt x="10817" y="259590"/>
                  <a:pt x="0" y="98416"/>
                </a:cubicBezTo>
                <a:close/>
              </a:path>
              <a:path w="1947333" h="590483" stroke="0" extrusionOk="0">
                <a:moveTo>
                  <a:pt x="0" y="98416"/>
                </a:moveTo>
                <a:cubicBezTo>
                  <a:pt x="10880" y="42711"/>
                  <a:pt x="39121" y="-7956"/>
                  <a:pt x="98416" y="0"/>
                </a:cubicBezTo>
                <a:cubicBezTo>
                  <a:pt x="320156" y="-46945"/>
                  <a:pt x="501107" y="45528"/>
                  <a:pt x="681916" y="0"/>
                </a:cubicBezTo>
                <a:cubicBezTo>
                  <a:pt x="862725" y="-45528"/>
                  <a:pt x="1092204" y="30873"/>
                  <a:pt x="1212902" y="0"/>
                </a:cubicBezTo>
                <a:cubicBezTo>
                  <a:pt x="1333600" y="-30873"/>
                  <a:pt x="1688971" y="61376"/>
                  <a:pt x="1848917" y="0"/>
                </a:cubicBezTo>
                <a:cubicBezTo>
                  <a:pt x="1914522" y="-3309"/>
                  <a:pt x="1933444" y="35559"/>
                  <a:pt x="1947333" y="98416"/>
                </a:cubicBezTo>
                <a:cubicBezTo>
                  <a:pt x="1974712" y="185293"/>
                  <a:pt x="1932614" y="319042"/>
                  <a:pt x="1947333" y="492067"/>
                </a:cubicBezTo>
                <a:cubicBezTo>
                  <a:pt x="1938343" y="546568"/>
                  <a:pt x="1900986" y="584730"/>
                  <a:pt x="1848917" y="590483"/>
                </a:cubicBezTo>
                <a:cubicBezTo>
                  <a:pt x="1722856" y="615305"/>
                  <a:pt x="1491649" y="580017"/>
                  <a:pt x="1265417" y="590483"/>
                </a:cubicBezTo>
                <a:cubicBezTo>
                  <a:pt x="1039185" y="600949"/>
                  <a:pt x="793273" y="585251"/>
                  <a:pt x="664411" y="590483"/>
                </a:cubicBezTo>
                <a:cubicBezTo>
                  <a:pt x="535549" y="595715"/>
                  <a:pt x="221160" y="590242"/>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Proud</a:t>
            </a:r>
          </a:p>
        </p:txBody>
      </p:sp>
      <p:sp>
        <p:nvSpPr>
          <p:cNvPr id="33" name="Rectangle: Rounded Corners 32">
            <a:extLst>
              <a:ext uri="{FF2B5EF4-FFF2-40B4-BE49-F238E27FC236}">
                <a16:creationId xmlns:a16="http://schemas.microsoft.com/office/drawing/2014/main" id="{3E5005DE-0DB2-8717-EBEC-583739C7364F}"/>
              </a:ext>
            </a:extLst>
          </p:cNvPr>
          <p:cNvSpPr/>
          <p:nvPr/>
        </p:nvSpPr>
        <p:spPr>
          <a:xfrm>
            <a:off x="4635968" y="3077633"/>
            <a:ext cx="1460032" cy="590483"/>
          </a:xfrm>
          <a:custGeom>
            <a:avLst/>
            <a:gdLst>
              <a:gd name="connsiteX0" fmla="*/ 0 w 1460032"/>
              <a:gd name="connsiteY0" fmla="*/ 98416 h 590483"/>
              <a:gd name="connsiteX1" fmla="*/ 98416 w 1460032"/>
              <a:gd name="connsiteY1" fmla="*/ 0 h 590483"/>
              <a:gd name="connsiteX2" fmla="*/ 506851 w 1460032"/>
              <a:gd name="connsiteY2" fmla="*/ 0 h 590483"/>
              <a:gd name="connsiteX3" fmla="*/ 902653 w 1460032"/>
              <a:gd name="connsiteY3" fmla="*/ 0 h 590483"/>
              <a:gd name="connsiteX4" fmla="*/ 1361616 w 1460032"/>
              <a:gd name="connsiteY4" fmla="*/ 0 h 590483"/>
              <a:gd name="connsiteX5" fmla="*/ 1460032 w 1460032"/>
              <a:gd name="connsiteY5" fmla="*/ 98416 h 590483"/>
              <a:gd name="connsiteX6" fmla="*/ 1460032 w 1460032"/>
              <a:gd name="connsiteY6" fmla="*/ 492067 h 590483"/>
              <a:gd name="connsiteX7" fmla="*/ 1361616 w 1460032"/>
              <a:gd name="connsiteY7" fmla="*/ 590483 h 590483"/>
              <a:gd name="connsiteX8" fmla="*/ 915285 w 1460032"/>
              <a:gd name="connsiteY8" fmla="*/ 590483 h 590483"/>
              <a:gd name="connsiteX9" fmla="*/ 506851 w 1460032"/>
              <a:gd name="connsiteY9" fmla="*/ 590483 h 590483"/>
              <a:gd name="connsiteX10" fmla="*/ 98416 w 1460032"/>
              <a:gd name="connsiteY10" fmla="*/ 590483 h 590483"/>
              <a:gd name="connsiteX11" fmla="*/ 0 w 1460032"/>
              <a:gd name="connsiteY11" fmla="*/ 492067 h 590483"/>
              <a:gd name="connsiteX12" fmla="*/ 0 w 1460032"/>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0032" h="590483" fill="none" extrusionOk="0">
                <a:moveTo>
                  <a:pt x="0" y="98416"/>
                </a:moveTo>
                <a:cubicBezTo>
                  <a:pt x="-3187" y="49032"/>
                  <a:pt x="40279" y="7437"/>
                  <a:pt x="98416" y="0"/>
                </a:cubicBezTo>
                <a:cubicBezTo>
                  <a:pt x="229991" y="-44111"/>
                  <a:pt x="381817" y="46731"/>
                  <a:pt x="506851" y="0"/>
                </a:cubicBezTo>
                <a:cubicBezTo>
                  <a:pt x="631885" y="-46731"/>
                  <a:pt x="740233" y="21478"/>
                  <a:pt x="902653" y="0"/>
                </a:cubicBezTo>
                <a:cubicBezTo>
                  <a:pt x="1065073" y="-21478"/>
                  <a:pt x="1198464" y="9986"/>
                  <a:pt x="1361616" y="0"/>
                </a:cubicBezTo>
                <a:cubicBezTo>
                  <a:pt x="1427892" y="4982"/>
                  <a:pt x="1457231" y="45917"/>
                  <a:pt x="1460032" y="98416"/>
                </a:cubicBezTo>
                <a:cubicBezTo>
                  <a:pt x="1500142" y="260600"/>
                  <a:pt x="1457097" y="363317"/>
                  <a:pt x="1460032" y="492067"/>
                </a:cubicBezTo>
                <a:cubicBezTo>
                  <a:pt x="1460330" y="535319"/>
                  <a:pt x="1415034" y="593973"/>
                  <a:pt x="1361616" y="590483"/>
                </a:cubicBezTo>
                <a:cubicBezTo>
                  <a:pt x="1221567" y="615240"/>
                  <a:pt x="1043032" y="585321"/>
                  <a:pt x="915285" y="590483"/>
                </a:cubicBezTo>
                <a:cubicBezTo>
                  <a:pt x="787538" y="595645"/>
                  <a:pt x="619661" y="576012"/>
                  <a:pt x="506851" y="590483"/>
                </a:cubicBezTo>
                <a:cubicBezTo>
                  <a:pt x="394041" y="604954"/>
                  <a:pt x="301875" y="572768"/>
                  <a:pt x="98416" y="590483"/>
                </a:cubicBezTo>
                <a:cubicBezTo>
                  <a:pt x="51807" y="602113"/>
                  <a:pt x="-9576" y="550782"/>
                  <a:pt x="0" y="492067"/>
                </a:cubicBezTo>
                <a:cubicBezTo>
                  <a:pt x="-13056" y="337255"/>
                  <a:pt x="10817" y="259590"/>
                  <a:pt x="0" y="98416"/>
                </a:cubicBezTo>
                <a:close/>
              </a:path>
              <a:path w="1460032" h="590483" stroke="0" extrusionOk="0">
                <a:moveTo>
                  <a:pt x="0" y="98416"/>
                </a:moveTo>
                <a:cubicBezTo>
                  <a:pt x="10880" y="42711"/>
                  <a:pt x="39121" y="-7956"/>
                  <a:pt x="98416" y="0"/>
                </a:cubicBezTo>
                <a:cubicBezTo>
                  <a:pt x="307351" y="-21990"/>
                  <a:pt x="389392" y="44349"/>
                  <a:pt x="519483" y="0"/>
                </a:cubicBezTo>
                <a:cubicBezTo>
                  <a:pt x="649574" y="-44349"/>
                  <a:pt x="747665" y="42621"/>
                  <a:pt x="902653" y="0"/>
                </a:cubicBezTo>
                <a:cubicBezTo>
                  <a:pt x="1057641" y="-42621"/>
                  <a:pt x="1192718" y="2261"/>
                  <a:pt x="1361616" y="0"/>
                </a:cubicBezTo>
                <a:cubicBezTo>
                  <a:pt x="1427221" y="-3309"/>
                  <a:pt x="1446143" y="35559"/>
                  <a:pt x="1460032" y="98416"/>
                </a:cubicBezTo>
                <a:cubicBezTo>
                  <a:pt x="1487411" y="185293"/>
                  <a:pt x="1445313" y="319042"/>
                  <a:pt x="1460032" y="492067"/>
                </a:cubicBezTo>
                <a:cubicBezTo>
                  <a:pt x="1451042" y="546568"/>
                  <a:pt x="1413685" y="584730"/>
                  <a:pt x="1361616" y="590483"/>
                </a:cubicBezTo>
                <a:cubicBezTo>
                  <a:pt x="1261326" y="592254"/>
                  <a:pt x="1052893" y="565714"/>
                  <a:pt x="940549" y="590483"/>
                </a:cubicBezTo>
                <a:cubicBezTo>
                  <a:pt x="828205" y="615252"/>
                  <a:pt x="610547" y="581761"/>
                  <a:pt x="506851" y="590483"/>
                </a:cubicBezTo>
                <a:cubicBezTo>
                  <a:pt x="403155" y="599205"/>
                  <a:pt x="180983" y="586400"/>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Excited</a:t>
            </a:r>
          </a:p>
        </p:txBody>
      </p:sp>
      <p:sp>
        <p:nvSpPr>
          <p:cNvPr id="34" name="Rectangle: Rounded Corners 33">
            <a:extLst>
              <a:ext uri="{FF2B5EF4-FFF2-40B4-BE49-F238E27FC236}">
                <a16:creationId xmlns:a16="http://schemas.microsoft.com/office/drawing/2014/main" id="{AC03FDAD-0A46-2DC0-0462-321DBC87E392}"/>
              </a:ext>
            </a:extLst>
          </p:cNvPr>
          <p:cNvSpPr/>
          <p:nvPr/>
        </p:nvSpPr>
        <p:spPr>
          <a:xfrm>
            <a:off x="507999" y="3858616"/>
            <a:ext cx="1589129" cy="590483"/>
          </a:xfrm>
          <a:custGeom>
            <a:avLst/>
            <a:gdLst>
              <a:gd name="connsiteX0" fmla="*/ 0 w 1589129"/>
              <a:gd name="connsiteY0" fmla="*/ 98416 h 590483"/>
              <a:gd name="connsiteX1" fmla="*/ 98416 w 1589129"/>
              <a:gd name="connsiteY1" fmla="*/ 0 h 590483"/>
              <a:gd name="connsiteX2" fmla="*/ 548592 w 1589129"/>
              <a:gd name="connsiteY2" fmla="*/ 0 h 590483"/>
              <a:gd name="connsiteX3" fmla="*/ 984845 w 1589129"/>
              <a:gd name="connsiteY3" fmla="*/ 0 h 590483"/>
              <a:gd name="connsiteX4" fmla="*/ 1490713 w 1589129"/>
              <a:gd name="connsiteY4" fmla="*/ 0 h 590483"/>
              <a:gd name="connsiteX5" fmla="*/ 1589129 w 1589129"/>
              <a:gd name="connsiteY5" fmla="*/ 98416 h 590483"/>
              <a:gd name="connsiteX6" fmla="*/ 1589129 w 1589129"/>
              <a:gd name="connsiteY6" fmla="*/ 492067 h 590483"/>
              <a:gd name="connsiteX7" fmla="*/ 1490713 w 1589129"/>
              <a:gd name="connsiteY7" fmla="*/ 590483 h 590483"/>
              <a:gd name="connsiteX8" fmla="*/ 998768 w 1589129"/>
              <a:gd name="connsiteY8" fmla="*/ 590483 h 590483"/>
              <a:gd name="connsiteX9" fmla="*/ 548592 w 1589129"/>
              <a:gd name="connsiteY9" fmla="*/ 590483 h 590483"/>
              <a:gd name="connsiteX10" fmla="*/ 98416 w 1589129"/>
              <a:gd name="connsiteY10" fmla="*/ 590483 h 590483"/>
              <a:gd name="connsiteX11" fmla="*/ 0 w 1589129"/>
              <a:gd name="connsiteY11" fmla="*/ 492067 h 590483"/>
              <a:gd name="connsiteX12" fmla="*/ 0 w 1589129"/>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89129" h="590483" fill="none" extrusionOk="0">
                <a:moveTo>
                  <a:pt x="0" y="98416"/>
                </a:moveTo>
                <a:cubicBezTo>
                  <a:pt x="-3187" y="49032"/>
                  <a:pt x="40279" y="7437"/>
                  <a:pt x="98416" y="0"/>
                </a:cubicBezTo>
                <a:cubicBezTo>
                  <a:pt x="294212" y="-20815"/>
                  <a:pt x="452931" y="266"/>
                  <a:pt x="548592" y="0"/>
                </a:cubicBezTo>
                <a:cubicBezTo>
                  <a:pt x="644253" y="-266"/>
                  <a:pt x="793577" y="27969"/>
                  <a:pt x="984845" y="0"/>
                </a:cubicBezTo>
                <a:cubicBezTo>
                  <a:pt x="1176113" y="-27969"/>
                  <a:pt x="1292183" y="15137"/>
                  <a:pt x="1490713" y="0"/>
                </a:cubicBezTo>
                <a:cubicBezTo>
                  <a:pt x="1556989" y="4982"/>
                  <a:pt x="1586328" y="45917"/>
                  <a:pt x="1589129" y="98416"/>
                </a:cubicBezTo>
                <a:cubicBezTo>
                  <a:pt x="1629239" y="260600"/>
                  <a:pt x="1586194" y="363317"/>
                  <a:pt x="1589129" y="492067"/>
                </a:cubicBezTo>
                <a:cubicBezTo>
                  <a:pt x="1589427" y="535319"/>
                  <a:pt x="1544131" y="593973"/>
                  <a:pt x="1490713" y="590483"/>
                </a:cubicBezTo>
                <a:cubicBezTo>
                  <a:pt x="1267082" y="592683"/>
                  <a:pt x="1120835" y="538631"/>
                  <a:pt x="998768" y="590483"/>
                </a:cubicBezTo>
                <a:cubicBezTo>
                  <a:pt x="876702" y="642335"/>
                  <a:pt x="694761" y="562685"/>
                  <a:pt x="548592" y="590483"/>
                </a:cubicBezTo>
                <a:cubicBezTo>
                  <a:pt x="402423" y="618281"/>
                  <a:pt x="268995" y="546722"/>
                  <a:pt x="98416" y="590483"/>
                </a:cubicBezTo>
                <a:cubicBezTo>
                  <a:pt x="51807" y="602113"/>
                  <a:pt x="-9576" y="550782"/>
                  <a:pt x="0" y="492067"/>
                </a:cubicBezTo>
                <a:cubicBezTo>
                  <a:pt x="-13056" y="337255"/>
                  <a:pt x="10817" y="259590"/>
                  <a:pt x="0" y="98416"/>
                </a:cubicBezTo>
                <a:close/>
              </a:path>
              <a:path w="1589129" h="590483" stroke="0" extrusionOk="0">
                <a:moveTo>
                  <a:pt x="0" y="98416"/>
                </a:moveTo>
                <a:cubicBezTo>
                  <a:pt x="10880" y="42711"/>
                  <a:pt x="39121" y="-7956"/>
                  <a:pt x="98416" y="0"/>
                </a:cubicBezTo>
                <a:cubicBezTo>
                  <a:pt x="235961" y="-6472"/>
                  <a:pt x="426635" y="22126"/>
                  <a:pt x="562515" y="0"/>
                </a:cubicBezTo>
                <a:cubicBezTo>
                  <a:pt x="698395" y="-22126"/>
                  <a:pt x="801149" y="49022"/>
                  <a:pt x="984845" y="0"/>
                </a:cubicBezTo>
                <a:cubicBezTo>
                  <a:pt x="1168541" y="-49022"/>
                  <a:pt x="1284387" y="42247"/>
                  <a:pt x="1490713" y="0"/>
                </a:cubicBezTo>
                <a:cubicBezTo>
                  <a:pt x="1556318" y="-3309"/>
                  <a:pt x="1575240" y="35559"/>
                  <a:pt x="1589129" y="98416"/>
                </a:cubicBezTo>
                <a:cubicBezTo>
                  <a:pt x="1616508" y="185293"/>
                  <a:pt x="1574410" y="319042"/>
                  <a:pt x="1589129" y="492067"/>
                </a:cubicBezTo>
                <a:cubicBezTo>
                  <a:pt x="1580139" y="546568"/>
                  <a:pt x="1542782" y="584730"/>
                  <a:pt x="1490713" y="590483"/>
                </a:cubicBezTo>
                <a:cubicBezTo>
                  <a:pt x="1371905" y="597609"/>
                  <a:pt x="1253371" y="553799"/>
                  <a:pt x="1026614" y="590483"/>
                </a:cubicBezTo>
                <a:cubicBezTo>
                  <a:pt x="799857" y="627167"/>
                  <a:pt x="652736" y="554695"/>
                  <a:pt x="548592" y="590483"/>
                </a:cubicBezTo>
                <a:cubicBezTo>
                  <a:pt x="444448" y="626271"/>
                  <a:pt x="220819" y="560933"/>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Thankful</a:t>
            </a:r>
          </a:p>
        </p:txBody>
      </p:sp>
      <p:sp>
        <p:nvSpPr>
          <p:cNvPr id="35" name="Rectangle: Rounded Corners 34">
            <a:extLst>
              <a:ext uri="{FF2B5EF4-FFF2-40B4-BE49-F238E27FC236}">
                <a16:creationId xmlns:a16="http://schemas.microsoft.com/office/drawing/2014/main" id="{9B21E4C6-F5C9-49DC-2C56-23D16E34395B}"/>
              </a:ext>
            </a:extLst>
          </p:cNvPr>
          <p:cNvSpPr/>
          <p:nvPr/>
        </p:nvSpPr>
        <p:spPr>
          <a:xfrm>
            <a:off x="2392881" y="3858616"/>
            <a:ext cx="1947333" cy="590483"/>
          </a:xfrm>
          <a:custGeom>
            <a:avLst/>
            <a:gdLst>
              <a:gd name="connsiteX0" fmla="*/ 0 w 1947333"/>
              <a:gd name="connsiteY0" fmla="*/ 98416 h 590483"/>
              <a:gd name="connsiteX1" fmla="*/ 98416 w 1947333"/>
              <a:gd name="connsiteY1" fmla="*/ 0 h 590483"/>
              <a:gd name="connsiteX2" fmla="*/ 664411 w 1947333"/>
              <a:gd name="connsiteY2" fmla="*/ 0 h 590483"/>
              <a:gd name="connsiteX3" fmla="*/ 1212902 w 1947333"/>
              <a:gd name="connsiteY3" fmla="*/ 0 h 590483"/>
              <a:gd name="connsiteX4" fmla="*/ 1848917 w 1947333"/>
              <a:gd name="connsiteY4" fmla="*/ 0 h 590483"/>
              <a:gd name="connsiteX5" fmla="*/ 1947333 w 1947333"/>
              <a:gd name="connsiteY5" fmla="*/ 98416 h 590483"/>
              <a:gd name="connsiteX6" fmla="*/ 1947333 w 1947333"/>
              <a:gd name="connsiteY6" fmla="*/ 492067 h 590483"/>
              <a:gd name="connsiteX7" fmla="*/ 1848917 w 1947333"/>
              <a:gd name="connsiteY7" fmla="*/ 590483 h 590483"/>
              <a:gd name="connsiteX8" fmla="*/ 1230407 w 1947333"/>
              <a:gd name="connsiteY8" fmla="*/ 590483 h 590483"/>
              <a:gd name="connsiteX9" fmla="*/ 664411 w 1947333"/>
              <a:gd name="connsiteY9" fmla="*/ 590483 h 590483"/>
              <a:gd name="connsiteX10" fmla="*/ 98416 w 1947333"/>
              <a:gd name="connsiteY10" fmla="*/ 590483 h 590483"/>
              <a:gd name="connsiteX11" fmla="*/ 0 w 1947333"/>
              <a:gd name="connsiteY11" fmla="*/ 492067 h 590483"/>
              <a:gd name="connsiteX12" fmla="*/ 0 w 1947333"/>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47333" h="590483" fill="none" extrusionOk="0">
                <a:moveTo>
                  <a:pt x="0" y="98416"/>
                </a:moveTo>
                <a:cubicBezTo>
                  <a:pt x="-3187" y="49032"/>
                  <a:pt x="40279" y="7437"/>
                  <a:pt x="98416" y="0"/>
                </a:cubicBezTo>
                <a:cubicBezTo>
                  <a:pt x="357235" y="-19665"/>
                  <a:pt x="483789" y="48202"/>
                  <a:pt x="664411" y="0"/>
                </a:cubicBezTo>
                <a:cubicBezTo>
                  <a:pt x="845033" y="-48202"/>
                  <a:pt x="950644" y="43531"/>
                  <a:pt x="1212902" y="0"/>
                </a:cubicBezTo>
                <a:cubicBezTo>
                  <a:pt x="1475160" y="-43531"/>
                  <a:pt x="1660317" y="5238"/>
                  <a:pt x="1848917" y="0"/>
                </a:cubicBezTo>
                <a:cubicBezTo>
                  <a:pt x="1915193" y="4982"/>
                  <a:pt x="1944532" y="45917"/>
                  <a:pt x="1947333" y="98416"/>
                </a:cubicBezTo>
                <a:cubicBezTo>
                  <a:pt x="1987443" y="260600"/>
                  <a:pt x="1944398" y="363317"/>
                  <a:pt x="1947333" y="492067"/>
                </a:cubicBezTo>
                <a:cubicBezTo>
                  <a:pt x="1947631" y="535319"/>
                  <a:pt x="1902335" y="593973"/>
                  <a:pt x="1848917" y="590483"/>
                </a:cubicBezTo>
                <a:cubicBezTo>
                  <a:pt x="1565087" y="614506"/>
                  <a:pt x="1526630" y="572123"/>
                  <a:pt x="1230407" y="590483"/>
                </a:cubicBezTo>
                <a:cubicBezTo>
                  <a:pt x="934184" y="608843"/>
                  <a:pt x="805670" y="552112"/>
                  <a:pt x="664411" y="590483"/>
                </a:cubicBezTo>
                <a:cubicBezTo>
                  <a:pt x="523152" y="628854"/>
                  <a:pt x="310279" y="541642"/>
                  <a:pt x="98416" y="590483"/>
                </a:cubicBezTo>
                <a:cubicBezTo>
                  <a:pt x="51807" y="602113"/>
                  <a:pt x="-9576" y="550782"/>
                  <a:pt x="0" y="492067"/>
                </a:cubicBezTo>
                <a:cubicBezTo>
                  <a:pt x="-13056" y="337255"/>
                  <a:pt x="10817" y="259590"/>
                  <a:pt x="0" y="98416"/>
                </a:cubicBezTo>
                <a:close/>
              </a:path>
              <a:path w="1947333" h="590483" stroke="0" extrusionOk="0">
                <a:moveTo>
                  <a:pt x="0" y="98416"/>
                </a:moveTo>
                <a:cubicBezTo>
                  <a:pt x="10880" y="42711"/>
                  <a:pt x="39121" y="-7956"/>
                  <a:pt x="98416" y="0"/>
                </a:cubicBezTo>
                <a:cubicBezTo>
                  <a:pt x="320156" y="-46945"/>
                  <a:pt x="501107" y="45528"/>
                  <a:pt x="681916" y="0"/>
                </a:cubicBezTo>
                <a:cubicBezTo>
                  <a:pt x="862725" y="-45528"/>
                  <a:pt x="1092204" y="30873"/>
                  <a:pt x="1212902" y="0"/>
                </a:cubicBezTo>
                <a:cubicBezTo>
                  <a:pt x="1333600" y="-30873"/>
                  <a:pt x="1688971" y="61376"/>
                  <a:pt x="1848917" y="0"/>
                </a:cubicBezTo>
                <a:cubicBezTo>
                  <a:pt x="1914522" y="-3309"/>
                  <a:pt x="1933444" y="35559"/>
                  <a:pt x="1947333" y="98416"/>
                </a:cubicBezTo>
                <a:cubicBezTo>
                  <a:pt x="1974712" y="185293"/>
                  <a:pt x="1932614" y="319042"/>
                  <a:pt x="1947333" y="492067"/>
                </a:cubicBezTo>
                <a:cubicBezTo>
                  <a:pt x="1938343" y="546568"/>
                  <a:pt x="1900986" y="584730"/>
                  <a:pt x="1848917" y="590483"/>
                </a:cubicBezTo>
                <a:cubicBezTo>
                  <a:pt x="1722856" y="615305"/>
                  <a:pt x="1491649" y="580017"/>
                  <a:pt x="1265417" y="590483"/>
                </a:cubicBezTo>
                <a:cubicBezTo>
                  <a:pt x="1039185" y="600949"/>
                  <a:pt x="793273" y="585251"/>
                  <a:pt x="664411" y="590483"/>
                </a:cubicBezTo>
                <a:cubicBezTo>
                  <a:pt x="535549" y="595715"/>
                  <a:pt x="221160" y="590242"/>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Anxious</a:t>
            </a:r>
          </a:p>
        </p:txBody>
      </p:sp>
      <p:sp>
        <p:nvSpPr>
          <p:cNvPr id="36" name="Rectangle: Rounded Corners 35">
            <a:extLst>
              <a:ext uri="{FF2B5EF4-FFF2-40B4-BE49-F238E27FC236}">
                <a16:creationId xmlns:a16="http://schemas.microsoft.com/office/drawing/2014/main" id="{3CB5D80F-442B-A9DF-82A8-E5A21B0AE7AF}"/>
              </a:ext>
            </a:extLst>
          </p:cNvPr>
          <p:cNvSpPr/>
          <p:nvPr/>
        </p:nvSpPr>
        <p:spPr>
          <a:xfrm>
            <a:off x="4635968" y="4639599"/>
            <a:ext cx="1460032" cy="590483"/>
          </a:xfrm>
          <a:custGeom>
            <a:avLst/>
            <a:gdLst>
              <a:gd name="connsiteX0" fmla="*/ 0 w 1460032"/>
              <a:gd name="connsiteY0" fmla="*/ 98416 h 590483"/>
              <a:gd name="connsiteX1" fmla="*/ 98416 w 1460032"/>
              <a:gd name="connsiteY1" fmla="*/ 0 h 590483"/>
              <a:gd name="connsiteX2" fmla="*/ 506851 w 1460032"/>
              <a:gd name="connsiteY2" fmla="*/ 0 h 590483"/>
              <a:gd name="connsiteX3" fmla="*/ 902653 w 1460032"/>
              <a:gd name="connsiteY3" fmla="*/ 0 h 590483"/>
              <a:gd name="connsiteX4" fmla="*/ 1361616 w 1460032"/>
              <a:gd name="connsiteY4" fmla="*/ 0 h 590483"/>
              <a:gd name="connsiteX5" fmla="*/ 1460032 w 1460032"/>
              <a:gd name="connsiteY5" fmla="*/ 98416 h 590483"/>
              <a:gd name="connsiteX6" fmla="*/ 1460032 w 1460032"/>
              <a:gd name="connsiteY6" fmla="*/ 492067 h 590483"/>
              <a:gd name="connsiteX7" fmla="*/ 1361616 w 1460032"/>
              <a:gd name="connsiteY7" fmla="*/ 590483 h 590483"/>
              <a:gd name="connsiteX8" fmla="*/ 915285 w 1460032"/>
              <a:gd name="connsiteY8" fmla="*/ 590483 h 590483"/>
              <a:gd name="connsiteX9" fmla="*/ 506851 w 1460032"/>
              <a:gd name="connsiteY9" fmla="*/ 590483 h 590483"/>
              <a:gd name="connsiteX10" fmla="*/ 98416 w 1460032"/>
              <a:gd name="connsiteY10" fmla="*/ 590483 h 590483"/>
              <a:gd name="connsiteX11" fmla="*/ 0 w 1460032"/>
              <a:gd name="connsiteY11" fmla="*/ 492067 h 590483"/>
              <a:gd name="connsiteX12" fmla="*/ 0 w 1460032"/>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0032" h="590483" fill="none" extrusionOk="0">
                <a:moveTo>
                  <a:pt x="0" y="98416"/>
                </a:moveTo>
                <a:cubicBezTo>
                  <a:pt x="-3187" y="49032"/>
                  <a:pt x="40279" y="7437"/>
                  <a:pt x="98416" y="0"/>
                </a:cubicBezTo>
                <a:cubicBezTo>
                  <a:pt x="229991" y="-44111"/>
                  <a:pt x="381817" y="46731"/>
                  <a:pt x="506851" y="0"/>
                </a:cubicBezTo>
                <a:cubicBezTo>
                  <a:pt x="631885" y="-46731"/>
                  <a:pt x="740233" y="21478"/>
                  <a:pt x="902653" y="0"/>
                </a:cubicBezTo>
                <a:cubicBezTo>
                  <a:pt x="1065073" y="-21478"/>
                  <a:pt x="1198464" y="9986"/>
                  <a:pt x="1361616" y="0"/>
                </a:cubicBezTo>
                <a:cubicBezTo>
                  <a:pt x="1427892" y="4982"/>
                  <a:pt x="1457231" y="45917"/>
                  <a:pt x="1460032" y="98416"/>
                </a:cubicBezTo>
                <a:cubicBezTo>
                  <a:pt x="1500142" y="260600"/>
                  <a:pt x="1457097" y="363317"/>
                  <a:pt x="1460032" y="492067"/>
                </a:cubicBezTo>
                <a:cubicBezTo>
                  <a:pt x="1460330" y="535319"/>
                  <a:pt x="1415034" y="593973"/>
                  <a:pt x="1361616" y="590483"/>
                </a:cubicBezTo>
                <a:cubicBezTo>
                  <a:pt x="1221567" y="615240"/>
                  <a:pt x="1043032" y="585321"/>
                  <a:pt x="915285" y="590483"/>
                </a:cubicBezTo>
                <a:cubicBezTo>
                  <a:pt x="787538" y="595645"/>
                  <a:pt x="619661" y="576012"/>
                  <a:pt x="506851" y="590483"/>
                </a:cubicBezTo>
                <a:cubicBezTo>
                  <a:pt x="394041" y="604954"/>
                  <a:pt x="301875" y="572768"/>
                  <a:pt x="98416" y="590483"/>
                </a:cubicBezTo>
                <a:cubicBezTo>
                  <a:pt x="51807" y="602113"/>
                  <a:pt x="-9576" y="550782"/>
                  <a:pt x="0" y="492067"/>
                </a:cubicBezTo>
                <a:cubicBezTo>
                  <a:pt x="-13056" y="337255"/>
                  <a:pt x="10817" y="259590"/>
                  <a:pt x="0" y="98416"/>
                </a:cubicBezTo>
                <a:close/>
              </a:path>
              <a:path w="1460032" h="590483" stroke="0" extrusionOk="0">
                <a:moveTo>
                  <a:pt x="0" y="98416"/>
                </a:moveTo>
                <a:cubicBezTo>
                  <a:pt x="10880" y="42711"/>
                  <a:pt x="39121" y="-7956"/>
                  <a:pt x="98416" y="0"/>
                </a:cubicBezTo>
                <a:cubicBezTo>
                  <a:pt x="307351" y="-21990"/>
                  <a:pt x="389392" y="44349"/>
                  <a:pt x="519483" y="0"/>
                </a:cubicBezTo>
                <a:cubicBezTo>
                  <a:pt x="649574" y="-44349"/>
                  <a:pt x="747665" y="42621"/>
                  <a:pt x="902653" y="0"/>
                </a:cubicBezTo>
                <a:cubicBezTo>
                  <a:pt x="1057641" y="-42621"/>
                  <a:pt x="1192718" y="2261"/>
                  <a:pt x="1361616" y="0"/>
                </a:cubicBezTo>
                <a:cubicBezTo>
                  <a:pt x="1427221" y="-3309"/>
                  <a:pt x="1446143" y="35559"/>
                  <a:pt x="1460032" y="98416"/>
                </a:cubicBezTo>
                <a:cubicBezTo>
                  <a:pt x="1487411" y="185293"/>
                  <a:pt x="1445313" y="319042"/>
                  <a:pt x="1460032" y="492067"/>
                </a:cubicBezTo>
                <a:cubicBezTo>
                  <a:pt x="1451042" y="546568"/>
                  <a:pt x="1413685" y="584730"/>
                  <a:pt x="1361616" y="590483"/>
                </a:cubicBezTo>
                <a:cubicBezTo>
                  <a:pt x="1261326" y="592254"/>
                  <a:pt x="1052893" y="565714"/>
                  <a:pt x="940549" y="590483"/>
                </a:cubicBezTo>
                <a:cubicBezTo>
                  <a:pt x="828205" y="615252"/>
                  <a:pt x="610547" y="581761"/>
                  <a:pt x="506851" y="590483"/>
                </a:cubicBezTo>
                <a:cubicBezTo>
                  <a:pt x="403155" y="599205"/>
                  <a:pt x="180983" y="586400"/>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Calm</a:t>
            </a:r>
          </a:p>
        </p:txBody>
      </p:sp>
      <p:sp>
        <p:nvSpPr>
          <p:cNvPr id="37" name="Rectangle: Rounded Corners 36">
            <a:extLst>
              <a:ext uri="{FF2B5EF4-FFF2-40B4-BE49-F238E27FC236}">
                <a16:creationId xmlns:a16="http://schemas.microsoft.com/office/drawing/2014/main" id="{6318FDAF-B90E-2879-B6E7-20ABA1E3A020}"/>
              </a:ext>
            </a:extLst>
          </p:cNvPr>
          <p:cNvSpPr/>
          <p:nvPr/>
        </p:nvSpPr>
        <p:spPr>
          <a:xfrm>
            <a:off x="507999" y="4639599"/>
            <a:ext cx="1589129" cy="590483"/>
          </a:xfrm>
          <a:custGeom>
            <a:avLst/>
            <a:gdLst>
              <a:gd name="connsiteX0" fmla="*/ 0 w 1589129"/>
              <a:gd name="connsiteY0" fmla="*/ 98416 h 590483"/>
              <a:gd name="connsiteX1" fmla="*/ 98416 w 1589129"/>
              <a:gd name="connsiteY1" fmla="*/ 0 h 590483"/>
              <a:gd name="connsiteX2" fmla="*/ 548592 w 1589129"/>
              <a:gd name="connsiteY2" fmla="*/ 0 h 590483"/>
              <a:gd name="connsiteX3" fmla="*/ 984845 w 1589129"/>
              <a:gd name="connsiteY3" fmla="*/ 0 h 590483"/>
              <a:gd name="connsiteX4" fmla="*/ 1490713 w 1589129"/>
              <a:gd name="connsiteY4" fmla="*/ 0 h 590483"/>
              <a:gd name="connsiteX5" fmla="*/ 1589129 w 1589129"/>
              <a:gd name="connsiteY5" fmla="*/ 98416 h 590483"/>
              <a:gd name="connsiteX6" fmla="*/ 1589129 w 1589129"/>
              <a:gd name="connsiteY6" fmla="*/ 492067 h 590483"/>
              <a:gd name="connsiteX7" fmla="*/ 1490713 w 1589129"/>
              <a:gd name="connsiteY7" fmla="*/ 590483 h 590483"/>
              <a:gd name="connsiteX8" fmla="*/ 998768 w 1589129"/>
              <a:gd name="connsiteY8" fmla="*/ 590483 h 590483"/>
              <a:gd name="connsiteX9" fmla="*/ 548592 w 1589129"/>
              <a:gd name="connsiteY9" fmla="*/ 590483 h 590483"/>
              <a:gd name="connsiteX10" fmla="*/ 98416 w 1589129"/>
              <a:gd name="connsiteY10" fmla="*/ 590483 h 590483"/>
              <a:gd name="connsiteX11" fmla="*/ 0 w 1589129"/>
              <a:gd name="connsiteY11" fmla="*/ 492067 h 590483"/>
              <a:gd name="connsiteX12" fmla="*/ 0 w 1589129"/>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89129" h="590483" fill="none" extrusionOk="0">
                <a:moveTo>
                  <a:pt x="0" y="98416"/>
                </a:moveTo>
                <a:cubicBezTo>
                  <a:pt x="-3187" y="49032"/>
                  <a:pt x="40279" y="7437"/>
                  <a:pt x="98416" y="0"/>
                </a:cubicBezTo>
                <a:cubicBezTo>
                  <a:pt x="294212" y="-20815"/>
                  <a:pt x="452931" y="266"/>
                  <a:pt x="548592" y="0"/>
                </a:cubicBezTo>
                <a:cubicBezTo>
                  <a:pt x="644253" y="-266"/>
                  <a:pt x="793577" y="27969"/>
                  <a:pt x="984845" y="0"/>
                </a:cubicBezTo>
                <a:cubicBezTo>
                  <a:pt x="1176113" y="-27969"/>
                  <a:pt x="1292183" y="15137"/>
                  <a:pt x="1490713" y="0"/>
                </a:cubicBezTo>
                <a:cubicBezTo>
                  <a:pt x="1556989" y="4982"/>
                  <a:pt x="1586328" y="45917"/>
                  <a:pt x="1589129" y="98416"/>
                </a:cubicBezTo>
                <a:cubicBezTo>
                  <a:pt x="1629239" y="260600"/>
                  <a:pt x="1586194" y="363317"/>
                  <a:pt x="1589129" y="492067"/>
                </a:cubicBezTo>
                <a:cubicBezTo>
                  <a:pt x="1589427" y="535319"/>
                  <a:pt x="1544131" y="593973"/>
                  <a:pt x="1490713" y="590483"/>
                </a:cubicBezTo>
                <a:cubicBezTo>
                  <a:pt x="1267082" y="592683"/>
                  <a:pt x="1120835" y="538631"/>
                  <a:pt x="998768" y="590483"/>
                </a:cubicBezTo>
                <a:cubicBezTo>
                  <a:pt x="876702" y="642335"/>
                  <a:pt x="694761" y="562685"/>
                  <a:pt x="548592" y="590483"/>
                </a:cubicBezTo>
                <a:cubicBezTo>
                  <a:pt x="402423" y="618281"/>
                  <a:pt x="268995" y="546722"/>
                  <a:pt x="98416" y="590483"/>
                </a:cubicBezTo>
                <a:cubicBezTo>
                  <a:pt x="51807" y="602113"/>
                  <a:pt x="-9576" y="550782"/>
                  <a:pt x="0" y="492067"/>
                </a:cubicBezTo>
                <a:cubicBezTo>
                  <a:pt x="-13056" y="337255"/>
                  <a:pt x="10817" y="259590"/>
                  <a:pt x="0" y="98416"/>
                </a:cubicBezTo>
                <a:close/>
              </a:path>
              <a:path w="1589129" h="590483" stroke="0" extrusionOk="0">
                <a:moveTo>
                  <a:pt x="0" y="98416"/>
                </a:moveTo>
                <a:cubicBezTo>
                  <a:pt x="10880" y="42711"/>
                  <a:pt x="39121" y="-7956"/>
                  <a:pt x="98416" y="0"/>
                </a:cubicBezTo>
                <a:cubicBezTo>
                  <a:pt x="235961" y="-6472"/>
                  <a:pt x="426635" y="22126"/>
                  <a:pt x="562515" y="0"/>
                </a:cubicBezTo>
                <a:cubicBezTo>
                  <a:pt x="698395" y="-22126"/>
                  <a:pt x="801149" y="49022"/>
                  <a:pt x="984845" y="0"/>
                </a:cubicBezTo>
                <a:cubicBezTo>
                  <a:pt x="1168541" y="-49022"/>
                  <a:pt x="1284387" y="42247"/>
                  <a:pt x="1490713" y="0"/>
                </a:cubicBezTo>
                <a:cubicBezTo>
                  <a:pt x="1556318" y="-3309"/>
                  <a:pt x="1575240" y="35559"/>
                  <a:pt x="1589129" y="98416"/>
                </a:cubicBezTo>
                <a:cubicBezTo>
                  <a:pt x="1616508" y="185293"/>
                  <a:pt x="1574410" y="319042"/>
                  <a:pt x="1589129" y="492067"/>
                </a:cubicBezTo>
                <a:cubicBezTo>
                  <a:pt x="1580139" y="546568"/>
                  <a:pt x="1542782" y="584730"/>
                  <a:pt x="1490713" y="590483"/>
                </a:cubicBezTo>
                <a:cubicBezTo>
                  <a:pt x="1371905" y="597609"/>
                  <a:pt x="1253371" y="553799"/>
                  <a:pt x="1026614" y="590483"/>
                </a:cubicBezTo>
                <a:cubicBezTo>
                  <a:pt x="799857" y="627167"/>
                  <a:pt x="652736" y="554695"/>
                  <a:pt x="548592" y="590483"/>
                </a:cubicBezTo>
                <a:cubicBezTo>
                  <a:pt x="444448" y="626271"/>
                  <a:pt x="220819" y="560933"/>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Happy</a:t>
            </a:r>
          </a:p>
        </p:txBody>
      </p:sp>
      <p:sp>
        <p:nvSpPr>
          <p:cNvPr id="38" name="Rectangle: Rounded Corners 37">
            <a:extLst>
              <a:ext uri="{FF2B5EF4-FFF2-40B4-BE49-F238E27FC236}">
                <a16:creationId xmlns:a16="http://schemas.microsoft.com/office/drawing/2014/main" id="{43CF961E-332B-5266-46F5-013EEC0E5EBE}"/>
              </a:ext>
            </a:extLst>
          </p:cNvPr>
          <p:cNvSpPr/>
          <p:nvPr/>
        </p:nvSpPr>
        <p:spPr>
          <a:xfrm>
            <a:off x="507999" y="5437105"/>
            <a:ext cx="1589129" cy="590483"/>
          </a:xfrm>
          <a:custGeom>
            <a:avLst/>
            <a:gdLst>
              <a:gd name="connsiteX0" fmla="*/ 0 w 1589129"/>
              <a:gd name="connsiteY0" fmla="*/ 98416 h 590483"/>
              <a:gd name="connsiteX1" fmla="*/ 98416 w 1589129"/>
              <a:gd name="connsiteY1" fmla="*/ 0 h 590483"/>
              <a:gd name="connsiteX2" fmla="*/ 548592 w 1589129"/>
              <a:gd name="connsiteY2" fmla="*/ 0 h 590483"/>
              <a:gd name="connsiteX3" fmla="*/ 984845 w 1589129"/>
              <a:gd name="connsiteY3" fmla="*/ 0 h 590483"/>
              <a:gd name="connsiteX4" fmla="*/ 1490713 w 1589129"/>
              <a:gd name="connsiteY4" fmla="*/ 0 h 590483"/>
              <a:gd name="connsiteX5" fmla="*/ 1589129 w 1589129"/>
              <a:gd name="connsiteY5" fmla="*/ 98416 h 590483"/>
              <a:gd name="connsiteX6" fmla="*/ 1589129 w 1589129"/>
              <a:gd name="connsiteY6" fmla="*/ 492067 h 590483"/>
              <a:gd name="connsiteX7" fmla="*/ 1490713 w 1589129"/>
              <a:gd name="connsiteY7" fmla="*/ 590483 h 590483"/>
              <a:gd name="connsiteX8" fmla="*/ 998768 w 1589129"/>
              <a:gd name="connsiteY8" fmla="*/ 590483 h 590483"/>
              <a:gd name="connsiteX9" fmla="*/ 548592 w 1589129"/>
              <a:gd name="connsiteY9" fmla="*/ 590483 h 590483"/>
              <a:gd name="connsiteX10" fmla="*/ 98416 w 1589129"/>
              <a:gd name="connsiteY10" fmla="*/ 590483 h 590483"/>
              <a:gd name="connsiteX11" fmla="*/ 0 w 1589129"/>
              <a:gd name="connsiteY11" fmla="*/ 492067 h 590483"/>
              <a:gd name="connsiteX12" fmla="*/ 0 w 1589129"/>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89129" h="590483" fill="none" extrusionOk="0">
                <a:moveTo>
                  <a:pt x="0" y="98416"/>
                </a:moveTo>
                <a:cubicBezTo>
                  <a:pt x="-3187" y="49032"/>
                  <a:pt x="40279" y="7437"/>
                  <a:pt x="98416" y="0"/>
                </a:cubicBezTo>
                <a:cubicBezTo>
                  <a:pt x="294212" y="-20815"/>
                  <a:pt x="452931" y="266"/>
                  <a:pt x="548592" y="0"/>
                </a:cubicBezTo>
                <a:cubicBezTo>
                  <a:pt x="644253" y="-266"/>
                  <a:pt x="793577" y="27969"/>
                  <a:pt x="984845" y="0"/>
                </a:cubicBezTo>
                <a:cubicBezTo>
                  <a:pt x="1176113" y="-27969"/>
                  <a:pt x="1292183" y="15137"/>
                  <a:pt x="1490713" y="0"/>
                </a:cubicBezTo>
                <a:cubicBezTo>
                  <a:pt x="1556989" y="4982"/>
                  <a:pt x="1586328" y="45917"/>
                  <a:pt x="1589129" y="98416"/>
                </a:cubicBezTo>
                <a:cubicBezTo>
                  <a:pt x="1629239" y="260600"/>
                  <a:pt x="1586194" y="363317"/>
                  <a:pt x="1589129" y="492067"/>
                </a:cubicBezTo>
                <a:cubicBezTo>
                  <a:pt x="1589427" y="535319"/>
                  <a:pt x="1544131" y="593973"/>
                  <a:pt x="1490713" y="590483"/>
                </a:cubicBezTo>
                <a:cubicBezTo>
                  <a:pt x="1267082" y="592683"/>
                  <a:pt x="1120835" y="538631"/>
                  <a:pt x="998768" y="590483"/>
                </a:cubicBezTo>
                <a:cubicBezTo>
                  <a:pt x="876702" y="642335"/>
                  <a:pt x="694761" y="562685"/>
                  <a:pt x="548592" y="590483"/>
                </a:cubicBezTo>
                <a:cubicBezTo>
                  <a:pt x="402423" y="618281"/>
                  <a:pt x="268995" y="546722"/>
                  <a:pt x="98416" y="590483"/>
                </a:cubicBezTo>
                <a:cubicBezTo>
                  <a:pt x="51807" y="602113"/>
                  <a:pt x="-9576" y="550782"/>
                  <a:pt x="0" y="492067"/>
                </a:cubicBezTo>
                <a:cubicBezTo>
                  <a:pt x="-13056" y="337255"/>
                  <a:pt x="10817" y="259590"/>
                  <a:pt x="0" y="98416"/>
                </a:cubicBezTo>
                <a:close/>
              </a:path>
              <a:path w="1589129" h="590483" stroke="0" extrusionOk="0">
                <a:moveTo>
                  <a:pt x="0" y="98416"/>
                </a:moveTo>
                <a:cubicBezTo>
                  <a:pt x="10880" y="42711"/>
                  <a:pt x="39121" y="-7956"/>
                  <a:pt x="98416" y="0"/>
                </a:cubicBezTo>
                <a:cubicBezTo>
                  <a:pt x="235961" y="-6472"/>
                  <a:pt x="426635" y="22126"/>
                  <a:pt x="562515" y="0"/>
                </a:cubicBezTo>
                <a:cubicBezTo>
                  <a:pt x="698395" y="-22126"/>
                  <a:pt x="801149" y="49022"/>
                  <a:pt x="984845" y="0"/>
                </a:cubicBezTo>
                <a:cubicBezTo>
                  <a:pt x="1168541" y="-49022"/>
                  <a:pt x="1284387" y="42247"/>
                  <a:pt x="1490713" y="0"/>
                </a:cubicBezTo>
                <a:cubicBezTo>
                  <a:pt x="1556318" y="-3309"/>
                  <a:pt x="1575240" y="35559"/>
                  <a:pt x="1589129" y="98416"/>
                </a:cubicBezTo>
                <a:cubicBezTo>
                  <a:pt x="1616508" y="185293"/>
                  <a:pt x="1574410" y="319042"/>
                  <a:pt x="1589129" y="492067"/>
                </a:cubicBezTo>
                <a:cubicBezTo>
                  <a:pt x="1580139" y="546568"/>
                  <a:pt x="1542782" y="584730"/>
                  <a:pt x="1490713" y="590483"/>
                </a:cubicBezTo>
                <a:cubicBezTo>
                  <a:pt x="1371905" y="597609"/>
                  <a:pt x="1253371" y="553799"/>
                  <a:pt x="1026614" y="590483"/>
                </a:cubicBezTo>
                <a:cubicBezTo>
                  <a:pt x="799857" y="627167"/>
                  <a:pt x="652736" y="554695"/>
                  <a:pt x="548592" y="590483"/>
                </a:cubicBezTo>
                <a:cubicBezTo>
                  <a:pt x="444448" y="626271"/>
                  <a:pt x="220819" y="560933"/>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Ashamed</a:t>
            </a:r>
          </a:p>
        </p:txBody>
      </p:sp>
      <p:sp>
        <p:nvSpPr>
          <p:cNvPr id="39" name="Rectangle: Rounded Corners 38">
            <a:extLst>
              <a:ext uri="{FF2B5EF4-FFF2-40B4-BE49-F238E27FC236}">
                <a16:creationId xmlns:a16="http://schemas.microsoft.com/office/drawing/2014/main" id="{071AA7B6-946B-707E-7ACE-2BCAA3C12D8F}"/>
              </a:ext>
            </a:extLst>
          </p:cNvPr>
          <p:cNvSpPr/>
          <p:nvPr/>
        </p:nvSpPr>
        <p:spPr>
          <a:xfrm>
            <a:off x="4635967" y="5420582"/>
            <a:ext cx="1460032" cy="590483"/>
          </a:xfrm>
          <a:custGeom>
            <a:avLst/>
            <a:gdLst>
              <a:gd name="connsiteX0" fmla="*/ 0 w 1460032"/>
              <a:gd name="connsiteY0" fmla="*/ 98416 h 590483"/>
              <a:gd name="connsiteX1" fmla="*/ 98416 w 1460032"/>
              <a:gd name="connsiteY1" fmla="*/ 0 h 590483"/>
              <a:gd name="connsiteX2" fmla="*/ 506851 w 1460032"/>
              <a:gd name="connsiteY2" fmla="*/ 0 h 590483"/>
              <a:gd name="connsiteX3" fmla="*/ 902653 w 1460032"/>
              <a:gd name="connsiteY3" fmla="*/ 0 h 590483"/>
              <a:gd name="connsiteX4" fmla="*/ 1361616 w 1460032"/>
              <a:gd name="connsiteY4" fmla="*/ 0 h 590483"/>
              <a:gd name="connsiteX5" fmla="*/ 1460032 w 1460032"/>
              <a:gd name="connsiteY5" fmla="*/ 98416 h 590483"/>
              <a:gd name="connsiteX6" fmla="*/ 1460032 w 1460032"/>
              <a:gd name="connsiteY6" fmla="*/ 492067 h 590483"/>
              <a:gd name="connsiteX7" fmla="*/ 1361616 w 1460032"/>
              <a:gd name="connsiteY7" fmla="*/ 590483 h 590483"/>
              <a:gd name="connsiteX8" fmla="*/ 915285 w 1460032"/>
              <a:gd name="connsiteY8" fmla="*/ 590483 h 590483"/>
              <a:gd name="connsiteX9" fmla="*/ 506851 w 1460032"/>
              <a:gd name="connsiteY9" fmla="*/ 590483 h 590483"/>
              <a:gd name="connsiteX10" fmla="*/ 98416 w 1460032"/>
              <a:gd name="connsiteY10" fmla="*/ 590483 h 590483"/>
              <a:gd name="connsiteX11" fmla="*/ 0 w 1460032"/>
              <a:gd name="connsiteY11" fmla="*/ 492067 h 590483"/>
              <a:gd name="connsiteX12" fmla="*/ 0 w 1460032"/>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0032" h="590483" fill="none" extrusionOk="0">
                <a:moveTo>
                  <a:pt x="0" y="98416"/>
                </a:moveTo>
                <a:cubicBezTo>
                  <a:pt x="-3187" y="49032"/>
                  <a:pt x="40279" y="7437"/>
                  <a:pt x="98416" y="0"/>
                </a:cubicBezTo>
                <a:cubicBezTo>
                  <a:pt x="229991" y="-44111"/>
                  <a:pt x="381817" y="46731"/>
                  <a:pt x="506851" y="0"/>
                </a:cubicBezTo>
                <a:cubicBezTo>
                  <a:pt x="631885" y="-46731"/>
                  <a:pt x="740233" y="21478"/>
                  <a:pt x="902653" y="0"/>
                </a:cubicBezTo>
                <a:cubicBezTo>
                  <a:pt x="1065073" y="-21478"/>
                  <a:pt x="1198464" y="9986"/>
                  <a:pt x="1361616" y="0"/>
                </a:cubicBezTo>
                <a:cubicBezTo>
                  <a:pt x="1427892" y="4982"/>
                  <a:pt x="1457231" y="45917"/>
                  <a:pt x="1460032" y="98416"/>
                </a:cubicBezTo>
                <a:cubicBezTo>
                  <a:pt x="1500142" y="260600"/>
                  <a:pt x="1457097" y="363317"/>
                  <a:pt x="1460032" y="492067"/>
                </a:cubicBezTo>
                <a:cubicBezTo>
                  <a:pt x="1460330" y="535319"/>
                  <a:pt x="1415034" y="593973"/>
                  <a:pt x="1361616" y="590483"/>
                </a:cubicBezTo>
                <a:cubicBezTo>
                  <a:pt x="1221567" y="615240"/>
                  <a:pt x="1043032" y="585321"/>
                  <a:pt x="915285" y="590483"/>
                </a:cubicBezTo>
                <a:cubicBezTo>
                  <a:pt x="787538" y="595645"/>
                  <a:pt x="619661" y="576012"/>
                  <a:pt x="506851" y="590483"/>
                </a:cubicBezTo>
                <a:cubicBezTo>
                  <a:pt x="394041" y="604954"/>
                  <a:pt x="301875" y="572768"/>
                  <a:pt x="98416" y="590483"/>
                </a:cubicBezTo>
                <a:cubicBezTo>
                  <a:pt x="51807" y="602113"/>
                  <a:pt x="-9576" y="550782"/>
                  <a:pt x="0" y="492067"/>
                </a:cubicBezTo>
                <a:cubicBezTo>
                  <a:pt x="-13056" y="337255"/>
                  <a:pt x="10817" y="259590"/>
                  <a:pt x="0" y="98416"/>
                </a:cubicBezTo>
                <a:close/>
              </a:path>
              <a:path w="1460032" h="590483" stroke="0" extrusionOk="0">
                <a:moveTo>
                  <a:pt x="0" y="98416"/>
                </a:moveTo>
                <a:cubicBezTo>
                  <a:pt x="10880" y="42711"/>
                  <a:pt x="39121" y="-7956"/>
                  <a:pt x="98416" y="0"/>
                </a:cubicBezTo>
                <a:cubicBezTo>
                  <a:pt x="307351" y="-21990"/>
                  <a:pt x="389392" y="44349"/>
                  <a:pt x="519483" y="0"/>
                </a:cubicBezTo>
                <a:cubicBezTo>
                  <a:pt x="649574" y="-44349"/>
                  <a:pt x="747665" y="42621"/>
                  <a:pt x="902653" y="0"/>
                </a:cubicBezTo>
                <a:cubicBezTo>
                  <a:pt x="1057641" y="-42621"/>
                  <a:pt x="1192718" y="2261"/>
                  <a:pt x="1361616" y="0"/>
                </a:cubicBezTo>
                <a:cubicBezTo>
                  <a:pt x="1427221" y="-3309"/>
                  <a:pt x="1446143" y="35559"/>
                  <a:pt x="1460032" y="98416"/>
                </a:cubicBezTo>
                <a:cubicBezTo>
                  <a:pt x="1487411" y="185293"/>
                  <a:pt x="1445313" y="319042"/>
                  <a:pt x="1460032" y="492067"/>
                </a:cubicBezTo>
                <a:cubicBezTo>
                  <a:pt x="1451042" y="546568"/>
                  <a:pt x="1413685" y="584730"/>
                  <a:pt x="1361616" y="590483"/>
                </a:cubicBezTo>
                <a:cubicBezTo>
                  <a:pt x="1261326" y="592254"/>
                  <a:pt x="1052893" y="565714"/>
                  <a:pt x="940549" y="590483"/>
                </a:cubicBezTo>
                <a:cubicBezTo>
                  <a:pt x="828205" y="615252"/>
                  <a:pt x="610547" y="581761"/>
                  <a:pt x="506851" y="590483"/>
                </a:cubicBezTo>
                <a:cubicBezTo>
                  <a:pt x="403155" y="599205"/>
                  <a:pt x="180983" y="586400"/>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Jealous</a:t>
            </a:r>
          </a:p>
        </p:txBody>
      </p:sp>
      <p:sp>
        <p:nvSpPr>
          <p:cNvPr id="40" name="Rectangle: Rounded Corners 39">
            <a:extLst>
              <a:ext uri="{FF2B5EF4-FFF2-40B4-BE49-F238E27FC236}">
                <a16:creationId xmlns:a16="http://schemas.microsoft.com/office/drawing/2014/main" id="{E4953444-CB9F-B5FA-3AFF-6A2264130E63}"/>
              </a:ext>
            </a:extLst>
          </p:cNvPr>
          <p:cNvSpPr/>
          <p:nvPr/>
        </p:nvSpPr>
        <p:spPr>
          <a:xfrm>
            <a:off x="4635968" y="3858616"/>
            <a:ext cx="1460032" cy="590483"/>
          </a:xfrm>
          <a:custGeom>
            <a:avLst/>
            <a:gdLst>
              <a:gd name="connsiteX0" fmla="*/ 0 w 1460032"/>
              <a:gd name="connsiteY0" fmla="*/ 98416 h 590483"/>
              <a:gd name="connsiteX1" fmla="*/ 98416 w 1460032"/>
              <a:gd name="connsiteY1" fmla="*/ 0 h 590483"/>
              <a:gd name="connsiteX2" fmla="*/ 506851 w 1460032"/>
              <a:gd name="connsiteY2" fmla="*/ 0 h 590483"/>
              <a:gd name="connsiteX3" fmla="*/ 902653 w 1460032"/>
              <a:gd name="connsiteY3" fmla="*/ 0 h 590483"/>
              <a:gd name="connsiteX4" fmla="*/ 1361616 w 1460032"/>
              <a:gd name="connsiteY4" fmla="*/ 0 h 590483"/>
              <a:gd name="connsiteX5" fmla="*/ 1460032 w 1460032"/>
              <a:gd name="connsiteY5" fmla="*/ 98416 h 590483"/>
              <a:gd name="connsiteX6" fmla="*/ 1460032 w 1460032"/>
              <a:gd name="connsiteY6" fmla="*/ 492067 h 590483"/>
              <a:gd name="connsiteX7" fmla="*/ 1361616 w 1460032"/>
              <a:gd name="connsiteY7" fmla="*/ 590483 h 590483"/>
              <a:gd name="connsiteX8" fmla="*/ 915285 w 1460032"/>
              <a:gd name="connsiteY8" fmla="*/ 590483 h 590483"/>
              <a:gd name="connsiteX9" fmla="*/ 506851 w 1460032"/>
              <a:gd name="connsiteY9" fmla="*/ 590483 h 590483"/>
              <a:gd name="connsiteX10" fmla="*/ 98416 w 1460032"/>
              <a:gd name="connsiteY10" fmla="*/ 590483 h 590483"/>
              <a:gd name="connsiteX11" fmla="*/ 0 w 1460032"/>
              <a:gd name="connsiteY11" fmla="*/ 492067 h 590483"/>
              <a:gd name="connsiteX12" fmla="*/ 0 w 1460032"/>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0032" h="590483" fill="none" extrusionOk="0">
                <a:moveTo>
                  <a:pt x="0" y="98416"/>
                </a:moveTo>
                <a:cubicBezTo>
                  <a:pt x="-3187" y="49032"/>
                  <a:pt x="40279" y="7437"/>
                  <a:pt x="98416" y="0"/>
                </a:cubicBezTo>
                <a:cubicBezTo>
                  <a:pt x="229991" y="-44111"/>
                  <a:pt x="381817" y="46731"/>
                  <a:pt x="506851" y="0"/>
                </a:cubicBezTo>
                <a:cubicBezTo>
                  <a:pt x="631885" y="-46731"/>
                  <a:pt x="740233" y="21478"/>
                  <a:pt x="902653" y="0"/>
                </a:cubicBezTo>
                <a:cubicBezTo>
                  <a:pt x="1065073" y="-21478"/>
                  <a:pt x="1198464" y="9986"/>
                  <a:pt x="1361616" y="0"/>
                </a:cubicBezTo>
                <a:cubicBezTo>
                  <a:pt x="1427892" y="4982"/>
                  <a:pt x="1457231" y="45917"/>
                  <a:pt x="1460032" y="98416"/>
                </a:cubicBezTo>
                <a:cubicBezTo>
                  <a:pt x="1500142" y="260600"/>
                  <a:pt x="1457097" y="363317"/>
                  <a:pt x="1460032" y="492067"/>
                </a:cubicBezTo>
                <a:cubicBezTo>
                  <a:pt x="1460330" y="535319"/>
                  <a:pt x="1415034" y="593973"/>
                  <a:pt x="1361616" y="590483"/>
                </a:cubicBezTo>
                <a:cubicBezTo>
                  <a:pt x="1221567" y="615240"/>
                  <a:pt x="1043032" y="585321"/>
                  <a:pt x="915285" y="590483"/>
                </a:cubicBezTo>
                <a:cubicBezTo>
                  <a:pt x="787538" y="595645"/>
                  <a:pt x="619661" y="576012"/>
                  <a:pt x="506851" y="590483"/>
                </a:cubicBezTo>
                <a:cubicBezTo>
                  <a:pt x="394041" y="604954"/>
                  <a:pt x="301875" y="572768"/>
                  <a:pt x="98416" y="590483"/>
                </a:cubicBezTo>
                <a:cubicBezTo>
                  <a:pt x="51807" y="602113"/>
                  <a:pt x="-9576" y="550782"/>
                  <a:pt x="0" y="492067"/>
                </a:cubicBezTo>
                <a:cubicBezTo>
                  <a:pt x="-13056" y="337255"/>
                  <a:pt x="10817" y="259590"/>
                  <a:pt x="0" y="98416"/>
                </a:cubicBezTo>
                <a:close/>
              </a:path>
              <a:path w="1460032" h="590483" stroke="0" extrusionOk="0">
                <a:moveTo>
                  <a:pt x="0" y="98416"/>
                </a:moveTo>
                <a:cubicBezTo>
                  <a:pt x="10880" y="42711"/>
                  <a:pt x="39121" y="-7956"/>
                  <a:pt x="98416" y="0"/>
                </a:cubicBezTo>
                <a:cubicBezTo>
                  <a:pt x="307351" y="-21990"/>
                  <a:pt x="389392" y="44349"/>
                  <a:pt x="519483" y="0"/>
                </a:cubicBezTo>
                <a:cubicBezTo>
                  <a:pt x="649574" y="-44349"/>
                  <a:pt x="747665" y="42621"/>
                  <a:pt x="902653" y="0"/>
                </a:cubicBezTo>
                <a:cubicBezTo>
                  <a:pt x="1057641" y="-42621"/>
                  <a:pt x="1192718" y="2261"/>
                  <a:pt x="1361616" y="0"/>
                </a:cubicBezTo>
                <a:cubicBezTo>
                  <a:pt x="1427221" y="-3309"/>
                  <a:pt x="1446143" y="35559"/>
                  <a:pt x="1460032" y="98416"/>
                </a:cubicBezTo>
                <a:cubicBezTo>
                  <a:pt x="1487411" y="185293"/>
                  <a:pt x="1445313" y="319042"/>
                  <a:pt x="1460032" y="492067"/>
                </a:cubicBezTo>
                <a:cubicBezTo>
                  <a:pt x="1451042" y="546568"/>
                  <a:pt x="1413685" y="584730"/>
                  <a:pt x="1361616" y="590483"/>
                </a:cubicBezTo>
                <a:cubicBezTo>
                  <a:pt x="1261326" y="592254"/>
                  <a:pt x="1052893" y="565714"/>
                  <a:pt x="940549" y="590483"/>
                </a:cubicBezTo>
                <a:cubicBezTo>
                  <a:pt x="828205" y="615252"/>
                  <a:pt x="610547" y="581761"/>
                  <a:pt x="506851" y="590483"/>
                </a:cubicBezTo>
                <a:cubicBezTo>
                  <a:pt x="403155" y="599205"/>
                  <a:pt x="180983" y="586400"/>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Safe</a:t>
            </a:r>
          </a:p>
        </p:txBody>
      </p:sp>
      <p:sp>
        <p:nvSpPr>
          <p:cNvPr id="41" name="Rectangle: Rounded Corners 40">
            <a:extLst>
              <a:ext uri="{FF2B5EF4-FFF2-40B4-BE49-F238E27FC236}">
                <a16:creationId xmlns:a16="http://schemas.microsoft.com/office/drawing/2014/main" id="{213BC0F7-707E-2F0A-E64B-DF1C9DD19164}"/>
              </a:ext>
            </a:extLst>
          </p:cNvPr>
          <p:cNvSpPr/>
          <p:nvPr/>
        </p:nvSpPr>
        <p:spPr>
          <a:xfrm>
            <a:off x="2392881" y="5437105"/>
            <a:ext cx="1947333" cy="590483"/>
          </a:xfrm>
          <a:custGeom>
            <a:avLst/>
            <a:gdLst>
              <a:gd name="connsiteX0" fmla="*/ 0 w 1947333"/>
              <a:gd name="connsiteY0" fmla="*/ 98416 h 590483"/>
              <a:gd name="connsiteX1" fmla="*/ 98416 w 1947333"/>
              <a:gd name="connsiteY1" fmla="*/ 0 h 590483"/>
              <a:gd name="connsiteX2" fmla="*/ 664411 w 1947333"/>
              <a:gd name="connsiteY2" fmla="*/ 0 h 590483"/>
              <a:gd name="connsiteX3" fmla="*/ 1212902 w 1947333"/>
              <a:gd name="connsiteY3" fmla="*/ 0 h 590483"/>
              <a:gd name="connsiteX4" fmla="*/ 1848917 w 1947333"/>
              <a:gd name="connsiteY4" fmla="*/ 0 h 590483"/>
              <a:gd name="connsiteX5" fmla="*/ 1947333 w 1947333"/>
              <a:gd name="connsiteY5" fmla="*/ 98416 h 590483"/>
              <a:gd name="connsiteX6" fmla="*/ 1947333 w 1947333"/>
              <a:gd name="connsiteY6" fmla="*/ 492067 h 590483"/>
              <a:gd name="connsiteX7" fmla="*/ 1848917 w 1947333"/>
              <a:gd name="connsiteY7" fmla="*/ 590483 h 590483"/>
              <a:gd name="connsiteX8" fmla="*/ 1230407 w 1947333"/>
              <a:gd name="connsiteY8" fmla="*/ 590483 h 590483"/>
              <a:gd name="connsiteX9" fmla="*/ 664411 w 1947333"/>
              <a:gd name="connsiteY9" fmla="*/ 590483 h 590483"/>
              <a:gd name="connsiteX10" fmla="*/ 98416 w 1947333"/>
              <a:gd name="connsiteY10" fmla="*/ 590483 h 590483"/>
              <a:gd name="connsiteX11" fmla="*/ 0 w 1947333"/>
              <a:gd name="connsiteY11" fmla="*/ 492067 h 590483"/>
              <a:gd name="connsiteX12" fmla="*/ 0 w 1947333"/>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47333" h="590483" fill="none" extrusionOk="0">
                <a:moveTo>
                  <a:pt x="0" y="98416"/>
                </a:moveTo>
                <a:cubicBezTo>
                  <a:pt x="-3187" y="49032"/>
                  <a:pt x="40279" y="7437"/>
                  <a:pt x="98416" y="0"/>
                </a:cubicBezTo>
                <a:cubicBezTo>
                  <a:pt x="357235" y="-19665"/>
                  <a:pt x="483789" y="48202"/>
                  <a:pt x="664411" y="0"/>
                </a:cubicBezTo>
                <a:cubicBezTo>
                  <a:pt x="845033" y="-48202"/>
                  <a:pt x="950644" y="43531"/>
                  <a:pt x="1212902" y="0"/>
                </a:cubicBezTo>
                <a:cubicBezTo>
                  <a:pt x="1475160" y="-43531"/>
                  <a:pt x="1660317" y="5238"/>
                  <a:pt x="1848917" y="0"/>
                </a:cubicBezTo>
                <a:cubicBezTo>
                  <a:pt x="1915193" y="4982"/>
                  <a:pt x="1944532" y="45917"/>
                  <a:pt x="1947333" y="98416"/>
                </a:cubicBezTo>
                <a:cubicBezTo>
                  <a:pt x="1987443" y="260600"/>
                  <a:pt x="1944398" y="363317"/>
                  <a:pt x="1947333" y="492067"/>
                </a:cubicBezTo>
                <a:cubicBezTo>
                  <a:pt x="1947631" y="535319"/>
                  <a:pt x="1902335" y="593973"/>
                  <a:pt x="1848917" y="590483"/>
                </a:cubicBezTo>
                <a:cubicBezTo>
                  <a:pt x="1565087" y="614506"/>
                  <a:pt x="1526630" y="572123"/>
                  <a:pt x="1230407" y="590483"/>
                </a:cubicBezTo>
                <a:cubicBezTo>
                  <a:pt x="934184" y="608843"/>
                  <a:pt x="805670" y="552112"/>
                  <a:pt x="664411" y="590483"/>
                </a:cubicBezTo>
                <a:cubicBezTo>
                  <a:pt x="523152" y="628854"/>
                  <a:pt x="310279" y="541642"/>
                  <a:pt x="98416" y="590483"/>
                </a:cubicBezTo>
                <a:cubicBezTo>
                  <a:pt x="51807" y="602113"/>
                  <a:pt x="-9576" y="550782"/>
                  <a:pt x="0" y="492067"/>
                </a:cubicBezTo>
                <a:cubicBezTo>
                  <a:pt x="-13056" y="337255"/>
                  <a:pt x="10817" y="259590"/>
                  <a:pt x="0" y="98416"/>
                </a:cubicBezTo>
                <a:close/>
              </a:path>
              <a:path w="1947333" h="590483" stroke="0" extrusionOk="0">
                <a:moveTo>
                  <a:pt x="0" y="98416"/>
                </a:moveTo>
                <a:cubicBezTo>
                  <a:pt x="10880" y="42711"/>
                  <a:pt x="39121" y="-7956"/>
                  <a:pt x="98416" y="0"/>
                </a:cubicBezTo>
                <a:cubicBezTo>
                  <a:pt x="320156" y="-46945"/>
                  <a:pt x="501107" y="45528"/>
                  <a:pt x="681916" y="0"/>
                </a:cubicBezTo>
                <a:cubicBezTo>
                  <a:pt x="862725" y="-45528"/>
                  <a:pt x="1092204" y="30873"/>
                  <a:pt x="1212902" y="0"/>
                </a:cubicBezTo>
                <a:cubicBezTo>
                  <a:pt x="1333600" y="-30873"/>
                  <a:pt x="1688971" y="61376"/>
                  <a:pt x="1848917" y="0"/>
                </a:cubicBezTo>
                <a:cubicBezTo>
                  <a:pt x="1914522" y="-3309"/>
                  <a:pt x="1933444" y="35559"/>
                  <a:pt x="1947333" y="98416"/>
                </a:cubicBezTo>
                <a:cubicBezTo>
                  <a:pt x="1974712" y="185293"/>
                  <a:pt x="1932614" y="319042"/>
                  <a:pt x="1947333" y="492067"/>
                </a:cubicBezTo>
                <a:cubicBezTo>
                  <a:pt x="1938343" y="546568"/>
                  <a:pt x="1900986" y="584730"/>
                  <a:pt x="1848917" y="590483"/>
                </a:cubicBezTo>
                <a:cubicBezTo>
                  <a:pt x="1722856" y="615305"/>
                  <a:pt x="1491649" y="580017"/>
                  <a:pt x="1265417" y="590483"/>
                </a:cubicBezTo>
                <a:cubicBezTo>
                  <a:pt x="1039185" y="600949"/>
                  <a:pt x="793273" y="585251"/>
                  <a:pt x="664411" y="590483"/>
                </a:cubicBezTo>
                <a:cubicBezTo>
                  <a:pt x="535549" y="595715"/>
                  <a:pt x="221160" y="590242"/>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Lonely</a:t>
            </a:r>
          </a:p>
        </p:txBody>
      </p:sp>
      <p:sp>
        <p:nvSpPr>
          <p:cNvPr id="42" name="Rectangle: Rounded Corners 41">
            <a:extLst>
              <a:ext uri="{FF2B5EF4-FFF2-40B4-BE49-F238E27FC236}">
                <a16:creationId xmlns:a16="http://schemas.microsoft.com/office/drawing/2014/main" id="{94E24823-CE02-A98D-7F39-A68CCCF46FB8}"/>
              </a:ext>
            </a:extLst>
          </p:cNvPr>
          <p:cNvSpPr/>
          <p:nvPr/>
        </p:nvSpPr>
        <p:spPr>
          <a:xfrm>
            <a:off x="2392881" y="4639599"/>
            <a:ext cx="1947333" cy="590483"/>
          </a:xfrm>
          <a:custGeom>
            <a:avLst/>
            <a:gdLst>
              <a:gd name="connsiteX0" fmla="*/ 0 w 1947333"/>
              <a:gd name="connsiteY0" fmla="*/ 98416 h 590483"/>
              <a:gd name="connsiteX1" fmla="*/ 98416 w 1947333"/>
              <a:gd name="connsiteY1" fmla="*/ 0 h 590483"/>
              <a:gd name="connsiteX2" fmla="*/ 664411 w 1947333"/>
              <a:gd name="connsiteY2" fmla="*/ 0 h 590483"/>
              <a:gd name="connsiteX3" fmla="*/ 1212902 w 1947333"/>
              <a:gd name="connsiteY3" fmla="*/ 0 h 590483"/>
              <a:gd name="connsiteX4" fmla="*/ 1848917 w 1947333"/>
              <a:gd name="connsiteY4" fmla="*/ 0 h 590483"/>
              <a:gd name="connsiteX5" fmla="*/ 1947333 w 1947333"/>
              <a:gd name="connsiteY5" fmla="*/ 98416 h 590483"/>
              <a:gd name="connsiteX6" fmla="*/ 1947333 w 1947333"/>
              <a:gd name="connsiteY6" fmla="*/ 492067 h 590483"/>
              <a:gd name="connsiteX7" fmla="*/ 1848917 w 1947333"/>
              <a:gd name="connsiteY7" fmla="*/ 590483 h 590483"/>
              <a:gd name="connsiteX8" fmla="*/ 1230407 w 1947333"/>
              <a:gd name="connsiteY8" fmla="*/ 590483 h 590483"/>
              <a:gd name="connsiteX9" fmla="*/ 664411 w 1947333"/>
              <a:gd name="connsiteY9" fmla="*/ 590483 h 590483"/>
              <a:gd name="connsiteX10" fmla="*/ 98416 w 1947333"/>
              <a:gd name="connsiteY10" fmla="*/ 590483 h 590483"/>
              <a:gd name="connsiteX11" fmla="*/ 0 w 1947333"/>
              <a:gd name="connsiteY11" fmla="*/ 492067 h 590483"/>
              <a:gd name="connsiteX12" fmla="*/ 0 w 1947333"/>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47333" h="590483" fill="none" extrusionOk="0">
                <a:moveTo>
                  <a:pt x="0" y="98416"/>
                </a:moveTo>
                <a:cubicBezTo>
                  <a:pt x="-3187" y="49032"/>
                  <a:pt x="40279" y="7437"/>
                  <a:pt x="98416" y="0"/>
                </a:cubicBezTo>
                <a:cubicBezTo>
                  <a:pt x="357235" y="-19665"/>
                  <a:pt x="483789" y="48202"/>
                  <a:pt x="664411" y="0"/>
                </a:cubicBezTo>
                <a:cubicBezTo>
                  <a:pt x="845033" y="-48202"/>
                  <a:pt x="950644" y="43531"/>
                  <a:pt x="1212902" y="0"/>
                </a:cubicBezTo>
                <a:cubicBezTo>
                  <a:pt x="1475160" y="-43531"/>
                  <a:pt x="1660317" y="5238"/>
                  <a:pt x="1848917" y="0"/>
                </a:cubicBezTo>
                <a:cubicBezTo>
                  <a:pt x="1915193" y="4982"/>
                  <a:pt x="1944532" y="45917"/>
                  <a:pt x="1947333" y="98416"/>
                </a:cubicBezTo>
                <a:cubicBezTo>
                  <a:pt x="1987443" y="260600"/>
                  <a:pt x="1944398" y="363317"/>
                  <a:pt x="1947333" y="492067"/>
                </a:cubicBezTo>
                <a:cubicBezTo>
                  <a:pt x="1947631" y="535319"/>
                  <a:pt x="1902335" y="593973"/>
                  <a:pt x="1848917" y="590483"/>
                </a:cubicBezTo>
                <a:cubicBezTo>
                  <a:pt x="1565087" y="614506"/>
                  <a:pt x="1526630" y="572123"/>
                  <a:pt x="1230407" y="590483"/>
                </a:cubicBezTo>
                <a:cubicBezTo>
                  <a:pt x="934184" y="608843"/>
                  <a:pt x="805670" y="552112"/>
                  <a:pt x="664411" y="590483"/>
                </a:cubicBezTo>
                <a:cubicBezTo>
                  <a:pt x="523152" y="628854"/>
                  <a:pt x="310279" y="541642"/>
                  <a:pt x="98416" y="590483"/>
                </a:cubicBezTo>
                <a:cubicBezTo>
                  <a:pt x="51807" y="602113"/>
                  <a:pt x="-9576" y="550782"/>
                  <a:pt x="0" y="492067"/>
                </a:cubicBezTo>
                <a:cubicBezTo>
                  <a:pt x="-13056" y="337255"/>
                  <a:pt x="10817" y="259590"/>
                  <a:pt x="0" y="98416"/>
                </a:cubicBezTo>
                <a:close/>
              </a:path>
              <a:path w="1947333" h="590483" stroke="0" extrusionOk="0">
                <a:moveTo>
                  <a:pt x="0" y="98416"/>
                </a:moveTo>
                <a:cubicBezTo>
                  <a:pt x="10880" y="42711"/>
                  <a:pt x="39121" y="-7956"/>
                  <a:pt x="98416" y="0"/>
                </a:cubicBezTo>
                <a:cubicBezTo>
                  <a:pt x="320156" y="-46945"/>
                  <a:pt x="501107" y="45528"/>
                  <a:pt x="681916" y="0"/>
                </a:cubicBezTo>
                <a:cubicBezTo>
                  <a:pt x="862725" y="-45528"/>
                  <a:pt x="1092204" y="30873"/>
                  <a:pt x="1212902" y="0"/>
                </a:cubicBezTo>
                <a:cubicBezTo>
                  <a:pt x="1333600" y="-30873"/>
                  <a:pt x="1688971" y="61376"/>
                  <a:pt x="1848917" y="0"/>
                </a:cubicBezTo>
                <a:cubicBezTo>
                  <a:pt x="1914522" y="-3309"/>
                  <a:pt x="1933444" y="35559"/>
                  <a:pt x="1947333" y="98416"/>
                </a:cubicBezTo>
                <a:cubicBezTo>
                  <a:pt x="1974712" y="185293"/>
                  <a:pt x="1932614" y="319042"/>
                  <a:pt x="1947333" y="492067"/>
                </a:cubicBezTo>
                <a:cubicBezTo>
                  <a:pt x="1938343" y="546568"/>
                  <a:pt x="1900986" y="584730"/>
                  <a:pt x="1848917" y="590483"/>
                </a:cubicBezTo>
                <a:cubicBezTo>
                  <a:pt x="1722856" y="615305"/>
                  <a:pt x="1491649" y="580017"/>
                  <a:pt x="1265417" y="590483"/>
                </a:cubicBezTo>
                <a:cubicBezTo>
                  <a:pt x="1039185" y="600949"/>
                  <a:pt x="793273" y="585251"/>
                  <a:pt x="664411" y="590483"/>
                </a:cubicBezTo>
                <a:cubicBezTo>
                  <a:pt x="535549" y="595715"/>
                  <a:pt x="221160" y="590242"/>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Frustrated</a:t>
            </a:r>
          </a:p>
        </p:txBody>
      </p:sp>
      <p:sp>
        <p:nvSpPr>
          <p:cNvPr id="2" name="Rectangle 1">
            <a:extLst>
              <a:ext uri="{FF2B5EF4-FFF2-40B4-BE49-F238E27FC236}">
                <a16:creationId xmlns:a16="http://schemas.microsoft.com/office/drawing/2014/main" id="{1AFE9F4F-0622-AB56-E7CF-E026E23A5E6A}"/>
              </a:ext>
            </a:extLst>
          </p:cNvPr>
          <p:cNvSpPr/>
          <p:nvPr/>
        </p:nvSpPr>
        <p:spPr>
          <a:xfrm>
            <a:off x="6366933" y="1264128"/>
            <a:ext cx="2692400" cy="5204407"/>
          </a:xfrm>
          <a:prstGeom prst="rect">
            <a:avLst/>
          </a:prstGeom>
          <a:solidFill>
            <a:srgbClr val="0076A3"/>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500" dirty="0">
                <a:solidFill>
                  <a:schemeClr val="bg1"/>
                </a:solidFill>
              </a:rPr>
              <a:t>Positive Emotions</a:t>
            </a:r>
          </a:p>
        </p:txBody>
      </p:sp>
      <p:sp>
        <p:nvSpPr>
          <p:cNvPr id="43" name="Rectangle 42">
            <a:extLst>
              <a:ext uri="{FF2B5EF4-FFF2-40B4-BE49-F238E27FC236}">
                <a16:creationId xmlns:a16="http://schemas.microsoft.com/office/drawing/2014/main" id="{C13E2139-485E-0AB6-5BD1-C5C94462DADC}"/>
              </a:ext>
            </a:extLst>
          </p:cNvPr>
          <p:cNvSpPr/>
          <p:nvPr/>
        </p:nvSpPr>
        <p:spPr>
          <a:xfrm>
            <a:off x="9194799" y="1264128"/>
            <a:ext cx="2692400" cy="5204407"/>
          </a:xfrm>
          <a:prstGeom prst="rect">
            <a:avLst/>
          </a:prstGeom>
          <a:solidFill>
            <a:srgbClr val="0076A3"/>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500" dirty="0">
                <a:solidFill>
                  <a:schemeClr val="bg1"/>
                </a:solidFill>
              </a:rPr>
              <a:t>Negative</a:t>
            </a:r>
          </a:p>
          <a:p>
            <a:pPr algn="ctr"/>
            <a:r>
              <a:rPr lang="en-US" sz="2500" dirty="0">
                <a:solidFill>
                  <a:schemeClr val="bg1"/>
                </a:solidFill>
              </a:rPr>
              <a:t>Emotions</a:t>
            </a:r>
          </a:p>
        </p:txBody>
      </p:sp>
      <p:sp>
        <p:nvSpPr>
          <p:cNvPr id="3" name="Rectangle 2">
            <a:extLst>
              <a:ext uri="{FF2B5EF4-FFF2-40B4-BE49-F238E27FC236}">
                <a16:creationId xmlns:a16="http://schemas.microsoft.com/office/drawing/2014/main" id="{EF012F19-D178-C594-01A7-2D13494104D7}"/>
              </a:ext>
            </a:extLst>
          </p:cNvPr>
          <p:cNvSpPr/>
          <p:nvPr/>
        </p:nvSpPr>
        <p:spPr>
          <a:xfrm>
            <a:off x="6502401" y="2091676"/>
            <a:ext cx="2438396" cy="42075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500" dirty="0">
                <a:solidFill>
                  <a:schemeClr val="tx1">
                    <a:lumMod val="65000"/>
                    <a:lumOff val="35000"/>
                  </a:schemeClr>
                </a:solidFill>
              </a:rPr>
              <a:t>Amazed</a:t>
            </a:r>
          </a:p>
          <a:p>
            <a:pPr algn="ctr"/>
            <a:r>
              <a:rPr lang="en-US" sz="2500" dirty="0">
                <a:solidFill>
                  <a:schemeClr val="tx1">
                    <a:lumMod val="65000"/>
                    <a:lumOff val="35000"/>
                  </a:schemeClr>
                </a:solidFill>
              </a:rPr>
              <a:t>Proud</a:t>
            </a:r>
          </a:p>
          <a:p>
            <a:pPr algn="ctr"/>
            <a:r>
              <a:rPr lang="en-US" sz="2500" dirty="0">
                <a:solidFill>
                  <a:schemeClr val="tx1">
                    <a:lumMod val="65000"/>
                    <a:lumOff val="35000"/>
                  </a:schemeClr>
                </a:solidFill>
              </a:rPr>
              <a:t>Excited</a:t>
            </a:r>
          </a:p>
          <a:p>
            <a:pPr algn="ctr"/>
            <a:r>
              <a:rPr lang="en-US" sz="2500" dirty="0">
                <a:solidFill>
                  <a:schemeClr val="tx1">
                    <a:lumMod val="65000"/>
                    <a:lumOff val="35000"/>
                  </a:schemeClr>
                </a:solidFill>
              </a:rPr>
              <a:t>Thankful</a:t>
            </a:r>
          </a:p>
          <a:p>
            <a:pPr algn="ctr"/>
            <a:r>
              <a:rPr lang="en-US" sz="2500" dirty="0">
                <a:solidFill>
                  <a:schemeClr val="tx1">
                    <a:lumMod val="65000"/>
                    <a:lumOff val="35000"/>
                  </a:schemeClr>
                </a:solidFill>
              </a:rPr>
              <a:t>Safe</a:t>
            </a:r>
          </a:p>
          <a:p>
            <a:pPr algn="ctr"/>
            <a:r>
              <a:rPr lang="en-US" sz="2500" dirty="0">
                <a:solidFill>
                  <a:schemeClr val="tx1">
                    <a:lumMod val="65000"/>
                    <a:lumOff val="35000"/>
                  </a:schemeClr>
                </a:solidFill>
              </a:rPr>
              <a:t>Happy</a:t>
            </a:r>
          </a:p>
          <a:p>
            <a:pPr algn="ctr"/>
            <a:r>
              <a:rPr lang="en-US" sz="2500" dirty="0">
                <a:solidFill>
                  <a:schemeClr val="tx1">
                    <a:lumMod val="65000"/>
                    <a:lumOff val="35000"/>
                  </a:schemeClr>
                </a:solidFill>
              </a:rPr>
              <a:t>Calm</a:t>
            </a:r>
          </a:p>
        </p:txBody>
      </p:sp>
      <p:sp>
        <p:nvSpPr>
          <p:cNvPr id="44" name="Rectangle 43">
            <a:extLst>
              <a:ext uri="{FF2B5EF4-FFF2-40B4-BE49-F238E27FC236}">
                <a16:creationId xmlns:a16="http://schemas.microsoft.com/office/drawing/2014/main" id="{2DB771B5-38CB-8B32-CD23-A502038C9BD7}"/>
              </a:ext>
            </a:extLst>
          </p:cNvPr>
          <p:cNvSpPr/>
          <p:nvPr/>
        </p:nvSpPr>
        <p:spPr>
          <a:xfrm>
            <a:off x="9321801" y="2091676"/>
            <a:ext cx="2438396" cy="42075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500" dirty="0">
                <a:solidFill>
                  <a:schemeClr val="tx1">
                    <a:lumMod val="65000"/>
                    <a:lumOff val="35000"/>
                  </a:schemeClr>
                </a:solidFill>
              </a:rPr>
              <a:t>Hurt</a:t>
            </a:r>
          </a:p>
          <a:p>
            <a:pPr algn="ctr"/>
            <a:r>
              <a:rPr lang="en-US" sz="2500" dirty="0">
                <a:solidFill>
                  <a:schemeClr val="tx1">
                    <a:lumMod val="65000"/>
                    <a:lumOff val="35000"/>
                  </a:schemeClr>
                </a:solidFill>
              </a:rPr>
              <a:t>Sad</a:t>
            </a:r>
          </a:p>
          <a:p>
            <a:pPr algn="ctr"/>
            <a:r>
              <a:rPr lang="en-US" sz="2500" dirty="0">
                <a:solidFill>
                  <a:schemeClr val="tx1">
                    <a:lumMod val="65000"/>
                    <a:lumOff val="35000"/>
                  </a:schemeClr>
                </a:solidFill>
              </a:rPr>
              <a:t>Nervous</a:t>
            </a:r>
          </a:p>
          <a:p>
            <a:pPr algn="ctr"/>
            <a:r>
              <a:rPr lang="en-US" sz="2500" dirty="0">
                <a:solidFill>
                  <a:schemeClr val="tx1">
                    <a:lumMod val="65000"/>
                    <a:lumOff val="35000"/>
                  </a:schemeClr>
                </a:solidFill>
              </a:rPr>
              <a:t>Guilty</a:t>
            </a:r>
          </a:p>
          <a:p>
            <a:pPr algn="ctr"/>
            <a:r>
              <a:rPr lang="en-US" sz="2500" dirty="0">
                <a:solidFill>
                  <a:schemeClr val="tx1">
                    <a:lumMod val="65000"/>
                    <a:lumOff val="35000"/>
                  </a:schemeClr>
                </a:solidFill>
              </a:rPr>
              <a:t>Furious</a:t>
            </a:r>
          </a:p>
          <a:p>
            <a:pPr algn="ctr"/>
            <a:r>
              <a:rPr lang="en-US" sz="2500" dirty="0">
                <a:solidFill>
                  <a:schemeClr val="tx1">
                    <a:lumMod val="65000"/>
                    <a:lumOff val="35000"/>
                  </a:schemeClr>
                </a:solidFill>
              </a:rPr>
              <a:t>Afraid</a:t>
            </a:r>
          </a:p>
          <a:p>
            <a:pPr algn="ctr"/>
            <a:r>
              <a:rPr lang="en-US" sz="2500" dirty="0">
                <a:solidFill>
                  <a:schemeClr val="tx1">
                    <a:lumMod val="65000"/>
                    <a:lumOff val="35000"/>
                  </a:schemeClr>
                </a:solidFill>
              </a:rPr>
              <a:t>Anxious</a:t>
            </a:r>
          </a:p>
          <a:p>
            <a:pPr algn="ctr"/>
            <a:r>
              <a:rPr lang="en-US" sz="2500" dirty="0">
                <a:solidFill>
                  <a:schemeClr val="tx1">
                    <a:lumMod val="65000"/>
                    <a:lumOff val="35000"/>
                  </a:schemeClr>
                </a:solidFill>
              </a:rPr>
              <a:t>Frustrated</a:t>
            </a:r>
          </a:p>
          <a:p>
            <a:pPr algn="ctr"/>
            <a:r>
              <a:rPr lang="en-US" sz="2500" dirty="0">
                <a:solidFill>
                  <a:schemeClr val="tx1">
                    <a:lumMod val="65000"/>
                    <a:lumOff val="35000"/>
                  </a:schemeClr>
                </a:solidFill>
              </a:rPr>
              <a:t>Ashamed</a:t>
            </a:r>
          </a:p>
          <a:p>
            <a:pPr algn="ctr"/>
            <a:r>
              <a:rPr lang="en-US" sz="2500" dirty="0">
                <a:solidFill>
                  <a:schemeClr val="tx1">
                    <a:lumMod val="65000"/>
                    <a:lumOff val="35000"/>
                  </a:schemeClr>
                </a:solidFill>
              </a:rPr>
              <a:t>Lonely</a:t>
            </a:r>
          </a:p>
          <a:p>
            <a:pPr algn="ctr"/>
            <a:r>
              <a:rPr lang="en-US" sz="2500" dirty="0">
                <a:solidFill>
                  <a:schemeClr val="tx1">
                    <a:lumMod val="65000"/>
                    <a:lumOff val="35000"/>
                  </a:schemeClr>
                </a:solidFill>
              </a:rPr>
              <a:t>Jealous</a:t>
            </a:r>
          </a:p>
        </p:txBody>
      </p:sp>
    </p:spTree>
    <p:custDataLst>
      <p:tags r:id="rId1"/>
    </p:custDataLst>
    <p:extLst>
      <p:ext uri="{BB962C8B-B14F-4D97-AF65-F5344CB8AC3E}">
        <p14:creationId xmlns:p14="http://schemas.microsoft.com/office/powerpoint/2010/main" val="2151063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4">
                                            <p:txEl>
                                              <p:pRg st="0" end="0"/>
                                            </p:txEl>
                                          </p:spTgt>
                                        </p:tgtEl>
                                        <p:attrNameLst>
                                          <p:attrName>style.visibility</p:attrName>
                                        </p:attrNameLst>
                                      </p:cBhvr>
                                      <p:to>
                                        <p:strVal val="visible"/>
                                      </p:to>
                                    </p:set>
                                    <p:animEffect transition="in" filter="wipe(left)">
                                      <p:cBhvr>
                                        <p:cTn id="11" dur="500"/>
                                        <p:tgtEl>
                                          <p:spTgt spid="44">
                                            <p:txEl>
                                              <p:pRg st="0" end="0"/>
                                            </p:txEl>
                                          </p:spTgt>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4">
                                            <p:txEl>
                                              <p:pRg st="1" end="1"/>
                                            </p:txEl>
                                          </p:spTgt>
                                        </p:tgtEl>
                                        <p:attrNameLst>
                                          <p:attrName>style.visibility</p:attrName>
                                        </p:attrNameLst>
                                      </p:cBhvr>
                                      <p:to>
                                        <p:strVal val="visible"/>
                                      </p:to>
                                    </p:set>
                                    <p:animEffect transition="in" filter="wipe(left)">
                                      <p:cBhvr>
                                        <p:cTn id="15" dur="500"/>
                                        <p:tgtEl>
                                          <p:spTgt spid="44">
                                            <p:txEl>
                                              <p:pRg st="1" end="1"/>
                                            </p:txEl>
                                          </p:spTgt>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4">
                                            <p:txEl>
                                              <p:pRg st="2" end="2"/>
                                            </p:txEl>
                                          </p:spTgt>
                                        </p:tgtEl>
                                        <p:attrNameLst>
                                          <p:attrName>style.visibility</p:attrName>
                                        </p:attrNameLst>
                                      </p:cBhvr>
                                      <p:to>
                                        <p:strVal val="visible"/>
                                      </p:to>
                                    </p:set>
                                    <p:animEffect transition="in" filter="wipe(left)">
                                      <p:cBhvr>
                                        <p:cTn id="19" dur="500"/>
                                        <p:tgtEl>
                                          <p:spTgt spid="44">
                                            <p:txEl>
                                              <p:pRg st="2" end="2"/>
                                            </p:txEl>
                                          </p:spTgt>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44">
                                            <p:txEl>
                                              <p:pRg st="3" end="3"/>
                                            </p:txEl>
                                          </p:spTgt>
                                        </p:tgtEl>
                                        <p:attrNameLst>
                                          <p:attrName>style.visibility</p:attrName>
                                        </p:attrNameLst>
                                      </p:cBhvr>
                                      <p:to>
                                        <p:strVal val="visible"/>
                                      </p:to>
                                    </p:set>
                                    <p:animEffect transition="in" filter="wipe(left)">
                                      <p:cBhvr>
                                        <p:cTn id="23" dur="500"/>
                                        <p:tgtEl>
                                          <p:spTgt spid="44">
                                            <p:txEl>
                                              <p:pRg st="3" end="3"/>
                                            </p:txEl>
                                          </p:spTgt>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44">
                                            <p:txEl>
                                              <p:pRg st="4" end="4"/>
                                            </p:txEl>
                                          </p:spTgt>
                                        </p:tgtEl>
                                        <p:attrNameLst>
                                          <p:attrName>style.visibility</p:attrName>
                                        </p:attrNameLst>
                                      </p:cBhvr>
                                      <p:to>
                                        <p:strVal val="visible"/>
                                      </p:to>
                                    </p:set>
                                    <p:animEffect transition="in" filter="wipe(left)">
                                      <p:cBhvr>
                                        <p:cTn id="27" dur="500"/>
                                        <p:tgtEl>
                                          <p:spTgt spid="44">
                                            <p:txEl>
                                              <p:pRg st="4" end="4"/>
                                            </p:txEl>
                                          </p:spTgt>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44">
                                            <p:txEl>
                                              <p:pRg st="5" end="5"/>
                                            </p:txEl>
                                          </p:spTgt>
                                        </p:tgtEl>
                                        <p:attrNameLst>
                                          <p:attrName>style.visibility</p:attrName>
                                        </p:attrNameLst>
                                      </p:cBhvr>
                                      <p:to>
                                        <p:strVal val="visible"/>
                                      </p:to>
                                    </p:set>
                                    <p:animEffect transition="in" filter="wipe(left)">
                                      <p:cBhvr>
                                        <p:cTn id="31" dur="500"/>
                                        <p:tgtEl>
                                          <p:spTgt spid="44">
                                            <p:txEl>
                                              <p:pRg st="5" end="5"/>
                                            </p:txEl>
                                          </p:spTgt>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animEffect transition="in" filter="wipe(left)">
                                      <p:cBhvr>
                                        <p:cTn id="35" dur="500"/>
                                        <p:tgtEl>
                                          <p:spTgt spid="3">
                                            <p:txEl>
                                              <p:pRg st="1" end="1"/>
                                            </p:txEl>
                                          </p:spTgt>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Effect transition="in" filter="wipe(left)">
                                      <p:cBhvr>
                                        <p:cTn id="39" dur="500"/>
                                        <p:tgtEl>
                                          <p:spTgt spid="3">
                                            <p:txEl>
                                              <p:pRg st="2" end="2"/>
                                            </p:txEl>
                                          </p:spTgt>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Effect transition="in" filter="wipe(left)">
                                      <p:cBhvr>
                                        <p:cTn id="43" dur="500"/>
                                        <p:tgtEl>
                                          <p:spTgt spid="3">
                                            <p:txEl>
                                              <p:pRg st="3" end="3"/>
                                            </p:txEl>
                                          </p:spTgt>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44">
                                            <p:txEl>
                                              <p:pRg st="6" end="6"/>
                                            </p:txEl>
                                          </p:spTgt>
                                        </p:tgtEl>
                                        <p:attrNameLst>
                                          <p:attrName>style.visibility</p:attrName>
                                        </p:attrNameLst>
                                      </p:cBhvr>
                                      <p:to>
                                        <p:strVal val="visible"/>
                                      </p:to>
                                    </p:set>
                                    <p:animEffect transition="in" filter="wipe(left)">
                                      <p:cBhvr>
                                        <p:cTn id="47" dur="500"/>
                                        <p:tgtEl>
                                          <p:spTgt spid="44">
                                            <p:txEl>
                                              <p:pRg st="6" end="6"/>
                                            </p:txEl>
                                          </p:spTgt>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3">
                                            <p:txEl>
                                              <p:pRg st="4" end="4"/>
                                            </p:txEl>
                                          </p:spTgt>
                                        </p:tgtEl>
                                        <p:attrNameLst>
                                          <p:attrName>style.visibility</p:attrName>
                                        </p:attrNameLst>
                                      </p:cBhvr>
                                      <p:to>
                                        <p:strVal val="visible"/>
                                      </p:to>
                                    </p:set>
                                    <p:animEffect transition="in" filter="wipe(left)">
                                      <p:cBhvr>
                                        <p:cTn id="51" dur="500"/>
                                        <p:tgtEl>
                                          <p:spTgt spid="3">
                                            <p:txEl>
                                              <p:pRg st="4" end="4"/>
                                            </p:txEl>
                                          </p:spTgt>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3">
                                            <p:txEl>
                                              <p:pRg st="5" end="5"/>
                                            </p:txEl>
                                          </p:spTgt>
                                        </p:tgtEl>
                                        <p:attrNameLst>
                                          <p:attrName>style.visibility</p:attrName>
                                        </p:attrNameLst>
                                      </p:cBhvr>
                                      <p:to>
                                        <p:strVal val="visible"/>
                                      </p:to>
                                    </p:set>
                                    <p:animEffect transition="in" filter="wipe(left)">
                                      <p:cBhvr>
                                        <p:cTn id="55" dur="500"/>
                                        <p:tgtEl>
                                          <p:spTgt spid="3">
                                            <p:txEl>
                                              <p:pRg st="5" end="5"/>
                                            </p:txEl>
                                          </p:spTgt>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44">
                                            <p:txEl>
                                              <p:pRg st="7" end="7"/>
                                            </p:txEl>
                                          </p:spTgt>
                                        </p:tgtEl>
                                        <p:attrNameLst>
                                          <p:attrName>style.visibility</p:attrName>
                                        </p:attrNameLst>
                                      </p:cBhvr>
                                      <p:to>
                                        <p:strVal val="visible"/>
                                      </p:to>
                                    </p:set>
                                    <p:animEffect transition="in" filter="wipe(left)">
                                      <p:cBhvr>
                                        <p:cTn id="59" dur="500"/>
                                        <p:tgtEl>
                                          <p:spTgt spid="44">
                                            <p:txEl>
                                              <p:pRg st="7" end="7"/>
                                            </p:txEl>
                                          </p:spTgt>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
                                            <p:txEl>
                                              <p:pRg st="6" end="6"/>
                                            </p:txEl>
                                          </p:spTgt>
                                        </p:tgtEl>
                                        <p:attrNameLst>
                                          <p:attrName>style.visibility</p:attrName>
                                        </p:attrNameLst>
                                      </p:cBhvr>
                                      <p:to>
                                        <p:strVal val="visible"/>
                                      </p:to>
                                    </p:set>
                                    <p:animEffect transition="in" filter="wipe(left)">
                                      <p:cBhvr>
                                        <p:cTn id="63" dur="500"/>
                                        <p:tgtEl>
                                          <p:spTgt spid="3">
                                            <p:txEl>
                                              <p:pRg st="6" end="6"/>
                                            </p:txEl>
                                          </p:spTgt>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44">
                                            <p:txEl>
                                              <p:pRg st="8" end="8"/>
                                            </p:txEl>
                                          </p:spTgt>
                                        </p:tgtEl>
                                        <p:attrNameLst>
                                          <p:attrName>style.visibility</p:attrName>
                                        </p:attrNameLst>
                                      </p:cBhvr>
                                      <p:to>
                                        <p:strVal val="visible"/>
                                      </p:to>
                                    </p:set>
                                    <p:animEffect transition="in" filter="wipe(left)">
                                      <p:cBhvr>
                                        <p:cTn id="67" dur="500"/>
                                        <p:tgtEl>
                                          <p:spTgt spid="44">
                                            <p:txEl>
                                              <p:pRg st="8" end="8"/>
                                            </p:txEl>
                                          </p:spTgt>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44">
                                            <p:txEl>
                                              <p:pRg st="9" end="9"/>
                                            </p:txEl>
                                          </p:spTgt>
                                        </p:tgtEl>
                                        <p:attrNameLst>
                                          <p:attrName>style.visibility</p:attrName>
                                        </p:attrNameLst>
                                      </p:cBhvr>
                                      <p:to>
                                        <p:strVal val="visible"/>
                                      </p:to>
                                    </p:set>
                                    <p:animEffect transition="in" filter="wipe(left)">
                                      <p:cBhvr>
                                        <p:cTn id="71" dur="500"/>
                                        <p:tgtEl>
                                          <p:spTgt spid="44">
                                            <p:txEl>
                                              <p:pRg st="9" end="9"/>
                                            </p:txEl>
                                          </p:spTgt>
                                        </p:tgtEl>
                                      </p:cBhvr>
                                    </p:animEffect>
                                  </p:childTnLst>
                                </p:cTn>
                              </p:par>
                            </p:childTnLst>
                          </p:cTn>
                        </p:par>
                        <p:par>
                          <p:cTn id="72" fill="hold">
                            <p:stCondLst>
                              <p:cond delay="8500"/>
                            </p:stCondLst>
                            <p:childTnLst>
                              <p:par>
                                <p:cTn id="73" presetID="22" presetClass="entr" presetSubtype="8" fill="hold" nodeType="afterEffect">
                                  <p:stCondLst>
                                    <p:cond delay="0"/>
                                  </p:stCondLst>
                                  <p:childTnLst>
                                    <p:set>
                                      <p:cBhvr>
                                        <p:cTn id="74" dur="1" fill="hold">
                                          <p:stCondLst>
                                            <p:cond delay="0"/>
                                          </p:stCondLst>
                                        </p:cTn>
                                        <p:tgtEl>
                                          <p:spTgt spid="44">
                                            <p:txEl>
                                              <p:pRg st="10" end="10"/>
                                            </p:txEl>
                                          </p:spTgt>
                                        </p:tgtEl>
                                        <p:attrNameLst>
                                          <p:attrName>style.visibility</p:attrName>
                                        </p:attrNameLst>
                                      </p:cBhvr>
                                      <p:to>
                                        <p:strVal val="visible"/>
                                      </p:to>
                                    </p:set>
                                    <p:animEffect transition="in" filter="wipe(left)">
                                      <p:cBhvr>
                                        <p:cTn id="75" dur="500"/>
                                        <p:tgtEl>
                                          <p:spTgt spid="4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Complete. </a:t>
            </a:r>
          </a:p>
        </p:txBody>
      </p:sp>
      <p:sp>
        <p:nvSpPr>
          <p:cNvPr id="2" name="Rectangle 1">
            <a:extLst>
              <a:ext uri="{FF2B5EF4-FFF2-40B4-BE49-F238E27FC236}">
                <a16:creationId xmlns:a16="http://schemas.microsoft.com/office/drawing/2014/main" id="{1AFE9F4F-0622-AB56-E7CF-E026E23A5E6A}"/>
              </a:ext>
            </a:extLst>
          </p:cNvPr>
          <p:cNvSpPr/>
          <p:nvPr/>
        </p:nvSpPr>
        <p:spPr>
          <a:xfrm>
            <a:off x="6366933" y="1264128"/>
            <a:ext cx="2692400" cy="5204407"/>
          </a:xfrm>
          <a:prstGeom prst="rect">
            <a:avLst/>
          </a:prstGeom>
          <a:solidFill>
            <a:srgbClr val="0076A3"/>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500" dirty="0">
                <a:solidFill>
                  <a:schemeClr val="bg1"/>
                </a:solidFill>
              </a:rPr>
              <a:t>Positive Emotions</a:t>
            </a:r>
          </a:p>
        </p:txBody>
      </p:sp>
      <p:sp>
        <p:nvSpPr>
          <p:cNvPr id="43" name="Rectangle 42">
            <a:extLst>
              <a:ext uri="{FF2B5EF4-FFF2-40B4-BE49-F238E27FC236}">
                <a16:creationId xmlns:a16="http://schemas.microsoft.com/office/drawing/2014/main" id="{C13E2139-485E-0AB6-5BD1-C5C94462DADC}"/>
              </a:ext>
            </a:extLst>
          </p:cNvPr>
          <p:cNvSpPr/>
          <p:nvPr/>
        </p:nvSpPr>
        <p:spPr>
          <a:xfrm>
            <a:off x="9194799" y="1264128"/>
            <a:ext cx="2692400" cy="5204407"/>
          </a:xfrm>
          <a:prstGeom prst="rect">
            <a:avLst/>
          </a:prstGeom>
          <a:solidFill>
            <a:srgbClr val="0076A3"/>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500" dirty="0">
                <a:solidFill>
                  <a:schemeClr val="bg1"/>
                </a:solidFill>
              </a:rPr>
              <a:t>Negative</a:t>
            </a:r>
          </a:p>
          <a:p>
            <a:pPr algn="ctr"/>
            <a:r>
              <a:rPr lang="en-US" sz="2500" dirty="0">
                <a:solidFill>
                  <a:schemeClr val="bg1"/>
                </a:solidFill>
              </a:rPr>
              <a:t>Emotions</a:t>
            </a:r>
          </a:p>
        </p:txBody>
      </p:sp>
      <p:sp>
        <p:nvSpPr>
          <p:cNvPr id="3" name="Rectangle 2">
            <a:extLst>
              <a:ext uri="{FF2B5EF4-FFF2-40B4-BE49-F238E27FC236}">
                <a16:creationId xmlns:a16="http://schemas.microsoft.com/office/drawing/2014/main" id="{EF012F19-D178-C594-01A7-2D13494104D7}"/>
              </a:ext>
            </a:extLst>
          </p:cNvPr>
          <p:cNvSpPr/>
          <p:nvPr/>
        </p:nvSpPr>
        <p:spPr>
          <a:xfrm>
            <a:off x="6502401" y="2091676"/>
            <a:ext cx="2438396" cy="42075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500" dirty="0">
                <a:solidFill>
                  <a:schemeClr val="tx1">
                    <a:lumMod val="65000"/>
                    <a:lumOff val="35000"/>
                  </a:schemeClr>
                </a:solidFill>
              </a:rPr>
              <a:t>Amazed</a:t>
            </a:r>
          </a:p>
          <a:p>
            <a:pPr algn="ctr"/>
            <a:r>
              <a:rPr lang="en-US" sz="2500" dirty="0">
                <a:solidFill>
                  <a:schemeClr val="tx1">
                    <a:lumMod val="65000"/>
                    <a:lumOff val="35000"/>
                  </a:schemeClr>
                </a:solidFill>
              </a:rPr>
              <a:t>Proud</a:t>
            </a:r>
          </a:p>
          <a:p>
            <a:pPr algn="ctr"/>
            <a:r>
              <a:rPr lang="en-US" sz="2500" dirty="0">
                <a:solidFill>
                  <a:schemeClr val="tx1">
                    <a:lumMod val="65000"/>
                    <a:lumOff val="35000"/>
                  </a:schemeClr>
                </a:solidFill>
              </a:rPr>
              <a:t>Excited</a:t>
            </a:r>
          </a:p>
          <a:p>
            <a:pPr algn="ctr"/>
            <a:r>
              <a:rPr lang="en-US" sz="2500" dirty="0">
                <a:solidFill>
                  <a:schemeClr val="tx1">
                    <a:lumMod val="65000"/>
                    <a:lumOff val="35000"/>
                  </a:schemeClr>
                </a:solidFill>
              </a:rPr>
              <a:t>Thankful</a:t>
            </a:r>
          </a:p>
          <a:p>
            <a:pPr algn="ctr"/>
            <a:r>
              <a:rPr lang="en-US" sz="2500" dirty="0">
                <a:solidFill>
                  <a:schemeClr val="tx1">
                    <a:lumMod val="65000"/>
                    <a:lumOff val="35000"/>
                  </a:schemeClr>
                </a:solidFill>
              </a:rPr>
              <a:t>Safe</a:t>
            </a:r>
          </a:p>
          <a:p>
            <a:pPr algn="ctr"/>
            <a:r>
              <a:rPr lang="en-US" sz="2500" dirty="0">
                <a:solidFill>
                  <a:schemeClr val="tx1">
                    <a:lumMod val="65000"/>
                    <a:lumOff val="35000"/>
                  </a:schemeClr>
                </a:solidFill>
              </a:rPr>
              <a:t>Happy</a:t>
            </a:r>
          </a:p>
          <a:p>
            <a:pPr algn="ctr"/>
            <a:r>
              <a:rPr lang="en-US" sz="2500" dirty="0">
                <a:solidFill>
                  <a:schemeClr val="tx1">
                    <a:lumMod val="65000"/>
                    <a:lumOff val="35000"/>
                  </a:schemeClr>
                </a:solidFill>
              </a:rPr>
              <a:t>Calm</a:t>
            </a:r>
          </a:p>
        </p:txBody>
      </p:sp>
      <p:sp>
        <p:nvSpPr>
          <p:cNvPr id="44" name="Rectangle 43">
            <a:extLst>
              <a:ext uri="{FF2B5EF4-FFF2-40B4-BE49-F238E27FC236}">
                <a16:creationId xmlns:a16="http://schemas.microsoft.com/office/drawing/2014/main" id="{2DB771B5-38CB-8B32-CD23-A502038C9BD7}"/>
              </a:ext>
            </a:extLst>
          </p:cNvPr>
          <p:cNvSpPr/>
          <p:nvPr/>
        </p:nvSpPr>
        <p:spPr>
          <a:xfrm>
            <a:off x="9321801" y="2091676"/>
            <a:ext cx="2438396" cy="42075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500" dirty="0">
                <a:solidFill>
                  <a:schemeClr val="tx1">
                    <a:lumMod val="65000"/>
                    <a:lumOff val="35000"/>
                  </a:schemeClr>
                </a:solidFill>
              </a:rPr>
              <a:t>Hurt</a:t>
            </a:r>
          </a:p>
          <a:p>
            <a:pPr algn="ctr"/>
            <a:r>
              <a:rPr lang="en-US" sz="2500" dirty="0">
                <a:solidFill>
                  <a:schemeClr val="tx1">
                    <a:lumMod val="65000"/>
                    <a:lumOff val="35000"/>
                  </a:schemeClr>
                </a:solidFill>
              </a:rPr>
              <a:t>Sad</a:t>
            </a:r>
          </a:p>
          <a:p>
            <a:pPr algn="ctr"/>
            <a:r>
              <a:rPr lang="en-US" sz="2500" dirty="0">
                <a:solidFill>
                  <a:schemeClr val="tx1">
                    <a:lumMod val="65000"/>
                    <a:lumOff val="35000"/>
                  </a:schemeClr>
                </a:solidFill>
              </a:rPr>
              <a:t>Nervous</a:t>
            </a:r>
          </a:p>
          <a:p>
            <a:pPr algn="ctr"/>
            <a:r>
              <a:rPr lang="en-US" sz="2500" dirty="0">
                <a:solidFill>
                  <a:schemeClr val="tx1">
                    <a:lumMod val="65000"/>
                    <a:lumOff val="35000"/>
                  </a:schemeClr>
                </a:solidFill>
              </a:rPr>
              <a:t>Guilty</a:t>
            </a:r>
          </a:p>
          <a:p>
            <a:pPr algn="ctr"/>
            <a:r>
              <a:rPr lang="en-US" sz="2500" dirty="0">
                <a:solidFill>
                  <a:schemeClr val="tx1">
                    <a:lumMod val="65000"/>
                    <a:lumOff val="35000"/>
                  </a:schemeClr>
                </a:solidFill>
              </a:rPr>
              <a:t>Furious</a:t>
            </a:r>
          </a:p>
          <a:p>
            <a:pPr algn="ctr"/>
            <a:r>
              <a:rPr lang="en-US" sz="2500" dirty="0">
                <a:solidFill>
                  <a:schemeClr val="tx1">
                    <a:lumMod val="65000"/>
                    <a:lumOff val="35000"/>
                  </a:schemeClr>
                </a:solidFill>
              </a:rPr>
              <a:t>Afraid</a:t>
            </a:r>
          </a:p>
          <a:p>
            <a:pPr algn="ctr"/>
            <a:r>
              <a:rPr lang="en-US" sz="2500" dirty="0">
                <a:solidFill>
                  <a:schemeClr val="tx1">
                    <a:lumMod val="65000"/>
                    <a:lumOff val="35000"/>
                  </a:schemeClr>
                </a:solidFill>
              </a:rPr>
              <a:t>Anxious</a:t>
            </a:r>
          </a:p>
          <a:p>
            <a:pPr algn="ctr"/>
            <a:r>
              <a:rPr lang="en-US" sz="2500" dirty="0">
                <a:solidFill>
                  <a:schemeClr val="tx1">
                    <a:lumMod val="65000"/>
                    <a:lumOff val="35000"/>
                  </a:schemeClr>
                </a:solidFill>
              </a:rPr>
              <a:t>Frustrated</a:t>
            </a:r>
          </a:p>
          <a:p>
            <a:pPr algn="ctr"/>
            <a:r>
              <a:rPr lang="en-US" sz="2500" dirty="0">
                <a:solidFill>
                  <a:schemeClr val="tx1">
                    <a:lumMod val="65000"/>
                    <a:lumOff val="35000"/>
                  </a:schemeClr>
                </a:solidFill>
              </a:rPr>
              <a:t>Ashamed</a:t>
            </a:r>
          </a:p>
          <a:p>
            <a:pPr algn="ctr"/>
            <a:r>
              <a:rPr lang="en-US" sz="2500" dirty="0">
                <a:solidFill>
                  <a:schemeClr val="tx1">
                    <a:lumMod val="65000"/>
                    <a:lumOff val="35000"/>
                  </a:schemeClr>
                </a:solidFill>
              </a:rPr>
              <a:t>Lonely</a:t>
            </a:r>
          </a:p>
          <a:p>
            <a:pPr algn="ctr"/>
            <a:r>
              <a:rPr lang="en-US" sz="2500" dirty="0">
                <a:solidFill>
                  <a:schemeClr val="tx1">
                    <a:lumMod val="65000"/>
                    <a:lumOff val="35000"/>
                  </a:schemeClr>
                </a:solidFill>
              </a:rPr>
              <a:t>Jealous</a:t>
            </a:r>
          </a:p>
        </p:txBody>
      </p:sp>
      <p:sp>
        <p:nvSpPr>
          <p:cNvPr id="6" name="Rectangle 5">
            <a:extLst>
              <a:ext uri="{FF2B5EF4-FFF2-40B4-BE49-F238E27FC236}">
                <a16:creationId xmlns:a16="http://schemas.microsoft.com/office/drawing/2014/main" id="{710BD6EC-CD5A-9B2B-FC6F-3F829B330B63}"/>
              </a:ext>
            </a:extLst>
          </p:cNvPr>
          <p:cNvSpPr/>
          <p:nvPr/>
        </p:nvSpPr>
        <p:spPr>
          <a:xfrm>
            <a:off x="592667" y="1264128"/>
            <a:ext cx="5367867" cy="1309739"/>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2500" dirty="0">
                <a:solidFill>
                  <a:schemeClr val="tx1">
                    <a:lumMod val="65000"/>
                    <a:lumOff val="35000"/>
                  </a:schemeClr>
                </a:solidFill>
              </a:rPr>
              <a:t>The first positive emotion I selected is …</a:t>
            </a:r>
          </a:p>
          <a:p>
            <a:r>
              <a:rPr lang="en-US" sz="2500" dirty="0">
                <a:solidFill>
                  <a:schemeClr val="tx1">
                    <a:lumMod val="65000"/>
                    <a:lumOff val="35000"/>
                  </a:schemeClr>
                </a:solidFill>
              </a:rPr>
              <a:t>I might feel this emotion when…</a:t>
            </a:r>
          </a:p>
        </p:txBody>
      </p:sp>
      <p:sp>
        <p:nvSpPr>
          <p:cNvPr id="45" name="Rectangle 44">
            <a:extLst>
              <a:ext uri="{FF2B5EF4-FFF2-40B4-BE49-F238E27FC236}">
                <a16:creationId xmlns:a16="http://schemas.microsoft.com/office/drawing/2014/main" id="{6C77221E-4112-9F87-E70B-0084DEECF5CD}"/>
              </a:ext>
            </a:extLst>
          </p:cNvPr>
          <p:cNvSpPr/>
          <p:nvPr/>
        </p:nvSpPr>
        <p:spPr>
          <a:xfrm>
            <a:off x="592667" y="2573867"/>
            <a:ext cx="5367867" cy="1309739"/>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2500" dirty="0">
                <a:solidFill>
                  <a:schemeClr val="tx1">
                    <a:lumMod val="65000"/>
                    <a:lumOff val="35000"/>
                  </a:schemeClr>
                </a:solidFill>
              </a:rPr>
              <a:t>The second positive emotion I selected is …</a:t>
            </a:r>
          </a:p>
          <a:p>
            <a:r>
              <a:rPr lang="en-US" sz="2500" dirty="0">
                <a:solidFill>
                  <a:schemeClr val="tx1">
                    <a:lumMod val="65000"/>
                    <a:lumOff val="35000"/>
                  </a:schemeClr>
                </a:solidFill>
              </a:rPr>
              <a:t>I might feel this emotion when…</a:t>
            </a:r>
          </a:p>
        </p:txBody>
      </p:sp>
      <p:sp>
        <p:nvSpPr>
          <p:cNvPr id="46" name="Rectangle 45">
            <a:extLst>
              <a:ext uri="{FF2B5EF4-FFF2-40B4-BE49-F238E27FC236}">
                <a16:creationId xmlns:a16="http://schemas.microsoft.com/office/drawing/2014/main" id="{03A45ECA-7F87-139A-2CE5-474F8E6250CB}"/>
              </a:ext>
            </a:extLst>
          </p:cNvPr>
          <p:cNvSpPr/>
          <p:nvPr/>
        </p:nvSpPr>
        <p:spPr>
          <a:xfrm>
            <a:off x="592667" y="3917472"/>
            <a:ext cx="5367867" cy="130973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2500" dirty="0">
                <a:solidFill>
                  <a:schemeClr val="tx1">
                    <a:lumMod val="65000"/>
                    <a:lumOff val="35000"/>
                  </a:schemeClr>
                </a:solidFill>
              </a:rPr>
              <a:t>The first negative emotion I selected is …</a:t>
            </a:r>
          </a:p>
          <a:p>
            <a:r>
              <a:rPr lang="en-US" sz="2500" dirty="0">
                <a:solidFill>
                  <a:schemeClr val="tx1">
                    <a:lumMod val="65000"/>
                    <a:lumOff val="35000"/>
                  </a:schemeClr>
                </a:solidFill>
              </a:rPr>
              <a:t>I might feel this emotion when…</a:t>
            </a:r>
          </a:p>
        </p:txBody>
      </p:sp>
      <p:sp>
        <p:nvSpPr>
          <p:cNvPr id="47" name="Rectangle 46">
            <a:extLst>
              <a:ext uri="{FF2B5EF4-FFF2-40B4-BE49-F238E27FC236}">
                <a16:creationId xmlns:a16="http://schemas.microsoft.com/office/drawing/2014/main" id="{A3284F84-4691-D31E-6A9E-FD02D8418C48}"/>
              </a:ext>
            </a:extLst>
          </p:cNvPr>
          <p:cNvSpPr/>
          <p:nvPr/>
        </p:nvSpPr>
        <p:spPr>
          <a:xfrm>
            <a:off x="592667" y="5227211"/>
            <a:ext cx="5367867" cy="130973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2500" dirty="0">
                <a:solidFill>
                  <a:schemeClr val="tx1">
                    <a:lumMod val="65000"/>
                    <a:lumOff val="35000"/>
                  </a:schemeClr>
                </a:solidFill>
              </a:rPr>
              <a:t>The second negative emotion I selected is …</a:t>
            </a:r>
          </a:p>
          <a:p>
            <a:r>
              <a:rPr lang="en-US" sz="2500" dirty="0">
                <a:solidFill>
                  <a:schemeClr val="tx1">
                    <a:lumMod val="65000"/>
                    <a:lumOff val="35000"/>
                  </a:schemeClr>
                </a:solidFill>
              </a:rPr>
              <a:t>I might feel this emotion when…</a:t>
            </a:r>
          </a:p>
        </p:txBody>
      </p:sp>
    </p:spTree>
    <p:custDataLst>
      <p:tags r:id="rId1"/>
    </p:custDataLst>
    <p:extLst>
      <p:ext uri="{BB962C8B-B14F-4D97-AF65-F5344CB8AC3E}">
        <p14:creationId xmlns:p14="http://schemas.microsoft.com/office/powerpoint/2010/main" val="1798751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mph" presetSubtype="0" grpId="1" nodeType="clickEffect">
                                  <p:stCondLst>
                                    <p:cond delay="0"/>
                                  </p:stCondLst>
                                  <p:childTnLst>
                                    <p:set>
                                      <p:cBhvr>
                                        <p:cTn id="12" dur="indefinite"/>
                                        <p:tgtEl>
                                          <p:spTgt spid="6"/>
                                        </p:tgtEl>
                                        <p:attrNameLst>
                                          <p:attrName>style.opacity</p:attrName>
                                        </p:attrNameLst>
                                      </p:cBhvr>
                                      <p:to>
                                        <p:strVal val="0.5"/>
                                      </p:to>
                                    </p:set>
                                    <p:animEffect filter="image" prLst="opacity: 0.5">
                                      <p:cBhvr rctx="IE">
                                        <p:cTn id="13" dur="indefinite"/>
                                        <p:tgtEl>
                                          <p:spTgt spid="6"/>
                                        </p:tgtEl>
                                      </p:cBhvr>
                                    </p:animEffect>
                                  </p:childTnLst>
                                </p:cTn>
                              </p:par>
                              <p:par>
                                <p:cTn id="14" presetID="2" presetClass="entr" presetSubtype="8"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additive="base">
                                        <p:cTn id="16" dur="500" fill="hold"/>
                                        <p:tgtEl>
                                          <p:spTgt spid="45"/>
                                        </p:tgtEl>
                                        <p:attrNameLst>
                                          <p:attrName>ppt_x</p:attrName>
                                        </p:attrNameLst>
                                      </p:cBhvr>
                                      <p:tavLst>
                                        <p:tav tm="0">
                                          <p:val>
                                            <p:strVal val="0-#ppt_w/2"/>
                                          </p:val>
                                        </p:tav>
                                        <p:tav tm="100000">
                                          <p:val>
                                            <p:strVal val="#ppt_x"/>
                                          </p:val>
                                        </p:tav>
                                      </p:tavLst>
                                    </p:anim>
                                    <p:anim calcmode="lin" valueType="num">
                                      <p:cBhvr additive="base">
                                        <p:cTn id="17"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9" presetClass="emph" presetSubtype="0" grpId="1" nodeType="clickEffect">
                                  <p:stCondLst>
                                    <p:cond delay="0"/>
                                  </p:stCondLst>
                                  <p:childTnLst>
                                    <p:set>
                                      <p:cBhvr>
                                        <p:cTn id="21" dur="indefinite"/>
                                        <p:tgtEl>
                                          <p:spTgt spid="45"/>
                                        </p:tgtEl>
                                        <p:attrNameLst>
                                          <p:attrName>style.opacity</p:attrName>
                                        </p:attrNameLst>
                                      </p:cBhvr>
                                      <p:to>
                                        <p:strVal val="0.5"/>
                                      </p:to>
                                    </p:set>
                                    <p:animEffect filter="image" prLst="opacity: 0.5">
                                      <p:cBhvr rctx="IE">
                                        <p:cTn id="22" dur="indefinite"/>
                                        <p:tgtEl>
                                          <p:spTgt spid="45"/>
                                        </p:tgtEl>
                                      </p:cBhvr>
                                    </p:animEffect>
                                  </p:childTnLst>
                                </p:cTn>
                              </p:par>
                              <p:par>
                                <p:cTn id="23" presetID="2" presetClass="entr" presetSubtype="8"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fill="hold"/>
                                        <p:tgtEl>
                                          <p:spTgt spid="46"/>
                                        </p:tgtEl>
                                        <p:attrNameLst>
                                          <p:attrName>ppt_x</p:attrName>
                                        </p:attrNameLst>
                                      </p:cBhvr>
                                      <p:tavLst>
                                        <p:tav tm="0">
                                          <p:val>
                                            <p:strVal val="0-#ppt_w/2"/>
                                          </p:val>
                                        </p:tav>
                                        <p:tav tm="100000">
                                          <p:val>
                                            <p:strVal val="#ppt_x"/>
                                          </p:val>
                                        </p:tav>
                                      </p:tavLst>
                                    </p:anim>
                                    <p:anim calcmode="lin" valueType="num">
                                      <p:cBhvr additive="base">
                                        <p:cTn id="26"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9" presetClass="emph" presetSubtype="0" grpId="1" nodeType="clickEffect">
                                  <p:stCondLst>
                                    <p:cond delay="0"/>
                                  </p:stCondLst>
                                  <p:childTnLst>
                                    <p:set>
                                      <p:cBhvr>
                                        <p:cTn id="30" dur="indefinite"/>
                                        <p:tgtEl>
                                          <p:spTgt spid="46"/>
                                        </p:tgtEl>
                                        <p:attrNameLst>
                                          <p:attrName>style.opacity</p:attrName>
                                        </p:attrNameLst>
                                      </p:cBhvr>
                                      <p:to>
                                        <p:strVal val="0.5"/>
                                      </p:to>
                                    </p:set>
                                    <p:animEffect filter="image" prLst="opacity: 0.5">
                                      <p:cBhvr rctx="IE">
                                        <p:cTn id="31" dur="indefinite"/>
                                        <p:tgtEl>
                                          <p:spTgt spid="46"/>
                                        </p:tgtEl>
                                      </p:cBhvr>
                                    </p:animEffect>
                                  </p:childTnLst>
                                </p:cTn>
                              </p:par>
                              <p:par>
                                <p:cTn id="32" presetID="2" presetClass="entr" presetSubtype="8" fill="hold" grpId="0" nodeType="with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500" fill="hold"/>
                                        <p:tgtEl>
                                          <p:spTgt spid="47"/>
                                        </p:tgtEl>
                                        <p:attrNameLst>
                                          <p:attrName>ppt_x</p:attrName>
                                        </p:attrNameLst>
                                      </p:cBhvr>
                                      <p:tavLst>
                                        <p:tav tm="0">
                                          <p:val>
                                            <p:strVal val="0-#ppt_w/2"/>
                                          </p:val>
                                        </p:tav>
                                        <p:tav tm="100000">
                                          <p:val>
                                            <p:strVal val="#ppt_x"/>
                                          </p:val>
                                        </p:tav>
                                      </p:tavLst>
                                    </p:anim>
                                    <p:anim calcmode="lin" valueType="num">
                                      <p:cBhvr additive="base">
                                        <p:cTn id="35"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45" grpId="0" animBg="1"/>
      <p:bldP spid="45" grpId="1" animBg="1"/>
      <p:bldP spid="46" grpId="0" animBg="1"/>
      <p:bldP spid="46" grpId="1" animBg="1"/>
      <p:bldP spid="4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22;p10">
            <a:extLst>
              <a:ext uri="{FF2B5EF4-FFF2-40B4-BE49-F238E27FC236}">
                <a16:creationId xmlns:a16="http://schemas.microsoft.com/office/drawing/2014/main" id="{593DEED2-E790-472E-9247-33671930F09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GB" sz="3200" b="1" i="0" u="none" strike="noStrike" kern="0" cap="none" spc="0" normalizeH="0" baseline="0" noProof="0" dirty="0">
                <a:ln>
                  <a:noFill/>
                </a:ln>
                <a:solidFill>
                  <a:prstClr val="white"/>
                </a:solidFill>
                <a:effectLst/>
                <a:uLnTx/>
                <a:uFillTx/>
                <a:latin typeface="Comic Sans MS"/>
                <a:cs typeface="Arial"/>
                <a:sym typeface="Comic Sans MS"/>
              </a:rPr>
              <a:t>Table of Content</a:t>
            </a:r>
            <a:r>
              <a:rPr kumimoji="0" lang="en-US" sz="3200" b="1" i="0" u="none" strike="noStrike" kern="0" cap="none" spc="0" normalizeH="0" baseline="0" noProof="0" dirty="0">
                <a:ln>
                  <a:noFill/>
                </a:ln>
                <a:solidFill>
                  <a:prstClr val="white"/>
                </a:solidFill>
                <a:effectLst/>
                <a:uLnTx/>
                <a:uFillTx/>
                <a:latin typeface="Comic Sans MS"/>
                <a:cs typeface="Arial"/>
                <a:sym typeface="Comic Sans MS"/>
              </a:rPr>
              <a:t> </a:t>
            </a:r>
            <a:endParaRPr kumimoji="0" lang="en-GB" sz="3200" b="0" i="0" u="none" strike="noStrike" kern="0" cap="none" spc="0" normalizeH="0" baseline="0" noProof="0" dirty="0">
              <a:ln>
                <a:noFill/>
              </a:ln>
              <a:solidFill>
                <a:prstClr val="white"/>
              </a:solidFill>
              <a:effectLst/>
              <a:uLnTx/>
              <a:uFillTx/>
              <a:latin typeface="Arial"/>
              <a:cs typeface="Arial"/>
              <a:sym typeface="Comic Sans MS"/>
            </a:endParaRPr>
          </a:p>
        </p:txBody>
      </p:sp>
      <p:pic>
        <p:nvPicPr>
          <p:cNvPr id="4" name="Picture 3">
            <a:extLst>
              <a:ext uri="{FF2B5EF4-FFF2-40B4-BE49-F238E27FC236}">
                <a16:creationId xmlns:a16="http://schemas.microsoft.com/office/drawing/2014/main" id="{DD2AD70C-59CF-4F4A-80EC-4689AFC23683}"/>
              </a:ext>
            </a:extLst>
          </p:cNvPr>
          <p:cNvPicPr>
            <a:picLocks noChangeAspect="1"/>
          </p:cNvPicPr>
          <p:nvPr/>
        </p:nvPicPr>
        <p:blipFill>
          <a:blip r:embed="rId4"/>
          <a:srcRect/>
          <a:stretch/>
        </p:blipFill>
        <p:spPr>
          <a:xfrm flipH="1">
            <a:off x="11195089" y="106908"/>
            <a:ext cx="606363" cy="1781002"/>
          </a:xfrm>
          <a:prstGeom prst="rect">
            <a:avLst/>
          </a:prstGeom>
        </p:spPr>
      </p:pic>
      <p:sp>
        <p:nvSpPr>
          <p:cNvPr id="7" name="Google Shape;91;gaef4dc6550_0_0">
            <a:extLst>
              <a:ext uri="{FF2B5EF4-FFF2-40B4-BE49-F238E27FC236}">
                <a16:creationId xmlns:a16="http://schemas.microsoft.com/office/drawing/2014/main" id="{D7FCEBD2-8029-4880-AFA7-50717936FBB3}"/>
              </a:ext>
            </a:extLst>
          </p:cNvPr>
          <p:cNvSpPr txBox="1"/>
          <p:nvPr/>
        </p:nvSpPr>
        <p:spPr>
          <a:xfrm>
            <a:off x="612363" y="1655036"/>
            <a:ext cx="10582725" cy="5027865"/>
          </a:xfrm>
          <a:prstGeom prst="rect">
            <a:avLst/>
          </a:prstGeom>
          <a:noFill/>
          <a:ln>
            <a:noFill/>
          </a:ln>
        </p:spPr>
        <p:txBody>
          <a:bodyPr spcFirstLastPara="1" wrap="square" lIns="45700" tIns="45700" rIns="45700" bIns="45700" anchor="t" anchorCtr="0">
            <a:noAutofit/>
          </a:bodyPr>
          <a:lstStyle/>
          <a:p>
            <a:pPr marL="171450"/>
            <a:r>
              <a:rPr lang="en-US" sz="2000" b="1" dirty="0">
                <a:solidFill>
                  <a:schemeClr val="accent1">
                    <a:lumMod val="75000"/>
                  </a:schemeClr>
                </a:solidFill>
                <a:latin typeface="Comic Sans MS"/>
                <a:hlinkClick r:id="rId5" action="ppaction://hlinksldjump">
                  <a:extLst>
                    <a:ext uri="{A12FA001-AC4F-418D-AE19-62706E023703}">
                      <ahyp:hlinkClr xmlns:ahyp="http://schemas.microsoft.com/office/drawing/2018/hyperlinkcolor" val="tx"/>
                    </a:ext>
                  </a:extLst>
                </a:hlinkClick>
              </a:rPr>
              <a:t>1. </a:t>
            </a:r>
            <a:r>
              <a:rPr lang="en-US" sz="1800" b="1" dirty="0">
                <a:solidFill>
                  <a:schemeClr val="accent1">
                    <a:lumMod val="75000"/>
                  </a:schemeClr>
                </a:solidFill>
                <a:latin typeface="Comic Sans MS"/>
                <a:hlinkClick r:id="rId5" action="ppaction://hlinksldjump">
                  <a:extLst>
                    <a:ext uri="{A12FA001-AC4F-418D-AE19-62706E023703}">
                      <ahyp:hlinkClr xmlns:ahyp="http://schemas.microsoft.com/office/drawing/2018/hyperlinkcolor" val="tx"/>
                    </a:ext>
                  </a:extLst>
                </a:hlinkClick>
              </a:rPr>
              <a:t>Learning Objectives</a:t>
            </a:r>
            <a:endParaRPr lang="en-US" sz="1800" b="1" dirty="0">
              <a:solidFill>
                <a:schemeClr val="accent1">
                  <a:lumMod val="75000"/>
                </a:schemeClr>
              </a:solidFill>
              <a:latin typeface="Comic Sans MS"/>
            </a:endParaRPr>
          </a:p>
          <a:p>
            <a:pPr marL="171450"/>
            <a:r>
              <a:rPr lang="en-US" sz="1800" b="1" dirty="0">
                <a:solidFill>
                  <a:schemeClr val="accent1">
                    <a:lumMod val="75000"/>
                  </a:schemeClr>
                </a:solidFill>
                <a:latin typeface="Comic Sans MS"/>
                <a:hlinkClick r:id="rId6" action="ppaction://hlinksldjump">
                  <a:extLst>
                    <a:ext uri="{A12FA001-AC4F-418D-AE19-62706E023703}">
                      <ahyp:hlinkClr xmlns:ahyp="http://schemas.microsoft.com/office/drawing/2018/hyperlinkcolor" val="tx"/>
                    </a:ext>
                  </a:extLst>
                </a:hlinkClick>
              </a:rPr>
              <a:t>2. Prerequisites</a:t>
            </a:r>
            <a:endParaRPr lang="en-US" sz="1800" b="1" dirty="0">
              <a:solidFill>
                <a:schemeClr val="accent1">
                  <a:lumMod val="75000"/>
                </a:schemeClr>
              </a:solidFill>
              <a:latin typeface="Comic Sans MS"/>
            </a:endParaRPr>
          </a:p>
          <a:p>
            <a:pPr marL="171450"/>
            <a:r>
              <a:rPr lang="en-US" sz="1800" b="1" dirty="0">
                <a:solidFill>
                  <a:schemeClr val="accent1">
                    <a:lumMod val="75000"/>
                  </a:schemeClr>
                </a:solidFill>
                <a:latin typeface="Comic Sans MS"/>
                <a:hlinkClick r:id="rId7" action="ppaction://hlinksldjump">
                  <a:extLst>
                    <a:ext uri="{A12FA001-AC4F-418D-AE19-62706E023703}">
                      <ahyp:hlinkClr xmlns:ahyp="http://schemas.microsoft.com/office/drawing/2018/hyperlinkcolor" val="tx"/>
                    </a:ext>
                  </a:extLst>
                </a:hlinkClick>
              </a:rPr>
              <a:t>3. Elements of the Pedagogical Approach </a:t>
            </a:r>
            <a:endParaRPr lang="en-US" sz="1800" b="1" dirty="0">
              <a:solidFill>
                <a:schemeClr val="accent1">
                  <a:lumMod val="75000"/>
                </a:schemeClr>
              </a:solidFill>
              <a:latin typeface="Comic Sans MS"/>
            </a:endParaRPr>
          </a:p>
          <a:p>
            <a:pPr marL="171450">
              <a:buClr>
                <a:schemeClr val="accent1"/>
              </a:buClr>
            </a:pPr>
            <a:r>
              <a:rPr lang="en-US" sz="1800" b="1" dirty="0">
                <a:solidFill>
                  <a:schemeClr val="accent1">
                    <a:lumMod val="75000"/>
                  </a:schemeClr>
                </a:solidFill>
                <a:latin typeface="Comic Sans MS"/>
                <a:hlinkClick r:id="" action="ppaction://noaction">
                  <a:extLst>
                    <a:ext uri="{A12FA001-AC4F-418D-AE19-62706E023703}">
                      <ahyp:hlinkClr xmlns:ahyp="http://schemas.microsoft.com/office/drawing/2018/hyperlinkcolor" val="tx"/>
                    </a:ext>
                  </a:extLst>
                </a:hlinkClick>
              </a:rPr>
              <a:t>4. Math Review </a:t>
            </a:r>
            <a:endParaRPr lang="en-US" sz="1800" b="1" dirty="0">
              <a:solidFill>
                <a:schemeClr val="accent1">
                  <a:lumMod val="75000"/>
                </a:schemeClr>
              </a:solidFill>
              <a:latin typeface="Comic Sans MS"/>
            </a:endParaRPr>
          </a:p>
          <a:p>
            <a:pPr marL="514350" indent="-342900">
              <a:buClr>
                <a:schemeClr val="accent1"/>
              </a:buClr>
              <a:buChar char="•"/>
            </a:pPr>
            <a:r>
              <a:rPr lang="en-US" sz="1800" dirty="0">
                <a:solidFill>
                  <a:schemeClr val="accent1">
                    <a:lumMod val="75000"/>
                  </a:schemeClr>
                </a:solidFill>
                <a:latin typeface="Comic Sans MS"/>
                <a:cs typeface="Calibri"/>
                <a:hlinkClick r:id="" action="ppaction://noaction">
                  <a:extLst>
                    <a:ext uri="{A12FA001-AC4F-418D-AE19-62706E023703}">
                      <ahyp:hlinkClr xmlns:ahyp="http://schemas.microsoft.com/office/drawing/2018/hyperlinkcolor" val="tx"/>
                    </a:ext>
                  </a:extLst>
                </a:hlinkClick>
              </a:rPr>
              <a:t>Check your knowledge (Diagnostic assessment) </a:t>
            </a:r>
            <a:endParaRPr lang="en-US" sz="1800" dirty="0">
              <a:solidFill>
                <a:schemeClr val="accent1">
                  <a:lumMod val="75000"/>
                </a:schemeClr>
              </a:solidFill>
              <a:latin typeface="Comic Sans MS"/>
              <a:cs typeface="Calibri"/>
            </a:endParaRPr>
          </a:p>
          <a:p>
            <a:pPr marL="514350" indent="-347663">
              <a:lnSpc>
                <a:spcPct val="100000"/>
              </a:lnSpc>
              <a:spcBef>
                <a:spcPts val="0"/>
              </a:spcBef>
              <a:buClr>
                <a:schemeClr val="accent1"/>
              </a:buClr>
              <a:buFont typeface="Arial" panose="020B0604020202020204" pitchFamily="34" charset="0"/>
              <a:buChar char="•"/>
            </a:pPr>
            <a:r>
              <a:rPr lang="en-US" sz="1800" dirty="0">
                <a:solidFill>
                  <a:schemeClr val="accent1">
                    <a:lumMod val="75000"/>
                  </a:schemeClr>
                </a:solidFill>
                <a:latin typeface="Comic Sans MS"/>
                <a:cs typeface="Calibri"/>
                <a:hlinkClick r:id="" action="ppaction://noaction">
                  <a:extLst>
                    <a:ext uri="{A12FA001-AC4F-418D-AE19-62706E023703}">
                      <ahyp:hlinkClr xmlns:ahyp="http://schemas.microsoft.com/office/drawing/2018/hyperlinkcolor" val="tx"/>
                    </a:ext>
                  </a:extLst>
                </a:hlinkClick>
              </a:rPr>
              <a:t>Social-Emotional Learning (SEL</a:t>
            </a:r>
            <a:r>
              <a:rPr lang="en-US" sz="1800" dirty="0">
                <a:solidFill>
                  <a:schemeClr val="accent1">
                    <a:lumMod val="75000"/>
                  </a:schemeClr>
                </a:solidFill>
                <a:latin typeface="Comic Sans MS"/>
                <a:cs typeface="Calibri"/>
              </a:rPr>
              <a:t>)</a:t>
            </a:r>
          </a:p>
          <a:p>
            <a:pPr marL="514350" indent="-347663">
              <a:lnSpc>
                <a:spcPct val="100000"/>
              </a:lnSpc>
              <a:spcBef>
                <a:spcPts val="0"/>
              </a:spcBef>
              <a:buClr>
                <a:schemeClr val="accent1"/>
              </a:buClr>
              <a:buFont typeface="Arial" panose="020B0604020202020204" pitchFamily="34" charset="0"/>
              <a:buChar char="•"/>
            </a:pPr>
            <a:r>
              <a:rPr lang="en-US" sz="1800" u="sng" dirty="0">
                <a:solidFill>
                  <a:schemeClr val="accent1">
                    <a:lumMod val="75000"/>
                  </a:schemeClr>
                </a:solidFill>
                <a:latin typeface="Comic Sans MS"/>
                <a:cs typeface="Calibri"/>
              </a:rPr>
              <a:t>Preparatory activity</a:t>
            </a:r>
          </a:p>
          <a:p>
            <a:pPr marL="171450">
              <a:buClr>
                <a:schemeClr val="accent1"/>
              </a:buClr>
            </a:pPr>
            <a:r>
              <a:rPr lang="en-US" sz="1800" b="1" dirty="0">
                <a:solidFill>
                  <a:schemeClr val="accent1">
                    <a:lumMod val="75000"/>
                  </a:schemeClr>
                </a:solidFill>
                <a:latin typeface="Comic Sans MS"/>
                <a:hlinkClick r:id="" action="ppaction://noaction">
                  <a:extLst>
                    <a:ext uri="{A12FA001-AC4F-418D-AE19-62706E023703}">
                      <ahyp:hlinkClr xmlns:ahyp="http://schemas.microsoft.com/office/drawing/2018/hyperlinkcolor" val="tx"/>
                    </a:ext>
                  </a:extLst>
                </a:hlinkClick>
              </a:rPr>
              <a:t>5. Problem Solving </a:t>
            </a:r>
            <a:endParaRPr lang="en-US" sz="1800" b="1" dirty="0">
              <a:solidFill>
                <a:schemeClr val="accent1">
                  <a:lumMod val="75000"/>
                </a:schemeClr>
              </a:solidFill>
              <a:latin typeface="Comic Sans MS"/>
            </a:endParaRPr>
          </a:p>
          <a:p>
            <a:pPr marL="171450">
              <a:buClr>
                <a:schemeClr val="accent1"/>
              </a:buClr>
            </a:pPr>
            <a:r>
              <a:rPr lang="en-US" sz="1800" b="1" dirty="0">
                <a:solidFill>
                  <a:schemeClr val="accent1">
                    <a:lumMod val="75000"/>
                  </a:schemeClr>
                </a:solidFill>
                <a:latin typeface="Comic Sans MS"/>
                <a:cs typeface="Calibri"/>
                <a:hlinkClick r:id="" action="ppaction://noaction">
                  <a:extLst>
                    <a:ext uri="{A12FA001-AC4F-418D-AE19-62706E023703}">
                      <ahyp:hlinkClr xmlns:ahyp="http://schemas.microsoft.com/office/drawing/2018/hyperlinkcolor" val="tx"/>
                    </a:ext>
                  </a:extLst>
                </a:hlinkClick>
              </a:rPr>
              <a:t>6. Conceptual Understanding</a:t>
            </a:r>
            <a:endParaRPr lang="en-US" sz="1800" b="1" dirty="0">
              <a:solidFill>
                <a:schemeClr val="accent1">
                  <a:lumMod val="75000"/>
                </a:schemeClr>
              </a:solidFill>
              <a:latin typeface="Comic Sans MS"/>
              <a:cs typeface="Calibri"/>
            </a:endParaRPr>
          </a:p>
          <a:p>
            <a:pPr marL="685800" indent="-514350">
              <a:lnSpc>
                <a:spcPct val="100000"/>
              </a:lnSpc>
              <a:spcBef>
                <a:spcPts val="0"/>
              </a:spcBef>
              <a:buClr>
                <a:schemeClr val="accent1"/>
              </a:buClr>
              <a:buFont typeface="Arial" panose="020B0604020202020204" pitchFamily="34" charset="0"/>
              <a:buChar char="•"/>
            </a:pPr>
            <a:r>
              <a:rPr lang="en-US" sz="1800" dirty="0">
                <a:solidFill>
                  <a:schemeClr val="accent1">
                    <a:lumMod val="75000"/>
                  </a:schemeClr>
                </a:solidFill>
                <a:latin typeface="Comic Sans MS"/>
                <a:cs typeface="Calibri"/>
              </a:rPr>
              <a:t>Learning Activity</a:t>
            </a:r>
          </a:p>
          <a:p>
            <a:pPr marL="171450">
              <a:buClr>
                <a:schemeClr val="accent1"/>
              </a:buClr>
            </a:pPr>
            <a:r>
              <a:rPr lang="en-US" sz="1800" b="1" u="sng" dirty="0">
                <a:solidFill>
                  <a:schemeClr val="accent1">
                    <a:lumMod val="75000"/>
                  </a:schemeClr>
                </a:solidFill>
                <a:latin typeface="Comic Sans MS"/>
              </a:rPr>
              <a:t>7. Mastery of math facts and fluency</a:t>
            </a:r>
            <a:endParaRPr lang="en-US" sz="1800" b="1" u="sng" dirty="0">
              <a:solidFill>
                <a:schemeClr val="accent1">
                  <a:lumMod val="75000"/>
                </a:schemeClr>
              </a:solidFill>
              <a:latin typeface="Comic Sans MS" panose="030F0702030302020204" pitchFamily="66" charset="0"/>
            </a:endParaRPr>
          </a:p>
          <a:p>
            <a:pPr marL="685800" indent="-514350">
              <a:lnSpc>
                <a:spcPct val="100000"/>
              </a:lnSpc>
              <a:spcBef>
                <a:spcPts val="0"/>
              </a:spcBef>
              <a:buClr>
                <a:schemeClr val="accent1"/>
              </a:buClr>
              <a:buFont typeface="Arial" panose="020B0604020202020204" pitchFamily="34" charset="0"/>
              <a:buChar char="•"/>
            </a:pPr>
            <a:r>
              <a:rPr lang="en-US" sz="1800" dirty="0">
                <a:solidFill>
                  <a:schemeClr val="accent1">
                    <a:lumMod val="75000"/>
                  </a:schemeClr>
                </a:solidFill>
                <a:latin typeface="Comic Sans MS"/>
                <a:cs typeface="Calibri"/>
                <a:hlinkClick r:id="" action="ppaction://noaction">
                  <a:extLst>
                    <a:ext uri="{A12FA001-AC4F-418D-AE19-62706E023703}">
                      <ahyp:hlinkClr xmlns:ahyp="http://schemas.microsoft.com/office/drawing/2018/hyperlinkcolor" val="tx"/>
                    </a:ext>
                  </a:extLst>
                </a:hlinkClick>
              </a:rPr>
              <a:t>Application(s) </a:t>
            </a:r>
            <a:endParaRPr lang="en-US" sz="1800" dirty="0">
              <a:solidFill>
                <a:schemeClr val="accent1">
                  <a:lumMod val="75000"/>
                </a:schemeClr>
              </a:solidFill>
              <a:latin typeface="Comic Sans MS"/>
              <a:cs typeface="Calibri"/>
            </a:endParaRPr>
          </a:p>
          <a:p>
            <a:pPr marL="171450">
              <a:buClr>
                <a:schemeClr val="accent1"/>
              </a:buClr>
            </a:pPr>
            <a:r>
              <a:rPr lang="en-US" sz="1800" b="1" dirty="0">
                <a:solidFill>
                  <a:schemeClr val="accent1">
                    <a:lumMod val="75000"/>
                  </a:schemeClr>
                </a:solidFill>
                <a:latin typeface="Comic Sans MS"/>
                <a:hlinkClick r:id="" action="ppaction://noaction">
                  <a:extLst>
                    <a:ext uri="{A12FA001-AC4F-418D-AE19-62706E023703}">
                      <ahyp:hlinkClr xmlns:ahyp="http://schemas.microsoft.com/office/drawing/2018/hyperlinkcolor" val="tx"/>
                    </a:ext>
                  </a:extLst>
                </a:hlinkClick>
              </a:rPr>
              <a:t>8. Common formative assessment </a:t>
            </a:r>
            <a:endParaRPr lang="en-US" sz="1800" b="1" dirty="0">
              <a:solidFill>
                <a:schemeClr val="accent1">
                  <a:lumMod val="75000"/>
                </a:schemeClr>
              </a:solidFill>
              <a:latin typeface="Comic Sans MS" panose="030F0702030302020204" pitchFamily="66" charset="0"/>
            </a:endParaRPr>
          </a:p>
          <a:p>
            <a:pPr marL="628650" indent="-457200">
              <a:lnSpc>
                <a:spcPct val="100000"/>
              </a:lnSpc>
              <a:spcBef>
                <a:spcPts val="0"/>
              </a:spcBef>
              <a:buClr>
                <a:schemeClr val="accent1"/>
              </a:buClr>
              <a:buFont typeface="Arial" panose="020B0604020202020204" pitchFamily="34" charset="0"/>
              <a:buChar char="•"/>
            </a:pPr>
            <a:r>
              <a:rPr lang="en-US" sz="1800" u="sng" dirty="0">
                <a:solidFill>
                  <a:schemeClr val="accent1">
                    <a:lumMod val="75000"/>
                  </a:schemeClr>
                </a:solidFill>
                <a:latin typeface="Comic Sans MS"/>
                <a:cs typeface="Calibri"/>
              </a:rPr>
              <a:t>Check your understanding</a:t>
            </a:r>
          </a:p>
          <a:p>
            <a:pPr marL="171450">
              <a:buClr>
                <a:schemeClr val="accent1"/>
              </a:buClr>
            </a:pPr>
            <a:r>
              <a:rPr lang="en-US" sz="1800" b="1" dirty="0">
                <a:solidFill>
                  <a:schemeClr val="accent1">
                    <a:lumMod val="75000"/>
                  </a:schemeClr>
                </a:solidFill>
                <a:latin typeface="Comic Sans MS"/>
                <a:cs typeface="Calibri"/>
                <a:hlinkClick r:id="" action="ppaction://noaction">
                  <a:extLst>
                    <a:ext uri="{A12FA001-AC4F-418D-AE19-62706E023703}">
                      <ahyp:hlinkClr xmlns:ahyp="http://schemas.microsoft.com/office/drawing/2018/hyperlinkcolor" val="tx"/>
                    </a:ext>
                  </a:extLst>
                </a:hlinkClick>
              </a:rPr>
              <a:t>9. Wrap-up</a:t>
            </a:r>
          </a:p>
          <a:p>
            <a:pPr marL="171450">
              <a:buClr>
                <a:schemeClr val="accent1"/>
              </a:buClr>
            </a:pPr>
            <a:r>
              <a:rPr lang="en-US" sz="1800" b="1" dirty="0">
                <a:solidFill>
                  <a:schemeClr val="accent1">
                    <a:lumMod val="75000"/>
                  </a:schemeClr>
                </a:solidFill>
                <a:latin typeface="Comic Sans MS"/>
                <a:cs typeface="Calibri"/>
                <a:hlinkClick r:id="" action="ppaction://noaction">
                  <a:extLst>
                    <a:ext uri="{A12FA001-AC4F-418D-AE19-62706E023703}">
                      <ahyp:hlinkClr xmlns:ahyp="http://schemas.microsoft.com/office/drawing/2018/hyperlinkcolor" val="tx"/>
                    </a:ext>
                  </a:extLst>
                </a:hlinkClick>
              </a:rPr>
              <a:t>10. Summative assessment</a:t>
            </a:r>
            <a:endParaRPr lang="en-US" sz="1800" b="1" dirty="0">
              <a:solidFill>
                <a:schemeClr val="accent1">
                  <a:lumMod val="75000"/>
                </a:schemeClr>
              </a:solidFill>
              <a:latin typeface="Comic Sans MS"/>
              <a:cs typeface="Calibri"/>
            </a:endParaRPr>
          </a:p>
          <a:p>
            <a:pPr marL="457200" indent="-285750">
              <a:buClr>
                <a:schemeClr val="accent1"/>
              </a:buClr>
              <a:buFont typeface="Arial" panose="020B0604020202020204" pitchFamily="34" charset="0"/>
              <a:buChar char="•"/>
            </a:pPr>
            <a:r>
              <a:rPr lang="en-US" sz="1800" u="sng" dirty="0">
                <a:solidFill>
                  <a:schemeClr val="accent1">
                    <a:lumMod val="75000"/>
                  </a:schemeClr>
                </a:solidFill>
                <a:latin typeface="Comic Sans MS"/>
                <a:cs typeface="Calibri"/>
              </a:rPr>
              <a:t>Test your Knowledge</a:t>
            </a:r>
          </a:p>
          <a:p>
            <a:pPr marL="171450">
              <a:buClr>
                <a:schemeClr val="accent1"/>
              </a:buClr>
            </a:pPr>
            <a:endParaRPr lang="en-US" sz="1800" b="1" dirty="0">
              <a:solidFill>
                <a:schemeClr val="accent1">
                  <a:lumMod val="75000"/>
                </a:schemeClr>
              </a:solidFill>
              <a:latin typeface="Comic Sans MS"/>
              <a:cs typeface="Calibri"/>
            </a:endParaRPr>
          </a:p>
          <a:p>
            <a:pPr marL="171450">
              <a:buClr>
                <a:schemeClr val="accent1"/>
              </a:buClr>
            </a:pPr>
            <a:endParaRPr lang="en-US" sz="1800" b="1" dirty="0">
              <a:solidFill>
                <a:schemeClr val="accent1">
                  <a:lumMod val="75000"/>
                </a:schemeClr>
              </a:solidFill>
              <a:latin typeface="Comic Sans MS"/>
              <a:cs typeface="Calibri"/>
            </a:endParaRPr>
          </a:p>
        </p:txBody>
      </p:sp>
    </p:spTree>
    <p:custDataLst>
      <p:tags r:id="rId1"/>
    </p:custDataLst>
    <p:extLst>
      <p:ext uri="{BB962C8B-B14F-4D97-AF65-F5344CB8AC3E}">
        <p14:creationId xmlns:p14="http://schemas.microsoft.com/office/powerpoint/2010/main" val="7658898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2AD61D9-DA8F-4063-86D4-70243838B797}"/>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en-GB" b="0" i="0" dirty="0">
                <a:solidFill>
                  <a:schemeClr val="tx1">
                    <a:lumMod val="65000"/>
                    <a:lumOff val="35000"/>
                  </a:schemeClr>
                </a:solidFill>
                <a:effectLst/>
                <a:latin typeface="+mj-lt"/>
              </a:rPr>
              <a:t> Preparatory Activity</a:t>
            </a:r>
            <a:endParaRPr lang="en-GB" dirty="0">
              <a:solidFill>
                <a:schemeClr val="tx1">
                  <a:lumMod val="65000"/>
                  <a:lumOff val="35000"/>
                </a:schemeClr>
              </a:solidFill>
              <a:latin typeface="+mj-lt"/>
            </a:endParaRPr>
          </a:p>
        </p:txBody>
      </p:sp>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Identify the right angle and complete.</a:t>
            </a:r>
          </a:p>
        </p:txBody>
      </p:sp>
      <p:pic>
        <p:nvPicPr>
          <p:cNvPr id="45" name="Picture 44">
            <a:extLst>
              <a:ext uri="{FF2B5EF4-FFF2-40B4-BE49-F238E27FC236}">
                <a16:creationId xmlns:a16="http://schemas.microsoft.com/office/drawing/2014/main" id="{0251034C-7C32-B9ED-124A-B608E6EF46E8}"/>
              </a:ext>
            </a:extLst>
          </p:cNvPr>
          <p:cNvPicPr>
            <a:picLocks noChangeAspect="1"/>
          </p:cNvPicPr>
          <p:nvPr/>
        </p:nvPicPr>
        <p:blipFill>
          <a:blip r:embed="rId4"/>
          <a:stretch>
            <a:fillRect/>
          </a:stretch>
        </p:blipFill>
        <p:spPr>
          <a:xfrm>
            <a:off x="582929" y="1847531"/>
            <a:ext cx="4630559" cy="2504335"/>
          </a:xfrm>
          <a:prstGeom prst="rect">
            <a:avLst/>
          </a:prstGeom>
        </p:spPr>
      </p:pic>
      <p:sp>
        <p:nvSpPr>
          <p:cNvPr id="46" name="TextBox 45">
            <a:extLst>
              <a:ext uri="{FF2B5EF4-FFF2-40B4-BE49-F238E27FC236}">
                <a16:creationId xmlns:a16="http://schemas.microsoft.com/office/drawing/2014/main" id="{25706E29-2567-D7E2-87FA-70F1E9F09CF3}"/>
              </a:ext>
            </a:extLst>
          </p:cNvPr>
          <p:cNvSpPr txBox="1"/>
          <p:nvPr/>
        </p:nvSpPr>
        <p:spPr>
          <a:xfrm>
            <a:off x="5413452" y="1595301"/>
            <a:ext cx="6096000" cy="954107"/>
          </a:xfrm>
          <a:prstGeom prst="rect">
            <a:avLst/>
          </a:prstGeom>
          <a:noFill/>
        </p:spPr>
        <p:txBody>
          <a:bodyPr wrap="square">
            <a:spAutoFit/>
          </a:bodyPr>
          <a:lstStyle/>
          <a:p>
            <a:r>
              <a:rPr lang="en-US" sz="2800" dirty="0">
                <a:solidFill>
                  <a:schemeClr val="tx1">
                    <a:lumMod val="65000"/>
                    <a:lumOff val="35000"/>
                  </a:schemeClr>
                </a:solidFill>
                <a:latin typeface="+mj-lt"/>
                <a:ea typeface="Calibri" panose="020F0502020204030204" pitchFamily="34" charset="0"/>
              </a:rPr>
              <a:t>T</a:t>
            </a:r>
            <a:r>
              <a:rPr lang="en-US" sz="2800" dirty="0">
                <a:solidFill>
                  <a:schemeClr val="tx1">
                    <a:lumMod val="65000"/>
                    <a:lumOff val="35000"/>
                  </a:schemeClr>
                </a:solidFill>
                <a:effectLst/>
                <a:latin typeface="+mj-lt"/>
                <a:ea typeface="Calibri" panose="020F0502020204030204" pitchFamily="34" charset="0"/>
              </a:rPr>
              <a:t>he right angle is the angle colored in: </a:t>
            </a:r>
            <a:endParaRPr lang="en-US" sz="2800" dirty="0">
              <a:solidFill>
                <a:schemeClr val="tx1">
                  <a:lumMod val="65000"/>
                  <a:lumOff val="35000"/>
                </a:schemeClr>
              </a:solidFill>
              <a:latin typeface="+mj-lt"/>
            </a:endParaRPr>
          </a:p>
        </p:txBody>
      </p:sp>
      <p:sp>
        <p:nvSpPr>
          <p:cNvPr id="47" name="Rectangle: Rounded Corners 46">
            <a:extLst>
              <a:ext uri="{FF2B5EF4-FFF2-40B4-BE49-F238E27FC236}">
                <a16:creationId xmlns:a16="http://schemas.microsoft.com/office/drawing/2014/main" id="{4B68E8E7-ECDE-25F4-2EFB-E331346FCABA}"/>
              </a:ext>
            </a:extLst>
          </p:cNvPr>
          <p:cNvSpPr/>
          <p:nvPr/>
        </p:nvSpPr>
        <p:spPr>
          <a:xfrm>
            <a:off x="5981700" y="2470763"/>
            <a:ext cx="1943100"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Red</a:t>
            </a:r>
          </a:p>
        </p:txBody>
      </p:sp>
      <p:sp>
        <p:nvSpPr>
          <p:cNvPr id="48" name="Rectangle: Rounded Corners 47">
            <a:extLst>
              <a:ext uri="{FF2B5EF4-FFF2-40B4-BE49-F238E27FC236}">
                <a16:creationId xmlns:a16="http://schemas.microsoft.com/office/drawing/2014/main" id="{3A14CB9D-6821-7AC6-D38C-194251F50295}"/>
              </a:ext>
            </a:extLst>
          </p:cNvPr>
          <p:cNvSpPr/>
          <p:nvPr/>
        </p:nvSpPr>
        <p:spPr>
          <a:xfrm>
            <a:off x="5981700" y="3206272"/>
            <a:ext cx="1943100"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Green</a:t>
            </a:r>
          </a:p>
        </p:txBody>
      </p:sp>
      <p:sp>
        <p:nvSpPr>
          <p:cNvPr id="49" name="Rectangle: Rounded Corners 48">
            <a:extLst>
              <a:ext uri="{FF2B5EF4-FFF2-40B4-BE49-F238E27FC236}">
                <a16:creationId xmlns:a16="http://schemas.microsoft.com/office/drawing/2014/main" id="{4D5DC3AE-EA69-0253-3A70-42963163F287}"/>
              </a:ext>
            </a:extLst>
          </p:cNvPr>
          <p:cNvSpPr/>
          <p:nvPr/>
        </p:nvSpPr>
        <p:spPr>
          <a:xfrm>
            <a:off x="5981700" y="3941781"/>
            <a:ext cx="1943100"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Blue</a:t>
            </a:r>
          </a:p>
        </p:txBody>
      </p:sp>
      <p:pic>
        <p:nvPicPr>
          <p:cNvPr id="50" name="Graphic 49" descr="Triangle Ruler outline">
            <a:extLst>
              <a:ext uri="{FF2B5EF4-FFF2-40B4-BE49-F238E27FC236}">
                <a16:creationId xmlns:a16="http://schemas.microsoft.com/office/drawing/2014/main" id="{29999770-A6EA-4FA9-97B7-DB004DEA052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8041668">
            <a:off x="2177089" y="2204709"/>
            <a:ext cx="1442236" cy="1442236"/>
          </a:xfrm>
          <a:prstGeom prst="rect">
            <a:avLst/>
          </a:prstGeom>
        </p:spPr>
      </p:pic>
    </p:spTree>
    <p:custDataLst>
      <p:tags r:id="rId1"/>
    </p:custDataLst>
    <p:extLst>
      <p:ext uri="{BB962C8B-B14F-4D97-AF65-F5344CB8AC3E}">
        <p14:creationId xmlns:p14="http://schemas.microsoft.com/office/powerpoint/2010/main" val="1044560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500" fill="hold"/>
                                        <p:tgtEl>
                                          <p:spTgt spid="48"/>
                                        </p:tgtEl>
                                        <p:attrNameLst>
                                          <p:attrName>fillcolor</p:attrName>
                                        </p:attrNameLst>
                                      </p:cBhvr>
                                      <p:to>
                                        <a:srgbClr val="74C274"/>
                                      </p:to>
                                    </p:animClr>
                                    <p:set>
                                      <p:cBhvr>
                                        <p:cTn id="7" dur="500" fill="hold"/>
                                        <p:tgtEl>
                                          <p:spTgt spid="48"/>
                                        </p:tgtEl>
                                        <p:attrNameLst>
                                          <p:attrName>fill.type</p:attrName>
                                        </p:attrNameLst>
                                      </p:cBhvr>
                                      <p:to>
                                        <p:strVal val="solid"/>
                                      </p:to>
                                    </p:set>
                                    <p:set>
                                      <p:cBhvr>
                                        <p:cTn id="8" dur="500" fill="hold"/>
                                        <p:tgtEl>
                                          <p:spTgt spid="48"/>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500" fill="hold"/>
                                        <p:tgtEl>
                                          <p:spTgt spid="48"/>
                                        </p:tgtEl>
                                        <p:attrNameLst>
                                          <p:attrName>stroke.color</p:attrName>
                                        </p:attrNameLst>
                                      </p:cBhvr>
                                      <p:to>
                                        <a:srgbClr val="74C274"/>
                                      </p:to>
                                    </p:animClr>
                                    <p:set>
                                      <p:cBhvr>
                                        <p:cTn id="11" dur="500" fill="hold"/>
                                        <p:tgtEl>
                                          <p:spTgt spid="48"/>
                                        </p:tgtEl>
                                        <p:attrNameLst>
                                          <p:attrName>stroke.on</p:attrName>
                                        </p:attrNameLst>
                                      </p:cBhvr>
                                      <p:to>
                                        <p:strVal val="true"/>
                                      </p:to>
                                    </p:set>
                                  </p:childTnLst>
                                </p:cTn>
                              </p:par>
                              <p:par>
                                <p:cTn id="12" presetID="3" presetClass="emph" presetSubtype="2" fill="hold" grpId="0" nodeType="withEffect">
                                  <p:stCondLst>
                                    <p:cond delay="0"/>
                                  </p:stCondLst>
                                  <p:childTnLst>
                                    <p:animClr clrSpc="rgb" dir="cw">
                                      <p:cBhvr override="childStyle">
                                        <p:cTn id="13" dur="500" fill="hold"/>
                                        <p:tgtEl>
                                          <p:spTgt spid="48"/>
                                        </p:tgtEl>
                                        <p:attrNameLst>
                                          <p:attrName>style.color</p:attrName>
                                        </p:attrNameLst>
                                      </p:cBhvr>
                                      <p:to>
                                        <a:srgbClr val="FFFFFF"/>
                                      </p:to>
                                    </p:animClr>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fade">
                                      <p:cBhvr>
                                        <p:cTn id="18" dur="500"/>
                                        <p:tgtEl>
                                          <p:spTgt spid="50"/>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1E16D93B-D3A8-750B-460A-91E163D61ADF}"/>
              </a:ext>
            </a:extLst>
          </p:cNvPr>
          <p:cNvPicPr>
            <a:picLocks noChangeAspect="1"/>
          </p:cNvPicPr>
          <p:nvPr/>
        </p:nvPicPr>
        <p:blipFill>
          <a:blip r:embed="rId4"/>
          <a:stretch>
            <a:fillRect/>
          </a:stretch>
        </p:blipFill>
        <p:spPr>
          <a:xfrm>
            <a:off x="511478" y="2408417"/>
            <a:ext cx="3520524" cy="1530318"/>
          </a:xfrm>
          <a:prstGeom prst="rect">
            <a:avLst/>
          </a:prstGeom>
        </p:spPr>
      </p:pic>
      <p:pic>
        <p:nvPicPr>
          <p:cNvPr id="20" name="Picture 19">
            <a:extLst>
              <a:ext uri="{FF2B5EF4-FFF2-40B4-BE49-F238E27FC236}">
                <a16:creationId xmlns:a16="http://schemas.microsoft.com/office/drawing/2014/main" id="{C221D473-A2EB-4670-AEB4-70832D4C4AC4}"/>
              </a:ext>
            </a:extLst>
          </p:cNvPr>
          <p:cNvPicPr>
            <a:picLocks noChangeAspect="1"/>
          </p:cNvPicPr>
          <p:nvPr/>
        </p:nvPicPr>
        <p:blipFill>
          <a:blip r:embed="rId5"/>
          <a:stretch>
            <a:fillRect/>
          </a:stretch>
        </p:blipFill>
        <p:spPr>
          <a:xfrm>
            <a:off x="2868526" y="1726684"/>
            <a:ext cx="2217767" cy="2151565"/>
          </a:xfrm>
          <a:prstGeom prst="rect">
            <a:avLst/>
          </a:prstGeom>
        </p:spPr>
      </p:pic>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To check if an angle is right using a set-square, we follow 3 steps:</a:t>
            </a:r>
          </a:p>
        </p:txBody>
      </p:sp>
      <p:sp>
        <p:nvSpPr>
          <p:cNvPr id="13" name="Rectangle 12">
            <a:extLst>
              <a:ext uri="{FF2B5EF4-FFF2-40B4-BE49-F238E27FC236}">
                <a16:creationId xmlns:a16="http://schemas.microsoft.com/office/drawing/2014/main" id="{D578F320-C949-2B5D-483E-E9E0CC88F6CB}"/>
              </a:ext>
            </a:extLst>
          </p:cNvPr>
          <p:cNvSpPr/>
          <p:nvPr/>
        </p:nvSpPr>
        <p:spPr>
          <a:xfrm>
            <a:off x="386080" y="4136411"/>
            <a:ext cx="4612639" cy="584775"/>
          </a:xfrm>
          <a:prstGeom prst="rect">
            <a:avLst/>
          </a:prstGeom>
        </p:spPr>
        <p:txBody>
          <a:bodyPr wrap="square">
            <a:spAutoFit/>
          </a:bodyPr>
          <a:lstStyle/>
          <a:p>
            <a:r>
              <a:rPr lang="en-US" sz="1600" dirty="0">
                <a:solidFill>
                  <a:schemeClr val="tx1">
                    <a:lumMod val="65000"/>
                    <a:lumOff val="35000"/>
                  </a:schemeClr>
                </a:solidFill>
                <a:latin typeface="Comic Sans MS" panose="030F0702030302020204" pitchFamily="66" charset="0"/>
                <a:ea typeface="Calibri" panose="020F0502020204030204" pitchFamily="34" charset="0"/>
                <a:cs typeface="Arial" panose="020B0604020202020204" pitchFamily="34" charset="0"/>
              </a:rPr>
              <a:t>We start by placing one of the two short sides of the set square on one side of the angle.</a:t>
            </a:r>
            <a:endParaRPr lang="fr-FR" sz="1600" dirty="0">
              <a:solidFill>
                <a:schemeClr val="tx1">
                  <a:lumMod val="65000"/>
                  <a:lumOff val="35000"/>
                </a:schemeClr>
              </a:solidFill>
            </a:endParaRPr>
          </a:p>
        </p:txBody>
      </p:sp>
      <p:sp>
        <p:nvSpPr>
          <p:cNvPr id="14" name="Rectangle 13">
            <a:extLst>
              <a:ext uri="{FF2B5EF4-FFF2-40B4-BE49-F238E27FC236}">
                <a16:creationId xmlns:a16="http://schemas.microsoft.com/office/drawing/2014/main" id="{74DDC9F7-FD41-8A24-3481-29EAC73F31FF}"/>
              </a:ext>
            </a:extLst>
          </p:cNvPr>
          <p:cNvSpPr/>
          <p:nvPr/>
        </p:nvSpPr>
        <p:spPr>
          <a:xfrm>
            <a:off x="5293359" y="4158255"/>
            <a:ext cx="4391981" cy="584775"/>
          </a:xfrm>
          <a:prstGeom prst="rect">
            <a:avLst/>
          </a:prstGeom>
        </p:spPr>
        <p:txBody>
          <a:bodyPr wrap="square">
            <a:spAutoFit/>
          </a:bodyPr>
          <a:lstStyle/>
          <a:p>
            <a:r>
              <a:rPr lang="en-US" sz="1600" dirty="0">
                <a:solidFill>
                  <a:schemeClr val="tx1">
                    <a:lumMod val="65000"/>
                    <a:lumOff val="35000"/>
                  </a:schemeClr>
                </a:solidFill>
                <a:latin typeface="Comic Sans MS" panose="030F0702030302020204" pitchFamily="66" charset="0"/>
                <a:ea typeface="Calibri" panose="020F0502020204030204" pitchFamily="34" charset="0"/>
                <a:cs typeface="Arial" panose="020B0604020202020204" pitchFamily="34" charset="0"/>
              </a:rPr>
              <a:t>We then slide the set square until its other short side touches the vertex of the angle.  </a:t>
            </a:r>
            <a:endParaRPr lang="fr-FR" sz="1600" dirty="0">
              <a:solidFill>
                <a:schemeClr val="tx1">
                  <a:lumMod val="65000"/>
                  <a:lumOff val="35000"/>
                </a:schemeClr>
              </a:solidFill>
            </a:endParaRPr>
          </a:p>
        </p:txBody>
      </p:sp>
      <p:pic>
        <p:nvPicPr>
          <p:cNvPr id="15" name="Picture 14">
            <a:extLst>
              <a:ext uri="{FF2B5EF4-FFF2-40B4-BE49-F238E27FC236}">
                <a16:creationId xmlns:a16="http://schemas.microsoft.com/office/drawing/2014/main" id="{42454C7A-8064-E17E-7F0B-3E0F9DE65953}"/>
              </a:ext>
            </a:extLst>
          </p:cNvPr>
          <p:cNvPicPr>
            <a:picLocks noChangeAspect="1"/>
          </p:cNvPicPr>
          <p:nvPr/>
        </p:nvPicPr>
        <p:blipFill>
          <a:blip r:embed="rId6"/>
          <a:stretch>
            <a:fillRect/>
          </a:stretch>
        </p:blipFill>
        <p:spPr>
          <a:xfrm>
            <a:off x="512531" y="2126404"/>
            <a:ext cx="571500" cy="476250"/>
          </a:xfrm>
          <a:prstGeom prst="rect">
            <a:avLst/>
          </a:prstGeom>
        </p:spPr>
      </p:pic>
      <p:pic>
        <p:nvPicPr>
          <p:cNvPr id="16" name="Picture 15">
            <a:extLst>
              <a:ext uri="{FF2B5EF4-FFF2-40B4-BE49-F238E27FC236}">
                <a16:creationId xmlns:a16="http://schemas.microsoft.com/office/drawing/2014/main" id="{646A3920-95D0-93F2-FD2C-E8D03B3976E8}"/>
              </a:ext>
            </a:extLst>
          </p:cNvPr>
          <p:cNvPicPr>
            <a:picLocks noChangeAspect="1"/>
          </p:cNvPicPr>
          <p:nvPr/>
        </p:nvPicPr>
        <p:blipFill>
          <a:blip r:embed="rId7"/>
          <a:stretch>
            <a:fillRect/>
          </a:stretch>
        </p:blipFill>
        <p:spPr>
          <a:xfrm>
            <a:off x="4596176" y="2052091"/>
            <a:ext cx="514350" cy="504825"/>
          </a:xfrm>
          <a:prstGeom prst="rect">
            <a:avLst/>
          </a:prstGeom>
        </p:spPr>
      </p:pic>
      <p:pic>
        <p:nvPicPr>
          <p:cNvPr id="21" name="Picture 20">
            <a:extLst>
              <a:ext uri="{FF2B5EF4-FFF2-40B4-BE49-F238E27FC236}">
                <a16:creationId xmlns:a16="http://schemas.microsoft.com/office/drawing/2014/main" id="{785575BA-E7B7-CA3F-12CD-2BF6C02E7FD6}"/>
              </a:ext>
            </a:extLst>
          </p:cNvPr>
          <p:cNvPicPr>
            <a:picLocks noChangeAspect="1"/>
          </p:cNvPicPr>
          <p:nvPr/>
        </p:nvPicPr>
        <p:blipFill>
          <a:blip r:embed="rId4"/>
          <a:stretch>
            <a:fillRect/>
          </a:stretch>
        </p:blipFill>
        <p:spPr>
          <a:xfrm>
            <a:off x="5110526" y="2408417"/>
            <a:ext cx="3520524" cy="1530318"/>
          </a:xfrm>
          <a:prstGeom prst="rect">
            <a:avLst/>
          </a:prstGeom>
        </p:spPr>
      </p:pic>
      <p:pic>
        <p:nvPicPr>
          <p:cNvPr id="22" name="Picture 21">
            <a:extLst>
              <a:ext uri="{FF2B5EF4-FFF2-40B4-BE49-F238E27FC236}">
                <a16:creationId xmlns:a16="http://schemas.microsoft.com/office/drawing/2014/main" id="{B824605D-8427-4A05-29D9-5E0E7797B615}"/>
              </a:ext>
            </a:extLst>
          </p:cNvPr>
          <p:cNvPicPr>
            <a:picLocks noChangeAspect="1"/>
          </p:cNvPicPr>
          <p:nvPr/>
        </p:nvPicPr>
        <p:blipFill>
          <a:blip r:embed="rId5"/>
          <a:stretch>
            <a:fillRect/>
          </a:stretch>
        </p:blipFill>
        <p:spPr>
          <a:xfrm>
            <a:off x="7467574" y="1726684"/>
            <a:ext cx="2217767" cy="2151565"/>
          </a:xfrm>
          <a:prstGeom prst="rect">
            <a:avLst/>
          </a:prstGeom>
        </p:spPr>
      </p:pic>
      <p:cxnSp>
        <p:nvCxnSpPr>
          <p:cNvPr id="3" name="Straight Arrow Connector 2">
            <a:extLst>
              <a:ext uri="{FF2B5EF4-FFF2-40B4-BE49-F238E27FC236}">
                <a16:creationId xmlns:a16="http://schemas.microsoft.com/office/drawing/2014/main" id="{5C2F4A64-4A9F-BE35-8E23-D58806CB02E7}"/>
              </a:ext>
            </a:extLst>
          </p:cNvPr>
          <p:cNvCxnSpPr>
            <a:cxnSpLocks/>
          </p:cNvCxnSpPr>
          <p:nvPr/>
        </p:nvCxnSpPr>
        <p:spPr>
          <a:xfrm flipH="1">
            <a:off x="6177280" y="3952462"/>
            <a:ext cx="232321" cy="183949"/>
          </a:xfrm>
          <a:prstGeom prst="straightConnector1">
            <a:avLst/>
          </a:prstGeom>
          <a:ln w="19050">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5481410C-FF31-025F-DE2F-9C1775E6DE46}"/>
              </a:ext>
            </a:extLst>
          </p:cNvPr>
          <p:cNvSpPr/>
          <p:nvPr/>
        </p:nvSpPr>
        <p:spPr>
          <a:xfrm>
            <a:off x="9276529" y="2638023"/>
            <a:ext cx="2509071" cy="1395318"/>
          </a:xfrm>
          <a:prstGeom prst="rect">
            <a:avLst/>
          </a:prstGeom>
        </p:spPr>
        <p:txBody>
          <a:bodyPr wrap="square">
            <a:spAutoFit/>
          </a:bodyPr>
          <a:lstStyle/>
          <a:p>
            <a:pPr>
              <a:lnSpc>
                <a:spcPct val="107000"/>
              </a:lnSpc>
              <a:spcAft>
                <a:spcPts val="800"/>
              </a:spcAft>
            </a:pPr>
            <a:r>
              <a:rPr lang="en-US" sz="1600" dirty="0">
                <a:solidFill>
                  <a:schemeClr val="tx1">
                    <a:lumMod val="65000"/>
                    <a:lumOff val="35000"/>
                  </a:schemeClr>
                </a:solidFill>
                <a:latin typeface="Comic Sans MS" panose="030F0702030302020204" pitchFamily="66" charset="0"/>
                <a:ea typeface="Calibri" panose="020F0502020204030204" pitchFamily="34" charset="0"/>
                <a:cs typeface="Arial" panose="020B0604020202020204" pitchFamily="34" charset="0"/>
              </a:rPr>
              <a:t>If the other side of the angle coincides with the other short side of the set square, then the angle is right.</a:t>
            </a:r>
            <a:endParaRPr lang="en-US" sz="16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endParaRPr>
          </a:p>
        </p:txBody>
      </p:sp>
      <p:pic>
        <p:nvPicPr>
          <p:cNvPr id="30" name="Picture 29">
            <a:extLst>
              <a:ext uri="{FF2B5EF4-FFF2-40B4-BE49-F238E27FC236}">
                <a16:creationId xmlns:a16="http://schemas.microsoft.com/office/drawing/2014/main" id="{3C1C07FD-8637-6C85-C8F7-AF577B3E2E68}"/>
              </a:ext>
            </a:extLst>
          </p:cNvPr>
          <p:cNvPicPr>
            <a:picLocks noChangeAspect="1"/>
          </p:cNvPicPr>
          <p:nvPr/>
        </p:nvPicPr>
        <p:blipFill>
          <a:blip r:embed="rId8"/>
          <a:stretch>
            <a:fillRect/>
          </a:stretch>
        </p:blipFill>
        <p:spPr>
          <a:xfrm>
            <a:off x="9276529" y="2033041"/>
            <a:ext cx="561975" cy="523875"/>
          </a:xfrm>
          <a:prstGeom prst="rect">
            <a:avLst/>
          </a:prstGeom>
        </p:spPr>
      </p:pic>
      <p:cxnSp>
        <p:nvCxnSpPr>
          <p:cNvPr id="31" name="Straight Arrow Connector 30">
            <a:extLst>
              <a:ext uri="{FF2B5EF4-FFF2-40B4-BE49-F238E27FC236}">
                <a16:creationId xmlns:a16="http://schemas.microsoft.com/office/drawing/2014/main" id="{1C4DA8B2-FF3D-1303-0824-E5DA390A3136}"/>
              </a:ext>
            </a:extLst>
          </p:cNvPr>
          <p:cNvCxnSpPr/>
          <p:nvPr/>
        </p:nvCxnSpPr>
        <p:spPr>
          <a:xfrm>
            <a:off x="5890197" y="2371487"/>
            <a:ext cx="519404" cy="32800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4884E5B3-9D84-EF50-C4EF-63842EE174BA}"/>
              </a:ext>
            </a:extLst>
          </p:cNvPr>
          <p:cNvCxnSpPr>
            <a:cxnSpLocks/>
          </p:cNvCxnSpPr>
          <p:nvPr/>
        </p:nvCxnSpPr>
        <p:spPr>
          <a:xfrm flipH="1">
            <a:off x="5315856" y="2535491"/>
            <a:ext cx="326919" cy="39407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7C165743-DD60-E40D-2A51-0AA69BF20C94}"/>
              </a:ext>
            </a:extLst>
          </p:cNvPr>
          <p:cNvSpPr/>
          <p:nvPr/>
        </p:nvSpPr>
        <p:spPr>
          <a:xfrm>
            <a:off x="5293359" y="5118799"/>
            <a:ext cx="4391981" cy="868379"/>
          </a:xfrm>
          <a:prstGeom prst="rect">
            <a:avLst/>
          </a:prstGeom>
        </p:spPr>
        <p:txBody>
          <a:bodyPr wrap="square">
            <a:spAutoFit/>
          </a:bodyPr>
          <a:lstStyle/>
          <a:p>
            <a:pPr>
              <a:lnSpc>
                <a:spcPct val="107000"/>
              </a:lnSpc>
              <a:spcAft>
                <a:spcPts val="800"/>
              </a:spcAft>
            </a:pPr>
            <a:r>
              <a:rPr lang="en-US" sz="1600" dirty="0">
                <a:solidFill>
                  <a:schemeClr val="tx1">
                    <a:lumMod val="65000"/>
                    <a:lumOff val="35000"/>
                  </a:schemeClr>
                </a:solidFill>
                <a:latin typeface="Comic Sans MS" panose="030F0702030302020204" pitchFamily="66" charset="0"/>
                <a:ea typeface="Calibri" panose="020F0502020204030204" pitchFamily="34" charset="0"/>
                <a:cs typeface="Arial" panose="020B0604020202020204" pitchFamily="34" charset="0"/>
              </a:rPr>
              <a:t>In this case, the other side of the angle does not coincide with the other short side of the set square, so the angle is not right.</a:t>
            </a:r>
            <a:endParaRPr lang="en-US" sz="16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271122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par>
                                <p:cTn id="27" presetID="10"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10"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down)">
                                      <p:cBhvr>
                                        <p:cTn id="40" dur="500"/>
                                        <p:tgtEl>
                                          <p:spTgt spid="3"/>
                                        </p:tgtEl>
                                      </p:cBhvr>
                                    </p:animEffect>
                                  </p:childTnLst>
                                </p:cTn>
                              </p:par>
                            </p:childTnLst>
                          </p:cTn>
                        </p:par>
                        <p:par>
                          <p:cTn id="41" fill="hold">
                            <p:stCondLst>
                              <p:cond delay="500"/>
                            </p:stCondLst>
                            <p:childTnLst>
                              <p:par>
                                <p:cTn id="42" presetID="35" presetClass="path" presetSubtype="0" accel="50000" decel="50000" fill="hold" nodeType="afterEffect">
                                  <p:stCondLst>
                                    <p:cond delay="0"/>
                                  </p:stCondLst>
                                  <p:childTnLst>
                                    <p:animMotion origin="layout" path="M 4.58333E-6 -4.81481E-6 L -0.08269 -0.00023 " pathEditMode="relative" rAng="0" ptsTypes="AA">
                                      <p:cBhvr>
                                        <p:cTn id="43" dur="1500" fill="hold"/>
                                        <p:tgtEl>
                                          <p:spTgt spid="22"/>
                                        </p:tgtEl>
                                        <p:attrNameLst>
                                          <p:attrName>ppt_x</p:attrName>
                                          <p:attrName>ppt_y</p:attrName>
                                        </p:attrNameLst>
                                      </p:cBhvr>
                                      <p:rCtr x="-4141" y="-23"/>
                                    </p:animMotion>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nodeType="clickEffect">
                                  <p:stCondLst>
                                    <p:cond delay="0"/>
                                  </p:stCondLst>
                                  <p:childTnLst>
                                    <p:animEffect transition="out" filter="fade">
                                      <p:cBhvr>
                                        <p:cTn id="47" dur="500"/>
                                        <p:tgtEl>
                                          <p:spTgt spid="3"/>
                                        </p:tgtEl>
                                      </p:cBhvr>
                                    </p:animEffect>
                                    <p:set>
                                      <p:cBhvr>
                                        <p:cTn id="48" dur="1" fill="hold">
                                          <p:stCondLst>
                                            <p:cond delay="499"/>
                                          </p:stCondLst>
                                        </p:cTn>
                                        <p:tgtEl>
                                          <p:spTgt spid="3"/>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nodeType="click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wipe(up)">
                                      <p:cBhvr>
                                        <p:cTn id="60" dur="500"/>
                                        <p:tgtEl>
                                          <p:spTgt spid="31"/>
                                        </p:tgtEl>
                                      </p:cBhvr>
                                    </p:animEffect>
                                  </p:childTnLst>
                                </p:cTn>
                              </p:par>
                              <p:par>
                                <p:cTn id="61" presetID="22" presetClass="entr" presetSubtype="1" fill="hold"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9" grpId="0"/>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Let’s check if these angles are right.</a:t>
            </a:r>
          </a:p>
        </p:txBody>
      </p:sp>
      <p:pic>
        <p:nvPicPr>
          <p:cNvPr id="18" name="Picture 17">
            <a:extLst>
              <a:ext uri="{FF2B5EF4-FFF2-40B4-BE49-F238E27FC236}">
                <a16:creationId xmlns:a16="http://schemas.microsoft.com/office/drawing/2014/main" id="{841254C1-D5B4-6DA0-C6AB-CEAF6C65EB96}"/>
              </a:ext>
            </a:extLst>
          </p:cNvPr>
          <p:cNvPicPr>
            <a:picLocks noChangeAspect="1"/>
          </p:cNvPicPr>
          <p:nvPr/>
        </p:nvPicPr>
        <p:blipFill>
          <a:blip r:embed="rId4"/>
          <a:stretch>
            <a:fillRect/>
          </a:stretch>
        </p:blipFill>
        <p:spPr>
          <a:xfrm>
            <a:off x="3775232" y="2315322"/>
            <a:ext cx="2217767" cy="2151565"/>
          </a:xfrm>
          <a:prstGeom prst="rect">
            <a:avLst/>
          </a:prstGeom>
        </p:spPr>
      </p:pic>
      <p:cxnSp>
        <p:nvCxnSpPr>
          <p:cNvPr id="23" name="Straight Arrow Connector 22">
            <a:extLst>
              <a:ext uri="{FF2B5EF4-FFF2-40B4-BE49-F238E27FC236}">
                <a16:creationId xmlns:a16="http://schemas.microsoft.com/office/drawing/2014/main" id="{1D3577BB-3F94-90A1-2855-68ABD2E32DE5}"/>
              </a:ext>
            </a:extLst>
          </p:cNvPr>
          <p:cNvCxnSpPr/>
          <p:nvPr/>
        </p:nvCxnSpPr>
        <p:spPr>
          <a:xfrm>
            <a:off x="2103321" y="2375918"/>
            <a:ext cx="519404" cy="32800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2ED3D0A-AA45-3470-AE03-C580CA7EA18A}"/>
              </a:ext>
            </a:extLst>
          </p:cNvPr>
          <p:cNvCxnSpPr>
            <a:cxnSpLocks/>
          </p:cNvCxnSpPr>
          <p:nvPr/>
        </p:nvCxnSpPr>
        <p:spPr>
          <a:xfrm flipH="1">
            <a:off x="1398433" y="2389691"/>
            <a:ext cx="326919" cy="39407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7A5AABBB-E532-5BF7-F17A-8563122410D4}"/>
              </a:ext>
            </a:extLst>
          </p:cNvPr>
          <p:cNvGrpSpPr/>
          <p:nvPr/>
        </p:nvGrpSpPr>
        <p:grpSpPr>
          <a:xfrm>
            <a:off x="7732014" y="2299525"/>
            <a:ext cx="2183363" cy="2167362"/>
            <a:chOff x="9526555" y="286589"/>
            <a:chExt cx="2183363" cy="2167362"/>
          </a:xfrm>
        </p:grpSpPr>
        <p:cxnSp>
          <p:nvCxnSpPr>
            <p:cNvPr id="26" name="Straight Connector 25">
              <a:extLst>
                <a:ext uri="{FF2B5EF4-FFF2-40B4-BE49-F238E27FC236}">
                  <a16:creationId xmlns:a16="http://schemas.microsoft.com/office/drawing/2014/main" id="{5F23100B-998B-559B-005D-6BF6044D4C2D}"/>
                </a:ext>
              </a:extLst>
            </p:cNvPr>
            <p:cNvCxnSpPr/>
            <p:nvPr/>
          </p:nvCxnSpPr>
          <p:spPr>
            <a:xfrm>
              <a:off x="9526555" y="286589"/>
              <a:ext cx="0" cy="2167362"/>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5AC3DB3-7E40-B528-E2B2-4CEF9A12EF7C}"/>
                </a:ext>
              </a:extLst>
            </p:cNvPr>
            <p:cNvCxnSpPr>
              <a:cxnSpLocks/>
            </p:cNvCxnSpPr>
            <p:nvPr/>
          </p:nvCxnSpPr>
          <p:spPr>
            <a:xfrm flipH="1">
              <a:off x="9526555" y="2453951"/>
              <a:ext cx="2183363" cy="0"/>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pic>
        <p:nvPicPr>
          <p:cNvPr id="28" name="Picture 27">
            <a:extLst>
              <a:ext uri="{FF2B5EF4-FFF2-40B4-BE49-F238E27FC236}">
                <a16:creationId xmlns:a16="http://schemas.microsoft.com/office/drawing/2014/main" id="{D65CF5DF-F940-AD8D-2FEC-4E9348041E3A}"/>
              </a:ext>
            </a:extLst>
          </p:cNvPr>
          <p:cNvPicPr>
            <a:picLocks noChangeAspect="1"/>
          </p:cNvPicPr>
          <p:nvPr/>
        </p:nvPicPr>
        <p:blipFill>
          <a:blip r:embed="rId4"/>
          <a:stretch>
            <a:fillRect/>
          </a:stretch>
        </p:blipFill>
        <p:spPr>
          <a:xfrm>
            <a:off x="9138817" y="2309916"/>
            <a:ext cx="2217767" cy="2151565"/>
          </a:xfrm>
          <a:prstGeom prst="rect">
            <a:avLst/>
          </a:prstGeom>
        </p:spPr>
      </p:pic>
      <p:cxnSp>
        <p:nvCxnSpPr>
          <p:cNvPr id="34" name="Straight Connector 33">
            <a:extLst>
              <a:ext uri="{FF2B5EF4-FFF2-40B4-BE49-F238E27FC236}">
                <a16:creationId xmlns:a16="http://schemas.microsoft.com/office/drawing/2014/main" id="{305D01FA-B623-B1AE-1C41-D7DA53F4EF28}"/>
              </a:ext>
            </a:extLst>
          </p:cNvPr>
          <p:cNvCxnSpPr/>
          <p:nvPr/>
        </p:nvCxnSpPr>
        <p:spPr>
          <a:xfrm>
            <a:off x="802338" y="2375918"/>
            <a:ext cx="1881673" cy="2106164"/>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6208EAB-090F-4DD5-A76E-BFEC8933ED93}"/>
              </a:ext>
            </a:extLst>
          </p:cNvPr>
          <p:cNvCxnSpPr>
            <a:cxnSpLocks/>
          </p:cNvCxnSpPr>
          <p:nvPr/>
        </p:nvCxnSpPr>
        <p:spPr>
          <a:xfrm>
            <a:off x="2674680" y="4472751"/>
            <a:ext cx="2597021" cy="0"/>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6EFAD337-5917-D0A0-BCE8-7E734281454C}"/>
              </a:ext>
            </a:extLst>
          </p:cNvPr>
          <p:cNvCxnSpPr/>
          <p:nvPr/>
        </p:nvCxnSpPr>
        <p:spPr>
          <a:xfrm>
            <a:off x="7160881" y="2746016"/>
            <a:ext cx="519404" cy="32800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936397E-822E-0C84-ECA6-7A718FA2BEDE}"/>
              </a:ext>
            </a:extLst>
          </p:cNvPr>
          <p:cNvSpPr txBox="1"/>
          <p:nvPr/>
        </p:nvSpPr>
        <p:spPr>
          <a:xfrm>
            <a:off x="2716243" y="4808680"/>
            <a:ext cx="2982807" cy="369332"/>
          </a:xfrm>
          <a:prstGeom prst="rect">
            <a:avLst/>
          </a:prstGeom>
          <a:noFill/>
        </p:spPr>
        <p:txBody>
          <a:bodyPr wrap="square">
            <a:spAutoFit/>
          </a:bodyPr>
          <a:lstStyle/>
          <a:p>
            <a:r>
              <a:rPr kumimoji="0" lang="en-US" sz="1800" b="0" i="0" u="none" strike="noStrike" kern="1200" cap="none" spc="0" normalizeH="0" baseline="0" noProof="0" dirty="0">
                <a:ln>
                  <a:noFill/>
                </a:ln>
                <a:solidFill>
                  <a:schemeClr val="tx1">
                    <a:lumMod val="65000"/>
                    <a:lumOff val="35000"/>
                  </a:schemeClr>
                </a:solidFill>
                <a:effectLst/>
                <a:uLnTx/>
                <a:uFillTx/>
                <a:latin typeface="Comic Sans MS" panose="030F0702030302020204" pitchFamily="66" charset="0"/>
                <a:ea typeface="Calibri" panose="020F0502020204030204" pitchFamily="34" charset="0"/>
                <a:cs typeface="Arial" panose="020B0604020202020204" pitchFamily="34" charset="0"/>
              </a:rPr>
              <a:t>The angle is not right. </a:t>
            </a:r>
            <a:endParaRPr lang="fr-FR" sz="2800" dirty="0">
              <a:solidFill>
                <a:schemeClr val="tx1">
                  <a:lumMod val="65000"/>
                  <a:lumOff val="35000"/>
                </a:schemeClr>
              </a:solidFill>
            </a:endParaRPr>
          </a:p>
        </p:txBody>
      </p:sp>
      <p:sp>
        <p:nvSpPr>
          <p:cNvPr id="38" name="TextBox 37">
            <a:extLst>
              <a:ext uri="{FF2B5EF4-FFF2-40B4-BE49-F238E27FC236}">
                <a16:creationId xmlns:a16="http://schemas.microsoft.com/office/drawing/2014/main" id="{3605DD87-8B01-2C53-D105-7D28EC9D2EE6}"/>
              </a:ext>
            </a:extLst>
          </p:cNvPr>
          <p:cNvSpPr txBox="1"/>
          <p:nvPr/>
        </p:nvSpPr>
        <p:spPr>
          <a:xfrm>
            <a:off x="7790109" y="4807236"/>
            <a:ext cx="2478055" cy="369332"/>
          </a:xfrm>
          <a:prstGeom prst="rect">
            <a:avLst/>
          </a:prstGeom>
          <a:noFill/>
        </p:spPr>
        <p:txBody>
          <a:bodyPr wrap="square">
            <a:spAutoFit/>
          </a:bodyPr>
          <a:lstStyle>
            <a:defPPr marR="0" lvl="0" algn="l" rtl="0">
              <a:lnSpc>
                <a:spcPct val="100000"/>
              </a:lnSpc>
              <a:spcBef>
                <a:spcPts val="0"/>
              </a:spcBef>
              <a:spcAft>
                <a:spcPts val="0"/>
              </a:spcAft>
            </a:defPPr>
            <a:lvl1pPr>
              <a:defRPr kumimoji="0" sz="1800" kern="1200" spc="0" normalizeH="0" baseline="0">
                <a:ln>
                  <a:noFill/>
                </a:ln>
                <a:solidFill>
                  <a:schemeClr val="tx1">
                    <a:lumMod val="65000"/>
                    <a:lumOff val="35000"/>
                  </a:schemeClr>
                </a:solidFill>
                <a:effectLst/>
                <a:uLnTx/>
                <a:uFillTx/>
                <a:latin typeface="Comic Sans MS" panose="030F0702030302020204" pitchFamily="66" charset="0"/>
                <a:ea typeface="Calibri" panose="020F0502020204030204" pitchFamily="34" charset="0"/>
                <a:cs typeface="Arial" panose="020B0604020202020204" pitchFamily="34" charset="0"/>
              </a:defRPr>
            </a:lvl1pPr>
          </a:lstStyle>
          <a:p>
            <a:r>
              <a:rPr lang="en-US" dirty="0"/>
              <a:t>The angle is right. </a:t>
            </a:r>
            <a:endParaRPr lang="fr-FR" dirty="0"/>
          </a:p>
        </p:txBody>
      </p:sp>
    </p:spTree>
    <p:custDataLst>
      <p:tags r:id="rId1"/>
    </p:custDataLst>
    <p:extLst>
      <p:ext uri="{BB962C8B-B14F-4D97-AF65-F5344CB8AC3E}">
        <p14:creationId xmlns:p14="http://schemas.microsoft.com/office/powerpoint/2010/main" val="546821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5" presetClass="path" presetSubtype="0" accel="50000" decel="50000" fill="hold" nodeType="clickEffect">
                                  <p:stCondLst>
                                    <p:cond delay="0"/>
                                  </p:stCondLst>
                                  <p:childTnLst>
                                    <p:animMotion origin="layout" path="M -8.33333E-7 -4.44444E-6 L -0.09088 -4.44444E-6 " pathEditMode="relative" rAng="0" ptsTypes="AA">
                                      <p:cBhvr>
                                        <p:cTn id="13" dur="2000" fill="hold"/>
                                        <p:tgtEl>
                                          <p:spTgt spid="18"/>
                                        </p:tgtEl>
                                        <p:attrNameLst>
                                          <p:attrName>ppt_x</p:attrName>
                                          <p:attrName>ppt_y</p:attrName>
                                        </p:attrNameLst>
                                      </p:cBhvr>
                                      <p:rCtr x="-4544" y="0"/>
                                    </p:animMotion>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up)">
                                      <p:cBhvr>
                                        <p:cTn id="18" dur="500"/>
                                        <p:tgtEl>
                                          <p:spTgt spid="24"/>
                                        </p:tgtEl>
                                      </p:cBhvr>
                                    </p:animEffect>
                                  </p:childTnLst>
                                </p:cTn>
                              </p:par>
                              <p:par>
                                <p:cTn id="19" presetID="22" presetClass="entr" presetSubtype="1"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up)">
                                      <p:cBhvr>
                                        <p:cTn id="21" dur="500"/>
                                        <p:tgtEl>
                                          <p:spTgt spid="23"/>
                                        </p:tgtEl>
                                      </p:cBhvr>
                                    </p:animEffect>
                                  </p:childTnLst>
                                </p:cTn>
                              </p:par>
                            </p:childTnLst>
                          </p:cTn>
                        </p:par>
                        <p:par>
                          <p:cTn id="22" fill="hold">
                            <p:stCondLst>
                              <p:cond delay="500"/>
                            </p:stCondLst>
                            <p:childTnLst>
                              <p:par>
                                <p:cTn id="23" presetID="42" presetClass="entr" presetSubtype="0"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1000"/>
                                        <p:tgtEl>
                                          <p:spTgt spid="37"/>
                                        </p:tgtEl>
                                      </p:cBhvr>
                                    </p:animEffect>
                                    <p:anim calcmode="lin" valueType="num">
                                      <p:cBhvr>
                                        <p:cTn id="26" dur="1000" fill="hold"/>
                                        <p:tgtEl>
                                          <p:spTgt spid="37"/>
                                        </p:tgtEl>
                                        <p:attrNameLst>
                                          <p:attrName>ppt_x</p:attrName>
                                        </p:attrNameLst>
                                      </p:cBhvr>
                                      <p:tavLst>
                                        <p:tav tm="0">
                                          <p:val>
                                            <p:strVal val="#ppt_x"/>
                                          </p:val>
                                        </p:tav>
                                        <p:tav tm="100000">
                                          <p:val>
                                            <p:strVal val="#ppt_x"/>
                                          </p:val>
                                        </p:tav>
                                      </p:tavLst>
                                    </p:anim>
                                    <p:anim calcmode="lin" valueType="num">
                                      <p:cBhvr>
                                        <p:cTn id="2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1000"/>
                                        <p:tgtEl>
                                          <p:spTgt spid="28"/>
                                        </p:tgtEl>
                                      </p:cBhvr>
                                    </p:animEffect>
                                    <p:anim calcmode="lin" valueType="num">
                                      <p:cBhvr>
                                        <p:cTn id="33" dur="1000" fill="hold"/>
                                        <p:tgtEl>
                                          <p:spTgt spid="28"/>
                                        </p:tgtEl>
                                        <p:attrNameLst>
                                          <p:attrName>ppt_x</p:attrName>
                                        </p:attrNameLst>
                                      </p:cBhvr>
                                      <p:tavLst>
                                        <p:tav tm="0">
                                          <p:val>
                                            <p:strVal val="#ppt_x"/>
                                          </p:val>
                                        </p:tav>
                                        <p:tav tm="100000">
                                          <p:val>
                                            <p:strVal val="#ppt_x"/>
                                          </p:val>
                                        </p:tav>
                                      </p:tavLst>
                                    </p:anim>
                                    <p:anim calcmode="lin" valueType="num">
                                      <p:cBhvr>
                                        <p:cTn id="34"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5" presetClass="path" presetSubtype="0" accel="50000" decel="50000" fill="hold" nodeType="clickEffect">
                                  <p:stCondLst>
                                    <p:cond delay="0"/>
                                  </p:stCondLst>
                                  <p:childTnLst>
                                    <p:animMotion origin="layout" path="M -4.79167E-6 1.48148E-6 L -0.11445 1.48148E-6 " pathEditMode="relative" rAng="0" ptsTypes="AA">
                                      <p:cBhvr>
                                        <p:cTn id="38" dur="2000" fill="hold"/>
                                        <p:tgtEl>
                                          <p:spTgt spid="28"/>
                                        </p:tgtEl>
                                        <p:attrNameLst>
                                          <p:attrName>ppt_x</p:attrName>
                                          <p:attrName>ppt_y</p:attrName>
                                        </p:attrNameLst>
                                      </p:cBhvr>
                                      <p:rCtr x="-5729" y="0"/>
                                    </p:animMotion>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nodeType="click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500"/>
                            </p:stCondLst>
                            <p:childTnLst>
                              <p:par>
                                <p:cTn id="45" presetID="42" presetClass="entr" presetSubtype="0"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1000"/>
                                        <p:tgtEl>
                                          <p:spTgt spid="38"/>
                                        </p:tgtEl>
                                      </p:cBhvr>
                                    </p:animEffect>
                                    <p:anim calcmode="lin" valueType="num">
                                      <p:cBhvr>
                                        <p:cTn id="48" dur="1000" fill="hold"/>
                                        <p:tgtEl>
                                          <p:spTgt spid="38"/>
                                        </p:tgtEl>
                                        <p:attrNameLst>
                                          <p:attrName>ppt_x</p:attrName>
                                        </p:attrNameLst>
                                      </p:cBhvr>
                                      <p:tavLst>
                                        <p:tav tm="0">
                                          <p:val>
                                            <p:strVal val="#ppt_x"/>
                                          </p:val>
                                        </p:tav>
                                        <p:tav tm="100000">
                                          <p:val>
                                            <p:strVal val="#ppt_x"/>
                                          </p:val>
                                        </p:tav>
                                      </p:tavLst>
                                    </p:anim>
                                    <p:anim calcmode="lin" valueType="num">
                                      <p:cBhvr>
                                        <p:cTn id="49"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Select the best answer.</a:t>
            </a:r>
          </a:p>
        </p:txBody>
      </p:sp>
      <p:sp>
        <p:nvSpPr>
          <p:cNvPr id="16" name="TextBox 15">
            <a:extLst>
              <a:ext uri="{FF2B5EF4-FFF2-40B4-BE49-F238E27FC236}">
                <a16:creationId xmlns:a16="http://schemas.microsoft.com/office/drawing/2014/main" id="{67CB2406-EEC2-09AE-A2EC-AFE497062484}"/>
              </a:ext>
            </a:extLst>
          </p:cNvPr>
          <p:cNvSpPr txBox="1"/>
          <p:nvPr/>
        </p:nvSpPr>
        <p:spPr>
          <a:xfrm>
            <a:off x="536651" y="1552289"/>
            <a:ext cx="8624281" cy="523220"/>
          </a:xfrm>
          <a:prstGeom prst="rect">
            <a:avLst/>
          </a:prstGeom>
          <a:noFill/>
        </p:spPr>
        <p:txBody>
          <a:bodyPr wrap="square">
            <a:spAutoFit/>
          </a:bodyPr>
          <a:lstStyle/>
          <a:p>
            <a:r>
              <a:rPr lang="en-US" sz="2800" dirty="0">
                <a:solidFill>
                  <a:schemeClr val="tx1">
                    <a:lumMod val="65000"/>
                    <a:lumOff val="35000"/>
                  </a:schemeClr>
                </a:solidFill>
                <a:latin typeface="+mn-lt"/>
                <a:ea typeface="Calibri" panose="020F0502020204030204" pitchFamily="34" charset="0"/>
              </a:rPr>
              <a:t>Two perpendicular straight lines are lines that:</a:t>
            </a:r>
            <a:endParaRPr lang="en-US" sz="2800" dirty="0">
              <a:solidFill>
                <a:schemeClr val="tx1">
                  <a:lumMod val="65000"/>
                  <a:lumOff val="35000"/>
                </a:schemeClr>
              </a:solidFill>
              <a:latin typeface="+mn-lt"/>
            </a:endParaRPr>
          </a:p>
        </p:txBody>
      </p:sp>
      <p:sp>
        <p:nvSpPr>
          <p:cNvPr id="17" name="Rectangle: Rounded Corners 16">
            <a:extLst>
              <a:ext uri="{FF2B5EF4-FFF2-40B4-BE49-F238E27FC236}">
                <a16:creationId xmlns:a16="http://schemas.microsoft.com/office/drawing/2014/main" id="{8209650B-7861-DE97-B283-0E535C41F738}"/>
              </a:ext>
            </a:extLst>
          </p:cNvPr>
          <p:cNvSpPr/>
          <p:nvPr/>
        </p:nvSpPr>
        <p:spPr>
          <a:xfrm>
            <a:off x="664634" y="2720991"/>
            <a:ext cx="5317066"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a:r>
              <a:rPr lang="en-US" sz="2800" dirty="0">
                <a:solidFill>
                  <a:schemeClr val="tx1">
                    <a:lumMod val="65000"/>
                    <a:lumOff val="35000"/>
                  </a:schemeClr>
                </a:solidFill>
              </a:rPr>
              <a:t>Do not meet</a:t>
            </a:r>
          </a:p>
        </p:txBody>
      </p:sp>
      <p:sp>
        <p:nvSpPr>
          <p:cNvPr id="19" name="Rectangle: Rounded Corners 18">
            <a:extLst>
              <a:ext uri="{FF2B5EF4-FFF2-40B4-BE49-F238E27FC236}">
                <a16:creationId xmlns:a16="http://schemas.microsoft.com/office/drawing/2014/main" id="{2BF409A1-4F29-DDEA-8324-032970EC3366}"/>
              </a:ext>
            </a:extLst>
          </p:cNvPr>
          <p:cNvSpPr/>
          <p:nvPr/>
        </p:nvSpPr>
        <p:spPr>
          <a:xfrm>
            <a:off x="664634" y="3456500"/>
            <a:ext cx="5317066"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a:r>
              <a:rPr lang="en-US" sz="2800" dirty="0">
                <a:solidFill>
                  <a:schemeClr val="tx1">
                    <a:lumMod val="65000"/>
                    <a:lumOff val="35000"/>
                  </a:schemeClr>
                </a:solidFill>
              </a:rPr>
              <a:t>Meet at a right angle</a:t>
            </a:r>
          </a:p>
        </p:txBody>
      </p:sp>
      <p:sp>
        <p:nvSpPr>
          <p:cNvPr id="20" name="Rectangle: Rounded Corners 19">
            <a:extLst>
              <a:ext uri="{FF2B5EF4-FFF2-40B4-BE49-F238E27FC236}">
                <a16:creationId xmlns:a16="http://schemas.microsoft.com/office/drawing/2014/main" id="{E639FC76-3768-BB0D-2DDE-3581DF1E0475}"/>
              </a:ext>
            </a:extLst>
          </p:cNvPr>
          <p:cNvSpPr/>
          <p:nvPr/>
        </p:nvSpPr>
        <p:spPr>
          <a:xfrm>
            <a:off x="664634" y="4192009"/>
            <a:ext cx="5317066"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a:r>
              <a:rPr lang="en-US" sz="2800" dirty="0">
                <a:solidFill>
                  <a:schemeClr val="tx1">
                    <a:lumMod val="65000"/>
                    <a:lumOff val="35000"/>
                  </a:schemeClr>
                </a:solidFill>
              </a:rPr>
              <a:t>Meet at a point</a:t>
            </a:r>
          </a:p>
        </p:txBody>
      </p:sp>
    </p:spTree>
    <p:custDataLst>
      <p:tags r:id="rId1"/>
    </p:custDataLst>
    <p:extLst>
      <p:ext uri="{BB962C8B-B14F-4D97-AF65-F5344CB8AC3E}">
        <p14:creationId xmlns:p14="http://schemas.microsoft.com/office/powerpoint/2010/main" val="2190195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500" fill="hold"/>
                                        <p:tgtEl>
                                          <p:spTgt spid="19"/>
                                        </p:tgtEl>
                                        <p:attrNameLst>
                                          <p:attrName>fillcolor</p:attrName>
                                        </p:attrNameLst>
                                      </p:cBhvr>
                                      <p:to>
                                        <a:srgbClr val="74C274"/>
                                      </p:to>
                                    </p:animClr>
                                    <p:set>
                                      <p:cBhvr>
                                        <p:cTn id="7" dur="500" fill="hold"/>
                                        <p:tgtEl>
                                          <p:spTgt spid="19"/>
                                        </p:tgtEl>
                                        <p:attrNameLst>
                                          <p:attrName>fill.type</p:attrName>
                                        </p:attrNameLst>
                                      </p:cBhvr>
                                      <p:to>
                                        <p:strVal val="solid"/>
                                      </p:to>
                                    </p:set>
                                    <p:set>
                                      <p:cBhvr>
                                        <p:cTn id="8" dur="500" fill="hold"/>
                                        <p:tgtEl>
                                          <p:spTgt spid="19"/>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500" fill="hold"/>
                                        <p:tgtEl>
                                          <p:spTgt spid="19"/>
                                        </p:tgtEl>
                                        <p:attrNameLst>
                                          <p:attrName>stroke.color</p:attrName>
                                        </p:attrNameLst>
                                      </p:cBhvr>
                                      <p:to>
                                        <a:srgbClr val="74C274"/>
                                      </p:to>
                                    </p:animClr>
                                    <p:set>
                                      <p:cBhvr>
                                        <p:cTn id="11" dur="500" fill="hold"/>
                                        <p:tgtEl>
                                          <p:spTgt spid="19"/>
                                        </p:tgtEl>
                                        <p:attrNameLst>
                                          <p:attrName>stroke.on</p:attrName>
                                        </p:attrNameLst>
                                      </p:cBhvr>
                                      <p:to>
                                        <p:strVal val="true"/>
                                      </p:to>
                                    </p:set>
                                  </p:childTnLst>
                                </p:cTn>
                              </p:par>
                              <p:par>
                                <p:cTn id="12" presetID="3" presetClass="emph" presetSubtype="2" fill="hold" grpId="0" nodeType="withEffect">
                                  <p:stCondLst>
                                    <p:cond delay="0"/>
                                  </p:stCondLst>
                                  <p:childTnLst>
                                    <p:animClr clrSpc="rgb" dir="cw">
                                      <p:cBhvr override="childStyle">
                                        <p:cTn id="13" dur="500" fill="hold"/>
                                        <p:tgtEl>
                                          <p:spTgt spid="19"/>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Select the best answer.</a:t>
            </a:r>
          </a:p>
        </p:txBody>
      </p:sp>
      <p:sp>
        <p:nvSpPr>
          <p:cNvPr id="16" name="TextBox 15">
            <a:extLst>
              <a:ext uri="{FF2B5EF4-FFF2-40B4-BE49-F238E27FC236}">
                <a16:creationId xmlns:a16="http://schemas.microsoft.com/office/drawing/2014/main" id="{67CB2406-EEC2-09AE-A2EC-AFE497062484}"/>
              </a:ext>
            </a:extLst>
          </p:cNvPr>
          <p:cNvSpPr txBox="1"/>
          <p:nvPr/>
        </p:nvSpPr>
        <p:spPr>
          <a:xfrm>
            <a:off x="536651" y="1552289"/>
            <a:ext cx="10404243" cy="523220"/>
          </a:xfrm>
          <a:prstGeom prst="rect">
            <a:avLst/>
          </a:prstGeom>
          <a:noFill/>
        </p:spPr>
        <p:txBody>
          <a:bodyPr wrap="square">
            <a:spAutoFit/>
          </a:bodyPr>
          <a:lstStyle/>
          <a:p>
            <a:r>
              <a:rPr lang="en-US" sz="2800" dirty="0">
                <a:solidFill>
                  <a:schemeClr val="tx1">
                    <a:lumMod val="65000"/>
                    <a:lumOff val="35000"/>
                  </a:schemeClr>
                </a:solidFill>
                <a:latin typeface="+mj-lt"/>
                <a:ea typeface="Calibri" panose="020F0502020204030204" pitchFamily="34" charset="0"/>
              </a:rPr>
              <a:t>Which of these figures shows perpendicular straight lines? </a:t>
            </a:r>
            <a:endParaRPr lang="en-US" sz="2800" dirty="0">
              <a:solidFill>
                <a:schemeClr val="tx1">
                  <a:lumMod val="65000"/>
                  <a:lumOff val="35000"/>
                </a:schemeClr>
              </a:solidFill>
              <a:latin typeface="+mj-lt"/>
            </a:endParaRPr>
          </a:p>
        </p:txBody>
      </p:sp>
      <p:cxnSp>
        <p:nvCxnSpPr>
          <p:cNvPr id="8" name="Straight Connector 7">
            <a:extLst>
              <a:ext uri="{FF2B5EF4-FFF2-40B4-BE49-F238E27FC236}">
                <a16:creationId xmlns:a16="http://schemas.microsoft.com/office/drawing/2014/main" id="{E3C4810E-A9FE-530D-4182-0D1880C7668C}"/>
              </a:ext>
            </a:extLst>
          </p:cNvPr>
          <p:cNvCxnSpPr>
            <a:cxnSpLocks/>
          </p:cNvCxnSpPr>
          <p:nvPr/>
        </p:nvCxnSpPr>
        <p:spPr>
          <a:xfrm>
            <a:off x="8389474" y="4444423"/>
            <a:ext cx="2551420" cy="319574"/>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1060AFC7-B3FE-EA45-6987-29FBB54A2815}"/>
              </a:ext>
            </a:extLst>
          </p:cNvPr>
          <p:cNvCxnSpPr>
            <a:cxnSpLocks/>
          </p:cNvCxnSpPr>
          <p:nvPr/>
        </p:nvCxnSpPr>
        <p:spPr>
          <a:xfrm>
            <a:off x="8895335" y="3242388"/>
            <a:ext cx="1704240" cy="2523931"/>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76578222-28C5-98D0-BFFA-BB9AAE134115}"/>
              </a:ext>
            </a:extLst>
          </p:cNvPr>
          <p:cNvCxnSpPr/>
          <p:nvPr/>
        </p:nvCxnSpPr>
        <p:spPr>
          <a:xfrm>
            <a:off x="438287" y="4725503"/>
            <a:ext cx="3195484" cy="0"/>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DE6D5619-416A-B6A3-DD37-A6B3F3FA9DDE}"/>
              </a:ext>
            </a:extLst>
          </p:cNvPr>
          <p:cNvCxnSpPr>
            <a:cxnSpLocks/>
          </p:cNvCxnSpPr>
          <p:nvPr/>
        </p:nvCxnSpPr>
        <p:spPr>
          <a:xfrm flipH="1">
            <a:off x="5421086" y="2957805"/>
            <a:ext cx="1380930" cy="3405673"/>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A6127132-3257-9F38-4003-248F32121C23}"/>
              </a:ext>
            </a:extLst>
          </p:cNvPr>
          <p:cNvCxnSpPr>
            <a:cxnSpLocks/>
          </p:cNvCxnSpPr>
          <p:nvPr/>
        </p:nvCxnSpPr>
        <p:spPr>
          <a:xfrm>
            <a:off x="5051775" y="4329405"/>
            <a:ext cx="2907237" cy="1156996"/>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B258F356-31B9-1CCC-C5CF-357EB922CE4D}"/>
              </a:ext>
            </a:extLst>
          </p:cNvPr>
          <p:cNvCxnSpPr>
            <a:cxnSpLocks/>
          </p:cNvCxnSpPr>
          <p:nvPr/>
        </p:nvCxnSpPr>
        <p:spPr>
          <a:xfrm flipV="1">
            <a:off x="793552" y="3813165"/>
            <a:ext cx="2840219" cy="1582090"/>
          </a:xfrm>
          <a:prstGeom prst="line">
            <a:avLst/>
          </a:prstGeom>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1E15A860-8FD0-9F94-2B74-3A6789ED6777}"/>
              </a:ext>
            </a:extLst>
          </p:cNvPr>
          <p:cNvSpPr txBox="1"/>
          <p:nvPr/>
        </p:nvSpPr>
        <p:spPr>
          <a:xfrm>
            <a:off x="427746" y="2588473"/>
            <a:ext cx="365806" cy="369332"/>
          </a:xfrm>
          <a:prstGeom prst="rect">
            <a:avLst/>
          </a:prstGeom>
          <a:noFill/>
        </p:spPr>
        <p:txBody>
          <a:bodyPr wrap="none" rtlCol="0">
            <a:spAutoFit/>
          </a:bodyPr>
          <a:lstStyle/>
          <a:p>
            <a:r>
              <a:rPr lang="fr-FR" dirty="0"/>
              <a:t>a)</a:t>
            </a:r>
          </a:p>
        </p:txBody>
      </p:sp>
      <p:sp>
        <p:nvSpPr>
          <p:cNvPr id="15" name="TextBox 14">
            <a:extLst>
              <a:ext uri="{FF2B5EF4-FFF2-40B4-BE49-F238E27FC236}">
                <a16:creationId xmlns:a16="http://schemas.microsoft.com/office/drawing/2014/main" id="{2DA26459-84A3-C79D-CFAC-24A541F5E659}"/>
              </a:ext>
            </a:extLst>
          </p:cNvPr>
          <p:cNvSpPr txBox="1"/>
          <p:nvPr/>
        </p:nvSpPr>
        <p:spPr>
          <a:xfrm>
            <a:off x="4970453" y="2588473"/>
            <a:ext cx="377026" cy="369332"/>
          </a:xfrm>
          <a:prstGeom prst="rect">
            <a:avLst/>
          </a:prstGeom>
          <a:noFill/>
        </p:spPr>
        <p:txBody>
          <a:bodyPr wrap="none" rtlCol="0">
            <a:spAutoFit/>
          </a:bodyPr>
          <a:lstStyle/>
          <a:p>
            <a:r>
              <a:rPr lang="fr-FR" dirty="0"/>
              <a:t>b)</a:t>
            </a:r>
          </a:p>
        </p:txBody>
      </p:sp>
      <p:sp>
        <p:nvSpPr>
          <p:cNvPr id="18" name="TextBox 17">
            <a:extLst>
              <a:ext uri="{FF2B5EF4-FFF2-40B4-BE49-F238E27FC236}">
                <a16:creationId xmlns:a16="http://schemas.microsoft.com/office/drawing/2014/main" id="{C81F1687-4926-4A5E-DDB9-3D509E1BE9B4}"/>
              </a:ext>
            </a:extLst>
          </p:cNvPr>
          <p:cNvSpPr txBox="1"/>
          <p:nvPr/>
        </p:nvSpPr>
        <p:spPr>
          <a:xfrm>
            <a:off x="8483326" y="2588473"/>
            <a:ext cx="352982" cy="369332"/>
          </a:xfrm>
          <a:prstGeom prst="rect">
            <a:avLst/>
          </a:prstGeom>
          <a:noFill/>
        </p:spPr>
        <p:txBody>
          <a:bodyPr wrap="none" rtlCol="0">
            <a:spAutoFit/>
          </a:bodyPr>
          <a:lstStyle/>
          <a:p>
            <a:r>
              <a:rPr lang="fr-FR" dirty="0"/>
              <a:t>c)</a:t>
            </a:r>
          </a:p>
        </p:txBody>
      </p:sp>
      <p:sp>
        <p:nvSpPr>
          <p:cNvPr id="21" name="TextBox 20">
            <a:extLst>
              <a:ext uri="{FF2B5EF4-FFF2-40B4-BE49-F238E27FC236}">
                <a16:creationId xmlns:a16="http://schemas.microsoft.com/office/drawing/2014/main" id="{E26CF265-7300-71D5-20F1-48CD9E76D3D6}"/>
              </a:ext>
            </a:extLst>
          </p:cNvPr>
          <p:cNvSpPr txBox="1"/>
          <p:nvPr/>
        </p:nvSpPr>
        <p:spPr>
          <a:xfrm>
            <a:off x="793551" y="2586915"/>
            <a:ext cx="3135848" cy="400110"/>
          </a:xfrm>
          <a:prstGeom prst="rect">
            <a:avLst/>
          </a:prstGeom>
          <a:noFill/>
        </p:spPr>
        <p:txBody>
          <a:bodyPr wrap="square">
            <a:spAutoFit/>
          </a:bodyPr>
          <a:lstStyle/>
          <a:p>
            <a:r>
              <a:rPr kumimoji="0" lang="en-US" sz="2000" b="0" i="0" u="none" strike="noStrike" kern="1200" cap="none" spc="0" normalizeH="0" baseline="0" noProof="0" dirty="0">
                <a:ln>
                  <a:noFill/>
                </a:ln>
                <a:solidFill>
                  <a:schemeClr val="tx1">
                    <a:lumMod val="65000"/>
                    <a:lumOff val="35000"/>
                  </a:schemeClr>
                </a:solidFill>
                <a:effectLst/>
                <a:uLnTx/>
                <a:uFillTx/>
                <a:latin typeface="Comic Sans MS" panose="030F0702030302020204" pitchFamily="66" charset="0"/>
                <a:ea typeface="Calibri" panose="020F0502020204030204" pitchFamily="34" charset="0"/>
                <a:cs typeface="Arial" panose="020B0604020202020204" pitchFamily="34" charset="0"/>
              </a:rPr>
              <a:t>The angle is not right. </a:t>
            </a:r>
            <a:endParaRPr lang="fr-FR" sz="2000" dirty="0">
              <a:solidFill>
                <a:schemeClr val="tx1">
                  <a:lumMod val="65000"/>
                  <a:lumOff val="35000"/>
                </a:schemeClr>
              </a:solidFill>
            </a:endParaRPr>
          </a:p>
        </p:txBody>
      </p:sp>
      <p:sp>
        <p:nvSpPr>
          <p:cNvPr id="22" name="TextBox 21">
            <a:extLst>
              <a:ext uri="{FF2B5EF4-FFF2-40B4-BE49-F238E27FC236}">
                <a16:creationId xmlns:a16="http://schemas.microsoft.com/office/drawing/2014/main" id="{E87EE406-4388-D747-851C-B18FEBCC7F43}"/>
              </a:ext>
            </a:extLst>
          </p:cNvPr>
          <p:cNvSpPr txBox="1"/>
          <p:nvPr/>
        </p:nvSpPr>
        <p:spPr>
          <a:xfrm>
            <a:off x="5347478" y="2586915"/>
            <a:ext cx="3135848" cy="400110"/>
          </a:xfrm>
          <a:prstGeom prst="rect">
            <a:avLst/>
          </a:prstGeom>
          <a:noFill/>
        </p:spPr>
        <p:txBody>
          <a:bodyPr wrap="square">
            <a:spAutoFit/>
          </a:bodyPr>
          <a:lstStyle/>
          <a:p>
            <a:r>
              <a:rPr kumimoji="0" lang="en-US" sz="2000" b="0" i="0" u="none" strike="noStrike" kern="1200" cap="none" spc="0" normalizeH="0" baseline="0" noProof="0" dirty="0">
                <a:ln>
                  <a:noFill/>
                </a:ln>
                <a:solidFill>
                  <a:schemeClr val="tx1">
                    <a:lumMod val="65000"/>
                    <a:lumOff val="35000"/>
                  </a:schemeClr>
                </a:solidFill>
                <a:effectLst/>
                <a:uLnTx/>
                <a:uFillTx/>
                <a:latin typeface="Comic Sans MS" panose="030F0702030302020204" pitchFamily="66" charset="0"/>
                <a:ea typeface="Calibri" panose="020F0502020204030204" pitchFamily="34" charset="0"/>
                <a:cs typeface="Arial" panose="020B0604020202020204" pitchFamily="34" charset="0"/>
              </a:rPr>
              <a:t>The angle is right. </a:t>
            </a:r>
            <a:endParaRPr lang="fr-FR" sz="2000" dirty="0">
              <a:solidFill>
                <a:schemeClr val="tx1">
                  <a:lumMod val="65000"/>
                  <a:lumOff val="35000"/>
                </a:schemeClr>
              </a:solidFill>
            </a:endParaRPr>
          </a:p>
        </p:txBody>
      </p:sp>
      <p:sp>
        <p:nvSpPr>
          <p:cNvPr id="23" name="TextBox 22">
            <a:extLst>
              <a:ext uri="{FF2B5EF4-FFF2-40B4-BE49-F238E27FC236}">
                <a16:creationId xmlns:a16="http://schemas.microsoft.com/office/drawing/2014/main" id="{47A5CC95-0D8D-B1FD-566C-A2CF0507F828}"/>
              </a:ext>
            </a:extLst>
          </p:cNvPr>
          <p:cNvSpPr txBox="1"/>
          <p:nvPr/>
        </p:nvSpPr>
        <p:spPr>
          <a:xfrm>
            <a:off x="8974898" y="2586915"/>
            <a:ext cx="3135848" cy="400110"/>
          </a:xfrm>
          <a:prstGeom prst="rect">
            <a:avLst/>
          </a:prstGeom>
          <a:noFill/>
        </p:spPr>
        <p:txBody>
          <a:bodyPr wrap="square">
            <a:spAutoFit/>
          </a:bodyPr>
          <a:lstStyle/>
          <a:p>
            <a:r>
              <a:rPr kumimoji="0" lang="en-US" sz="2000" b="0" i="0" u="none" strike="noStrike" kern="1200" cap="none" spc="0" normalizeH="0" baseline="0" noProof="0" dirty="0">
                <a:ln>
                  <a:noFill/>
                </a:ln>
                <a:solidFill>
                  <a:schemeClr val="tx1">
                    <a:lumMod val="65000"/>
                    <a:lumOff val="35000"/>
                  </a:schemeClr>
                </a:solidFill>
                <a:effectLst/>
                <a:uLnTx/>
                <a:uFillTx/>
                <a:latin typeface="Comic Sans MS" panose="030F0702030302020204" pitchFamily="66" charset="0"/>
                <a:ea typeface="Calibri" panose="020F0502020204030204" pitchFamily="34" charset="0"/>
                <a:cs typeface="Arial" panose="020B0604020202020204" pitchFamily="34" charset="0"/>
              </a:rPr>
              <a:t>The angle is not right. </a:t>
            </a:r>
            <a:endParaRPr lang="fr-FR" sz="2000" dirty="0">
              <a:solidFill>
                <a:schemeClr val="tx1">
                  <a:lumMod val="65000"/>
                  <a:lumOff val="35000"/>
                </a:schemeClr>
              </a:solidFill>
            </a:endParaRPr>
          </a:p>
        </p:txBody>
      </p:sp>
      <p:pic>
        <p:nvPicPr>
          <p:cNvPr id="25" name="Graphic 24" descr="Triangle Ruler outline">
            <a:extLst>
              <a:ext uri="{FF2B5EF4-FFF2-40B4-BE49-F238E27FC236}">
                <a16:creationId xmlns:a16="http://schemas.microsoft.com/office/drawing/2014/main" id="{59A39F72-5F45-7961-6A59-BD5B8381D0C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flipH="1">
            <a:off x="102774" y="3368896"/>
            <a:ext cx="1442236" cy="1442236"/>
          </a:xfrm>
          <a:prstGeom prst="rect">
            <a:avLst/>
          </a:prstGeom>
        </p:spPr>
      </p:pic>
      <p:pic>
        <p:nvPicPr>
          <p:cNvPr id="26" name="Graphic 25" descr="Triangle Ruler outline">
            <a:extLst>
              <a:ext uri="{FF2B5EF4-FFF2-40B4-BE49-F238E27FC236}">
                <a16:creationId xmlns:a16="http://schemas.microsoft.com/office/drawing/2014/main" id="{997A9304-02E8-458D-7D5D-08229F0DF61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313540">
            <a:off x="6920438" y="3950033"/>
            <a:ext cx="1442236" cy="1442236"/>
          </a:xfrm>
          <a:prstGeom prst="rect">
            <a:avLst/>
          </a:prstGeom>
        </p:spPr>
      </p:pic>
      <p:pic>
        <p:nvPicPr>
          <p:cNvPr id="27" name="Graphic 26" descr="Triangle Ruler outline">
            <a:extLst>
              <a:ext uri="{FF2B5EF4-FFF2-40B4-BE49-F238E27FC236}">
                <a16:creationId xmlns:a16="http://schemas.microsoft.com/office/drawing/2014/main" id="{1FFCF6ED-4D03-8286-59E7-3ED0F207076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409997">
            <a:off x="10464446" y="3432494"/>
            <a:ext cx="1442236" cy="1442236"/>
          </a:xfrm>
          <a:prstGeom prst="rect">
            <a:avLst/>
          </a:prstGeom>
        </p:spPr>
      </p:pic>
      <p:cxnSp>
        <p:nvCxnSpPr>
          <p:cNvPr id="3" name="Straight Arrow Connector 2">
            <a:extLst>
              <a:ext uri="{FF2B5EF4-FFF2-40B4-BE49-F238E27FC236}">
                <a16:creationId xmlns:a16="http://schemas.microsoft.com/office/drawing/2014/main" id="{EF2019A9-EC3B-7520-AD88-B4B3FCFFEBE5}"/>
              </a:ext>
            </a:extLst>
          </p:cNvPr>
          <p:cNvCxnSpPr>
            <a:cxnSpLocks/>
          </p:cNvCxnSpPr>
          <p:nvPr/>
        </p:nvCxnSpPr>
        <p:spPr>
          <a:xfrm>
            <a:off x="3033444" y="3242388"/>
            <a:ext cx="263222" cy="657808"/>
          </a:xfrm>
          <a:prstGeom prst="straightConnector1">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93192060-4F93-46C1-1F6D-4C36C7FD8118}"/>
              </a:ext>
            </a:extLst>
          </p:cNvPr>
          <p:cNvCxnSpPr>
            <a:cxnSpLocks/>
          </p:cNvCxnSpPr>
          <p:nvPr/>
        </p:nvCxnSpPr>
        <p:spPr>
          <a:xfrm flipH="1">
            <a:off x="2260596" y="3246329"/>
            <a:ext cx="726827" cy="324963"/>
          </a:xfrm>
          <a:prstGeom prst="straightConnector1">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2FDB9BD4-0797-5C38-A58A-7781D8895382}"/>
              </a:ext>
            </a:extLst>
          </p:cNvPr>
          <p:cNvCxnSpPr>
            <a:cxnSpLocks/>
          </p:cNvCxnSpPr>
          <p:nvPr/>
        </p:nvCxnSpPr>
        <p:spPr>
          <a:xfrm>
            <a:off x="5758191" y="3571292"/>
            <a:ext cx="599369" cy="239783"/>
          </a:xfrm>
          <a:prstGeom prst="straightConnector1">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2B0A3087-FF14-0763-0B87-F098E2C2262F}"/>
              </a:ext>
            </a:extLst>
          </p:cNvPr>
          <p:cNvCxnSpPr>
            <a:cxnSpLocks/>
          </p:cNvCxnSpPr>
          <p:nvPr/>
        </p:nvCxnSpPr>
        <p:spPr>
          <a:xfrm>
            <a:off x="9328701" y="3197046"/>
            <a:ext cx="418754" cy="245055"/>
          </a:xfrm>
          <a:prstGeom prst="straightConnector1">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36FC3C78-1272-2032-7004-16F9ECDC9241}"/>
              </a:ext>
            </a:extLst>
          </p:cNvPr>
          <p:cNvCxnSpPr>
            <a:cxnSpLocks/>
          </p:cNvCxnSpPr>
          <p:nvPr/>
        </p:nvCxnSpPr>
        <p:spPr>
          <a:xfrm flipH="1">
            <a:off x="9187870" y="3197046"/>
            <a:ext cx="88269" cy="328904"/>
          </a:xfrm>
          <a:prstGeom prst="straightConnector1">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559651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3" presetClass="path" presetSubtype="0" accel="50000" decel="50000" fill="hold" nodeType="clickEffect">
                                  <p:stCondLst>
                                    <p:cond delay="0"/>
                                  </p:stCondLst>
                                  <p:childTnLst>
                                    <p:animMotion origin="layout" path="M 1.875E-6 3.7037E-6 L 0.04453 3.7037E-6 " pathEditMode="relative" rAng="0" ptsTypes="AA">
                                      <p:cBhvr>
                                        <p:cTn id="13" dur="1000" fill="hold"/>
                                        <p:tgtEl>
                                          <p:spTgt spid="25"/>
                                        </p:tgtEl>
                                        <p:attrNameLst>
                                          <p:attrName>ppt_x</p:attrName>
                                          <p:attrName>ppt_y</p:attrName>
                                        </p:attrNameLst>
                                      </p:cBhvr>
                                      <p:rCtr x="2227" y="0"/>
                                    </p:animMotion>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up)">
                                      <p:cBhvr>
                                        <p:cTn id="18" dur="500"/>
                                        <p:tgtEl>
                                          <p:spTgt spid="3"/>
                                        </p:tgtEl>
                                      </p:cBhvr>
                                    </p:animEffect>
                                  </p:childTnLst>
                                </p:cTn>
                              </p:par>
                              <p:par>
                                <p:cTn id="19" presetID="22" presetClass="entr" presetSubtype="1"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up)">
                                      <p:cBhvr>
                                        <p:cTn id="21" dur="500"/>
                                        <p:tgtEl>
                                          <p:spTgt spid="28"/>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1000"/>
                                        <p:tgtEl>
                                          <p:spTgt spid="26"/>
                                        </p:tgtEl>
                                      </p:cBhvr>
                                    </p:animEffect>
                                    <p:anim calcmode="lin" valueType="num">
                                      <p:cBhvr>
                                        <p:cTn id="30" dur="1000" fill="hold"/>
                                        <p:tgtEl>
                                          <p:spTgt spid="26"/>
                                        </p:tgtEl>
                                        <p:attrNameLst>
                                          <p:attrName>ppt_x</p:attrName>
                                        </p:attrNameLst>
                                      </p:cBhvr>
                                      <p:tavLst>
                                        <p:tav tm="0">
                                          <p:val>
                                            <p:strVal val="#ppt_x"/>
                                          </p:val>
                                        </p:tav>
                                        <p:tav tm="100000">
                                          <p:val>
                                            <p:strVal val="#ppt_x"/>
                                          </p:val>
                                        </p:tav>
                                      </p:tavLst>
                                    </p:anim>
                                    <p:anim calcmode="lin" valueType="num">
                                      <p:cBhvr>
                                        <p:cTn id="31"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5" presetClass="path" presetSubtype="0" accel="50000" decel="50000" fill="hold" nodeType="clickEffect">
                                  <p:stCondLst>
                                    <p:cond delay="0"/>
                                  </p:stCondLst>
                                  <p:childTnLst>
                                    <p:animMotion origin="layout" path="M -2.70833E-6 1.48148E-6 L -0.05937 -0.04491 " pathEditMode="relative" rAng="0" ptsTypes="AA">
                                      <p:cBhvr>
                                        <p:cTn id="35" dur="1000" fill="hold"/>
                                        <p:tgtEl>
                                          <p:spTgt spid="26"/>
                                        </p:tgtEl>
                                        <p:attrNameLst>
                                          <p:attrName>ppt_x</p:attrName>
                                          <p:attrName>ppt_y</p:attrName>
                                        </p:attrNameLst>
                                      </p:cBhvr>
                                      <p:rCtr x="-2969" y="-2245"/>
                                    </p:animMotion>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nodeType="click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up)">
                                      <p:cBhvr>
                                        <p:cTn id="40" dur="500"/>
                                        <p:tgtEl>
                                          <p:spTgt spid="29"/>
                                        </p:tgtEl>
                                      </p:cBhvr>
                                    </p:animEffect>
                                  </p:childTnLst>
                                </p:cTn>
                              </p:par>
                            </p:childTnLst>
                          </p:cTn>
                        </p:par>
                        <p:par>
                          <p:cTn id="41" fill="hold">
                            <p:stCondLst>
                              <p:cond delay="500"/>
                            </p:stCondLst>
                            <p:childTnLst>
                              <p:par>
                                <p:cTn id="42" presetID="22" presetClass="entr" presetSubtype="8"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left)">
                                      <p:cBhvr>
                                        <p:cTn id="44" dur="500"/>
                                        <p:tgtEl>
                                          <p:spTgt spid="22"/>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1000"/>
                                        <p:tgtEl>
                                          <p:spTgt spid="27"/>
                                        </p:tgtEl>
                                      </p:cBhvr>
                                    </p:animEffect>
                                    <p:anim calcmode="lin" valueType="num">
                                      <p:cBhvr>
                                        <p:cTn id="50" dur="1000" fill="hold"/>
                                        <p:tgtEl>
                                          <p:spTgt spid="27"/>
                                        </p:tgtEl>
                                        <p:attrNameLst>
                                          <p:attrName>ppt_x</p:attrName>
                                        </p:attrNameLst>
                                      </p:cBhvr>
                                      <p:tavLst>
                                        <p:tav tm="0">
                                          <p:val>
                                            <p:strVal val="#ppt_x"/>
                                          </p:val>
                                        </p:tav>
                                        <p:tav tm="100000">
                                          <p:val>
                                            <p:strVal val="#ppt_x"/>
                                          </p:val>
                                        </p:tav>
                                      </p:tavLst>
                                    </p:anim>
                                    <p:anim calcmode="lin" valueType="num">
                                      <p:cBhvr>
                                        <p:cTn id="5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35" presetClass="path" presetSubtype="0" accel="50000" decel="50000" fill="hold" nodeType="clickEffect">
                                  <p:stCondLst>
                                    <p:cond delay="0"/>
                                  </p:stCondLst>
                                  <p:childTnLst>
                                    <p:animMotion origin="layout" path="M 2.08333E-6 4.44444E-6 L -0.05886 -0.01343 " pathEditMode="relative" rAng="0" ptsTypes="AA">
                                      <p:cBhvr>
                                        <p:cTn id="55" dur="1000" fill="hold"/>
                                        <p:tgtEl>
                                          <p:spTgt spid="27"/>
                                        </p:tgtEl>
                                        <p:attrNameLst>
                                          <p:attrName>ppt_x</p:attrName>
                                          <p:attrName>ppt_y</p:attrName>
                                        </p:attrNameLst>
                                      </p:cBhvr>
                                      <p:rCtr x="-2943" y="-671"/>
                                    </p:animMotion>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nodeType="click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up)">
                                      <p:cBhvr>
                                        <p:cTn id="60" dur="500"/>
                                        <p:tgtEl>
                                          <p:spTgt spid="32"/>
                                        </p:tgtEl>
                                      </p:cBhvr>
                                    </p:animEffect>
                                  </p:childTnLst>
                                </p:cTn>
                              </p:par>
                              <p:par>
                                <p:cTn id="61" presetID="22" presetClass="entr" presetSubtype="1" fill="hold" nodeType="with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wipe(up)">
                                      <p:cBhvr>
                                        <p:cTn id="63" dur="500"/>
                                        <p:tgtEl>
                                          <p:spTgt spid="33"/>
                                        </p:tgtEl>
                                      </p:cBhvr>
                                    </p:animEffect>
                                  </p:childTnLst>
                                </p:cTn>
                              </p:par>
                            </p:childTnLst>
                          </p:cTn>
                        </p:par>
                        <p:par>
                          <p:cTn id="64" fill="hold">
                            <p:stCondLst>
                              <p:cond delay="500"/>
                            </p:stCondLst>
                            <p:childTnLst>
                              <p:par>
                                <p:cTn id="65" presetID="22" presetClass="entr" presetSubtype="8"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wipe(left)">
                                      <p:cBhvr>
                                        <p:cTn id="6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AD011B5B-7DDA-2F7E-8430-A9E96B89CDA6}"/>
              </a:ext>
            </a:extLst>
          </p:cNvPr>
          <p:cNvPicPr>
            <a:picLocks noChangeAspect="1"/>
          </p:cNvPicPr>
          <p:nvPr/>
        </p:nvPicPr>
        <p:blipFill rotWithShape="1">
          <a:blip r:embed="rId4"/>
          <a:srcRect l="46256" t="24017" b="12335"/>
          <a:stretch/>
        </p:blipFill>
        <p:spPr>
          <a:xfrm rot="-5400000" flipV="1">
            <a:off x="1344456" y="3888623"/>
            <a:ext cx="2897227" cy="1444970"/>
          </a:xfrm>
          <a:prstGeom prst="rect">
            <a:avLst/>
          </a:prstGeom>
        </p:spPr>
      </p:pic>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Draw a perpendicular to a straight line.</a:t>
            </a:r>
          </a:p>
        </p:txBody>
      </p:sp>
      <p:sp>
        <p:nvSpPr>
          <p:cNvPr id="16" name="TextBox 15">
            <a:extLst>
              <a:ext uri="{FF2B5EF4-FFF2-40B4-BE49-F238E27FC236}">
                <a16:creationId xmlns:a16="http://schemas.microsoft.com/office/drawing/2014/main" id="{67CB2406-EEC2-09AE-A2EC-AFE497062484}"/>
              </a:ext>
            </a:extLst>
          </p:cNvPr>
          <p:cNvSpPr txBox="1"/>
          <p:nvPr/>
        </p:nvSpPr>
        <p:spPr>
          <a:xfrm>
            <a:off x="468919" y="1349091"/>
            <a:ext cx="11655349" cy="830997"/>
          </a:xfrm>
          <a:prstGeom prst="rect">
            <a:avLst/>
          </a:prstGeom>
          <a:noFill/>
        </p:spPr>
        <p:txBody>
          <a:bodyPr wrap="square">
            <a:spAutoFit/>
          </a:bodyPr>
          <a:lstStyle/>
          <a:p>
            <a:r>
              <a:rPr lang="en-US" sz="2400" dirty="0">
                <a:solidFill>
                  <a:schemeClr val="tx1">
                    <a:lumMod val="65000"/>
                    <a:lumOff val="35000"/>
                  </a:schemeClr>
                </a:solidFill>
                <a:latin typeface="+mj-lt"/>
                <a:ea typeface="Calibri" panose="020F0502020204030204" pitchFamily="34" charset="0"/>
              </a:rPr>
              <a:t>(AB) is a straight line. </a:t>
            </a:r>
          </a:p>
          <a:p>
            <a:r>
              <a:rPr lang="en-US" sz="2400" dirty="0">
                <a:solidFill>
                  <a:schemeClr val="tx1">
                    <a:lumMod val="65000"/>
                    <a:lumOff val="35000"/>
                  </a:schemeClr>
                </a:solidFill>
                <a:latin typeface="+mj-lt"/>
                <a:ea typeface="Calibri" panose="020F0502020204030204" pitchFamily="34" charset="0"/>
              </a:rPr>
              <a:t>Draw a straight line perpendicular to it and passing through C. </a:t>
            </a:r>
            <a:endParaRPr lang="en-US" sz="2400" dirty="0">
              <a:solidFill>
                <a:schemeClr val="tx1">
                  <a:lumMod val="65000"/>
                  <a:lumOff val="35000"/>
                </a:schemeClr>
              </a:solidFill>
              <a:latin typeface="+mj-lt"/>
            </a:endParaRPr>
          </a:p>
        </p:txBody>
      </p:sp>
      <p:cxnSp>
        <p:nvCxnSpPr>
          <p:cNvPr id="4" name="Straight Connector 3">
            <a:extLst>
              <a:ext uri="{FF2B5EF4-FFF2-40B4-BE49-F238E27FC236}">
                <a16:creationId xmlns:a16="http://schemas.microsoft.com/office/drawing/2014/main" id="{DA0A88DB-30DD-6906-83AA-786A9A6A1D34}"/>
              </a:ext>
            </a:extLst>
          </p:cNvPr>
          <p:cNvCxnSpPr>
            <a:cxnSpLocks/>
          </p:cNvCxnSpPr>
          <p:nvPr/>
        </p:nvCxnSpPr>
        <p:spPr>
          <a:xfrm>
            <a:off x="645924" y="3196041"/>
            <a:ext cx="1962555" cy="1962555"/>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A1BCDF4F-DDCA-8B16-E622-1F9D5FDA88DD}"/>
              </a:ext>
            </a:extLst>
          </p:cNvPr>
          <p:cNvSpPr/>
          <p:nvPr/>
        </p:nvSpPr>
        <p:spPr>
          <a:xfrm>
            <a:off x="708351" y="3250116"/>
            <a:ext cx="45720" cy="4572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C5DF856E-A27B-DD6E-7977-2AFB23EA8E8F}"/>
              </a:ext>
            </a:extLst>
          </p:cNvPr>
          <p:cNvSpPr/>
          <p:nvPr/>
        </p:nvSpPr>
        <p:spPr>
          <a:xfrm>
            <a:off x="2423950" y="3250116"/>
            <a:ext cx="45720" cy="4572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A52E22C4-17C2-7F7E-415D-59E5C4385CBF}"/>
              </a:ext>
            </a:extLst>
          </p:cNvPr>
          <p:cNvSpPr/>
          <p:nvPr/>
        </p:nvSpPr>
        <p:spPr>
          <a:xfrm>
            <a:off x="2423950" y="4966771"/>
            <a:ext cx="45720" cy="4572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FCE28E95-4DD1-6B19-89DD-E7B65C9C07E4}"/>
              </a:ext>
            </a:extLst>
          </p:cNvPr>
          <p:cNvSpPr/>
          <p:nvPr/>
        </p:nvSpPr>
        <p:spPr>
          <a:xfrm>
            <a:off x="374192" y="3267369"/>
            <a:ext cx="543464" cy="4399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lumMod val="65000"/>
                    <a:lumOff val="35000"/>
                  </a:schemeClr>
                </a:solidFill>
              </a:rPr>
              <a:t>A</a:t>
            </a:r>
          </a:p>
        </p:txBody>
      </p:sp>
      <p:sp>
        <p:nvSpPr>
          <p:cNvPr id="36" name="Rectangle 35">
            <a:extLst>
              <a:ext uri="{FF2B5EF4-FFF2-40B4-BE49-F238E27FC236}">
                <a16:creationId xmlns:a16="http://schemas.microsoft.com/office/drawing/2014/main" id="{0E74CF99-D250-0E27-B9F8-A4412EA364EE}"/>
              </a:ext>
            </a:extLst>
          </p:cNvPr>
          <p:cNvSpPr/>
          <p:nvPr/>
        </p:nvSpPr>
        <p:spPr>
          <a:xfrm>
            <a:off x="2152218" y="5011675"/>
            <a:ext cx="543464" cy="4399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lumMod val="65000"/>
                    <a:lumOff val="35000"/>
                  </a:schemeClr>
                </a:solidFill>
              </a:rPr>
              <a:t>B</a:t>
            </a:r>
          </a:p>
        </p:txBody>
      </p:sp>
      <p:sp>
        <p:nvSpPr>
          <p:cNvPr id="37" name="Rectangle 36">
            <a:extLst>
              <a:ext uri="{FF2B5EF4-FFF2-40B4-BE49-F238E27FC236}">
                <a16:creationId xmlns:a16="http://schemas.microsoft.com/office/drawing/2014/main" id="{B7991182-9842-608A-6A43-3A4DE7D3CAFE}"/>
              </a:ext>
            </a:extLst>
          </p:cNvPr>
          <p:cNvSpPr/>
          <p:nvPr/>
        </p:nvSpPr>
        <p:spPr>
          <a:xfrm>
            <a:off x="1988316" y="2942522"/>
            <a:ext cx="543464" cy="4399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lumMod val="65000"/>
                    <a:lumOff val="35000"/>
                  </a:schemeClr>
                </a:solidFill>
              </a:rPr>
              <a:t>C</a:t>
            </a:r>
          </a:p>
        </p:txBody>
      </p:sp>
      <p:cxnSp>
        <p:nvCxnSpPr>
          <p:cNvPr id="39" name="Straight Connector 38">
            <a:extLst>
              <a:ext uri="{FF2B5EF4-FFF2-40B4-BE49-F238E27FC236}">
                <a16:creationId xmlns:a16="http://schemas.microsoft.com/office/drawing/2014/main" id="{CC5A080D-E124-E57D-FAC2-67DD130B28F8}"/>
              </a:ext>
            </a:extLst>
          </p:cNvPr>
          <p:cNvCxnSpPr/>
          <p:nvPr/>
        </p:nvCxnSpPr>
        <p:spPr>
          <a:xfrm flipH="1">
            <a:off x="900404" y="2863974"/>
            <a:ext cx="1963567" cy="1963567"/>
          </a:xfrm>
          <a:prstGeom prst="line">
            <a:avLst/>
          </a:prstGeom>
          <a:ln w="19050">
            <a:solidFill>
              <a:srgbClr val="74C274"/>
            </a:solidFill>
          </a:ln>
        </p:spPr>
        <p:style>
          <a:lnRef idx="1">
            <a:schemeClr val="accent1"/>
          </a:lnRef>
          <a:fillRef idx="0">
            <a:schemeClr val="accent1"/>
          </a:fillRef>
          <a:effectRef idx="0">
            <a:schemeClr val="accent1"/>
          </a:effectRef>
          <a:fontRef idx="minor">
            <a:schemeClr val="tx1"/>
          </a:fontRef>
        </p:style>
      </p:cxnSp>
      <p:sp>
        <p:nvSpPr>
          <p:cNvPr id="41" name="Text Box 2">
            <a:extLst>
              <a:ext uri="{FF2B5EF4-FFF2-40B4-BE49-F238E27FC236}">
                <a16:creationId xmlns:a16="http://schemas.microsoft.com/office/drawing/2014/main" id="{BE7C9F66-4F7A-09E5-1095-47AB21C623D9}"/>
              </a:ext>
            </a:extLst>
          </p:cNvPr>
          <p:cNvSpPr txBox="1">
            <a:spLocks noChangeArrowheads="1"/>
          </p:cNvSpPr>
          <p:nvPr/>
        </p:nvSpPr>
        <p:spPr bwMode="auto">
          <a:xfrm>
            <a:off x="5216769" y="2491216"/>
            <a:ext cx="6074827" cy="1072670"/>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Start by placing one of the two short sides of the set square on straight line (AB).</a:t>
            </a:r>
            <a:endParaRPr lang="en-US" sz="20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p:txBody>
      </p:sp>
      <p:sp>
        <p:nvSpPr>
          <p:cNvPr id="42" name="Text Box 2">
            <a:extLst>
              <a:ext uri="{FF2B5EF4-FFF2-40B4-BE49-F238E27FC236}">
                <a16:creationId xmlns:a16="http://schemas.microsoft.com/office/drawing/2014/main" id="{1C4F348D-6245-CBE2-6737-2AB6BF27F5DE}"/>
              </a:ext>
            </a:extLst>
          </p:cNvPr>
          <p:cNvSpPr txBox="1">
            <a:spLocks noChangeArrowheads="1"/>
          </p:cNvSpPr>
          <p:nvPr/>
        </p:nvSpPr>
        <p:spPr bwMode="auto">
          <a:xfrm>
            <a:off x="5216769" y="3491313"/>
            <a:ext cx="6074827" cy="839470"/>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Move the set square along (AB) so that its other short side touches point C.</a:t>
            </a:r>
            <a:endParaRPr lang="en-US" sz="20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43" name="Text Box 2">
            <a:extLst>
              <a:ext uri="{FF2B5EF4-FFF2-40B4-BE49-F238E27FC236}">
                <a16:creationId xmlns:a16="http://schemas.microsoft.com/office/drawing/2014/main" id="{4515B616-5FF3-EC98-CDB4-0771FC7E32FD}"/>
              </a:ext>
            </a:extLst>
          </p:cNvPr>
          <p:cNvSpPr txBox="1">
            <a:spLocks noChangeArrowheads="1"/>
          </p:cNvSpPr>
          <p:nvPr/>
        </p:nvSpPr>
        <p:spPr bwMode="auto">
          <a:xfrm>
            <a:off x="5216769" y="4497976"/>
            <a:ext cx="6074827" cy="88201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Use the edge of the set square to draw a straight line through point C.</a:t>
            </a:r>
            <a:endParaRPr lang="en-US" sz="20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44" name="Text Box 2">
            <a:extLst>
              <a:ext uri="{FF2B5EF4-FFF2-40B4-BE49-F238E27FC236}">
                <a16:creationId xmlns:a16="http://schemas.microsoft.com/office/drawing/2014/main" id="{7D44DA14-6AD4-9BB0-BD9E-424F059FDA32}"/>
              </a:ext>
            </a:extLst>
          </p:cNvPr>
          <p:cNvSpPr txBox="1">
            <a:spLocks noChangeArrowheads="1"/>
          </p:cNvSpPr>
          <p:nvPr/>
        </p:nvSpPr>
        <p:spPr bwMode="auto">
          <a:xfrm>
            <a:off x="3772086" y="2491216"/>
            <a:ext cx="1924050" cy="329565"/>
          </a:xfrm>
          <a:prstGeom prst="rect">
            <a:avLst/>
          </a:prstGeom>
          <a:noFill/>
          <a:ln w="9525">
            <a:noFill/>
            <a:miter lim="800000"/>
            <a:headEnd/>
            <a:tailEnd/>
          </a:ln>
        </p:spPr>
        <p:txBody>
          <a:bodyPr rot="0" vert="horz" wrap="square" lIns="91440" tIns="45720" rIns="91440" bIns="45720" anchor="t" anchorCtr="0">
            <a:noAutofit/>
          </a:bodyPr>
          <a:lstStyle/>
          <a:p>
            <a:pPr marL="0" marR="0" algn="ctr">
              <a:lnSpc>
                <a:spcPct val="107000"/>
              </a:lnSpc>
              <a:spcBef>
                <a:spcPts val="0"/>
              </a:spcBef>
              <a:spcAft>
                <a:spcPts val="800"/>
              </a:spcAft>
            </a:pPr>
            <a:r>
              <a:rPr lang="en-US" sz="2000" b="1"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Step 1:</a:t>
            </a:r>
            <a:endParaRPr lang="en-US" sz="20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p:txBody>
      </p:sp>
      <p:sp>
        <p:nvSpPr>
          <p:cNvPr id="45" name="Text Box 2">
            <a:extLst>
              <a:ext uri="{FF2B5EF4-FFF2-40B4-BE49-F238E27FC236}">
                <a16:creationId xmlns:a16="http://schemas.microsoft.com/office/drawing/2014/main" id="{932BA872-E6E3-6011-1772-975280483A51}"/>
              </a:ext>
            </a:extLst>
          </p:cNvPr>
          <p:cNvSpPr txBox="1">
            <a:spLocks noChangeArrowheads="1"/>
          </p:cNvSpPr>
          <p:nvPr/>
        </p:nvSpPr>
        <p:spPr bwMode="auto">
          <a:xfrm>
            <a:off x="3825108" y="3532445"/>
            <a:ext cx="1818005" cy="329565"/>
          </a:xfrm>
          <a:prstGeom prst="rect">
            <a:avLst/>
          </a:prstGeom>
          <a:noFill/>
          <a:ln w="9525">
            <a:noFill/>
            <a:miter lim="800000"/>
            <a:headEnd/>
            <a:tailEnd/>
          </a:ln>
        </p:spPr>
        <p:txBody>
          <a:bodyPr rot="0" vert="horz" wrap="square" lIns="91440" tIns="45720" rIns="91440" bIns="45720" anchor="t" anchorCtr="0">
            <a:noAutofit/>
          </a:bodyPr>
          <a:lstStyle/>
          <a:p>
            <a:pPr marL="0" marR="0" algn="ctr">
              <a:lnSpc>
                <a:spcPct val="107000"/>
              </a:lnSpc>
              <a:spcBef>
                <a:spcPts val="0"/>
              </a:spcBef>
              <a:spcAft>
                <a:spcPts val="800"/>
              </a:spcAft>
            </a:pPr>
            <a:r>
              <a:rPr lang="en-US" sz="2000" b="1"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Step 2:</a:t>
            </a:r>
            <a:endParaRPr lang="en-US" sz="20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p:txBody>
      </p:sp>
      <p:sp>
        <p:nvSpPr>
          <p:cNvPr id="46" name="Text Box 2">
            <a:extLst>
              <a:ext uri="{FF2B5EF4-FFF2-40B4-BE49-F238E27FC236}">
                <a16:creationId xmlns:a16="http://schemas.microsoft.com/office/drawing/2014/main" id="{4913E52B-9469-4898-6689-39A2A6D2BDAE}"/>
              </a:ext>
            </a:extLst>
          </p:cNvPr>
          <p:cNvSpPr txBox="1">
            <a:spLocks noChangeArrowheads="1"/>
          </p:cNvSpPr>
          <p:nvPr/>
        </p:nvSpPr>
        <p:spPr bwMode="auto">
          <a:xfrm>
            <a:off x="3782562" y="4497976"/>
            <a:ext cx="1903095" cy="329565"/>
          </a:xfrm>
          <a:prstGeom prst="rect">
            <a:avLst/>
          </a:prstGeom>
          <a:noFill/>
          <a:ln w="9525">
            <a:noFill/>
            <a:miter lim="800000"/>
            <a:headEnd/>
            <a:tailEnd/>
          </a:ln>
        </p:spPr>
        <p:txBody>
          <a:bodyPr rot="0" vert="horz" wrap="square" lIns="91440" tIns="45720" rIns="91440" bIns="45720" anchor="t" anchorCtr="0">
            <a:noAutofit/>
          </a:bodyPr>
          <a:lstStyle/>
          <a:p>
            <a:pPr marL="0" marR="0" algn="ctr">
              <a:lnSpc>
                <a:spcPct val="107000"/>
              </a:lnSpc>
              <a:spcBef>
                <a:spcPts val="0"/>
              </a:spcBef>
              <a:spcAft>
                <a:spcPts val="800"/>
              </a:spcAft>
            </a:pPr>
            <a:r>
              <a:rPr lang="en-US" sz="2000" b="1"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Step 3:</a:t>
            </a:r>
            <a:endParaRPr lang="en-US" sz="20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p:txBody>
      </p:sp>
    </p:spTree>
    <p:custDataLst>
      <p:tags r:id="rId1"/>
    </p:custDataLst>
    <p:extLst>
      <p:ext uri="{BB962C8B-B14F-4D97-AF65-F5344CB8AC3E}">
        <p14:creationId xmlns:p14="http://schemas.microsoft.com/office/powerpoint/2010/main" val="3743392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1000" fill="hold"/>
                                        <p:tgtEl>
                                          <p:spTgt spid="4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1000"/>
                                        <p:tgtEl>
                                          <p:spTgt spid="41"/>
                                        </p:tgtEl>
                                      </p:cBhvr>
                                    </p:animEffect>
                                    <p:anim calcmode="lin" valueType="num">
                                      <p:cBhvr>
                                        <p:cTn id="13" dur="1000" fill="hold"/>
                                        <p:tgtEl>
                                          <p:spTgt spid="41"/>
                                        </p:tgtEl>
                                        <p:attrNameLst>
                                          <p:attrName>ppt_x</p:attrName>
                                        </p:attrNameLst>
                                      </p:cBhvr>
                                      <p:tavLst>
                                        <p:tav tm="0">
                                          <p:val>
                                            <p:strVal val="#ppt_x"/>
                                          </p:val>
                                        </p:tav>
                                        <p:tav tm="100000">
                                          <p:val>
                                            <p:strVal val="#ppt_x"/>
                                          </p:val>
                                        </p:tav>
                                      </p:tavLst>
                                    </p:anim>
                                    <p:anim calcmode="lin" valueType="num">
                                      <p:cBhvr>
                                        <p:cTn id="14"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1000"/>
                                        <p:tgtEl>
                                          <p:spTgt spid="38"/>
                                        </p:tgtEl>
                                      </p:cBhvr>
                                    </p:animEffect>
                                    <p:anim calcmode="lin" valueType="num">
                                      <p:cBhvr>
                                        <p:cTn id="20" dur="1000" fill="hold"/>
                                        <p:tgtEl>
                                          <p:spTgt spid="38"/>
                                        </p:tgtEl>
                                        <p:attrNameLst>
                                          <p:attrName>ppt_x</p:attrName>
                                        </p:attrNameLst>
                                      </p:cBhvr>
                                      <p:tavLst>
                                        <p:tav tm="0">
                                          <p:val>
                                            <p:strVal val="#ppt_x"/>
                                          </p:val>
                                        </p:tav>
                                        <p:tav tm="100000">
                                          <p:val>
                                            <p:strVal val="#ppt_x"/>
                                          </p:val>
                                        </p:tav>
                                      </p:tavLst>
                                    </p:anim>
                                    <p:anim calcmode="lin" valueType="num">
                                      <p:cBhvr>
                                        <p:cTn id="21"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1000"/>
                                        <p:tgtEl>
                                          <p:spTgt spid="45"/>
                                        </p:tgtEl>
                                      </p:cBhvr>
                                    </p:animEffect>
                                    <p:anim calcmode="lin" valueType="num">
                                      <p:cBhvr>
                                        <p:cTn id="27" dur="1000" fill="hold"/>
                                        <p:tgtEl>
                                          <p:spTgt spid="45"/>
                                        </p:tgtEl>
                                        <p:attrNameLst>
                                          <p:attrName>ppt_x</p:attrName>
                                        </p:attrNameLst>
                                      </p:cBhvr>
                                      <p:tavLst>
                                        <p:tav tm="0">
                                          <p:val>
                                            <p:strVal val="#ppt_x"/>
                                          </p:val>
                                        </p:tav>
                                        <p:tav tm="100000">
                                          <p:val>
                                            <p:strVal val="#ppt_x"/>
                                          </p:val>
                                        </p:tav>
                                      </p:tavLst>
                                    </p:anim>
                                    <p:anim calcmode="lin" valueType="num">
                                      <p:cBhvr>
                                        <p:cTn id="28" dur="1000" fill="hold"/>
                                        <p:tgtEl>
                                          <p:spTgt spid="45"/>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1000"/>
                                        <p:tgtEl>
                                          <p:spTgt spid="42"/>
                                        </p:tgtEl>
                                      </p:cBhvr>
                                    </p:animEffect>
                                    <p:anim calcmode="lin" valueType="num">
                                      <p:cBhvr>
                                        <p:cTn id="32" dur="1000" fill="hold"/>
                                        <p:tgtEl>
                                          <p:spTgt spid="42"/>
                                        </p:tgtEl>
                                        <p:attrNameLst>
                                          <p:attrName>ppt_x</p:attrName>
                                        </p:attrNameLst>
                                      </p:cBhvr>
                                      <p:tavLst>
                                        <p:tav tm="0">
                                          <p:val>
                                            <p:strVal val="#ppt_x"/>
                                          </p:val>
                                        </p:tav>
                                        <p:tav tm="100000">
                                          <p:val>
                                            <p:strVal val="#ppt_x"/>
                                          </p:val>
                                        </p:tav>
                                      </p:tavLst>
                                    </p:anim>
                                    <p:anim calcmode="lin" valueType="num">
                                      <p:cBhvr>
                                        <p:cTn id="33"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5" presetClass="path" presetSubtype="0" accel="50000" decel="50000" fill="hold" nodeType="clickEffect">
                                  <p:stCondLst>
                                    <p:cond delay="0"/>
                                  </p:stCondLst>
                                  <p:childTnLst>
                                    <p:animMotion origin="layout" path="M 3.54167E-6 -3.7037E-6 L -0.03568 -0.06689 " pathEditMode="relative" rAng="0" ptsTypes="AA">
                                      <p:cBhvr>
                                        <p:cTn id="37" dur="2000" fill="hold"/>
                                        <p:tgtEl>
                                          <p:spTgt spid="38"/>
                                        </p:tgtEl>
                                        <p:attrNameLst>
                                          <p:attrName>ppt_x</p:attrName>
                                          <p:attrName>ppt_y</p:attrName>
                                        </p:attrNameLst>
                                      </p:cBhvr>
                                      <p:rCtr x="-1784" y="-3356"/>
                                    </p:animMotion>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1000"/>
                                        <p:tgtEl>
                                          <p:spTgt spid="46"/>
                                        </p:tgtEl>
                                      </p:cBhvr>
                                    </p:animEffect>
                                    <p:anim calcmode="lin" valueType="num">
                                      <p:cBhvr>
                                        <p:cTn id="43" dur="1000" fill="hold"/>
                                        <p:tgtEl>
                                          <p:spTgt spid="46"/>
                                        </p:tgtEl>
                                        <p:attrNameLst>
                                          <p:attrName>ppt_x</p:attrName>
                                        </p:attrNameLst>
                                      </p:cBhvr>
                                      <p:tavLst>
                                        <p:tav tm="0">
                                          <p:val>
                                            <p:strVal val="#ppt_x"/>
                                          </p:val>
                                        </p:tav>
                                        <p:tav tm="100000">
                                          <p:val>
                                            <p:strVal val="#ppt_x"/>
                                          </p:val>
                                        </p:tav>
                                      </p:tavLst>
                                    </p:anim>
                                    <p:anim calcmode="lin" valueType="num">
                                      <p:cBhvr>
                                        <p:cTn id="44" dur="1000" fill="hold"/>
                                        <p:tgtEl>
                                          <p:spTgt spid="46"/>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1000"/>
                                        <p:tgtEl>
                                          <p:spTgt spid="43"/>
                                        </p:tgtEl>
                                      </p:cBhvr>
                                    </p:animEffect>
                                    <p:anim calcmode="lin" valueType="num">
                                      <p:cBhvr>
                                        <p:cTn id="48" dur="1000" fill="hold"/>
                                        <p:tgtEl>
                                          <p:spTgt spid="43"/>
                                        </p:tgtEl>
                                        <p:attrNameLst>
                                          <p:attrName>ppt_x</p:attrName>
                                        </p:attrNameLst>
                                      </p:cBhvr>
                                      <p:tavLst>
                                        <p:tav tm="0">
                                          <p:val>
                                            <p:strVal val="#ppt_x"/>
                                          </p:val>
                                        </p:tav>
                                        <p:tav tm="100000">
                                          <p:val>
                                            <p:strVal val="#ppt_x"/>
                                          </p:val>
                                        </p:tav>
                                      </p:tavLst>
                                    </p:anim>
                                    <p:anim calcmode="lin" valueType="num">
                                      <p:cBhvr>
                                        <p:cTn id="4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nodeType="click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up)">
                                      <p:cBhvr>
                                        <p:cTn id="5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Parallel Lines</a:t>
            </a:r>
          </a:p>
        </p:txBody>
      </p:sp>
      <p:pic>
        <p:nvPicPr>
          <p:cNvPr id="1027" name="Picture 8">
            <a:extLst>
              <a:ext uri="{FF2B5EF4-FFF2-40B4-BE49-F238E27FC236}">
                <a16:creationId xmlns:a16="http://schemas.microsoft.com/office/drawing/2014/main" id="{8097B153-CA28-80EA-7333-A961C3DCB398}"/>
              </a:ext>
            </a:extLst>
          </p:cNvPr>
          <p:cNvPicPr>
            <a:picLocks noChangeAspect="1" noChangeArrowheads="1"/>
          </p:cNvPicPr>
          <p:nvPr/>
        </p:nvPicPr>
        <p:blipFill>
          <a:blip r:embed="rId4"/>
          <a:srcRect/>
          <a:stretch/>
        </p:blipFill>
        <p:spPr bwMode="auto">
          <a:xfrm>
            <a:off x="871959" y="2877466"/>
            <a:ext cx="4460427" cy="321413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16">
            <a:extLst>
              <a:ext uri="{FF2B5EF4-FFF2-40B4-BE49-F238E27FC236}">
                <a16:creationId xmlns:a16="http://schemas.microsoft.com/office/drawing/2014/main" id="{168139BA-71B7-C137-53EE-609902D12B1C}"/>
              </a:ext>
            </a:extLst>
          </p:cNvPr>
          <p:cNvPicPr>
            <a:picLocks noChangeAspect="1" noChangeArrowheads="1"/>
          </p:cNvPicPr>
          <p:nvPr/>
        </p:nvPicPr>
        <p:blipFill>
          <a:blip r:embed="rId5"/>
          <a:srcRect/>
          <a:stretch/>
        </p:blipFill>
        <p:spPr bwMode="auto">
          <a:xfrm>
            <a:off x="5783899" y="2363774"/>
            <a:ext cx="5536142" cy="1810756"/>
          </a:xfrm>
          <a:prstGeom prst="rect">
            <a:avLst/>
          </a:prstGeom>
          <a:extLst>
            <a:ext uri="{909E8E84-426E-40DD-AFC4-6F175D3DCCD1}">
              <a14:hiddenFill xmlns:a14="http://schemas.microsoft.com/office/drawing/2010/main">
                <a:solidFill>
                  <a:srgbClr val="FFFFFF"/>
                </a:solidFill>
              </a14:hiddenFill>
            </a:ext>
          </a:extLst>
        </p:spPr>
      </p:pic>
      <p:pic>
        <p:nvPicPr>
          <p:cNvPr id="1025" name="Picture 17">
            <a:extLst>
              <a:ext uri="{FF2B5EF4-FFF2-40B4-BE49-F238E27FC236}">
                <a16:creationId xmlns:a16="http://schemas.microsoft.com/office/drawing/2014/main" id="{876DDAD7-8A42-8473-8DA8-CA6D9830A4DA}"/>
              </a:ext>
            </a:extLst>
          </p:cNvPr>
          <p:cNvPicPr>
            <a:picLocks noChangeAspect="1" noChangeArrowheads="1"/>
          </p:cNvPicPr>
          <p:nvPr/>
        </p:nvPicPr>
        <p:blipFill>
          <a:blip r:embed="rId6"/>
          <a:srcRect/>
          <a:stretch/>
        </p:blipFill>
        <p:spPr bwMode="auto">
          <a:xfrm>
            <a:off x="7262654" y="4098407"/>
            <a:ext cx="3033888" cy="218729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4">
            <a:extLst>
              <a:ext uri="{FF2B5EF4-FFF2-40B4-BE49-F238E27FC236}">
                <a16:creationId xmlns:a16="http://schemas.microsoft.com/office/drawing/2014/main" id="{43EAEA59-B1F5-7415-1A95-6D241BEA787C}"/>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TextBox 17">
            <a:extLst>
              <a:ext uri="{FF2B5EF4-FFF2-40B4-BE49-F238E27FC236}">
                <a16:creationId xmlns:a16="http://schemas.microsoft.com/office/drawing/2014/main" id="{05BC93A7-2DC3-8979-D23E-015E8CCB7217}"/>
              </a:ext>
            </a:extLst>
          </p:cNvPr>
          <p:cNvSpPr txBox="1"/>
          <p:nvPr/>
        </p:nvSpPr>
        <p:spPr>
          <a:xfrm>
            <a:off x="468919" y="1349091"/>
            <a:ext cx="11655349" cy="523220"/>
          </a:xfrm>
          <a:prstGeom prst="rect">
            <a:avLst/>
          </a:prstGeom>
          <a:noFill/>
        </p:spPr>
        <p:txBody>
          <a:bodyPr wrap="square">
            <a:spAutoFit/>
          </a:bodyPr>
          <a:lstStyle/>
          <a:p>
            <a:r>
              <a:rPr lang="en-US" sz="2800" dirty="0">
                <a:solidFill>
                  <a:schemeClr val="tx1">
                    <a:lumMod val="65000"/>
                    <a:lumOff val="35000"/>
                  </a:schemeClr>
                </a:solidFill>
                <a:latin typeface="+mj-lt"/>
              </a:rPr>
              <a:t>Straight lines that do not meet are parallel straight lines.</a:t>
            </a:r>
          </a:p>
        </p:txBody>
      </p:sp>
      <p:sp>
        <p:nvSpPr>
          <p:cNvPr id="25" name="TextBox 24">
            <a:extLst>
              <a:ext uri="{FF2B5EF4-FFF2-40B4-BE49-F238E27FC236}">
                <a16:creationId xmlns:a16="http://schemas.microsoft.com/office/drawing/2014/main" id="{38896CF0-7C0C-009F-134A-7933697A8358}"/>
              </a:ext>
            </a:extLst>
          </p:cNvPr>
          <p:cNvSpPr txBox="1"/>
          <p:nvPr/>
        </p:nvSpPr>
        <p:spPr>
          <a:xfrm>
            <a:off x="468919" y="2064366"/>
            <a:ext cx="11655349" cy="523220"/>
          </a:xfrm>
          <a:prstGeom prst="rect">
            <a:avLst/>
          </a:prstGeom>
          <a:noFill/>
        </p:spPr>
        <p:txBody>
          <a:bodyPr wrap="square">
            <a:spAutoFit/>
          </a:bodyPr>
          <a:lstStyle/>
          <a:p>
            <a:r>
              <a:rPr lang="en-US" sz="2800" dirty="0">
                <a:solidFill>
                  <a:schemeClr val="tx1">
                    <a:lumMod val="65000"/>
                    <a:lumOff val="35000"/>
                  </a:schemeClr>
                </a:solidFill>
                <a:latin typeface="+mj-lt"/>
              </a:rPr>
              <a:t>Parallel straight lines are found in many objects around us.</a:t>
            </a:r>
          </a:p>
        </p:txBody>
      </p:sp>
    </p:spTree>
    <p:custDataLst>
      <p:tags r:id="rId1"/>
    </p:custDataLst>
    <p:extLst>
      <p:ext uri="{BB962C8B-B14F-4D97-AF65-F5344CB8AC3E}">
        <p14:creationId xmlns:p14="http://schemas.microsoft.com/office/powerpoint/2010/main" val="4067393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025"/>
                                        </p:tgtEl>
                                        <p:attrNameLst>
                                          <p:attrName>style.visibility</p:attrName>
                                        </p:attrNameLst>
                                      </p:cBhvr>
                                      <p:to>
                                        <p:strVal val="visible"/>
                                      </p:to>
                                    </p:set>
                                    <p:animEffect transition="in" filter="fade">
                                      <p:cBhvr>
                                        <p:cTn id="11" dur="500"/>
                                        <p:tgtEl>
                                          <p:spTgt spid="1025"/>
                                        </p:tgtEl>
                                      </p:cBhvr>
                                    </p:animEffect>
                                    <p:anim calcmode="lin" valueType="num">
                                      <p:cBhvr>
                                        <p:cTn id="12" dur="500" fill="hold"/>
                                        <p:tgtEl>
                                          <p:spTgt spid="1025"/>
                                        </p:tgtEl>
                                        <p:attrNameLst>
                                          <p:attrName>ppt_x</p:attrName>
                                        </p:attrNameLst>
                                      </p:cBhvr>
                                      <p:tavLst>
                                        <p:tav tm="0">
                                          <p:val>
                                            <p:strVal val="#ppt_x"/>
                                          </p:val>
                                        </p:tav>
                                        <p:tav tm="100000">
                                          <p:val>
                                            <p:strVal val="#ppt_x"/>
                                          </p:val>
                                        </p:tav>
                                      </p:tavLst>
                                    </p:anim>
                                    <p:anim calcmode="lin" valueType="num">
                                      <p:cBhvr>
                                        <p:cTn id="13" dur="500" fill="hold"/>
                                        <p:tgtEl>
                                          <p:spTgt spid="1025"/>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027"/>
                                        </p:tgtEl>
                                        <p:attrNameLst>
                                          <p:attrName>style.visibility</p:attrName>
                                        </p:attrNameLst>
                                      </p:cBhvr>
                                      <p:to>
                                        <p:strVal val="visible"/>
                                      </p:to>
                                    </p:set>
                                    <p:animEffect transition="in" filter="fade">
                                      <p:cBhvr>
                                        <p:cTn id="17" dur="500"/>
                                        <p:tgtEl>
                                          <p:spTgt spid="1027"/>
                                        </p:tgtEl>
                                      </p:cBhvr>
                                    </p:animEffect>
                                    <p:anim calcmode="lin" valueType="num">
                                      <p:cBhvr>
                                        <p:cTn id="18" dur="500" fill="hold"/>
                                        <p:tgtEl>
                                          <p:spTgt spid="1027"/>
                                        </p:tgtEl>
                                        <p:attrNameLst>
                                          <p:attrName>ppt_x</p:attrName>
                                        </p:attrNameLst>
                                      </p:cBhvr>
                                      <p:tavLst>
                                        <p:tav tm="0">
                                          <p:val>
                                            <p:strVal val="#ppt_x"/>
                                          </p:val>
                                        </p:tav>
                                        <p:tav tm="100000">
                                          <p:val>
                                            <p:strVal val="#ppt_x"/>
                                          </p:val>
                                        </p:tav>
                                      </p:tavLst>
                                    </p:anim>
                                    <p:anim calcmode="lin" valueType="num">
                                      <p:cBhvr>
                                        <p:cTn id="19" dur="500" fill="hold"/>
                                        <p:tgtEl>
                                          <p:spTgt spid="102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1026"/>
                                        </p:tgtEl>
                                        <p:attrNameLst>
                                          <p:attrName>style.visibility</p:attrName>
                                        </p:attrNameLst>
                                      </p:cBhvr>
                                      <p:to>
                                        <p:strVal val="visible"/>
                                      </p:to>
                                    </p:set>
                                    <p:animEffect transition="in" filter="fade">
                                      <p:cBhvr>
                                        <p:cTn id="23" dur="500"/>
                                        <p:tgtEl>
                                          <p:spTgt spid="1026"/>
                                        </p:tgtEl>
                                      </p:cBhvr>
                                    </p:animEffect>
                                    <p:anim calcmode="lin" valueType="num">
                                      <p:cBhvr>
                                        <p:cTn id="24" dur="500" fill="hold"/>
                                        <p:tgtEl>
                                          <p:spTgt spid="1026"/>
                                        </p:tgtEl>
                                        <p:attrNameLst>
                                          <p:attrName>ppt_x</p:attrName>
                                        </p:attrNameLst>
                                      </p:cBhvr>
                                      <p:tavLst>
                                        <p:tav tm="0">
                                          <p:val>
                                            <p:strVal val="#ppt_x"/>
                                          </p:val>
                                        </p:tav>
                                        <p:tav tm="100000">
                                          <p:val>
                                            <p:strVal val="#ppt_x"/>
                                          </p:val>
                                        </p:tav>
                                      </p:tavLst>
                                    </p:anim>
                                    <p:anim calcmode="lin" valueType="num">
                                      <p:cBhvr>
                                        <p:cTn id="25" dur="5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Select the pairs of parallel lines from the list below.</a:t>
            </a:r>
          </a:p>
        </p:txBody>
      </p:sp>
      <p:pic>
        <p:nvPicPr>
          <p:cNvPr id="19" name="Picture 18">
            <a:extLst>
              <a:ext uri="{FF2B5EF4-FFF2-40B4-BE49-F238E27FC236}">
                <a16:creationId xmlns:a16="http://schemas.microsoft.com/office/drawing/2014/main" id="{890F551D-46E9-DB29-AE3C-50F214965E90}"/>
              </a:ext>
            </a:extLst>
          </p:cNvPr>
          <p:cNvPicPr>
            <a:picLocks noChangeAspect="1"/>
          </p:cNvPicPr>
          <p:nvPr/>
        </p:nvPicPr>
        <p:blipFill>
          <a:blip r:embed="rId4"/>
          <a:stretch>
            <a:fillRect/>
          </a:stretch>
        </p:blipFill>
        <p:spPr>
          <a:xfrm>
            <a:off x="572386" y="1498599"/>
            <a:ext cx="6707672" cy="4787099"/>
          </a:xfrm>
          <a:prstGeom prst="rect">
            <a:avLst/>
          </a:prstGeom>
        </p:spPr>
      </p:pic>
      <p:sp>
        <p:nvSpPr>
          <p:cNvPr id="20" name="Rectangle: Rounded Corners 19">
            <a:extLst>
              <a:ext uri="{FF2B5EF4-FFF2-40B4-BE49-F238E27FC236}">
                <a16:creationId xmlns:a16="http://schemas.microsoft.com/office/drawing/2014/main" id="{EC78CD2F-D707-3A70-2C3D-0C13607852A0}"/>
              </a:ext>
            </a:extLst>
          </p:cNvPr>
          <p:cNvSpPr/>
          <p:nvPr/>
        </p:nvSpPr>
        <p:spPr>
          <a:xfrm>
            <a:off x="7825563" y="1775044"/>
            <a:ext cx="3623930"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(AB) and (OP)</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1" name="Rectangle: Rounded Corners 20">
            <a:extLst>
              <a:ext uri="{FF2B5EF4-FFF2-40B4-BE49-F238E27FC236}">
                <a16:creationId xmlns:a16="http://schemas.microsoft.com/office/drawing/2014/main" id="{79381592-10D1-142B-78AA-247389B306A8}"/>
              </a:ext>
            </a:extLst>
          </p:cNvPr>
          <p:cNvSpPr/>
          <p:nvPr/>
        </p:nvSpPr>
        <p:spPr>
          <a:xfrm>
            <a:off x="7825563" y="2659460"/>
            <a:ext cx="3623930"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(EF) and (OP)</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2" name="Rectangle: Rounded Corners 21">
            <a:extLst>
              <a:ext uri="{FF2B5EF4-FFF2-40B4-BE49-F238E27FC236}">
                <a16:creationId xmlns:a16="http://schemas.microsoft.com/office/drawing/2014/main" id="{3FB7FE72-D47B-E2DB-88A8-9A38D07B41BE}"/>
              </a:ext>
            </a:extLst>
          </p:cNvPr>
          <p:cNvSpPr/>
          <p:nvPr/>
        </p:nvSpPr>
        <p:spPr>
          <a:xfrm>
            <a:off x="7825563" y="3543876"/>
            <a:ext cx="3623930"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(CD) and (MN)</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3" name="Rectangle: Rounded Corners 22">
            <a:extLst>
              <a:ext uri="{FF2B5EF4-FFF2-40B4-BE49-F238E27FC236}">
                <a16:creationId xmlns:a16="http://schemas.microsoft.com/office/drawing/2014/main" id="{CCB0D5B4-D280-AD50-BA66-DB84794EC2A8}"/>
              </a:ext>
            </a:extLst>
          </p:cNvPr>
          <p:cNvSpPr/>
          <p:nvPr/>
        </p:nvSpPr>
        <p:spPr>
          <a:xfrm>
            <a:off x="7825563" y="4428292"/>
            <a:ext cx="3623930"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(JK) and (CD)</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4" name="Rectangle: Rounded Corners 23">
            <a:extLst>
              <a:ext uri="{FF2B5EF4-FFF2-40B4-BE49-F238E27FC236}">
                <a16:creationId xmlns:a16="http://schemas.microsoft.com/office/drawing/2014/main" id="{E53947DF-4772-CB73-9514-164318EEC4A2}"/>
              </a:ext>
            </a:extLst>
          </p:cNvPr>
          <p:cNvSpPr/>
          <p:nvPr/>
        </p:nvSpPr>
        <p:spPr>
          <a:xfrm>
            <a:off x="7825563" y="5312708"/>
            <a:ext cx="3623930"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(GH) and (JK)</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895893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500" fill="hold"/>
                                        <p:tgtEl>
                                          <p:spTgt spid="21"/>
                                        </p:tgtEl>
                                        <p:attrNameLst>
                                          <p:attrName>fillcolor</p:attrName>
                                        </p:attrNameLst>
                                      </p:cBhvr>
                                      <p:to>
                                        <a:srgbClr val="74C274"/>
                                      </p:to>
                                    </p:animClr>
                                    <p:set>
                                      <p:cBhvr>
                                        <p:cTn id="7" dur="500" fill="hold"/>
                                        <p:tgtEl>
                                          <p:spTgt spid="21"/>
                                        </p:tgtEl>
                                        <p:attrNameLst>
                                          <p:attrName>fill.type</p:attrName>
                                        </p:attrNameLst>
                                      </p:cBhvr>
                                      <p:to>
                                        <p:strVal val="solid"/>
                                      </p:to>
                                    </p:set>
                                    <p:set>
                                      <p:cBhvr>
                                        <p:cTn id="8" dur="500" fill="hold"/>
                                        <p:tgtEl>
                                          <p:spTgt spid="21"/>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500" fill="hold"/>
                                        <p:tgtEl>
                                          <p:spTgt spid="21"/>
                                        </p:tgtEl>
                                        <p:attrNameLst>
                                          <p:attrName>stroke.color</p:attrName>
                                        </p:attrNameLst>
                                      </p:cBhvr>
                                      <p:to>
                                        <a:srgbClr val="74C274"/>
                                      </p:to>
                                    </p:animClr>
                                    <p:set>
                                      <p:cBhvr>
                                        <p:cTn id="11" dur="500" fill="hold"/>
                                        <p:tgtEl>
                                          <p:spTgt spid="21"/>
                                        </p:tgtEl>
                                        <p:attrNameLst>
                                          <p:attrName>stroke.on</p:attrName>
                                        </p:attrNameLst>
                                      </p:cBhvr>
                                      <p:to>
                                        <p:strVal val="true"/>
                                      </p:to>
                                    </p:set>
                                  </p:childTnLst>
                                </p:cTn>
                              </p:par>
                              <p:par>
                                <p:cTn id="12" presetID="3" presetClass="emph" presetSubtype="2" fill="hold" grpId="0" nodeType="withEffect">
                                  <p:stCondLst>
                                    <p:cond delay="0"/>
                                  </p:stCondLst>
                                  <p:childTnLst>
                                    <p:animClr clrSpc="rgb" dir="cw">
                                      <p:cBhvr override="childStyle">
                                        <p:cTn id="13" dur="500" fill="hold"/>
                                        <p:tgtEl>
                                          <p:spTgt spid="21"/>
                                        </p:tgtEl>
                                        <p:attrNameLst>
                                          <p:attrName>style.color</p:attrName>
                                        </p:attrNameLst>
                                      </p:cBhvr>
                                      <p:to>
                                        <a:srgbClr val="FFFFFF"/>
                                      </p:to>
                                    </p:animClr>
                                  </p:childTnLst>
                                </p:cTn>
                              </p:par>
                            </p:childTnLst>
                          </p:cTn>
                        </p:par>
                      </p:childTnLst>
                    </p:cTn>
                  </p:par>
                  <p:par>
                    <p:cTn id="14" fill="hold">
                      <p:stCondLst>
                        <p:cond delay="indefinite"/>
                      </p:stCondLst>
                      <p:childTnLst>
                        <p:par>
                          <p:cTn id="15" fill="hold">
                            <p:stCondLst>
                              <p:cond delay="0"/>
                            </p:stCondLst>
                            <p:childTnLst>
                              <p:par>
                                <p:cTn id="16" presetID="1" presetClass="emph" presetSubtype="2" fill="hold" nodeType="clickEffect">
                                  <p:stCondLst>
                                    <p:cond delay="0"/>
                                  </p:stCondLst>
                                  <p:childTnLst>
                                    <p:animClr clrSpc="rgb" dir="cw">
                                      <p:cBhvr>
                                        <p:cTn id="17" dur="500" fill="hold"/>
                                        <p:tgtEl>
                                          <p:spTgt spid="22"/>
                                        </p:tgtEl>
                                        <p:attrNameLst>
                                          <p:attrName>fillcolor</p:attrName>
                                        </p:attrNameLst>
                                      </p:cBhvr>
                                      <p:to>
                                        <a:srgbClr val="74C274"/>
                                      </p:to>
                                    </p:animClr>
                                    <p:set>
                                      <p:cBhvr>
                                        <p:cTn id="18" dur="500" fill="hold"/>
                                        <p:tgtEl>
                                          <p:spTgt spid="22"/>
                                        </p:tgtEl>
                                        <p:attrNameLst>
                                          <p:attrName>fill.type</p:attrName>
                                        </p:attrNameLst>
                                      </p:cBhvr>
                                      <p:to>
                                        <p:strVal val="solid"/>
                                      </p:to>
                                    </p:set>
                                    <p:set>
                                      <p:cBhvr>
                                        <p:cTn id="19" dur="500" fill="hold"/>
                                        <p:tgtEl>
                                          <p:spTgt spid="22"/>
                                        </p:tgtEl>
                                        <p:attrNameLst>
                                          <p:attrName>fill.on</p:attrName>
                                        </p:attrNameLst>
                                      </p:cBhvr>
                                      <p:to>
                                        <p:strVal val="true"/>
                                      </p:to>
                                    </p:set>
                                  </p:childTnLst>
                                </p:cTn>
                              </p:par>
                              <p:par>
                                <p:cTn id="20" presetID="7" presetClass="emph" presetSubtype="2" fill="hold" nodeType="withEffect">
                                  <p:stCondLst>
                                    <p:cond delay="0"/>
                                  </p:stCondLst>
                                  <p:childTnLst>
                                    <p:animClr clrSpc="rgb" dir="cw">
                                      <p:cBhvr>
                                        <p:cTn id="21" dur="500" fill="hold"/>
                                        <p:tgtEl>
                                          <p:spTgt spid="22"/>
                                        </p:tgtEl>
                                        <p:attrNameLst>
                                          <p:attrName>stroke.color</p:attrName>
                                        </p:attrNameLst>
                                      </p:cBhvr>
                                      <p:to>
                                        <a:srgbClr val="74C274"/>
                                      </p:to>
                                    </p:animClr>
                                    <p:set>
                                      <p:cBhvr>
                                        <p:cTn id="22" dur="500" fill="hold"/>
                                        <p:tgtEl>
                                          <p:spTgt spid="22"/>
                                        </p:tgtEl>
                                        <p:attrNameLst>
                                          <p:attrName>stroke.on</p:attrName>
                                        </p:attrNameLst>
                                      </p:cBhvr>
                                      <p:to>
                                        <p:strVal val="true"/>
                                      </p:to>
                                    </p:set>
                                  </p:childTnLst>
                                </p:cTn>
                              </p:par>
                              <p:par>
                                <p:cTn id="23" presetID="3" presetClass="emph" presetSubtype="2" fill="hold" grpId="0" nodeType="withEffect">
                                  <p:stCondLst>
                                    <p:cond delay="0"/>
                                  </p:stCondLst>
                                  <p:childTnLst>
                                    <p:animClr clrSpc="rgb" dir="cw">
                                      <p:cBhvr override="childStyle">
                                        <p:cTn id="24" dur="500" fill="hold"/>
                                        <p:tgtEl>
                                          <p:spTgt spid="22"/>
                                        </p:tgtEl>
                                        <p:attrNameLst>
                                          <p:attrName>style.color</p:attrName>
                                        </p:attrNameLst>
                                      </p:cBhvr>
                                      <p:to>
                                        <a:srgbClr val="FFFFFF"/>
                                      </p:to>
                                    </p:animClr>
                                  </p:childTnLst>
                                </p:cTn>
                              </p:par>
                            </p:childTnLst>
                          </p:cTn>
                        </p:par>
                      </p:childTnLst>
                    </p:cTn>
                  </p:par>
                  <p:par>
                    <p:cTn id="25" fill="hold">
                      <p:stCondLst>
                        <p:cond delay="indefinite"/>
                      </p:stCondLst>
                      <p:childTnLst>
                        <p:par>
                          <p:cTn id="26" fill="hold">
                            <p:stCondLst>
                              <p:cond delay="0"/>
                            </p:stCondLst>
                            <p:childTnLst>
                              <p:par>
                                <p:cTn id="27" presetID="1" presetClass="emph" presetSubtype="2" fill="hold" nodeType="clickEffect">
                                  <p:stCondLst>
                                    <p:cond delay="0"/>
                                  </p:stCondLst>
                                  <p:childTnLst>
                                    <p:animClr clrSpc="rgb" dir="cw">
                                      <p:cBhvr>
                                        <p:cTn id="28" dur="500" fill="hold"/>
                                        <p:tgtEl>
                                          <p:spTgt spid="24"/>
                                        </p:tgtEl>
                                        <p:attrNameLst>
                                          <p:attrName>fillcolor</p:attrName>
                                        </p:attrNameLst>
                                      </p:cBhvr>
                                      <p:to>
                                        <a:srgbClr val="74C274"/>
                                      </p:to>
                                    </p:animClr>
                                    <p:set>
                                      <p:cBhvr>
                                        <p:cTn id="29" dur="500" fill="hold"/>
                                        <p:tgtEl>
                                          <p:spTgt spid="24"/>
                                        </p:tgtEl>
                                        <p:attrNameLst>
                                          <p:attrName>fill.type</p:attrName>
                                        </p:attrNameLst>
                                      </p:cBhvr>
                                      <p:to>
                                        <p:strVal val="solid"/>
                                      </p:to>
                                    </p:set>
                                    <p:set>
                                      <p:cBhvr>
                                        <p:cTn id="30" dur="500" fill="hold"/>
                                        <p:tgtEl>
                                          <p:spTgt spid="24"/>
                                        </p:tgtEl>
                                        <p:attrNameLst>
                                          <p:attrName>fill.on</p:attrName>
                                        </p:attrNameLst>
                                      </p:cBhvr>
                                      <p:to>
                                        <p:strVal val="true"/>
                                      </p:to>
                                    </p:set>
                                  </p:childTnLst>
                                </p:cTn>
                              </p:par>
                              <p:par>
                                <p:cTn id="31" presetID="7" presetClass="emph" presetSubtype="2" fill="hold" nodeType="withEffect">
                                  <p:stCondLst>
                                    <p:cond delay="0"/>
                                  </p:stCondLst>
                                  <p:childTnLst>
                                    <p:animClr clrSpc="rgb" dir="cw">
                                      <p:cBhvr>
                                        <p:cTn id="32" dur="500" fill="hold"/>
                                        <p:tgtEl>
                                          <p:spTgt spid="24"/>
                                        </p:tgtEl>
                                        <p:attrNameLst>
                                          <p:attrName>stroke.color</p:attrName>
                                        </p:attrNameLst>
                                      </p:cBhvr>
                                      <p:to>
                                        <a:srgbClr val="74C274"/>
                                      </p:to>
                                    </p:animClr>
                                    <p:set>
                                      <p:cBhvr>
                                        <p:cTn id="33" dur="500" fill="hold"/>
                                        <p:tgtEl>
                                          <p:spTgt spid="24"/>
                                        </p:tgtEl>
                                        <p:attrNameLst>
                                          <p:attrName>stroke.on</p:attrName>
                                        </p:attrNameLst>
                                      </p:cBhvr>
                                      <p:to>
                                        <p:strVal val="true"/>
                                      </p:to>
                                    </p:set>
                                  </p:childTnLst>
                                </p:cTn>
                              </p:par>
                              <p:par>
                                <p:cTn id="34" presetID="3" presetClass="emph" presetSubtype="2" fill="hold" grpId="0" nodeType="withEffect">
                                  <p:stCondLst>
                                    <p:cond delay="0"/>
                                  </p:stCondLst>
                                  <p:childTnLst>
                                    <p:animClr clrSpc="rgb" dir="cw">
                                      <p:cBhvr override="childStyle">
                                        <p:cTn id="35" dur="500" fill="hold"/>
                                        <p:tgtEl>
                                          <p:spTgt spid="24"/>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Is point C the midpoint of segment [AB]? </a:t>
            </a:r>
          </a:p>
        </p:txBody>
      </p:sp>
      <p:sp>
        <p:nvSpPr>
          <p:cNvPr id="9" name="TextBox 8">
            <a:extLst>
              <a:ext uri="{FF2B5EF4-FFF2-40B4-BE49-F238E27FC236}">
                <a16:creationId xmlns:a16="http://schemas.microsoft.com/office/drawing/2014/main" id="{6E4088E6-07ED-8D42-EB42-21A7C0906A90}"/>
              </a:ext>
            </a:extLst>
          </p:cNvPr>
          <p:cNvSpPr txBox="1"/>
          <p:nvPr/>
        </p:nvSpPr>
        <p:spPr>
          <a:xfrm>
            <a:off x="505119" y="1307214"/>
            <a:ext cx="11655349" cy="523220"/>
          </a:xfrm>
          <a:prstGeom prst="rect">
            <a:avLst/>
          </a:prstGeom>
          <a:noFill/>
        </p:spPr>
        <p:txBody>
          <a:bodyPr wrap="square">
            <a:spAutoFit/>
          </a:bodyPr>
          <a:lstStyle/>
          <a:p>
            <a:r>
              <a:rPr lang="en-US" sz="2800" dirty="0">
                <a:solidFill>
                  <a:schemeClr val="tx1">
                    <a:lumMod val="65000"/>
                    <a:lumOff val="35000"/>
                  </a:schemeClr>
                </a:solidFill>
                <a:latin typeface="+mj-lt"/>
              </a:rPr>
              <a:t>You can use the given ruler to help you check.</a:t>
            </a:r>
          </a:p>
        </p:txBody>
      </p:sp>
      <p:sp>
        <p:nvSpPr>
          <p:cNvPr id="11" name="Rectangle: Rounded Corners 10">
            <a:extLst>
              <a:ext uri="{FF2B5EF4-FFF2-40B4-BE49-F238E27FC236}">
                <a16:creationId xmlns:a16="http://schemas.microsoft.com/office/drawing/2014/main" id="{76708459-ADCA-C178-F74A-4DF1AC338DB6}"/>
              </a:ext>
            </a:extLst>
          </p:cNvPr>
          <p:cNvSpPr/>
          <p:nvPr/>
        </p:nvSpPr>
        <p:spPr>
          <a:xfrm>
            <a:off x="8975563" y="4315426"/>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Yes</a:t>
            </a:r>
          </a:p>
        </p:txBody>
      </p:sp>
      <p:sp>
        <p:nvSpPr>
          <p:cNvPr id="12" name="Rectangle: Rounded Corners 11">
            <a:extLst>
              <a:ext uri="{FF2B5EF4-FFF2-40B4-BE49-F238E27FC236}">
                <a16:creationId xmlns:a16="http://schemas.microsoft.com/office/drawing/2014/main" id="{05651C62-F2DC-02A5-5ED8-7E6A430A1C1D}"/>
              </a:ext>
            </a:extLst>
          </p:cNvPr>
          <p:cNvSpPr/>
          <p:nvPr/>
        </p:nvSpPr>
        <p:spPr>
          <a:xfrm>
            <a:off x="10230622" y="4315426"/>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No</a:t>
            </a:r>
          </a:p>
        </p:txBody>
      </p:sp>
      <p:pic>
        <p:nvPicPr>
          <p:cNvPr id="3" name="Picture 2">
            <a:extLst>
              <a:ext uri="{FF2B5EF4-FFF2-40B4-BE49-F238E27FC236}">
                <a16:creationId xmlns:a16="http://schemas.microsoft.com/office/drawing/2014/main" id="{58E8FAEC-1850-A8FF-3BD3-97C4CA4F5431}"/>
              </a:ext>
            </a:extLst>
          </p:cNvPr>
          <p:cNvPicPr>
            <a:picLocks noChangeAspect="1"/>
          </p:cNvPicPr>
          <p:nvPr/>
        </p:nvPicPr>
        <p:blipFill>
          <a:blip r:embed="rId4"/>
          <a:stretch>
            <a:fillRect/>
          </a:stretch>
        </p:blipFill>
        <p:spPr>
          <a:xfrm rot="20382352">
            <a:off x="642627" y="3870542"/>
            <a:ext cx="6972300" cy="838200"/>
          </a:xfrm>
          <a:prstGeom prst="rect">
            <a:avLst/>
          </a:prstGeom>
        </p:spPr>
      </p:pic>
      <p:sp>
        <p:nvSpPr>
          <p:cNvPr id="16" name="TextBox 15">
            <a:extLst>
              <a:ext uri="{FF2B5EF4-FFF2-40B4-BE49-F238E27FC236}">
                <a16:creationId xmlns:a16="http://schemas.microsoft.com/office/drawing/2014/main" id="{265CB74B-3595-0C34-9C1E-7B1F83756CDC}"/>
              </a:ext>
            </a:extLst>
          </p:cNvPr>
          <p:cNvSpPr txBox="1"/>
          <p:nvPr/>
        </p:nvSpPr>
        <p:spPr>
          <a:xfrm rot="1986993">
            <a:off x="443400" y="3692402"/>
            <a:ext cx="1817457" cy="523220"/>
          </a:xfrm>
          <a:prstGeom prst="rect">
            <a:avLst/>
          </a:prstGeom>
          <a:noFill/>
        </p:spPr>
        <p:txBody>
          <a:bodyPr wrap="square">
            <a:spAutoFit/>
          </a:bodyPr>
          <a:lstStyle/>
          <a:p>
            <a:r>
              <a:rPr lang="en-US" sz="2800" dirty="0">
                <a:solidFill>
                  <a:schemeClr val="tx1">
                    <a:lumMod val="65000"/>
                    <a:lumOff val="35000"/>
                  </a:schemeClr>
                </a:solidFill>
                <a:latin typeface="+mj-lt"/>
              </a:rPr>
              <a:t>AC = 9cm</a:t>
            </a:r>
          </a:p>
        </p:txBody>
      </p:sp>
      <p:sp>
        <p:nvSpPr>
          <p:cNvPr id="17" name="TextBox 16">
            <a:extLst>
              <a:ext uri="{FF2B5EF4-FFF2-40B4-BE49-F238E27FC236}">
                <a16:creationId xmlns:a16="http://schemas.microsoft.com/office/drawing/2014/main" id="{018225FB-12E4-F94C-BA33-AEE0FCE2C14F}"/>
              </a:ext>
            </a:extLst>
          </p:cNvPr>
          <p:cNvSpPr txBox="1"/>
          <p:nvPr/>
        </p:nvSpPr>
        <p:spPr>
          <a:xfrm rot="2156257">
            <a:off x="2118472" y="3048911"/>
            <a:ext cx="1817457" cy="523220"/>
          </a:xfrm>
          <a:prstGeom prst="rect">
            <a:avLst/>
          </a:prstGeom>
          <a:noFill/>
        </p:spPr>
        <p:txBody>
          <a:bodyPr wrap="square">
            <a:spAutoFit/>
          </a:bodyPr>
          <a:lstStyle/>
          <a:p>
            <a:r>
              <a:rPr lang="en-US" sz="2800" dirty="0">
                <a:solidFill>
                  <a:schemeClr val="tx1">
                    <a:lumMod val="65000"/>
                    <a:lumOff val="35000"/>
                  </a:schemeClr>
                </a:solidFill>
                <a:latin typeface="+mj-lt"/>
              </a:rPr>
              <a:t>CB = 9cm</a:t>
            </a:r>
          </a:p>
        </p:txBody>
      </p:sp>
      <p:sp>
        <p:nvSpPr>
          <p:cNvPr id="18" name="TextBox 17">
            <a:extLst>
              <a:ext uri="{FF2B5EF4-FFF2-40B4-BE49-F238E27FC236}">
                <a16:creationId xmlns:a16="http://schemas.microsoft.com/office/drawing/2014/main" id="{36718675-93A3-4010-650C-C114E6E6B12C}"/>
              </a:ext>
            </a:extLst>
          </p:cNvPr>
          <p:cNvSpPr txBox="1"/>
          <p:nvPr/>
        </p:nvSpPr>
        <p:spPr>
          <a:xfrm>
            <a:off x="505119" y="5831295"/>
            <a:ext cx="11655349" cy="523220"/>
          </a:xfrm>
          <a:prstGeom prst="rect">
            <a:avLst/>
          </a:prstGeom>
          <a:noFill/>
        </p:spPr>
        <p:txBody>
          <a:bodyPr wrap="square">
            <a:spAutoFit/>
          </a:bodyPr>
          <a:lstStyle/>
          <a:p>
            <a:r>
              <a:rPr lang="en-US" sz="2800" dirty="0">
                <a:solidFill>
                  <a:schemeClr val="tx1">
                    <a:lumMod val="65000"/>
                    <a:lumOff val="35000"/>
                  </a:schemeClr>
                </a:solidFill>
                <a:latin typeface="+mj-lt"/>
              </a:rPr>
              <a:t>C divides segment [AB] into 2 equal parts. C is the midpoint of [AB]. </a:t>
            </a:r>
          </a:p>
        </p:txBody>
      </p:sp>
      <p:cxnSp>
        <p:nvCxnSpPr>
          <p:cNvPr id="7" name="Straight Connector 6">
            <a:extLst>
              <a:ext uri="{FF2B5EF4-FFF2-40B4-BE49-F238E27FC236}">
                <a16:creationId xmlns:a16="http://schemas.microsoft.com/office/drawing/2014/main" id="{52DAD383-3FC3-B375-C530-ACFF404C8C08}"/>
              </a:ext>
            </a:extLst>
          </p:cNvPr>
          <p:cNvCxnSpPr>
            <a:cxnSpLocks/>
          </p:cNvCxnSpPr>
          <p:nvPr/>
        </p:nvCxnSpPr>
        <p:spPr>
          <a:xfrm flipV="1">
            <a:off x="792480" y="3619500"/>
            <a:ext cx="3779520" cy="1371600"/>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2C85C5F2-B8B9-65C1-40AC-DD22134918EB}"/>
              </a:ext>
            </a:extLst>
          </p:cNvPr>
          <p:cNvSpPr/>
          <p:nvPr/>
        </p:nvSpPr>
        <p:spPr>
          <a:xfrm>
            <a:off x="751332" y="4949952"/>
            <a:ext cx="82296" cy="8229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FF757B4D-CCEA-C23C-70BD-40331606FBB3}"/>
              </a:ext>
            </a:extLst>
          </p:cNvPr>
          <p:cNvSpPr/>
          <p:nvPr/>
        </p:nvSpPr>
        <p:spPr>
          <a:xfrm>
            <a:off x="2609937" y="4274278"/>
            <a:ext cx="82296" cy="8229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B72F3F8E-B398-7768-42DD-487462FD4AD0}"/>
              </a:ext>
            </a:extLst>
          </p:cNvPr>
          <p:cNvSpPr/>
          <p:nvPr/>
        </p:nvSpPr>
        <p:spPr>
          <a:xfrm>
            <a:off x="4529224" y="3573589"/>
            <a:ext cx="82296" cy="8229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187668A3-E627-1123-F6BE-B7C5D2401D06}"/>
              </a:ext>
            </a:extLst>
          </p:cNvPr>
          <p:cNvSpPr txBox="1"/>
          <p:nvPr/>
        </p:nvSpPr>
        <p:spPr>
          <a:xfrm>
            <a:off x="550306" y="4519397"/>
            <a:ext cx="405540" cy="523220"/>
          </a:xfrm>
          <a:prstGeom prst="rect">
            <a:avLst/>
          </a:prstGeom>
          <a:noFill/>
        </p:spPr>
        <p:txBody>
          <a:bodyPr wrap="square">
            <a:spAutoFit/>
          </a:bodyPr>
          <a:lstStyle/>
          <a:p>
            <a:r>
              <a:rPr lang="en-US" sz="2800" dirty="0">
                <a:solidFill>
                  <a:schemeClr val="tx1">
                    <a:lumMod val="65000"/>
                    <a:lumOff val="35000"/>
                  </a:schemeClr>
                </a:solidFill>
                <a:latin typeface="+mj-lt"/>
              </a:rPr>
              <a:t>A</a:t>
            </a:r>
          </a:p>
        </p:txBody>
      </p:sp>
      <p:sp>
        <p:nvSpPr>
          <p:cNvPr id="22" name="TextBox 21">
            <a:extLst>
              <a:ext uri="{FF2B5EF4-FFF2-40B4-BE49-F238E27FC236}">
                <a16:creationId xmlns:a16="http://schemas.microsoft.com/office/drawing/2014/main" id="{EEEFBC42-8ED8-6CEF-57FE-A9A5B8CD0AE5}"/>
              </a:ext>
            </a:extLst>
          </p:cNvPr>
          <p:cNvSpPr txBox="1"/>
          <p:nvPr/>
        </p:nvSpPr>
        <p:spPr>
          <a:xfrm>
            <a:off x="2448315" y="3792206"/>
            <a:ext cx="405540" cy="523220"/>
          </a:xfrm>
          <a:prstGeom prst="rect">
            <a:avLst/>
          </a:prstGeom>
          <a:noFill/>
        </p:spPr>
        <p:txBody>
          <a:bodyPr wrap="square">
            <a:spAutoFit/>
          </a:bodyPr>
          <a:lstStyle/>
          <a:p>
            <a:r>
              <a:rPr lang="en-US" sz="2800" dirty="0">
                <a:solidFill>
                  <a:schemeClr val="tx1">
                    <a:lumMod val="65000"/>
                    <a:lumOff val="35000"/>
                  </a:schemeClr>
                </a:solidFill>
                <a:latin typeface="+mj-lt"/>
              </a:rPr>
              <a:t>C</a:t>
            </a:r>
          </a:p>
        </p:txBody>
      </p:sp>
      <p:sp>
        <p:nvSpPr>
          <p:cNvPr id="23" name="TextBox 22">
            <a:extLst>
              <a:ext uri="{FF2B5EF4-FFF2-40B4-BE49-F238E27FC236}">
                <a16:creationId xmlns:a16="http://schemas.microsoft.com/office/drawing/2014/main" id="{18CD3B39-7E49-A6BA-4A50-A3324D85CA23}"/>
              </a:ext>
            </a:extLst>
          </p:cNvPr>
          <p:cNvSpPr txBox="1"/>
          <p:nvPr/>
        </p:nvSpPr>
        <p:spPr>
          <a:xfrm>
            <a:off x="4367602" y="3073325"/>
            <a:ext cx="405540" cy="523220"/>
          </a:xfrm>
          <a:prstGeom prst="rect">
            <a:avLst/>
          </a:prstGeom>
          <a:noFill/>
        </p:spPr>
        <p:txBody>
          <a:bodyPr wrap="square">
            <a:spAutoFit/>
          </a:bodyPr>
          <a:lstStyle/>
          <a:p>
            <a:r>
              <a:rPr lang="en-US" sz="2800" dirty="0">
                <a:solidFill>
                  <a:schemeClr val="tx1">
                    <a:lumMod val="65000"/>
                    <a:lumOff val="35000"/>
                  </a:schemeClr>
                </a:solidFill>
                <a:latin typeface="+mj-lt"/>
              </a:rPr>
              <a:t>B</a:t>
            </a:r>
          </a:p>
        </p:txBody>
      </p:sp>
    </p:spTree>
    <p:custDataLst>
      <p:tags r:id="rId1"/>
    </p:custDataLst>
    <p:extLst>
      <p:ext uri="{BB962C8B-B14F-4D97-AF65-F5344CB8AC3E}">
        <p14:creationId xmlns:p14="http://schemas.microsoft.com/office/powerpoint/2010/main" val="2523973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grpId="1" nodeType="clickEffect">
                                  <p:stCondLst>
                                    <p:cond delay="0"/>
                                  </p:stCondLst>
                                  <p:childTnLst>
                                    <p:set>
                                      <p:cBhvr>
                                        <p:cTn id="11" dur="indefinite"/>
                                        <p:tgtEl>
                                          <p:spTgt spid="9"/>
                                        </p:tgtEl>
                                        <p:attrNameLst>
                                          <p:attrName>style.opacity</p:attrName>
                                        </p:attrNameLst>
                                      </p:cBhvr>
                                      <p:to>
                                        <p:strVal val="0.5"/>
                                      </p:to>
                                    </p:set>
                                    <p:animEffect filter="image" prLst="opacity: 0.5">
                                      <p:cBhvr rctx="IE">
                                        <p:cTn id="12" dur="indefinite"/>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63" presetClass="path" presetSubtype="0" accel="50000" decel="50000" fill="hold" nodeType="clickEffect">
                                  <p:stCondLst>
                                    <p:cond delay="0"/>
                                  </p:stCondLst>
                                  <p:childTnLst>
                                    <p:animMotion origin="layout" path="M -1.875E-6 -2.96296E-6 L 0.15196 -0.09768 " pathEditMode="relative" rAng="0" ptsTypes="AA">
                                      <p:cBhvr>
                                        <p:cTn id="28" dur="2000" fill="hold"/>
                                        <p:tgtEl>
                                          <p:spTgt spid="3"/>
                                        </p:tgtEl>
                                        <p:attrNameLst>
                                          <p:attrName>ppt_x</p:attrName>
                                          <p:attrName>ppt_y</p:attrName>
                                        </p:attrNameLst>
                                      </p:cBhvr>
                                      <p:rCtr x="7591" y="-4884"/>
                                    </p:animMotion>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xit" presetSubtype="0" fill="hold" nodeType="clickEffect">
                                  <p:stCondLst>
                                    <p:cond delay="0"/>
                                  </p:stCondLst>
                                  <p:childTnLst>
                                    <p:animEffect transition="out" filter="fade">
                                      <p:cBhvr>
                                        <p:cTn id="37" dur="1000"/>
                                        <p:tgtEl>
                                          <p:spTgt spid="3"/>
                                        </p:tgtEl>
                                      </p:cBhvr>
                                    </p:animEffect>
                                    <p:anim calcmode="lin" valueType="num">
                                      <p:cBhvr>
                                        <p:cTn id="38" dur="1000"/>
                                        <p:tgtEl>
                                          <p:spTgt spid="3"/>
                                        </p:tgtEl>
                                        <p:attrNameLst>
                                          <p:attrName>ppt_x</p:attrName>
                                        </p:attrNameLst>
                                      </p:cBhvr>
                                      <p:tavLst>
                                        <p:tav tm="0">
                                          <p:val>
                                            <p:strVal val="ppt_x"/>
                                          </p:val>
                                        </p:tav>
                                        <p:tav tm="100000">
                                          <p:val>
                                            <p:strVal val="ppt_x"/>
                                          </p:val>
                                        </p:tav>
                                      </p:tavLst>
                                    </p:anim>
                                    <p:anim calcmode="lin" valueType="num">
                                      <p:cBhvr>
                                        <p:cTn id="39" dur="1000"/>
                                        <p:tgtEl>
                                          <p:spTgt spid="3"/>
                                        </p:tgtEl>
                                        <p:attrNameLst>
                                          <p:attrName>ppt_y</p:attrName>
                                        </p:attrNameLst>
                                      </p:cBhvr>
                                      <p:tavLst>
                                        <p:tav tm="0">
                                          <p:val>
                                            <p:strVal val="ppt_y"/>
                                          </p:val>
                                        </p:tav>
                                        <p:tav tm="100000">
                                          <p:val>
                                            <p:strVal val="ppt_y+.1"/>
                                          </p:val>
                                        </p:tav>
                                      </p:tavLst>
                                    </p:anim>
                                    <p:set>
                                      <p:cBhvr>
                                        <p:cTn id="40" dur="1" fill="hold">
                                          <p:stCondLst>
                                            <p:cond delay="999"/>
                                          </p:stCondLst>
                                        </p:cTn>
                                        <p:tgtEl>
                                          <p:spTgt spid="3"/>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 presetClass="emph" presetSubtype="2" fill="hold" nodeType="clickEffect">
                                  <p:stCondLst>
                                    <p:cond delay="0"/>
                                  </p:stCondLst>
                                  <p:childTnLst>
                                    <p:animClr clrSpc="rgb" dir="cw">
                                      <p:cBhvr>
                                        <p:cTn id="44" dur="500" fill="hold"/>
                                        <p:tgtEl>
                                          <p:spTgt spid="11"/>
                                        </p:tgtEl>
                                        <p:attrNameLst>
                                          <p:attrName>fillcolor</p:attrName>
                                        </p:attrNameLst>
                                      </p:cBhvr>
                                      <p:to>
                                        <a:srgbClr val="74C274"/>
                                      </p:to>
                                    </p:animClr>
                                    <p:set>
                                      <p:cBhvr>
                                        <p:cTn id="45" dur="500" fill="hold"/>
                                        <p:tgtEl>
                                          <p:spTgt spid="11"/>
                                        </p:tgtEl>
                                        <p:attrNameLst>
                                          <p:attrName>fill.type</p:attrName>
                                        </p:attrNameLst>
                                      </p:cBhvr>
                                      <p:to>
                                        <p:strVal val="solid"/>
                                      </p:to>
                                    </p:set>
                                    <p:set>
                                      <p:cBhvr>
                                        <p:cTn id="46" dur="500" fill="hold"/>
                                        <p:tgtEl>
                                          <p:spTgt spid="11"/>
                                        </p:tgtEl>
                                        <p:attrNameLst>
                                          <p:attrName>fill.on</p:attrName>
                                        </p:attrNameLst>
                                      </p:cBhvr>
                                      <p:to>
                                        <p:strVal val="true"/>
                                      </p:to>
                                    </p:set>
                                  </p:childTnLst>
                                </p:cTn>
                              </p:par>
                              <p:par>
                                <p:cTn id="47" presetID="7" presetClass="emph" presetSubtype="2" fill="hold" nodeType="withEffect">
                                  <p:stCondLst>
                                    <p:cond delay="0"/>
                                  </p:stCondLst>
                                  <p:childTnLst>
                                    <p:animClr clrSpc="rgb" dir="cw">
                                      <p:cBhvr>
                                        <p:cTn id="48" dur="500" fill="hold"/>
                                        <p:tgtEl>
                                          <p:spTgt spid="11"/>
                                        </p:tgtEl>
                                        <p:attrNameLst>
                                          <p:attrName>stroke.color</p:attrName>
                                        </p:attrNameLst>
                                      </p:cBhvr>
                                      <p:to>
                                        <a:srgbClr val="74C274"/>
                                      </p:to>
                                    </p:animClr>
                                    <p:set>
                                      <p:cBhvr>
                                        <p:cTn id="49" dur="500" fill="hold"/>
                                        <p:tgtEl>
                                          <p:spTgt spid="11"/>
                                        </p:tgtEl>
                                        <p:attrNameLst>
                                          <p:attrName>stroke.on</p:attrName>
                                        </p:attrNameLst>
                                      </p:cBhvr>
                                      <p:to>
                                        <p:strVal val="true"/>
                                      </p:to>
                                    </p:set>
                                  </p:childTnLst>
                                </p:cTn>
                              </p:par>
                              <p:par>
                                <p:cTn id="50" presetID="3" presetClass="emph" presetSubtype="2" fill="hold" grpId="0" nodeType="withEffect">
                                  <p:stCondLst>
                                    <p:cond delay="0"/>
                                  </p:stCondLst>
                                  <p:childTnLst>
                                    <p:animClr clrSpc="rgb" dir="cw">
                                      <p:cBhvr override="childStyle">
                                        <p:cTn id="51" dur="500" fill="hold"/>
                                        <p:tgtEl>
                                          <p:spTgt spid="11"/>
                                        </p:tgtEl>
                                        <p:attrNameLst>
                                          <p:attrName>style.color</p:attrName>
                                        </p:attrNameLst>
                                      </p:cBhvr>
                                      <p:to>
                                        <a:srgbClr val="FFFFFF"/>
                                      </p:to>
                                    </p:animClr>
                                  </p:childTnLst>
                                </p:cTn>
                              </p:par>
                            </p:childTnLst>
                          </p:cTn>
                        </p:par>
                        <p:par>
                          <p:cTn id="52" fill="hold">
                            <p:stCondLst>
                              <p:cond delay="5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1" grpId="0" animBg="1"/>
      <p:bldP spid="16" grpId="0"/>
      <p:bldP spid="17" grpId="0"/>
      <p:bldP spid="1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3D5ED0E-B56A-CCD3-4799-BBE8FFC37F16}"/>
              </a:ext>
            </a:extLst>
          </p:cNvPr>
          <p:cNvPicPr>
            <a:picLocks noChangeAspect="1"/>
          </p:cNvPicPr>
          <p:nvPr/>
        </p:nvPicPr>
        <p:blipFill>
          <a:blip r:embed="rId4"/>
          <a:stretch>
            <a:fillRect/>
          </a:stretch>
        </p:blipFill>
        <p:spPr>
          <a:xfrm rot="-60000">
            <a:off x="477321" y="2184933"/>
            <a:ext cx="4542354" cy="3078183"/>
          </a:xfrm>
          <a:prstGeom prst="rect">
            <a:avLst/>
          </a:prstGeom>
        </p:spPr>
      </p:pic>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Is point C the midpoint of segment [AB]? </a:t>
            </a:r>
          </a:p>
        </p:txBody>
      </p:sp>
      <p:pic>
        <p:nvPicPr>
          <p:cNvPr id="3" name="Picture 2">
            <a:extLst>
              <a:ext uri="{FF2B5EF4-FFF2-40B4-BE49-F238E27FC236}">
                <a16:creationId xmlns:a16="http://schemas.microsoft.com/office/drawing/2014/main" id="{58E8FAEC-1850-A8FF-3BD3-97C4CA4F5431}"/>
              </a:ext>
            </a:extLst>
          </p:cNvPr>
          <p:cNvPicPr>
            <a:picLocks noChangeAspect="1"/>
          </p:cNvPicPr>
          <p:nvPr/>
        </p:nvPicPr>
        <p:blipFill>
          <a:blip r:embed="rId5"/>
          <a:srcRect/>
          <a:stretch/>
        </p:blipFill>
        <p:spPr>
          <a:xfrm rot="1866527">
            <a:off x="-8334" y="4070054"/>
            <a:ext cx="7069120" cy="825195"/>
          </a:xfrm>
          <a:prstGeom prst="rect">
            <a:avLst/>
          </a:prstGeom>
        </p:spPr>
      </p:pic>
      <p:sp>
        <p:nvSpPr>
          <p:cNvPr id="16" name="TextBox 15">
            <a:extLst>
              <a:ext uri="{FF2B5EF4-FFF2-40B4-BE49-F238E27FC236}">
                <a16:creationId xmlns:a16="http://schemas.microsoft.com/office/drawing/2014/main" id="{265CB74B-3595-0C34-9C1E-7B1F83756CDC}"/>
              </a:ext>
            </a:extLst>
          </p:cNvPr>
          <p:cNvSpPr txBox="1"/>
          <p:nvPr/>
        </p:nvSpPr>
        <p:spPr>
          <a:xfrm>
            <a:off x="1457950" y="2315700"/>
            <a:ext cx="1930169" cy="523220"/>
          </a:xfrm>
          <a:prstGeom prst="rect">
            <a:avLst/>
          </a:prstGeom>
          <a:noFill/>
        </p:spPr>
        <p:txBody>
          <a:bodyPr wrap="square">
            <a:spAutoFit/>
          </a:bodyPr>
          <a:lstStyle/>
          <a:p>
            <a:r>
              <a:rPr lang="en-US" sz="2800" dirty="0">
                <a:solidFill>
                  <a:schemeClr val="tx1">
                    <a:lumMod val="65000"/>
                    <a:lumOff val="35000"/>
                  </a:schemeClr>
                </a:solidFill>
                <a:latin typeface="+mj-lt"/>
              </a:rPr>
              <a:t>AB = 14cm</a:t>
            </a:r>
          </a:p>
        </p:txBody>
      </p:sp>
      <p:sp>
        <p:nvSpPr>
          <p:cNvPr id="17" name="TextBox 16">
            <a:extLst>
              <a:ext uri="{FF2B5EF4-FFF2-40B4-BE49-F238E27FC236}">
                <a16:creationId xmlns:a16="http://schemas.microsoft.com/office/drawing/2014/main" id="{018225FB-12E4-F94C-BA33-AEE0FCE2C14F}"/>
              </a:ext>
            </a:extLst>
          </p:cNvPr>
          <p:cNvSpPr txBox="1"/>
          <p:nvPr/>
        </p:nvSpPr>
        <p:spPr>
          <a:xfrm>
            <a:off x="3388119" y="3429000"/>
            <a:ext cx="2162076" cy="523220"/>
          </a:xfrm>
          <a:prstGeom prst="rect">
            <a:avLst/>
          </a:prstGeom>
          <a:noFill/>
        </p:spPr>
        <p:txBody>
          <a:bodyPr wrap="square">
            <a:spAutoFit/>
          </a:bodyPr>
          <a:lstStyle/>
          <a:p>
            <a:r>
              <a:rPr lang="en-US" sz="2800" dirty="0">
                <a:solidFill>
                  <a:schemeClr val="tx1">
                    <a:lumMod val="65000"/>
                    <a:lumOff val="35000"/>
                  </a:schemeClr>
                </a:solidFill>
                <a:latin typeface="+mj-lt"/>
              </a:rPr>
              <a:t>CB = 9cm</a:t>
            </a:r>
          </a:p>
        </p:txBody>
      </p:sp>
      <p:sp>
        <p:nvSpPr>
          <p:cNvPr id="18" name="TextBox 17">
            <a:extLst>
              <a:ext uri="{FF2B5EF4-FFF2-40B4-BE49-F238E27FC236}">
                <a16:creationId xmlns:a16="http://schemas.microsoft.com/office/drawing/2014/main" id="{36718675-93A3-4010-650C-C114E6E6B12C}"/>
              </a:ext>
            </a:extLst>
          </p:cNvPr>
          <p:cNvSpPr txBox="1"/>
          <p:nvPr/>
        </p:nvSpPr>
        <p:spPr>
          <a:xfrm>
            <a:off x="505119" y="5304690"/>
            <a:ext cx="11655349" cy="954107"/>
          </a:xfrm>
          <a:prstGeom prst="rect">
            <a:avLst/>
          </a:prstGeom>
          <a:noFill/>
        </p:spPr>
        <p:txBody>
          <a:bodyPr wrap="square">
            <a:spAutoFit/>
          </a:bodyPr>
          <a:lstStyle/>
          <a:p>
            <a:r>
              <a:rPr lang="en-US" sz="2800" dirty="0">
                <a:solidFill>
                  <a:schemeClr val="tx1">
                    <a:lumMod val="65000"/>
                    <a:lumOff val="35000"/>
                  </a:schemeClr>
                </a:solidFill>
                <a:latin typeface="+mj-lt"/>
              </a:rPr>
              <a:t>C does not divide segment [AB] into 2 equal parts. </a:t>
            </a:r>
          </a:p>
          <a:p>
            <a:r>
              <a:rPr lang="en-US" sz="2800" dirty="0">
                <a:solidFill>
                  <a:schemeClr val="tx1">
                    <a:lumMod val="65000"/>
                    <a:lumOff val="35000"/>
                  </a:schemeClr>
                </a:solidFill>
                <a:latin typeface="+mj-lt"/>
              </a:rPr>
              <a:t>C is not the midpoint of [AB]. </a:t>
            </a:r>
          </a:p>
        </p:txBody>
      </p:sp>
      <p:sp>
        <p:nvSpPr>
          <p:cNvPr id="19" name="Rectangle: Rounded Corners 18">
            <a:extLst>
              <a:ext uri="{FF2B5EF4-FFF2-40B4-BE49-F238E27FC236}">
                <a16:creationId xmlns:a16="http://schemas.microsoft.com/office/drawing/2014/main" id="{E27EF332-876A-9F41-E40C-3F70BCF90878}"/>
              </a:ext>
            </a:extLst>
          </p:cNvPr>
          <p:cNvSpPr/>
          <p:nvPr/>
        </p:nvSpPr>
        <p:spPr>
          <a:xfrm>
            <a:off x="8975563" y="431542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Yes</a:t>
            </a:r>
          </a:p>
        </p:txBody>
      </p:sp>
      <p:sp>
        <p:nvSpPr>
          <p:cNvPr id="21" name="Rectangle: Rounded Corners 20">
            <a:extLst>
              <a:ext uri="{FF2B5EF4-FFF2-40B4-BE49-F238E27FC236}">
                <a16:creationId xmlns:a16="http://schemas.microsoft.com/office/drawing/2014/main" id="{EDCCEDC1-D656-3D97-C42D-833D52E897DE}"/>
              </a:ext>
            </a:extLst>
          </p:cNvPr>
          <p:cNvSpPr/>
          <p:nvPr/>
        </p:nvSpPr>
        <p:spPr>
          <a:xfrm>
            <a:off x="10230621" y="431542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No</a:t>
            </a:r>
          </a:p>
        </p:txBody>
      </p:sp>
    </p:spTree>
    <p:custDataLst>
      <p:tags r:id="rId1"/>
    </p:custDataLst>
    <p:extLst>
      <p:ext uri="{BB962C8B-B14F-4D97-AF65-F5344CB8AC3E}">
        <p14:creationId xmlns:p14="http://schemas.microsoft.com/office/powerpoint/2010/main" val="993319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left)">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63" presetClass="path" presetSubtype="0" accel="50000" decel="50000" fill="hold" nodeType="clickEffect">
                                  <p:stCondLst>
                                    <p:cond delay="0"/>
                                  </p:stCondLst>
                                  <p:childTnLst>
                                    <p:animMotion origin="layout" path="M -2.70833E-6 -3.7037E-6 L 0.11472 0.11574 " pathEditMode="relative" rAng="0" ptsTypes="AA">
                                      <p:cBhvr>
                                        <p:cTn id="18" dur="2000" fill="hold"/>
                                        <p:tgtEl>
                                          <p:spTgt spid="3"/>
                                        </p:tgtEl>
                                        <p:attrNameLst>
                                          <p:attrName>ppt_x</p:attrName>
                                          <p:attrName>ppt_y</p:attrName>
                                        </p:attrNameLst>
                                      </p:cBhvr>
                                      <p:rCtr x="5729" y="5787"/>
                                    </p:animMotion>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xit" presetSubtype="0" fill="hold" nodeType="clickEffect">
                                  <p:stCondLst>
                                    <p:cond delay="0"/>
                                  </p:stCondLst>
                                  <p:childTnLst>
                                    <p:animEffect transition="out" filter="fade">
                                      <p:cBhvr>
                                        <p:cTn id="27" dur="1000"/>
                                        <p:tgtEl>
                                          <p:spTgt spid="3"/>
                                        </p:tgtEl>
                                      </p:cBhvr>
                                    </p:animEffect>
                                    <p:anim calcmode="lin" valueType="num">
                                      <p:cBhvr>
                                        <p:cTn id="28" dur="1000"/>
                                        <p:tgtEl>
                                          <p:spTgt spid="3"/>
                                        </p:tgtEl>
                                        <p:attrNameLst>
                                          <p:attrName>ppt_x</p:attrName>
                                        </p:attrNameLst>
                                      </p:cBhvr>
                                      <p:tavLst>
                                        <p:tav tm="0">
                                          <p:val>
                                            <p:strVal val="ppt_x"/>
                                          </p:val>
                                        </p:tav>
                                        <p:tav tm="100000">
                                          <p:val>
                                            <p:strVal val="ppt_x"/>
                                          </p:val>
                                        </p:tav>
                                      </p:tavLst>
                                    </p:anim>
                                    <p:anim calcmode="lin" valueType="num">
                                      <p:cBhvr>
                                        <p:cTn id="29" dur="1000"/>
                                        <p:tgtEl>
                                          <p:spTgt spid="3"/>
                                        </p:tgtEl>
                                        <p:attrNameLst>
                                          <p:attrName>ppt_y</p:attrName>
                                        </p:attrNameLst>
                                      </p:cBhvr>
                                      <p:tavLst>
                                        <p:tav tm="0">
                                          <p:val>
                                            <p:strVal val="ppt_y"/>
                                          </p:val>
                                        </p:tav>
                                        <p:tav tm="100000">
                                          <p:val>
                                            <p:strVal val="ppt_y+.1"/>
                                          </p:val>
                                        </p:tav>
                                      </p:tavLst>
                                    </p:anim>
                                    <p:set>
                                      <p:cBhvr>
                                        <p:cTn id="30" dur="1" fill="hold">
                                          <p:stCondLst>
                                            <p:cond delay="999"/>
                                          </p:stCondLst>
                                        </p:cTn>
                                        <p:tgtEl>
                                          <p:spTgt spid="3"/>
                                        </p:tgtEl>
                                        <p:attrNameLst>
                                          <p:attrName>style.visibility</p:attrName>
                                        </p:attrNameLst>
                                      </p:cBhvr>
                                      <p:to>
                                        <p:strVal val="hidden"/>
                                      </p:to>
                                    </p:se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500"/>
                                        <p:tgtEl>
                                          <p:spTgt spid="18"/>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mph" presetSubtype="2" fill="hold" nodeType="clickEffect">
                                  <p:stCondLst>
                                    <p:cond delay="0"/>
                                  </p:stCondLst>
                                  <p:childTnLst>
                                    <p:animClr clrSpc="rgb" dir="cw">
                                      <p:cBhvr>
                                        <p:cTn id="38" dur="500" fill="hold"/>
                                        <p:tgtEl>
                                          <p:spTgt spid="21"/>
                                        </p:tgtEl>
                                        <p:attrNameLst>
                                          <p:attrName>fillcolor</p:attrName>
                                        </p:attrNameLst>
                                      </p:cBhvr>
                                      <p:to>
                                        <a:srgbClr val="74C274"/>
                                      </p:to>
                                    </p:animClr>
                                    <p:set>
                                      <p:cBhvr>
                                        <p:cTn id="39" dur="500" fill="hold"/>
                                        <p:tgtEl>
                                          <p:spTgt spid="21"/>
                                        </p:tgtEl>
                                        <p:attrNameLst>
                                          <p:attrName>fill.type</p:attrName>
                                        </p:attrNameLst>
                                      </p:cBhvr>
                                      <p:to>
                                        <p:strVal val="solid"/>
                                      </p:to>
                                    </p:set>
                                    <p:set>
                                      <p:cBhvr>
                                        <p:cTn id="40" dur="500" fill="hold"/>
                                        <p:tgtEl>
                                          <p:spTgt spid="21"/>
                                        </p:tgtEl>
                                        <p:attrNameLst>
                                          <p:attrName>fill.on</p:attrName>
                                        </p:attrNameLst>
                                      </p:cBhvr>
                                      <p:to>
                                        <p:strVal val="true"/>
                                      </p:to>
                                    </p:set>
                                  </p:childTnLst>
                                </p:cTn>
                              </p:par>
                              <p:par>
                                <p:cTn id="41" presetID="7" presetClass="emph" presetSubtype="2" fill="hold" nodeType="withEffect">
                                  <p:stCondLst>
                                    <p:cond delay="0"/>
                                  </p:stCondLst>
                                  <p:childTnLst>
                                    <p:animClr clrSpc="rgb" dir="cw">
                                      <p:cBhvr>
                                        <p:cTn id="42" dur="500" fill="hold"/>
                                        <p:tgtEl>
                                          <p:spTgt spid="21"/>
                                        </p:tgtEl>
                                        <p:attrNameLst>
                                          <p:attrName>stroke.color</p:attrName>
                                        </p:attrNameLst>
                                      </p:cBhvr>
                                      <p:to>
                                        <a:srgbClr val="74C274"/>
                                      </p:to>
                                    </p:animClr>
                                    <p:set>
                                      <p:cBhvr>
                                        <p:cTn id="43" dur="500" fill="hold"/>
                                        <p:tgtEl>
                                          <p:spTgt spid="21"/>
                                        </p:tgtEl>
                                        <p:attrNameLst>
                                          <p:attrName>stroke.on</p:attrName>
                                        </p:attrNameLst>
                                      </p:cBhvr>
                                      <p:to>
                                        <p:strVal val="true"/>
                                      </p:to>
                                    </p:set>
                                  </p:childTnLst>
                                </p:cTn>
                              </p:par>
                              <p:par>
                                <p:cTn id="44" presetID="3" presetClass="emph" presetSubtype="2" fill="hold" grpId="0" nodeType="withEffect">
                                  <p:stCondLst>
                                    <p:cond delay="0"/>
                                  </p:stCondLst>
                                  <p:childTnLst>
                                    <p:animClr clrSpc="rgb" dir="cw">
                                      <p:cBhvr override="childStyle">
                                        <p:cTn id="45" dur="500" fill="hold"/>
                                        <p:tgtEl>
                                          <p:spTgt spid="21"/>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2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GB" sz="3200" b="1" i="0" u="none" strike="noStrike" kern="0" cap="none" spc="0" normalizeH="0" baseline="0" noProof="0" dirty="0">
                <a:ln>
                  <a:noFill/>
                </a:ln>
                <a:solidFill>
                  <a:prstClr val="white"/>
                </a:solidFill>
                <a:effectLst/>
                <a:uLnTx/>
                <a:uFillTx/>
                <a:latin typeface="Comic Sans MS"/>
                <a:cs typeface="Arial"/>
                <a:sym typeface="Comic Sans MS"/>
              </a:rPr>
              <a:t>Learning Objectives</a:t>
            </a:r>
            <a:endParaRPr kumimoji="0" lang="en-GB" sz="3200" b="0" i="0" u="none" strike="noStrike" kern="0" cap="none" spc="0" normalizeH="0" baseline="0" noProof="0" dirty="0">
              <a:ln>
                <a:noFill/>
              </a:ln>
              <a:solidFill>
                <a:prstClr val="white"/>
              </a:solidFill>
              <a:effectLst/>
              <a:uLnTx/>
              <a:uFillTx/>
              <a:latin typeface="Arial"/>
              <a:cs typeface="Arial"/>
              <a:sym typeface="Comic Sans MS"/>
            </a:endParaRPr>
          </a:p>
        </p:txBody>
      </p:sp>
      <p:pic>
        <p:nvPicPr>
          <p:cNvPr id="8" name="Picture 7">
            <a:extLst>
              <a:ext uri="{FF2B5EF4-FFF2-40B4-BE49-F238E27FC236}">
                <a16:creationId xmlns:a16="http://schemas.microsoft.com/office/drawing/2014/main" id="{AE021D70-6B1B-4F47-A9F9-8349B476C988}"/>
              </a:ext>
            </a:extLst>
          </p:cNvPr>
          <p:cNvPicPr>
            <a:picLocks noChangeAspect="1"/>
          </p:cNvPicPr>
          <p:nvPr/>
        </p:nvPicPr>
        <p:blipFill>
          <a:blip r:embed="rId4"/>
          <a:srcRect/>
          <a:stretch/>
        </p:blipFill>
        <p:spPr>
          <a:xfrm flipH="1">
            <a:off x="11195089" y="106908"/>
            <a:ext cx="606363" cy="1781002"/>
          </a:xfrm>
          <a:prstGeom prst="rect">
            <a:avLst/>
          </a:prstGeom>
        </p:spPr>
      </p:pic>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95493" y="1345111"/>
            <a:ext cx="11605959" cy="5174959"/>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en-GB" sz="3200" b="1" dirty="0">
                <a:solidFill>
                  <a:srgbClr val="3A729A"/>
                </a:solidFill>
                <a:latin typeface="Comic Sans MS"/>
              </a:rPr>
              <a:t>Diagonals of a polygon</a:t>
            </a:r>
            <a:endParaRPr lang="fr-FR" b="1" dirty="0">
              <a:solidFill>
                <a:srgbClr val="3A729A"/>
              </a:solidFill>
              <a:latin typeface="Comic Sans MS" panose="030F0702030302020204" pitchFamily="66" charset="0"/>
            </a:endParaRPr>
          </a:p>
          <a:p>
            <a:pPr marL="514350" lvl="7" indent="457200">
              <a:lnSpc>
                <a:spcPct val="150000"/>
              </a:lnSpc>
              <a:buClr>
                <a:srgbClr val="0076A3"/>
              </a:buClr>
              <a:buSzPct val="100000"/>
              <a:buFont typeface="Arial"/>
              <a:buAutoNum type="arabicPeriod"/>
            </a:pPr>
            <a:r>
              <a:rPr lang="en-US" sz="2800" dirty="0">
                <a:solidFill>
                  <a:schemeClr val="tx1">
                    <a:lumMod val="65000"/>
                    <a:lumOff val="35000"/>
                  </a:schemeClr>
                </a:solidFill>
                <a:latin typeface="Comic Sans MS"/>
              </a:rPr>
              <a:t>Recognize properties of diagonals in a particular quadrilateral</a:t>
            </a:r>
          </a:p>
          <a:p>
            <a:pPr marL="857250" lvl="7" indent="-342900">
              <a:lnSpc>
                <a:spcPct val="150000"/>
              </a:lnSpc>
              <a:buClr>
                <a:srgbClr val="0076A3"/>
              </a:buClr>
              <a:buSzPct val="100000"/>
              <a:buFont typeface="Arial" panose="020B0604020202020204" pitchFamily="34" charset="0"/>
              <a:buChar char="•"/>
            </a:pP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Recognize the diagonals in a polygon</a:t>
            </a:r>
          </a:p>
          <a:p>
            <a:pPr marL="857250" lvl="7" indent="-342900">
              <a:lnSpc>
                <a:spcPct val="150000"/>
              </a:lnSpc>
              <a:buClr>
                <a:srgbClr val="0076A3"/>
              </a:buClr>
              <a:buSzPct val="100000"/>
              <a:buFont typeface="Arial" panose="020B0604020202020204" pitchFamily="34" charset="0"/>
              <a:buChar char="•"/>
            </a:pP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Draw the diagonals of a polygon</a:t>
            </a:r>
          </a:p>
          <a:p>
            <a:pPr marL="857250" lvl="7" indent="-342900">
              <a:lnSpc>
                <a:spcPct val="150000"/>
              </a:lnSpc>
              <a:buClr>
                <a:srgbClr val="0076A3"/>
              </a:buClr>
              <a:buSzPct val="100000"/>
              <a:buFont typeface="Arial" panose="020B0604020202020204" pitchFamily="34" charset="0"/>
              <a:buChar char="•"/>
            </a:pP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Know the properties of diagonals of special quadrilaterals: superposition, orthogonality, same midpoint, axes of symmetry</a:t>
            </a:r>
          </a:p>
          <a:p>
            <a:pPr marL="857250" lvl="7" indent="-342900">
              <a:lnSpc>
                <a:spcPct val="150000"/>
              </a:lnSpc>
              <a:buClr>
                <a:srgbClr val="0076A3"/>
              </a:buClr>
              <a:buSzPct val="100000"/>
              <a:buFont typeface="Arial" panose="020B0604020202020204" pitchFamily="34" charset="0"/>
              <a:buChar char="•"/>
            </a:pP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Recognize a quadrilateral from its diagonals</a:t>
            </a:r>
            <a:endParaRPr kumimoji="0" lang="en-GB"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endParaRPr>
          </a:p>
          <a:p>
            <a:pPr>
              <a:spcBef>
                <a:spcPts val="1400"/>
              </a:spcBef>
              <a:buSzPts val="2000"/>
            </a:pPr>
            <a:endParaRPr lang="fr-FR" sz="3200" dirty="0">
              <a:latin typeface="Comic Sans MS" panose="030F0702030302020204" pitchFamily="66" charset="0"/>
            </a:endParaRP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9300959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4A81948F-8525-1B5A-FE27-2EF4E5C33676}"/>
              </a:ext>
            </a:extLst>
          </p:cNvPr>
          <p:cNvPicPr>
            <a:picLocks noChangeAspect="1"/>
          </p:cNvPicPr>
          <p:nvPr/>
        </p:nvPicPr>
        <p:blipFill>
          <a:blip r:embed="rId4"/>
          <a:stretch>
            <a:fillRect/>
          </a:stretch>
        </p:blipFill>
        <p:spPr>
          <a:xfrm>
            <a:off x="753186" y="2194228"/>
            <a:ext cx="4285539" cy="1172671"/>
          </a:xfrm>
          <a:prstGeom prst="rect">
            <a:avLst/>
          </a:prstGeom>
        </p:spPr>
      </p:pic>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Is point C the midpoint of segment [AB]? </a:t>
            </a:r>
          </a:p>
        </p:txBody>
      </p:sp>
      <p:pic>
        <p:nvPicPr>
          <p:cNvPr id="3" name="Picture 2">
            <a:extLst>
              <a:ext uri="{FF2B5EF4-FFF2-40B4-BE49-F238E27FC236}">
                <a16:creationId xmlns:a16="http://schemas.microsoft.com/office/drawing/2014/main" id="{58E8FAEC-1850-A8FF-3BD3-97C4CA4F5431}"/>
              </a:ext>
            </a:extLst>
          </p:cNvPr>
          <p:cNvPicPr>
            <a:picLocks noChangeAspect="1"/>
          </p:cNvPicPr>
          <p:nvPr/>
        </p:nvPicPr>
        <p:blipFill>
          <a:blip r:embed="rId5"/>
          <a:srcRect/>
          <a:stretch/>
        </p:blipFill>
        <p:spPr>
          <a:xfrm rot="226727">
            <a:off x="868618" y="2855018"/>
            <a:ext cx="7053733" cy="825195"/>
          </a:xfrm>
          <a:prstGeom prst="rect">
            <a:avLst/>
          </a:prstGeom>
        </p:spPr>
      </p:pic>
      <p:sp>
        <p:nvSpPr>
          <p:cNvPr id="16" name="TextBox 15">
            <a:extLst>
              <a:ext uri="{FF2B5EF4-FFF2-40B4-BE49-F238E27FC236}">
                <a16:creationId xmlns:a16="http://schemas.microsoft.com/office/drawing/2014/main" id="{265CB74B-3595-0C34-9C1E-7B1F83756CDC}"/>
              </a:ext>
            </a:extLst>
          </p:cNvPr>
          <p:cNvSpPr txBox="1"/>
          <p:nvPr/>
        </p:nvSpPr>
        <p:spPr>
          <a:xfrm>
            <a:off x="1570662" y="2100259"/>
            <a:ext cx="1991245" cy="523220"/>
          </a:xfrm>
          <a:prstGeom prst="rect">
            <a:avLst/>
          </a:prstGeom>
          <a:noFill/>
        </p:spPr>
        <p:txBody>
          <a:bodyPr wrap="square">
            <a:spAutoFit/>
          </a:bodyPr>
          <a:lstStyle/>
          <a:p>
            <a:r>
              <a:rPr lang="en-US" sz="2800" dirty="0">
                <a:solidFill>
                  <a:schemeClr val="tx1">
                    <a:lumMod val="65000"/>
                    <a:lumOff val="35000"/>
                  </a:schemeClr>
                </a:solidFill>
                <a:latin typeface="+mj-lt"/>
              </a:rPr>
              <a:t>AB = 11cm</a:t>
            </a:r>
          </a:p>
        </p:txBody>
      </p:sp>
      <p:sp>
        <p:nvSpPr>
          <p:cNvPr id="17" name="TextBox 16">
            <a:extLst>
              <a:ext uri="{FF2B5EF4-FFF2-40B4-BE49-F238E27FC236}">
                <a16:creationId xmlns:a16="http://schemas.microsoft.com/office/drawing/2014/main" id="{018225FB-12E4-F94C-BA33-AEE0FCE2C14F}"/>
              </a:ext>
            </a:extLst>
          </p:cNvPr>
          <p:cNvSpPr txBox="1"/>
          <p:nvPr/>
        </p:nvSpPr>
        <p:spPr>
          <a:xfrm>
            <a:off x="3819624" y="2234676"/>
            <a:ext cx="2162076" cy="523220"/>
          </a:xfrm>
          <a:prstGeom prst="rect">
            <a:avLst/>
          </a:prstGeom>
          <a:noFill/>
        </p:spPr>
        <p:txBody>
          <a:bodyPr wrap="square">
            <a:spAutoFit/>
          </a:bodyPr>
          <a:lstStyle/>
          <a:p>
            <a:r>
              <a:rPr lang="en-US" sz="2800" dirty="0">
                <a:solidFill>
                  <a:schemeClr val="tx1">
                    <a:lumMod val="65000"/>
                    <a:lumOff val="35000"/>
                  </a:schemeClr>
                </a:solidFill>
                <a:latin typeface="+mj-lt"/>
              </a:rPr>
              <a:t>CB = 4cm</a:t>
            </a:r>
          </a:p>
        </p:txBody>
      </p:sp>
      <p:sp>
        <p:nvSpPr>
          <p:cNvPr id="18" name="TextBox 17">
            <a:extLst>
              <a:ext uri="{FF2B5EF4-FFF2-40B4-BE49-F238E27FC236}">
                <a16:creationId xmlns:a16="http://schemas.microsoft.com/office/drawing/2014/main" id="{36718675-93A3-4010-650C-C114E6E6B12C}"/>
              </a:ext>
            </a:extLst>
          </p:cNvPr>
          <p:cNvSpPr txBox="1"/>
          <p:nvPr/>
        </p:nvSpPr>
        <p:spPr>
          <a:xfrm>
            <a:off x="505118" y="4690509"/>
            <a:ext cx="11655349" cy="954107"/>
          </a:xfrm>
          <a:prstGeom prst="rect">
            <a:avLst/>
          </a:prstGeom>
          <a:noFill/>
        </p:spPr>
        <p:txBody>
          <a:bodyPr wrap="square">
            <a:spAutoFit/>
          </a:bodyPr>
          <a:lstStyle/>
          <a:p>
            <a:r>
              <a:rPr lang="en-US" sz="2800" dirty="0">
                <a:solidFill>
                  <a:schemeClr val="tx1">
                    <a:lumMod val="65000"/>
                    <a:lumOff val="35000"/>
                  </a:schemeClr>
                </a:solidFill>
                <a:latin typeface="+mj-lt"/>
              </a:rPr>
              <a:t>C does not divide segment [AB] into 2 equal parts. </a:t>
            </a:r>
          </a:p>
          <a:p>
            <a:r>
              <a:rPr lang="en-US" sz="2800" dirty="0">
                <a:solidFill>
                  <a:schemeClr val="tx1">
                    <a:lumMod val="65000"/>
                    <a:lumOff val="35000"/>
                  </a:schemeClr>
                </a:solidFill>
                <a:latin typeface="+mj-lt"/>
              </a:rPr>
              <a:t>C is not the midpoint of [AB]. </a:t>
            </a:r>
          </a:p>
        </p:txBody>
      </p:sp>
      <p:sp>
        <p:nvSpPr>
          <p:cNvPr id="19" name="Rectangle: Rounded Corners 18">
            <a:extLst>
              <a:ext uri="{FF2B5EF4-FFF2-40B4-BE49-F238E27FC236}">
                <a16:creationId xmlns:a16="http://schemas.microsoft.com/office/drawing/2014/main" id="{E27EF332-876A-9F41-E40C-3F70BCF90878}"/>
              </a:ext>
            </a:extLst>
          </p:cNvPr>
          <p:cNvSpPr/>
          <p:nvPr/>
        </p:nvSpPr>
        <p:spPr>
          <a:xfrm>
            <a:off x="8975563" y="431542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Yes</a:t>
            </a:r>
          </a:p>
        </p:txBody>
      </p:sp>
      <p:sp>
        <p:nvSpPr>
          <p:cNvPr id="21" name="Rectangle: Rounded Corners 20">
            <a:extLst>
              <a:ext uri="{FF2B5EF4-FFF2-40B4-BE49-F238E27FC236}">
                <a16:creationId xmlns:a16="http://schemas.microsoft.com/office/drawing/2014/main" id="{EDCCEDC1-D656-3D97-C42D-833D52E897DE}"/>
              </a:ext>
            </a:extLst>
          </p:cNvPr>
          <p:cNvSpPr/>
          <p:nvPr/>
        </p:nvSpPr>
        <p:spPr>
          <a:xfrm>
            <a:off x="10230621" y="431542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No</a:t>
            </a:r>
          </a:p>
        </p:txBody>
      </p:sp>
    </p:spTree>
    <p:custDataLst>
      <p:tags r:id="rId1"/>
    </p:custDataLst>
    <p:extLst>
      <p:ext uri="{BB962C8B-B14F-4D97-AF65-F5344CB8AC3E}">
        <p14:creationId xmlns:p14="http://schemas.microsoft.com/office/powerpoint/2010/main" val="3626211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left)">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63" presetClass="path" presetSubtype="0" accel="50000" decel="50000" fill="hold" nodeType="clickEffect">
                                  <p:stCondLst>
                                    <p:cond delay="0"/>
                                  </p:stCondLst>
                                  <p:childTnLst>
                                    <p:animMotion origin="layout" path="M -0.00404 -0.00394 L 0.18802 0.02361 " pathEditMode="relative" rAng="0" ptsTypes="AA">
                                      <p:cBhvr>
                                        <p:cTn id="18" dur="2000" fill="hold"/>
                                        <p:tgtEl>
                                          <p:spTgt spid="3"/>
                                        </p:tgtEl>
                                        <p:attrNameLst>
                                          <p:attrName>ppt_x</p:attrName>
                                          <p:attrName>ppt_y</p:attrName>
                                        </p:attrNameLst>
                                      </p:cBhvr>
                                      <p:rCtr x="9596" y="1366"/>
                                    </p:animMotion>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xit" presetSubtype="0" fill="hold" nodeType="clickEffect">
                                  <p:stCondLst>
                                    <p:cond delay="0"/>
                                  </p:stCondLst>
                                  <p:childTnLst>
                                    <p:animEffect transition="out" filter="fade">
                                      <p:cBhvr>
                                        <p:cTn id="27" dur="1000"/>
                                        <p:tgtEl>
                                          <p:spTgt spid="3"/>
                                        </p:tgtEl>
                                      </p:cBhvr>
                                    </p:animEffect>
                                    <p:anim calcmode="lin" valueType="num">
                                      <p:cBhvr>
                                        <p:cTn id="28" dur="1000"/>
                                        <p:tgtEl>
                                          <p:spTgt spid="3"/>
                                        </p:tgtEl>
                                        <p:attrNameLst>
                                          <p:attrName>ppt_x</p:attrName>
                                        </p:attrNameLst>
                                      </p:cBhvr>
                                      <p:tavLst>
                                        <p:tav tm="0">
                                          <p:val>
                                            <p:strVal val="ppt_x"/>
                                          </p:val>
                                        </p:tav>
                                        <p:tav tm="100000">
                                          <p:val>
                                            <p:strVal val="ppt_x"/>
                                          </p:val>
                                        </p:tav>
                                      </p:tavLst>
                                    </p:anim>
                                    <p:anim calcmode="lin" valueType="num">
                                      <p:cBhvr>
                                        <p:cTn id="29" dur="1000"/>
                                        <p:tgtEl>
                                          <p:spTgt spid="3"/>
                                        </p:tgtEl>
                                        <p:attrNameLst>
                                          <p:attrName>ppt_y</p:attrName>
                                        </p:attrNameLst>
                                      </p:cBhvr>
                                      <p:tavLst>
                                        <p:tav tm="0">
                                          <p:val>
                                            <p:strVal val="ppt_y"/>
                                          </p:val>
                                        </p:tav>
                                        <p:tav tm="100000">
                                          <p:val>
                                            <p:strVal val="ppt_y+.1"/>
                                          </p:val>
                                        </p:tav>
                                      </p:tavLst>
                                    </p:anim>
                                    <p:set>
                                      <p:cBhvr>
                                        <p:cTn id="30" dur="1" fill="hold">
                                          <p:stCondLst>
                                            <p:cond delay="999"/>
                                          </p:stCondLst>
                                        </p:cTn>
                                        <p:tgtEl>
                                          <p:spTgt spid="3"/>
                                        </p:tgtEl>
                                        <p:attrNameLst>
                                          <p:attrName>style.visibility</p:attrName>
                                        </p:attrNameLst>
                                      </p:cBhvr>
                                      <p:to>
                                        <p:strVal val="hidden"/>
                                      </p:to>
                                    </p:se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500"/>
                                        <p:tgtEl>
                                          <p:spTgt spid="18"/>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mph" presetSubtype="2" fill="hold" nodeType="clickEffect">
                                  <p:stCondLst>
                                    <p:cond delay="0"/>
                                  </p:stCondLst>
                                  <p:childTnLst>
                                    <p:animClr clrSpc="rgb" dir="cw">
                                      <p:cBhvr>
                                        <p:cTn id="38" dur="500" fill="hold"/>
                                        <p:tgtEl>
                                          <p:spTgt spid="21"/>
                                        </p:tgtEl>
                                        <p:attrNameLst>
                                          <p:attrName>fillcolor</p:attrName>
                                        </p:attrNameLst>
                                      </p:cBhvr>
                                      <p:to>
                                        <a:srgbClr val="74C274"/>
                                      </p:to>
                                    </p:animClr>
                                    <p:set>
                                      <p:cBhvr>
                                        <p:cTn id="39" dur="500" fill="hold"/>
                                        <p:tgtEl>
                                          <p:spTgt spid="21"/>
                                        </p:tgtEl>
                                        <p:attrNameLst>
                                          <p:attrName>fill.type</p:attrName>
                                        </p:attrNameLst>
                                      </p:cBhvr>
                                      <p:to>
                                        <p:strVal val="solid"/>
                                      </p:to>
                                    </p:set>
                                    <p:set>
                                      <p:cBhvr>
                                        <p:cTn id="40" dur="500" fill="hold"/>
                                        <p:tgtEl>
                                          <p:spTgt spid="21"/>
                                        </p:tgtEl>
                                        <p:attrNameLst>
                                          <p:attrName>fill.on</p:attrName>
                                        </p:attrNameLst>
                                      </p:cBhvr>
                                      <p:to>
                                        <p:strVal val="true"/>
                                      </p:to>
                                    </p:set>
                                  </p:childTnLst>
                                </p:cTn>
                              </p:par>
                              <p:par>
                                <p:cTn id="41" presetID="7" presetClass="emph" presetSubtype="2" fill="hold" nodeType="withEffect">
                                  <p:stCondLst>
                                    <p:cond delay="0"/>
                                  </p:stCondLst>
                                  <p:childTnLst>
                                    <p:animClr clrSpc="rgb" dir="cw">
                                      <p:cBhvr>
                                        <p:cTn id="42" dur="500" fill="hold"/>
                                        <p:tgtEl>
                                          <p:spTgt spid="21"/>
                                        </p:tgtEl>
                                        <p:attrNameLst>
                                          <p:attrName>stroke.color</p:attrName>
                                        </p:attrNameLst>
                                      </p:cBhvr>
                                      <p:to>
                                        <a:srgbClr val="74C274"/>
                                      </p:to>
                                    </p:animClr>
                                    <p:set>
                                      <p:cBhvr>
                                        <p:cTn id="43" dur="500" fill="hold"/>
                                        <p:tgtEl>
                                          <p:spTgt spid="21"/>
                                        </p:tgtEl>
                                        <p:attrNameLst>
                                          <p:attrName>stroke.on</p:attrName>
                                        </p:attrNameLst>
                                      </p:cBhvr>
                                      <p:to>
                                        <p:strVal val="true"/>
                                      </p:to>
                                    </p:set>
                                  </p:childTnLst>
                                </p:cTn>
                              </p:par>
                              <p:par>
                                <p:cTn id="44" presetID="3" presetClass="emph" presetSubtype="2" fill="hold" grpId="0" nodeType="withEffect">
                                  <p:stCondLst>
                                    <p:cond delay="0"/>
                                  </p:stCondLst>
                                  <p:childTnLst>
                                    <p:animClr clrSpc="rgb" dir="cw">
                                      <p:cBhvr override="childStyle">
                                        <p:cTn id="45" dur="500" fill="hold"/>
                                        <p:tgtEl>
                                          <p:spTgt spid="21"/>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2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4FB99EB-2866-81E1-DD70-EB6921AAEEFD}"/>
              </a:ext>
            </a:extLst>
          </p:cNvPr>
          <p:cNvPicPr>
            <a:picLocks noChangeAspect="1"/>
          </p:cNvPicPr>
          <p:nvPr/>
        </p:nvPicPr>
        <p:blipFill>
          <a:blip r:embed="rId4"/>
          <a:stretch>
            <a:fillRect/>
          </a:stretch>
        </p:blipFill>
        <p:spPr>
          <a:xfrm>
            <a:off x="378372" y="1779637"/>
            <a:ext cx="3068889" cy="4781595"/>
          </a:xfrm>
          <a:prstGeom prst="rect">
            <a:avLst/>
          </a:prstGeom>
        </p:spPr>
      </p:pic>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Find B the symmetric of A with respect to line (CD).</a:t>
            </a:r>
          </a:p>
        </p:txBody>
      </p:sp>
      <p:pic>
        <p:nvPicPr>
          <p:cNvPr id="4" name="Picture 3">
            <a:extLst>
              <a:ext uri="{FF2B5EF4-FFF2-40B4-BE49-F238E27FC236}">
                <a16:creationId xmlns:a16="http://schemas.microsoft.com/office/drawing/2014/main" id="{22C393E0-DDB9-C846-5955-81453CA16A95}"/>
              </a:ext>
            </a:extLst>
          </p:cNvPr>
          <p:cNvPicPr>
            <a:picLocks noChangeAspect="1"/>
          </p:cNvPicPr>
          <p:nvPr/>
        </p:nvPicPr>
        <p:blipFill>
          <a:blip r:embed="rId5"/>
          <a:stretch>
            <a:fillRect/>
          </a:stretch>
        </p:blipFill>
        <p:spPr>
          <a:xfrm>
            <a:off x="223766" y="4366142"/>
            <a:ext cx="2639490" cy="2646948"/>
          </a:xfrm>
          <a:prstGeom prst="rect">
            <a:avLst/>
          </a:prstGeom>
        </p:spPr>
      </p:pic>
      <p:cxnSp>
        <p:nvCxnSpPr>
          <p:cNvPr id="7" name="Straight Connector 6">
            <a:extLst>
              <a:ext uri="{FF2B5EF4-FFF2-40B4-BE49-F238E27FC236}">
                <a16:creationId xmlns:a16="http://schemas.microsoft.com/office/drawing/2014/main" id="{A98FF68F-9DDC-1940-5673-AD4539F5B3D2}"/>
              </a:ext>
            </a:extLst>
          </p:cNvPr>
          <p:cNvCxnSpPr/>
          <p:nvPr/>
        </p:nvCxnSpPr>
        <p:spPr>
          <a:xfrm>
            <a:off x="505119" y="4319250"/>
            <a:ext cx="657561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63971DC1-5345-5A32-6F9C-FB0ED5AA6F19}"/>
              </a:ext>
            </a:extLst>
          </p:cNvPr>
          <p:cNvSpPr/>
          <p:nvPr/>
        </p:nvSpPr>
        <p:spPr>
          <a:xfrm>
            <a:off x="4907985" y="4233790"/>
            <a:ext cx="141526" cy="1415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0A2513F-71A0-4687-DAB1-9B8083201C16}"/>
              </a:ext>
            </a:extLst>
          </p:cNvPr>
          <p:cNvSpPr/>
          <p:nvPr/>
        </p:nvSpPr>
        <p:spPr>
          <a:xfrm>
            <a:off x="4750599" y="3678373"/>
            <a:ext cx="964393" cy="8555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B</a:t>
            </a:r>
          </a:p>
        </p:txBody>
      </p:sp>
      <p:pic>
        <p:nvPicPr>
          <p:cNvPr id="20" name="Picture 19">
            <a:extLst>
              <a:ext uri="{FF2B5EF4-FFF2-40B4-BE49-F238E27FC236}">
                <a16:creationId xmlns:a16="http://schemas.microsoft.com/office/drawing/2014/main" id="{8B3DDD49-19F4-3A58-4118-E5A16CDB396F}"/>
              </a:ext>
            </a:extLst>
          </p:cNvPr>
          <p:cNvPicPr>
            <a:picLocks noChangeAspect="1"/>
          </p:cNvPicPr>
          <p:nvPr/>
        </p:nvPicPr>
        <p:blipFill>
          <a:blip r:embed="rId6"/>
          <a:srcRect/>
          <a:stretch/>
        </p:blipFill>
        <p:spPr>
          <a:xfrm>
            <a:off x="831564" y="4290055"/>
            <a:ext cx="4741902" cy="825195"/>
          </a:xfrm>
          <a:prstGeom prst="rect">
            <a:avLst/>
          </a:prstGeom>
        </p:spPr>
      </p:pic>
      <p:sp>
        <p:nvSpPr>
          <p:cNvPr id="22" name="TextBox 21">
            <a:extLst>
              <a:ext uri="{FF2B5EF4-FFF2-40B4-BE49-F238E27FC236}">
                <a16:creationId xmlns:a16="http://schemas.microsoft.com/office/drawing/2014/main" id="{ECCB0D8F-8EC3-FE9E-3F67-22C89E6F7EEE}"/>
              </a:ext>
            </a:extLst>
          </p:cNvPr>
          <p:cNvSpPr txBox="1"/>
          <p:nvPr/>
        </p:nvSpPr>
        <p:spPr>
          <a:xfrm>
            <a:off x="1089813" y="3868182"/>
            <a:ext cx="2162009" cy="461665"/>
          </a:xfrm>
          <a:prstGeom prst="rect">
            <a:avLst/>
          </a:prstGeom>
          <a:noFill/>
        </p:spPr>
        <p:txBody>
          <a:bodyPr wrap="square">
            <a:spAutoFit/>
          </a:bodyPr>
          <a:lstStyle/>
          <a:p>
            <a:r>
              <a:rPr lang="en-US" sz="2400" dirty="0">
                <a:solidFill>
                  <a:schemeClr val="tx1">
                    <a:lumMod val="65000"/>
                    <a:lumOff val="35000"/>
                  </a:schemeClr>
                </a:solidFill>
                <a:latin typeface="+mj-lt"/>
              </a:rPr>
              <a:t>AM = 9cm</a:t>
            </a:r>
          </a:p>
        </p:txBody>
      </p:sp>
      <p:sp>
        <p:nvSpPr>
          <p:cNvPr id="23" name="TextBox 22">
            <a:extLst>
              <a:ext uri="{FF2B5EF4-FFF2-40B4-BE49-F238E27FC236}">
                <a16:creationId xmlns:a16="http://schemas.microsoft.com/office/drawing/2014/main" id="{0336BB91-67D2-E2E3-6669-917F86BDBC03}"/>
              </a:ext>
            </a:extLst>
          </p:cNvPr>
          <p:cNvSpPr txBox="1"/>
          <p:nvPr/>
        </p:nvSpPr>
        <p:spPr>
          <a:xfrm>
            <a:off x="3172611" y="3814855"/>
            <a:ext cx="1593849" cy="461665"/>
          </a:xfrm>
          <a:prstGeom prst="rect">
            <a:avLst/>
          </a:prstGeom>
          <a:noFill/>
        </p:spPr>
        <p:txBody>
          <a:bodyPr wrap="square">
            <a:spAutoFit/>
          </a:bodyPr>
          <a:lstStyle/>
          <a:p>
            <a:r>
              <a:rPr lang="en-US" sz="2400" dirty="0">
                <a:solidFill>
                  <a:schemeClr val="tx1">
                    <a:lumMod val="65000"/>
                    <a:lumOff val="35000"/>
                  </a:schemeClr>
                </a:solidFill>
                <a:latin typeface="+mj-lt"/>
              </a:rPr>
              <a:t>MB = 9cm</a:t>
            </a:r>
          </a:p>
        </p:txBody>
      </p:sp>
      <p:sp>
        <p:nvSpPr>
          <p:cNvPr id="27" name="Oval 26">
            <a:extLst>
              <a:ext uri="{FF2B5EF4-FFF2-40B4-BE49-F238E27FC236}">
                <a16:creationId xmlns:a16="http://schemas.microsoft.com/office/drawing/2014/main" id="{FAAC295D-840E-DEE9-1714-919E481BAD68}"/>
              </a:ext>
            </a:extLst>
          </p:cNvPr>
          <p:cNvSpPr/>
          <p:nvPr/>
        </p:nvSpPr>
        <p:spPr>
          <a:xfrm>
            <a:off x="2871186" y="4233790"/>
            <a:ext cx="141526" cy="1415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E35B783C-2AFD-06C5-C8E8-9645B8245716}"/>
              </a:ext>
            </a:extLst>
          </p:cNvPr>
          <p:cNvSpPr/>
          <p:nvPr/>
        </p:nvSpPr>
        <p:spPr>
          <a:xfrm>
            <a:off x="2685357" y="3665663"/>
            <a:ext cx="548640" cy="548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M</a:t>
            </a:r>
          </a:p>
        </p:txBody>
      </p:sp>
      <p:sp>
        <p:nvSpPr>
          <p:cNvPr id="29" name="TextBox 28">
            <a:extLst>
              <a:ext uri="{FF2B5EF4-FFF2-40B4-BE49-F238E27FC236}">
                <a16:creationId xmlns:a16="http://schemas.microsoft.com/office/drawing/2014/main" id="{958B0E18-6251-1A27-FEA1-8C52FA8C8DFE}"/>
              </a:ext>
            </a:extLst>
          </p:cNvPr>
          <p:cNvSpPr txBox="1"/>
          <p:nvPr/>
        </p:nvSpPr>
        <p:spPr>
          <a:xfrm>
            <a:off x="3202515" y="1475114"/>
            <a:ext cx="8558601" cy="1959832"/>
          </a:xfrm>
          <a:prstGeom prst="rect">
            <a:avLst/>
          </a:prstGeom>
          <a:noFill/>
        </p:spPr>
        <p:txBody>
          <a:bodyPr wrap="square">
            <a:spAutoFit/>
          </a:bodyPr>
          <a:lstStyle/>
          <a:p>
            <a:pPr>
              <a:lnSpc>
                <a:spcPct val="150000"/>
              </a:lnSpc>
            </a:pPr>
            <a:r>
              <a:rPr lang="en-US" sz="2800" dirty="0">
                <a:solidFill>
                  <a:schemeClr val="tx1">
                    <a:lumMod val="65000"/>
                    <a:lumOff val="35000"/>
                  </a:schemeClr>
                </a:solidFill>
                <a:latin typeface="+mj-lt"/>
              </a:rPr>
              <a:t>The two points A and B will be symmetric with respect to the line (CD) if (CD) is perpendicular to segment [AB] at its midpoint.</a:t>
            </a:r>
          </a:p>
        </p:txBody>
      </p:sp>
    </p:spTree>
    <p:custDataLst>
      <p:tags r:id="rId1"/>
    </p:custDataLst>
    <p:extLst>
      <p:ext uri="{BB962C8B-B14F-4D97-AF65-F5344CB8AC3E}">
        <p14:creationId xmlns:p14="http://schemas.microsoft.com/office/powerpoint/2010/main" val="2624004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xit" presetSubtype="0" fill="hold" nodeType="clickEffect">
                                  <p:stCondLst>
                                    <p:cond delay="0"/>
                                  </p:stCondLst>
                                  <p:childTnLst>
                                    <p:animEffect transition="out" filter="fade">
                                      <p:cBhvr>
                                        <p:cTn id="26" dur="1000"/>
                                        <p:tgtEl>
                                          <p:spTgt spid="4"/>
                                        </p:tgtEl>
                                      </p:cBhvr>
                                    </p:animEffect>
                                    <p:anim calcmode="lin" valueType="num">
                                      <p:cBhvr>
                                        <p:cTn id="27" dur="1000"/>
                                        <p:tgtEl>
                                          <p:spTgt spid="4"/>
                                        </p:tgtEl>
                                        <p:attrNameLst>
                                          <p:attrName>ppt_x</p:attrName>
                                        </p:attrNameLst>
                                      </p:cBhvr>
                                      <p:tavLst>
                                        <p:tav tm="0">
                                          <p:val>
                                            <p:strVal val="ppt_x"/>
                                          </p:val>
                                        </p:tav>
                                        <p:tav tm="100000">
                                          <p:val>
                                            <p:strVal val="ppt_x"/>
                                          </p:val>
                                        </p:tav>
                                      </p:tavLst>
                                    </p:anim>
                                    <p:anim calcmode="lin" valueType="num">
                                      <p:cBhvr>
                                        <p:cTn id="28" dur="1000"/>
                                        <p:tgtEl>
                                          <p:spTgt spid="4"/>
                                        </p:tgtEl>
                                        <p:attrNameLst>
                                          <p:attrName>ppt_y</p:attrName>
                                        </p:attrNameLst>
                                      </p:cBhvr>
                                      <p:tavLst>
                                        <p:tav tm="0">
                                          <p:val>
                                            <p:strVal val="ppt_y"/>
                                          </p:val>
                                        </p:tav>
                                        <p:tav tm="100000">
                                          <p:val>
                                            <p:strVal val="ppt_y+.1"/>
                                          </p:val>
                                        </p:tav>
                                      </p:tavLst>
                                    </p:anim>
                                    <p:set>
                                      <p:cBhvr>
                                        <p:cTn id="29" dur="1" fill="hold">
                                          <p:stCondLst>
                                            <p:cond delay="999"/>
                                          </p:stCondLst>
                                        </p:cTn>
                                        <p:tgtEl>
                                          <p:spTgt spid="4"/>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1000"/>
                                        <p:tgtEl>
                                          <p:spTgt spid="20"/>
                                        </p:tgtEl>
                                      </p:cBhvr>
                                    </p:animEffect>
                                    <p:anim calcmode="lin" valueType="num">
                                      <p:cBhvr>
                                        <p:cTn id="35" dur="1000" fill="hold"/>
                                        <p:tgtEl>
                                          <p:spTgt spid="20"/>
                                        </p:tgtEl>
                                        <p:attrNameLst>
                                          <p:attrName>ppt_x</p:attrName>
                                        </p:attrNameLst>
                                      </p:cBhvr>
                                      <p:tavLst>
                                        <p:tav tm="0">
                                          <p:val>
                                            <p:strVal val="#ppt_x"/>
                                          </p:val>
                                        </p:tav>
                                        <p:tav tm="100000">
                                          <p:val>
                                            <p:strVal val="#ppt_x"/>
                                          </p:val>
                                        </p:tav>
                                      </p:tavLst>
                                    </p:anim>
                                    <p:anim calcmode="lin" valueType="num">
                                      <p:cBhvr>
                                        <p:cTn id="3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500"/>
                                        <p:tgtEl>
                                          <p:spTgt spid="22"/>
                                        </p:tgtEl>
                                      </p:cBhvr>
                                    </p:animEffect>
                                  </p:childTnLst>
                                </p:cTn>
                              </p:par>
                            </p:childTnLst>
                          </p:cTn>
                        </p:par>
                      </p:childTnLst>
                    </p:cTn>
                  </p:par>
                  <p:par>
                    <p:cTn id="42" fill="hold">
                      <p:stCondLst>
                        <p:cond delay="indefinite"/>
                      </p:stCondLst>
                      <p:childTnLst>
                        <p:par>
                          <p:cTn id="43" fill="hold">
                            <p:stCondLst>
                              <p:cond delay="0"/>
                            </p:stCondLst>
                            <p:childTnLst>
                              <p:par>
                                <p:cTn id="44" presetID="63" presetClass="path" presetSubtype="0" accel="50000" decel="50000" fill="hold" nodeType="clickEffect">
                                  <p:stCondLst>
                                    <p:cond delay="0"/>
                                  </p:stCondLst>
                                  <p:childTnLst>
                                    <p:animMotion origin="layout" path="M -2.08333E-7 1.85185E-6 L 0.16563 0.00023 " pathEditMode="relative" rAng="0" ptsTypes="AA">
                                      <p:cBhvr>
                                        <p:cTn id="45" dur="2000" fill="hold"/>
                                        <p:tgtEl>
                                          <p:spTgt spid="20"/>
                                        </p:tgtEl>
                                        <p:attrNameLst>
                                          <p:attrName>ppt_x</p:attrName>
                                          <p:attrName>ppt_y</p:attrName>
                                        </p:attrNameLst>
                                      </p:cBhvr>
                                      <p:rCtr x="8281" y="0"/>
                                    </p:animMotion>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500"/>
                                        <p:tgtEl>
                                          <p:spTgt spid="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left)">
                                      <p:cBhvr>
                                        <p:cTn id="58" dur="500"/>
                                        <p:tgtEl>
                                          <p:spTgt spid="23"/>
                                        </p:tgtEl>
                                      </p:cBhvr>
                                    </p:animEffect>
                                  </p:childTnLst>
                                </p:cTn>
                              </p:par>
                            </p:childTnLst>
                          </p:cTn>
                        </p:par>
                      </p:childTnLst>
                    </p:cTn>
                  </p:par>
                  <p:par>
                    <p:cTn id="59" fill="hold">
                      <p:stCondLst>
                        <p:cond delay="indefinite"/>
                      </p:stCondLst>
                      <p:childTnLst>
                        <p:par>
                          <p:cTn id="60" fill="hold">
                            <p:stCondLst>
                              <p:cond delay="0"/>
                            </p:stCondLst>
                            <p:childTnLst>
                              <p:par>
                                <p:cTn id="61" presetID="42" presetClass="exit" presetSubtype="0" fill="hold" nodeType="clickEffect">
                                  <p:stCondLst>
                                    <p:cond delay="0"/>
                                  </p:stCondLst>
                                  <p:childTnLst>
                                    <p:animEffect transition="out" filter="fade">
                                      <p:cBhvr>
                                        <p:cTn id="62" dur="1000"/>
                                        <p:tgtEl>
                                          <p:spTgt spid="20"/>
                                        </p:tgtEl>
                                      </p:cBhvr>
                                    </p:animEffect>
                                    <p:anim calcmode="lin" valueType="num">
                                      <p:cBhvr>
                                        <p:cTn id="63" dur="1000"/>
                                        <p:tgtEl>
                                          <p:spTgt spid="20"/>
                                        </p:tgtEl>
                                        <p:attrNameLst>
                                          <p:attrName>ppt_x</p:attrName>
                                        </p:attrNameLst>
                                      </p:cBhvr>
                                      <p:tavLst>
                                        <p:tav tm="0">
                                          <p:val>
                                            <p:strVal val="ppt_x"/>
                                          </p:val>
                                        </p:tav>
                                        <p:tav tm="100000">
                                          <p:val>
                                            <p:strVal val="ppt_x"/>
                                          </p:val>
                                        </p:tav>
                                      </p:tavLst>
                                    </p:anim>
                                    <p:anim calcmode="lin" valueType="num">
                                      <p:cBhvr>
                                        <p:cTn id="64" dur="1000"/>
                                        <p:tgtEl>
                                          <p:spTgt spid="20"/>
                                        </p:tgtEl>
                                        <p:attrNameLst>
                                          <p:attrName>ppt_y</p:attrName>
                                        </p:attrNameLst>
                                      </p:cBhvr>
                                      <p:tavLst>
                                        <p:tav tm="0">
                                          <p:val>
                                            <p:strVal val="ppt_y"/>
                                          </p:val>
                                        </p:tav>
                                        <p:tav tm="100000">
                                          <p:val>
                                            <p:strVal val="ppt_y+.1"/>
                                          </p:val>
                                        </p:tav>
                                      </p:tavLst>
                                    </p:anim>
                                    <p:set>
                                      <p:cBhvr>
                                        <p:cTn id="65" dur="1" fill="hold">
                                          <p:stCondLst>
                                            <p:cond delay="999"/>
                                          </p:stCondLst>
                                        </p:cTn>
                                        <p:tgtEl>
                                          <p:spTgt spid="20"/>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9" presetClass="emph" presetSubtype="0" grpId="1" nodeType="clickEffect">
                                  <p:stCondLst>
                                    <p:cond delay="0"/>
                                  </p:stCondLst>
                                  <p:childTnLst>
                                    <p:set>
                                      <p:cBhvr>
                                        <p:cTn id="69" dur="indefinite"/>
                                        <p:tgtEl>
                                          <p:spTgt spid="22"/>
                                        </p:tgtEl>
                                        <p:attrNameLst>
                                          <p:attrName>style.opacity</p:attrName>
                                        </p:attrNameLst>
                                      </p:cBhvr>
                                      <p:to>
                                        <p:strVal val="0.5"/>
                                      </p:to>
                                    </p:set>
                                    <p:animEffect filter="image" prLst="opacity: 0.5">
                                      <p:cBhvr rctx="IE">
                                        <p:cTn id="70" dur="indefinite"/>
                                        <p:tgtEl>
                                          <p:spTgt spid="22"/>
                                        </p:tgtEl>
                                      </p:cBhvr>
                                    </p:animEffect>
                                  </p:childTnLst>
                                </p:cTn>
                              </p:par>
                              <p:par>
                                <p:cTn id="71" presetID="9" presetClass="emph" presetSubtype="0" grpId="1" nodeType="withEffect">
                                  <p:stCondLst>
                                    <p:cond delay="0"/>
                                  </p:stCondLst>
                                  <p:childTnLst>
                                    <p:set>
                                      <p:cBhvr>
                                        <p:cTn id="72" dur="indefinite"/>
                                        <p:tgtEl>
                                          <p:spTgt spid="23"/>
                                        </p:tgtEl>
                                        <p:attrNameLst>
                                          <p:attrName>style.opacity</p:attrName>
                                        </p:attrNameLst>
                                      </p:cBhvr>
                                      <p:to>
                                        <p:strVal val="0.5"/>
                                      </p:to>
                                    </p:set>
                                    <p:animEffect filter="image" prLst="opacity: 0.5">
                                      <p:cBhvr rctx="IE">
                                        <p:cTn id="73" dur="indefinite"/>
                                        <p:tgtEl>
                                          <p:spTgt spid="23"/>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wipe(left)">
                                      <p:cBhvr>
                                        <p:cTn id="7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22" grpId="0"/>
      <p:bldP spid="22" grpId="1"/>
      <p:bldP spid="23" grpId="0"/>
      <p:bldP spid="23" grpId="1"/>
      <p:bldP spid="27" grpId="0" animBg="1"/>
      <p:bldP spid="28" grpId="0" animBg="1"/>
      <p:bldP spid="2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D37E26D7-FF59-B0F7-A337-12818E4CAA91}"/>
              </a:ext>
            </a:extLst>
          </p:cNvPr>
          <p:cNvPicPr>
            <a:picLocks noChangeAspect="1"/>
          </p:cNvPicPr>
          <p:nvPr/>
        </p:nvPicPr>
        <p:blipFill>
          <a:blip r:embed="rId4"/>
          <a:stretch>
            <a:fillRect/>
          </a:stretch>
        </p:blipFill>
        <p:spPr>
          <a:xfrm>
            <a:off x="354971" y="1262737"/>
            <a:ext cx="4978589" cy="5199719"/>
          </a:xfrm>
          <a:prstGeom prst="rect">
            <a:avLst/>
          </a:prstGeom>
        </p:spPr>
      </p:pic>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Find the symmetric B of A with respect to line (CD).</a:t>
            </a:r>
          </a:p>
        </p:txBody>
      </p:sp>
      <p:pic>
        <p:nvPicPr>
          <p:cNvPr id="4" name="Picture 3">
            <a:extLst>
              <a:ext uri="{FF2B5EF4-FFF2-40B4-BE49-F238E27FC236}">
                <a16:creationId xmlns:a16="http://schemas.microsoft.com/office/drawing/2014/main" id="{22C393E0-DDB9-C846-5955-81453CA16A95}"/>
              </a:ext>
            </a:extLst>
          </p:cNvPr>
          <p:cNvPicPr>
            <a:picLocks noChangeAspect="1"/>
          </p:cNvPicPr>
          <p:nvPr/>
        </p:nvPicPr>
        <p:blipFill>
          <a:blip r:embed="rId5"/>
          <a:stretch>
            <a:fillRect/>
          </a:stretch>
        </p:blipFill>
        <p:spPr>
          <a:xfrm rot="19772550">
            <a:off x="1635817" y="4541822"/>
            <a:ext cx="2639490" cy="2646948"/>
          </a:xfrm>
          <a:prstGeom prst="rect">
            <a:avLst/>
          </a:prstGeom>
        </p:spPr>
      </p:pic>
      <p:cxnSp>
        <p:nvCxnSpPr>
          <p:cNvPr id="7" name="Straight Connector 6">
            <a:extLst>
              <a:ext uri="{FF2B5EF4-FFF2-40B4-BE49-F238E27FC236}">
                <a16:creationId xmlns:a16="http://schemas.microsoft.com/office/drawing/2014/main" id="{A98FF68F-9DDC-1940-5673-AD4539F5B3D2}"/>
              </a:ext>
            </a:extLst>
          </p:cNvPr>
          <p:cNvCxnSpPr>
            <a:cxnSpLocks/>
          </p:cNvCxnSpPr>
          <p:nvPr/>
        </p:nvCxnSpPr>
        <p:spPr>
          <a:xfrm flipV="1">
            <a:off x="354971" y="2412543"/>
            <a:ext cx="5741029" cy="3353029"/>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63971DC1-5345-5A32-6F9C-FB0ED5AA6F19}"/>
              </a:ext>
            </a:extLst>
          </p:cNvPr>
          <p:cNvSpPr/>
          <p:nvPr/>
        </p:nvSpPr>
        <p:spPr>
          <a:xfrm>
            <a:off x="5496501" y="2651442"/>
            <a:ext cx="141526" cy="1415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0A2513F-71A0-4687-DAB1-9B8083201C16}"/>
              </a:ext>
            </a:extLst>
          </p:cNvPr>
          <p:cNvSpPr/>
          <p:nvPr/>
        </p:nvSpPr>
        <p:spPr>
          <a:xfrm>
            <a:off x="5131607" y="1984748"/>
            <a:ext cx="964393" cy="8555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B</a:t>
            </a:r>
          </a:p>
        </p:txBody>
      </p:sp>
      <p:pic>
        <p:nvPicPr>
          <p:cNvPr id="20" name="Picture 19">
            <a:extLst>
              <a:ext uri="{FF2B5EF4-FFF2-40B4-BE49-F238E27FC236}">
                <a16:creationId xmlns:a16="http://schemas.microsoft.com/office/drawing/2014/main" id="{8B3DDD49-19F4-3A58-4118-E5A16CDB396F}"/>
              </a:ext>
            </a:extLst>
          </p:cNvPr>
          <p:cNvPicPr>
            <a:picLocks noChangeAspect="1"/>
          </p:cNvPicPr>
          <p:nvPr/>
        </p:nvPicPr>
        <p:blipFill>
          <a:blip r:embed="rId6"/>
          <a:stretch>
            <a:fillRect/>
          </a:stretch>
        </p:blipFill>
        <p:spPr>
          <a:xfrm rot="19772462">
            <a:off x="1010799" y="3558909"/>
            <a:ext cx="6972300" cy="838200"/>
          </a:xfrm>
          <a:prstGeom prst="rect">
            <a:avLst/>
          </a:prstGeom>
        </p:spPr>
      </p:pic>
      <p:sp>
        <p:nvSpPr>
          <p:cNvPr id="22" name="TextBox 21">
            <a:extLst>
              <a:ext uri="{FF2B5EF4-FFF2-40B4-BE49-F238E27FC236}">
                <a16:creationId xmlns:a16="http://schemas.microsoft.com/office/drawing/2014/main" id="{ECCB0D8F-8EC3-FE9E-3F67-22C89E6F7EEE}"/>
              </a:ext>
            </a:extLst>
          </p:cNvPr>
          <p:cNvSpPr txBox="1"/>
          <p:nvPr/>
        </p:nvSpPr>
        <p:spPr>
          <a:xfrm>
            <a:off x="1202726" y="3913651"/>
            <a:ext cx="2162009" cy="461665"/>
          </a:xfrm>
          <a:prstGeom prst="rect">
            <a:avLst/>
          </a:prstGeom>
          <a:noFill/>
        </p:spPr>
        <p:txBody>
          <a:bodyPr wrap="square">
            <a:spAutoFit/>
          </a:bodyPr>
          <a:lstStyle/>
          <a:p>
            <a:r>
              <a:rPr lang="en-US" sz="2400" dirty="0">
                <a:solidFill>
                  <a:schemeClr val="tx1">
                    <a:lumMod val="65000"/>
                    <a:lumOff val="35000"/>
                  </a:schemeClr>
                </a:solidFill>
                <a:latin typeface="+mj-lt"/>
              </a:rPr>
              <a:t>AM = 11cm</a:t>
            </a:r>
          </a:p>
        </p:txBody>
      </p:sp>
      <p:sp>
        <p:nvSpPr>
          <p:cNvPr id="23" name="TextBox 22">
            <a:extLst>
              <a:ext uri="{FF2B5EF4-FFF2-40B4-BE49-F238E27FC236}">
                <a16:creationId xmlns:a16="http://schemas.microsoft.com/office/drawing/2014/main" id="{0336BB91-67D2-E2E3-6669-917F86BDBC03}"/>
              </a:ext>
            </a:extLst>
          </p:cNvPr>
          <p:cNvSpPr txBox="1"/>
          <p:nvPr/>
        </p:nvSpPr>
        <p:spPr>
          <a:xfrm>
            <a:off x="3346237" y="2578389"/>
            <a:ext cx="1694614" cy="461665"/>
          </a:xfrm>
          <a:prstGeom prst="rect">
            <a:avLst/>
          </a:prstGeom>
          <a:noFill/>
        </p:spPr>
        <p:txBody>
          <a:bodyPr wrap="square">
            <a:spAutoFit/>
          </a:bodyPr>
          <a:lstStyle/>
          <a:p>
            <a:r>
              <a:rPr lang="en-US" sz="2400" dirty="0">
                <a:solidFill>
                  <a:schemeClr val="tx1">
                    <a:lumMod val="65000"/>
                    <a:lumOff val="35000"/>
                  </a:schemeClr>
                </a:solidFill>
                <a:latin typeface="+mj-lt"/>
              </a:rPr>
              <a:t>MB = 11cm</a:t>
            </a:r>
          </a:p>
        </p:txBody>
      </p:sp>
      <p:sp>
        <p:nvSpPr>
          <p:cNvPr id="27" name="Oval 26">
            <a:extLst>
              <a:ext uri="{FF2B5EF4-FFF2-40B4-BE49-F238E27FC236}">
                <a16:creationId xmlns:a16="http://schemas.microsoft.com/office/drawing/2014/main" id="{FAAC295D-840E-DEE9-1714-919E481BAD68}"/>
              </a:ext>
            </a:extLst>
          </p:cNvPr>
          <p:cNvSpPr/>
          <p:nvPr/>
        </p:nvSpPr>
        <p:spPr>
          <a:xfrm>
            <a:off x="3346237" y="3891066"/>
            <a:ext cx="141526" cy="1415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E35B783C-2AFD-06C5-C8E8-9645B8245716}"/>
              </a:ext>
            </a:extLst>
          </p:cNvPr>
          <p:cNvSpPr/>
          <p:nvPr/>
        </p:nvSpPr>
        <p:spPr>
          <a:xfrm>
            <a:off x="2986732" y="3324637"/>
            <a:ext cx="548640" cy="548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M</a:t>
            </a:r>
          </a:p>
        </p:txBody>
      </p:sp>
    </p:spTree>
    <p:custDataLst>
      <p:tags r:id="rId1"/>
    </p:custDataLst>
    <p:extLst>
      <p:ext uri="{BB962C8B-B14F-4D97-AF65-F5344CB8AC3E}">
        <p14:creationId xmlns:p14="http://schemas.microsoft.com/office/powerpoint/2010/main" val="3273068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xit" presetSubtype="0" fill="hold" nodeType="clickEffect">
                                  <p:stCondLst>
                                    <p:cond delay="0"/>
                                  </p:stCondLst>
                                  <p:childTnLst>
                                    <p:animEffect transition="out" filter="fade">
                                      <p:cBhvr>
                                        <p:cTn id="26" dur="1000"/>
                                        <p:tgtEl>
                                          <p:spTgt spid="4"/>
                                        </p:tgtEl>
                                      </p:cBhvr>
                                    </p:animEffect>
                                    <p:anim calcmode="lin" valueType="num">
                                      <p:cBhvr>
                                        <p:cTn id="27" dur="1000"/>
                                        <p:tgtEl>
                                          <p:spTgt spid="4"/>
                                        </p:tgtEl>
                                        <p:attrNameLst>
                                          <p:attrName>ppt_x</p:attrName>
                                        </p:attrNameLst>
                                      </p:cBhvr>
                                      <p:tavLst>
                                        <p:tav tm="0">
                                          <p:val>
                                            <p:strVal val="ppt_x"/>
                                          </p:val>
                                        </p:tav>
                                        <p:tav tm="100000">
                                          <p:val>
                                            <p:strVal val="ppt_x"/>
                                          </p:val>
                                        </p:tav>
                                      </p:tavLst>
                                    </p:anim>
                                    <p:anim calcmode="lin" valueType="num">
                                      <p:cBhvr>
                                        <p:cTn id="28" dur="1000"/>
                                        <p:tgtEl>
                                          <p:spTgt spid="4"/>
                                        </p:tgtEl>
                                        <p:attrNameLst>
                                          <p:attrName>ppt_y</p:attrName>
                                        </p:attrNameLst>
                                      </p:cBhvr>
                                      <p:tavLst>
                                        <p:tav tm="0">
                                          <p:val>
                                            <p:strVal val="ppt_y"/>
                                          </p:val>
                                        </p:tav>
                                        <p:tav tm="100000">
                                          <p:val>
                                            <p:strVal val="ppt_y+.1"/>
                                          </p:val>
                                        </p:tav>
                                      </p:tavLst>
                                    </p:anim>
                                    <p:set>
                                      <p:cBhvr>
                                        <p:cTn id="29" dur="1" fill="hold">
                                          <p:stCondLst>
                                            <p:cond delay="999"/>
                                          </p:stCondLst>
                                        </p:cTn>
                                        <p:tgtEl>
                                          <p:spTgt spid="4"/>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1000"/>
                                        <p:tgtEl>
                                          <p:spTgt spid="20"/>
                                        </p:tgtEl>
                                      </p:cBhvr>
                                    </p:animEffect>
                                    <p:anim calcmode="lin" valueType="num">
                                      <p:cBhvr>
                                        <p:cTn id="35" dur="1000" fill="hold"/>
                                        <p:tgtEl>
                                          <p:spTgt spid="20"/>
                                        </p:tgtEl>
                                        <p:attrNameLst>
                                          <p:attrName>ppt_x</p:attrName>
                                        </p:attrNameLst>
                                      </p:cBhvr>
                                      <p:tavLst>
                                        <p:tav tm="0">
                                          <p:val>
                                            <p:strVal val="#ppt_x"/>
                                          </p:val>
                                        </p:tav>
                                        <p:tav tm="100000">
                                          <p:val>
                                            <p:strVal val="#ppt_x"/>
                                          </p:val>
                                        </p:tav>
                                      </p:tavLst>
                                    </p:anim>
                                    <p:anim calcmode="lin" valueType="num">
                                      <p:cBhvr>
                                        <p:cTn id="3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500"/>
                                        <p:tgtEl>
                                          <p:spTgt spid="22"/>
                                        </p:tgtEl>
                                      </p:cBhvr>
                                    </p:animEffect>
                                  </p:childTnLst>
                                </p:cTn>
                              </p:par>
                            </p:childTnLst>
                          </p:cTn>
                        </p:par>
                      </p:childTnLst>
                    </p:cTn>
                  </p:par>
                  <p:par>
                    <p:cTn id="42" fill="hold">
                      <p:stCondLst>
                        <p:cond delay="indefinite"/>
                      </p:stCondLst>
                      <p:childTnLst>
                        <p:par>
                          <p:cTn id="43" fill="hold">
                            <p:stCondLst>
                              <p:cond delay="0"/>
                            </p:stCondLst>
                            <p:childTnLst>
                              <p:par>
                                <p:cTn id="44" presetID="63" presetClass="path" presetSubtype="0" accel="50000" decel="50000" fill="hold" nodeType="clickEffect">
                                  <p:stCondLst>
                                    <p:cond delay="0"/>
                                  </p:stCondLst>
                                  <p:childTnLst>
                                    <p:animMotion origin="layout" path="M -2.08333E-7 -2.59259E-6 L 0.16862 -0.19352 " pathEditMode="relative" rAng="0" ptsTypes="AA">
                                      <p:cBhvr>
                                        <p:cTn id="45" dur="2000" fill="hold"/>
                                        <p:tgtEl>
                                          <p:spTgt spid="20"/>
                                        </p:tgtEl>
                                        <p:attrNameLst>
                                          <p:attrName>ppt_x</p:attrName>
                                          <p:attrName>ppt_y</p:attrName>
                                        </p:attrNameLst>
                                      </p:cBhvr>
                                      <p:rCtr x="8424" y="-9676"/>
                                    </p:animMotion>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500"/>
                                        <p:tgtEl>
                                          <p:spTgt spid="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left)">
                                      <p:cBhvr>
                                        <p:cTn id="58" dur="500"/>
                                        <p:tgtEl>
                                          <p:spTgt spid="23"/>
                                        </p:tgtEl>
                                      </p:cBhvr>
                                    </p:animEffect>
                                  </p:childTnLst>
                                </p:cTn>
                              </p:par>
                            </p:childTnLst>
                          </p:cTn>
                        </p:par>
                      </p:childTnLst>
                    </p:cTn>
                  </p:par>
                  <p:par>
                    <p:cTn id="59" fill="hold">
                      <p:stCondLst>
                        <p:cond delay="indefinite"/>
                      </p:stCondLst>
                      <p:childTnLst>
                        <p:par>
                          <p:cTn id="60" fill="hold">
                            <p:stCondLst>
                              <p:cond delay="0"/>
                            </p:stCondLst>
                            <p:childTnLst>
                              <p:par>
                                <p:cTn id="61" presetID="42" presetClass="exit" presetSubtype="0" fill="hold" nodeType="clickEffect">
                                  <p:stCondLst>
                                    <p:cond delay="0"/>
                                  </p:stCondLst>
                                  <p:childTnLst>
                                    <p:animEffect transition="out" filter="fade">
                                      <p:cBhvr>
                                        <p:cTn id="62" dur="1000"/>
                                        <p:tgtEl>
                                          <p:spTgt spid="20"/>
                                        </p:tgtEl>
                                      </p:cBhvr>
                                    </p:animEffect>
                                    <p:anim calcmode="lin" valueType="num">
                                      <p:cBhvr>
                                        <p:cTn id="63" dur="1000"/>
                                        <p:tgtEl>
                                          <p:spTgt spid="20"/>
                                        </p:tgtEl>
                                        <p:attrNameLst>
                                          <p:attrName>ppt_x</p:attrName>
                                        </p:attrNameLst>
                                      </p:cBhvr>
                                      <p:tavLst>
                                        <p:tav tm="0">
                                          <p:val>
                                            <p:strVal val="ppt_x"/>
                                          </p:val>
                                        </p:tav>
                                        <p:tav tm="100000">
                                          <p:val>
                                            <p:strVal val="ppt_x"/>
                                          </p:val>
                                        </p:tav>
                                      </p:tavLst>
                                    </p:anim>
                                    <p:anim calcmode="lin" valueType="num">
                                      <p:cBhvr>
                                        <p:cTn id="64" dur="1000"/>
                                        <p:tgtEl>
                                          <p:spTgt spid="20"/>
                                        </p:tgtEl>
                                        <p:attrNameLst>
                                          <p:attrName>ppt_y</p:attrName>
                                        </p:attrNameLst>
                                      </p:cBhvr>
                                      <p:tavLst>
                                        <p:tav tm="0">
                                          <p:val>
                                            <p:strVal val="ppt_y"/>
                                          </p:val>
                                        </p:tav>
                                        <p:tav tm="100000">
                                          <p:val>
                                            <p:strVal val="ppt_y+.1"/>
                                          </p:val>
                                        </p:tav>
                                      </p:tavLst>
                                    </p:anim>
                                    <p:set>
                                      <p:cBhvr>
                                        <p:cTn id="65" dur="1" fill="hold">
                                          <p:stCondLst>
                                            <p:cond delay="999"/>
                                          </p:stCondLst>
                                        </p:cTn>
                                        <p:tgtEl>
                                          <p:spTgt spid="20"/>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9" presetClass="emph" presetSubtype="0" grpId="1" nodeType="clickEffect">
                                  <p:stCondLst>
                                    <p:cond delay="0"/>
                                  </p:stCondLst>
                                  <p:childTnLst>
                                    <p:set>
                                      <p:cBhvr>
                                        <p:cTn id="69" dur="indefinite"/>
                                        <p:tgtEl>
                                          <p:spTgt spid="22"/>
                                        </p:tgtEl>
                                        <p:attrNameLst>
                                          <p:attrName>style.opacity</p:attrName>
                                        </p:attrNameLst>
                                      </p:cBhvr>
                                      <p:to>
                                        <p:strVal val="0.5"/>
                                      </p:to>
                                    </p:set>
                                    <p:animEffect filter="image" prLst="opacity: 0.5">
                                      <p:cBhvr rctx="IE">
                                        <p:cTn id="70" dur="indefinite"/>
                                        <p:tgtEl>
                                          <p:spTgt spid="22"/>
                                        </p:tgtEl>
                                      </p:cBhvr>
                                    </p:animEffect>
                                  </p:childTnLst>
                                </p:cTn>
                              </p:par>
                              <p:par>
                                <p:cTn id="71" presetID="9" presetClass="emph" presetSubtype="0" grpId="1" nodeType="withEffect">
                                  <p:stCondLst>
                                    <p:cond delay="0"/>
                                  </p:stCondLst>
                                  <p:childTnLst>
                                    <p:set>
                                      <p:cBhvr>
                                        <p:cTn id="72" dur="indefinite"/>
                                        <p:tgtEl>
                                          <p:spTgt spid="23"/>
                                        </p:tgtEl>
                                        <p:attrNameLst>
                                          <p:attrName>style.opacity</p:attrName>
                                        </p:attrNameLst>
                                      </p:cBhvr>
                                      <p:to>
                                        <p:strVal val="0.5"/>
                                      </p:to>
                                    </p:set>
                                    <p:animEffect filter="image" prLst="opacity: 0.5">
                                      <p:cBhvr rctx="IE">
                                        <p:cTn id="73" dur="indefinite"/>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22" grpId="0"/>
      <p:bldP spid="22" grpId="1"/>
      <p:bldP spid="23" grpId="0"/>
      <p:bldP spid="23" grpId="1"/>
      <p:bldP spid="27" grpId="0" animBg="1"/>
      <p:bldP spid="2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Is the straight-line (AB) an axis of symmetry?</a:t>
            </a:r>
          </a:p>
        </p:txBody>
      </p:sp>
      <p:pic>
        <p:nvPicPr>
          <p:cNvPr id="13" name="Picture 12">
            <a:extLst>
              <a:ext uri="{FF2B5EF4-FFF2-40B4-BE49-F238E27FC236}">
                <a16:creationId xmlns:a16="http://schemas.microsoft.com/office/drawing/2014/main" id="{754D9FC4-F8AD-2C95-C84E-5F936D7AA118}"/>
              </a:ext>
            </a:extLst>
          </p:cNvPr>
          <p:cNvPicPr>
            <a:picLocks noChangeAspect="1"/>
          </p:cNvPicPr>
          <p:nvPr/>
        </p:nvPicPr>
        <p:blipFill>
          <a:blip r:embed="rId4"/>
          <a:stretch>
            <a:fillRect/>
          </a:stretch>
        </p:blipFill>
        <p:spPr>
          <a:xfrm>
            <a:off x="372534" y="1393400"/>
            <a:ext cx="5775537" cy="3940600"/>
          </a:xfrm>
          <a:prstGeom prst="rect">
            <a:avLst/>
          </a:prstGeom>
        </p:spPr>
      </p:pic>
      <p:sp>
        <p:nvSpPr>
          <p:cNvPr id="15" name="TextBox 14">
            <a:extLst>
              <a:ext uri="{FF2B5EF4-FFF2-40B4-BE49-F238E27FC236}">
                <a16:creationId xmlns:a16="http://schemas.microsoft.com/office/drawing/2014/main" id="{BE453F13-26C5-1F30-4C76-50C482C5ECCB}"/>
              </a:ext>
            </a:extLst>
          </p:cNvPr>
          <p:cNvSpPr txBox="1"/>
          <p:nvPr/>
        </p:nvSpPr>
        <p:spPr>
          <a:xfrm>
            <a:off x="5723466" y="2598441"/>
            <a:ext cx="6096000" cy="2372316"/>
          </a:xfrm>
          <a:prstGeom prst="rect">
            <a:avLst/>
          </a:prstGeom>
          <a:noFill/>
        </p:spPr>
        <p:txBody>
          <a:bodyPr wrap="square">
            <a:spAutoFit/>
          </a:bodyPr>
          <a:lstStyle/>
          <a:p>
            <a:pPr marL="457200" marR="0">
              <a:lnSpc>
                <a:spcPct val="107000"/>
              </a:lnSpc>
              <a:spcBef>
                <a:spcPts val="0"/>
              </a:spcBef>
              <a:spcAft>
                <a:spcPts val="0"/>
              </a:spcAft>
            </a:pPr>
            <a:r>
              <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rPr>
              <a:t>Two figures are symmetric with respect to a straight-line (AB) if every point of one is the symmetric of a point of the other with respect to (AB).</a:t>
            </a:r>
          </a:p>
        </p:txBody>
      </p:sp>
      <p:sp>
        <p:nvSpPr>
          <p:cNvPr id="17" name="TextBox 16">
            <a:extLst>
              <a:ext uri="{FF2B5EF4-FFF2-40B4-BE49-F238E27FC236}">
                <a16:creationId xmlns:a16="http://schemas.microsoft.com/office/drawing/2014/main" id="{8000429A-6DEA-E8D7-D650-1A39000F33B1}"/>
              </a:ext>
            </a:extLst>
          </p:cNvPr>
          <p:cNvSpPr txBox="1"/>
          <p:nvPr/>
        </p:nvSpPr>
        <p:spPr>
          <a:xfrm>
            <a:off x="491067" y="5389289"/>
            <a:ext cx="11700933" cy="954107"/>
          </a:xfrm>
          <a:prstGeom prst="rect">
            <a:avLst/>
          </a:prstGeom>
          <a:noFill/>
        </p:spPr>
        <p:txBody>
          <a:bodyPr wrap="square">
            <a:spAutoFit/>
          </a:bodyPr>
          <a:lstStyle/>
          <a:p>
            <a:r>
              <a:rPr lang="en-US" sz="2800" dirty="0">
                <a:solidFill>
                  <a:schemeClr val="tx1">
                    <a:lumMod val="65000"/>
                    <a:lumOff val="35000"/>
                  </a:schemeClr>
                </a:solidFill>
                <a:effectLst/>
                <a:latin typeface="+mj-lt"/>
                <a:ea typeface="Calibri" panose="020F0502020204030204" pitchFamily="34" charset="0"/>
              </a:rPr>
              <a:t>If we fold along line (AB), the two parts </a:t>
            </a:r>
            <a:r>
              <a:rPr lang="en-US" sz="2800" dirty="0">
                <a:solidFill>
                  <a:schemeClr val="tx1">
                    <a:lumMod val="65000"/>
                    <a:lumOff val="35000"/>
                  </a:schemeClr>
                </a:solidFill>
                <a:latin typeface="+mj-lt"/>
                <a:ea typeface="Calibri" panose="020F0502020204030204" pitchFamily="34" charset="0"/>
              </a:rPr>
              <a:t>do</a:t>
            </a:r>
            <a:r>
              <a:rPr lang="en-US" sz="2800" dirty="0">
                <a:solidFill>
                  <a:schemeClr val="tx1">
                    <a:lumMod val="65000"/>
                    <a:lumOff val="35000"/>
                  </a:schemeClr>
                </a:solidFill>
                <a:effectLst/>
                <a:latin typeface="+mj-lt"/>
                <a:ea typeface="Calibri" panose="020F0502020204030204" pitchFamily="34" charset="0"/>
              </a:rPr>
              <a:t> not match. </a:t>
            </a:r>
          </a:p>
          <a:p>
            <a:r>
              <a:rPr lang="en-US" sz="2800" dirty="0">
                <a:solidFill>
                  <a:schemeClr val="tx1">
                    <a:lumMod val="65000"/>
                    <a:lumOff val="35000"/>
                  </a:schemeClr>
                </a:solidFill>
                <a:effectLst/>
                <a:latin typeface="+mj-lt"/>
                <a:ea typeface="Calibri" panose="020F0502020204030204" pitchFamily="34" charset="0"/>
              </a:rPr>
              <a:t>So (AB) is not an axis of symmetry.</a:t>
            </a:r>
            <a:endParaRPr lang="en-US" sz="2800" dirty="0">
              <a:solidFill>
                <a:schemeClr val="tx1">
                  <a:lumMod val="65000"/>
                  <a:lumOff val="35000"/>
                </a:schemeClr>
              </a:solidFill>
              <a:latin typeface="+mj-lt"/>
            </a:endParaRPr>
          </a:p>
        </p:txBody>
      </p:sp>
      <p:sp>
        <p:nvSpPr>
          <p:cNvPr id="10" name="Lightning Bolt 9">
            <a:extLst>
              <a:ext uri="{FF2B5EF4-FFF2-40B4-BE49-F238E27FC236}">
                <a16:creationId xmlns:a16="http://schemas.microsoft.com/office/drawing/2014/main" id="{C73E1EEF-C6FC-E5DF-BB1A-DA0E0E6A3922}"/>
              </a:ext>
            </a:extLst>
          </p:cNvPr>
          <p:cNvSpPr/>
          <p:nvPr/>
        </p:nvSpPr>
        <p:spPr>
          <a:xfrm>
            <a:off x="4385733" y="2016491"/>
            <a:ext cx="1267673" cy="2492949"/>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Lightning Bolt 20">
            <a:extLst>
              <a:ext uri="{FF2B5EF4-FFF2-40B4-BE49-F238E27FC236}">
                <a16:creationId xmlns:a16="http://schemas.microsoft.com/office/drawing/2014/main" id="{F5B093AE-C284-44A8-DAAA-9955D26F7729}"/>
              </a:ext>
            </a:extLst>
          </p:cNvPr>
          <p:cNvSpPr/>
          <p:nvPr/>
        </p:nvSpPr>
        <p:spPr>
          <a:xfrm flipH="1">
            <a:off x="594992" y="1997540"/>
            <a:ext cx="1267673" cy="2492949"/>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CEF843E-6567-E6DA-9BB4-95D94FB8962F}"/>
              </a:ext>
            </a:extLst>
          </p:cNvPr>
          <p:cNvSpPr/>
          <p:nvPr/>
        </p:nvSpPr>
        <p:spPr>
          <a:xfrm>
            <a:off x="3962400" y="1931167"/>
            <a:ext cx="2019300" cy="296256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Curved Up 5">
            <a:extLst>
              <a:ext uri="{FF2B5EF4-FFF2-40B4-BE49-F238E27FC236}">
                <a16:creationId xmlns:a16="http://schemas.microsoft.com/office/drawing/2014/main" id="{EDF8AA75-2F82-A9B6-9C9A-68942F18CAEC}"/>
              </a:ext>
            </a:extLst>
          </p:cNvPr>
          <p:cNvSpPr/>
          <p:nvPr/>
        </p:nvSpPr>
        <p:spPr>
          <a:xfrm flipH="1" flipV="1">
            <a:off x="1456266" y="1379927"/>
            <a:ext cx="3335866" cy="640024"/>
          </a:xfrm>
          <a:prstGeom prst="curved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Rectangle: Rounded Corners 23">
            <a:extLst>
              <a:ext uri="{FF2B5EF4-FFF2-40B4-BE49-F238E27FC236}">
                <a16:creationId xmlns:a16="http://schemas.microsoft.com/office/drawing/2014/main" id="{0D0B67D8-10CE-FE1E-4D7E-A0DCE6B09680}"/>
              </a:ext>
            </a:extLst>
          </p:cNvPr>
          <p:cNvSpPr/>
          <p:nvPr/>
        </p:nvSpPr>
        <p:spPr>
          <a:xfrm>
            <a:off x="7551932" y="1492801"/>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Yes</a:t>
            </a:r>
          </a:p>
        </p:txBody>
      </p:sp>
      <p:sp>
        <p:nvSpPr>
          <p:cNvPr id="25" name="Rectangle: Rounded Corners 24">
            <a:extLst>
              <a:ext uri="{FF2B5EF4-FFF2-40B4-BE49-F238E27FC236}">
                <a16:creationId xmlns:a16="http://schemas.microsoft.com/office/drawing/2014/main" id="{C7E9F103-D4F6-909F-D6D5-95F2CEB9B5D0}"/>
              </a:ext>
            </a:extLst>
          </p:cNvPr>
          <p:cNvSpPr/>
          <p:nvPr/>
        </p:nvSpPr>
        <p:spPr>
          <a:xfrm>
            <a:off x="8806990" y="1492801"/>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No</a:t>
            </a:r>
          </a:p>
        </p:txBody>
      </p:sp>
    </p:spTree>
    <p:custDataLst>
      <p:tags r:id="rId1"/>
    </p:custDataLst>
    <p:extLst>
      <p:ext uri="{BB962C8B-B14F-4D97-AF65-F5344CB8AC3E}">
        <p14:creationId xmlns:p14="http://schemas.microsoft.com/office/powerpoint/2010/main" val="531261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right)">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44" presetClass="path" presetSubtype="0" accel="50000" decel="50000" fill="hold" grpId="0" nodeType="withEffect">
                                  <p:stCondLst>
                                    <p:cond delay="0"/>
                                  </p:stCondLst>
                                  <p:childTnLst>
                                    <p:animMotion origin="layout" path="M 1.25E-6 -0.00416 L -0.08412 -0.0412 C -0.10156 -0.04953 -0.12774 -0.05393 -0.15534 -0.05393 C -0.18659 -0.05393 -0.21172 -0.04953 -0.22917 -0.0412 L -0.31315 -0.00416 " pathEditMode="relative" rAng="0" ptsTypes="AAAAA">
                                      <p:cBhvr>
                                        <p:cTn id="21" dur="1000" fill="hold"/>
                                        <p:tgtEl>
                                          <p:spTgt spid="10"/>
                                        </p:tgtEl>
                                        <p:attrNameLst>
                                          <p:attrName>ppt_x</p:attrName>
                                          <p:attrName>ppt_y</p:attrName>
                                        </p:attrNameLst>
                                      </p:cBhvr>
                                      <p:rCtr x="-15664" y="-2500"/>
                                    </p:animMotion>
                                  </p:childTnLst>
                                </p:cTn>
                              </p:par>
                              <p:par>
                                <p:cTn id="22" presetID="10" presetClass="exit" presetSubtype="0" fill="hold" grpId="1" nodeType="withEffect">
                                  <p:stCondLst>
                                    <p:cond delay="0"/>
                                  </p:stCondLst>
                                  <p:childTnLst>
                                    <p:animEffect transition="out" filter="fade">
                                      <p:cBhvr>
                                        <p:cTn id="23" dur="500"/>
                                        <p:tgtEl>
                                          <p:spTgt spid="10"/>
                                        </p:tgtEl>
                                      </p:cBhvr>
                                    </p:animEffect>
                                    <p:set>
                                      <p:cBhvr>
                                        <p:cTn id="24" dur="1" fill="hold">
                                          <p:stCondLst>
                                            <p:cond delay="499"/>
                                          </p:stCondLst>
                                        </p:cTn>
                                        <p:tgtEl>
                                          <p:spTgt spid="10"/>
                                        </p:tgtEl>
                                        <p:attrNameLst>
                                          <p:attrName>style.visibility</p:attrName>
                                        </p:attrNameLst>
                                      </p:cBhvr>
                                      <p:to>
                                        <p:strVal val="hidden"/>
                                      </p:to>
                                    </p:set>
                                  </p:childTnLst>
                                </p:cTn>
                              </p:par>
                              <p:par>
                                <p:cTn id="25" presetID="22" presetClass="entr" presetSubtype="2" fill="hold" grpId="0" nodeType="withEffect">
                                  <p:stCondLst>
                                    <p:cond delay="500"/>
                                  </p:stCondLst>
                                  <p:childTnLst>
                                    <p:set>
                                      <p:cBhvr>
                                        <p:cTn id="26" dur="1" fill="hold">
                                          <p:stCondLst>
                                            <p:cond delay="0"/>
                                          </p:stCondLst>
                                        </p:cTn>
                                        <p:tgtEl>
                                          <p:spTgt spid="21"/>
                                        </p:tgtEl>
                                        <p:attrNameLst>
                                          <p:attrName>style.visibility</p:attrName>
                                        </p:attrNameLst>
                                      </p:cBhvr>
                                      <p:to>
                                        <p:strVal val="visible"/>
                                      </p:to>
                                    </p:set>
                                    <p:animEffect transition="in" filter="wipe(right)">
                                      <p:cBhvr>
                                        <p:cTn id="27" dur="750"/>
                                        <p:tgtEl>
                                          <p:spTgt spid="21"/>
                                        </p:tgtEl>
                                      </p:cBhvr>
                                    </p:animEffect>
                                  </p:childTnLst>
                                </p:cTn>
                              </p:par>
                              <p:par>
                                <p:cTn id="28" presetID="10" presetClass="exit" presetSubtype="0" fill="hold" grpId="1" nodeType="withEffect">
                                  <p:stCondLst>
                                    <p:cond delay="500"/>
                                  </p:stCondLst>
                                  <p:childTnLst>
                                    <p:animEffect transition="out" filter="fade">
                                      <p:cBhvr>
                                        <p:cTn id="29" dur="500"/>
                                        <p:tgtEl>
                                          <p:spTgt spid="6"/>
                                        </p:tgtEl>
                                      </p:cBhvr>
                                    </p:animEffect>
                                    <p:set>
                                      <p:cBhvr>
                                        <p:cTn id="30" dur="1" fill="hold">
                                          <p:stCondLst>
                                            <p:cond delay="499"/>
                                          </p:stCondLst>
                                        </p:cTn>
                                        <p:tgtEl>
                                          <p:spTgt spid="6"/>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 presetClass="emph" presetSubtype="2" fill="hold" nodeType="clickEffect">
                                  <p:stCondLst>
                                    <p:cond delay="0"/>
                                  </p:stCondLst>
                                  <p:childTnLst>
                                    <p:animClr clrSpc="rgb" dir="cw">
                                      <p:cBhvr>
                                        <p:cTn id="41" dur="500" fill="hold"/>
                                        <p:tgtEl>
                                          <p:spTgt spid="25"/>
                                        </p:tgtEl>
                                        <p:attrNameLst>
                                          <p:attrName>fillcolor</p:attrName>
                                        </p:attrNameLst>
                                      </p:cBhvr>
                                      <p:to>
                                        <a:srgbClr val="74C274"/>
                                      </p:to>
                                    </p:animClr>
                                    <p:set>
                                      <p:cBhvr>
                                        <p:cTn id="42" dur="500" fill="hold"/>
                                        <p:tgtEl>
                                          <p:spTgt spid="25"/>
                                        </p:tgtEl>
                                        <p:attrNameLst>
                                          <p:attrName>fill.type</p:attrName>
                                        </p:attrNameLst>
                                      </p:cBhvr>
                                      <p:to>
                                        <p:strVal val="solid"/>
                                      </p:to>
                                    </p:set>
                                    <p:set>
                                      <p:cBhvr>
                                        <p:cTn id="43" dur="500" fill="hold"/>
                                        <p:tgtEl>
                                          <p:spTgt spid="25"/>
                                        </p:tgtEl>
                                        <p:attrNameLst>
                                          <p:attrName>fill.on</p:attrName>
                                        </p:attrNameLst>
                                      </p:cBhvr>
                                      <p:to>
                                        <p:strVal val="true"/>
                                      </p:to>
                                    </p:set>
                                  </p:childTnLst>
                                </p:cTn>
                              </p:par>
                              <p:par>
                                <p:cTn id="44" presetID="7" presetClass="emph" presetSubtype="2" fill="hold" nodeType="withEffect">
                                  <p:stCondLst>
                                    <p:cond delay="0"/>
                                  </p:stCondLst>
                                  <p:childTnLst>
                                    <p:animClr clrSpc="rgb" dir="cw">
                                      <p:cBhvr>
                                        <p:cTn id="45" dur="500" fill="hold"/>
                                        <p:tgtEl>
                                          <p:spTgt spid="25"/>
                                        </p:tgtEl>
                                        <p:attrNameLst>
                                          <p:attrName>stroke.color</p:attrName>
                                        </p:attrNameLst>
                                      </p:cBhvr>
                                      <p:to>
                                        <a:srgbClr val="74C274"/>
                                      </p:to>
                                    </p:animClr>
                                    <p:set>
                                      <p:cBhvr>
                                        <p:cTn id="46" dur="500" fill="hold"/>
                                        <p:tgtEl>
                                          <p:spTgt spid="25"/>
                                        </p:tgtEl>
                                        <p:attrNameLst>
                                          <p:attrName>stroke.on</p:attrName>
                                        </p:attrNameLst>
                                      </p:cBhvr>
                                      <p:to>
                                        <p:strVal val="true"/>
                                      </p:to>
                                    </p:set>
                                  </p:childTnLst>
                                </p:cTn>
                              </p:par>
                              <p:par>
                                <p:cTn id="47" presetID="3" presetClass="emph" presetSubtype="2" fill="hold" grpId="0" nodeType="withEffect">
                                  <p:stCondLst>
                                    <p:cond delay="0"/>
                                  </p:stCondLst>
                                  <p:childTnLst>
                                    <p:animClr clrSpc="rgb" dir="cw">
                                      <p:cBhvr override="childStyle">
                                        <p:cTn id="48" dur="500" fill="hold"/>
                                        <p:tgtEl>
                                          <p:spTgt spid="25"/>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10" grpId="0" animBg="1"/>
      <p:bldP spid="10" grpId="1" animBg="1"/>
      <p:bldP spid="21" grpId="0" animBg="1"/>
      <p:bldP spid="11" grpId="0" animBg="1"/>
      <p:bldP spid="6" grpId="0" animBg="1"/>
      <p:bldP spid="6" grpId="1" animBg="1"/>
      <p:bldP spid="2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Is the straight-line (AB) an axis of symmetry?</a:t>
            </a:r>
          </a:p>
        </p:txBody>
      </p:sp>
      <p:sp>
        <p:nvSpPr>
          <p:cNvPr id="12" name="Arrow: Curved Up 11">
            <a:extLst>
              <a:ext uri="{FF2B5EF4-FFF2-40B4-BE49-F238E27FC236}">
                <a16:creationId xmlns:a16="http://schemas.microsoft.com/office/drawing/2014/main" id="{4EB1E176-1C91-A782-DD66-7D80FBFEBCFD}"/>
              </a:ext>
            </a:extLst>
          </p:cNvPr>
          <p:cNvSpPr/>
          <p:nvPr/>
        </p:nvSpPr>
        <p:spPr>
          <a:xfrm flipH="1" flipV="1">
            <a:off x="1318340" y="1675892"/>
            <a:ext cx="4264622" cy="640024"/>
          </a:xfrm>
          <a:prstGeom prst="curved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ectangle: Rounded Corners 18">
            <a:extLst>
              <a:ext uri="{FF2B5EF4-FFF2-40B4-BE49-F238E27FC236}">
                <a16:creationId xmlns:a16="http://schemas.microsoft.com/office/drawing/2014/main" id="{59352C37-C017-8F9A-71B7-3ECF4774E39F}"/>
              </a:ext>
            </a:extLst>
          </p:cNvPr>
          <p:cNvSpPr/>
          <p:nvPr/>
        </p:nvSpPr>
        <p:spPr>
          <a:xfrm>
            <a:off x="8806990" y="1492801"/>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No</a:t>
            </a:r>
          </a:p>
        </p:txBody>
      </p:sp>
      <p:sp>
        <p:nvSpPr>
          <p:cNvPr id="20" name="Rectangle: Rounded Corners 19">
            <a:extLst>
              <a:ext uri="{FF2B5EF4-FFF2-40B4-BE49-F238E27FC236}">
                <a16:creationId xmlns:a16="http://schemas.microsoft.com/office/drawing/2014/main" id="{A3F516C0-79C6-9579-5C37-D5F7B31160BA}"/>
              </a:ext>
            </a:extLst>
          </p:cNvPr>
          <p:cNvSpPr/>
          <p:nvPr/>
        </p:nvSpPr>
        <p:spPr>
          <a:xfrm>
            <a:off x="7551931" y="1492801"/>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Yes</a:t>
            </a:r>
          </a:p>
        </p:txBody>
      </p:sp>
      <p:pic>
        <p:nvPicPr>
          <p:cNvPr id="22" name="Picture 21">
            <a:extLst>
              <a:ext uri="{FF2B5EF4-FFF2-40B4-BE49-F238E27FC236}">
                <a16:creationId xmlns:a16="http://schemas.microsoft.com/office/drawing/2014/main" id="{508D7B85-052B-A984-DA59-BAC061E9A546}"/>
              </a:ext>
            </a:extLst>
          </p:cNvPr>
          <p:cNvPicPr>
            <a:picLocks noChangeAspect="1"/>
          </p:cNvPicPr>
          <p:nvPr/>
        </p:nvPicPr>
        <p:blipFill>
          <a:blip r:embed="rId4"/>
          <a:stretch>
            <a:fillRect/>
          </a:stretch>
        </p:blipFill>
        <p:spPr>
          <a:xfrm>
            <a:off x="3060661" y="2242842"/>
            <a:ext cx="576785" cy="3607976"/>
          </a:xfrm>
          <a:prstGeom prst="rect">
            <a:avLst/>
          </a:prstGeom>
        </p:spPr>
      </p:pic>
      <p:sp>
        <p:nvSpPr>
          <p:cNvPr id="23" name="L-Shape 22">
            <a:extLst>
              <a:ext uri="{FF2B5EF4-FFF2-40B4-BE49-F238E27FC236}">
                <a16:creationId xmlns:a16="http://schemas.microsoft.com/office/drawing/2014/main" id="{CD16BE98-0D8A-703A-D4FF-F35073EDB1E2}"/>
              </a:ext>
            </a:extLst>
          </p:cNvPr>
          <p:cNvSpPr/>
          <p:nvPr/>
        </p:nvSpPr>
        <p:spPr>
          <a:xfrm>
            <a:off x="685799" y="3011097"/>
            <a:ext cx="1809136" cy="1846006"/>
          </a:xfrm>
          <a:prstGeom prst="corner">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L-Shape 23">
            <a:extLst>
              <a:ext uri="{FF2B5EF4-FFF2-40B4-BE49-F238E27FC236}">
                <a16:creationId xmlns:a16="http://schemas.microsoft.com/office/drawing/2014/main" id="{638A1D5A-5A61-82EC-1BDC-409F44F0D94E}"/>
              </a:ext>
            </a:extLst>
          </p:cNvPr>
          <p:cNvSpPr/>
          <p:nvPr/>
        </p:nvSpPr>
        <p:spPr>
          <a:xfrm flipH="1">
            <a:off x="4333567" y="3011097"/>
            <a:ext cx="1838632" cy="1846006"/>
          </a:xfrm>
          <a:prstGeom prst="corner">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L-Shape 24">
            <a:extLst>
              <a:ext uri="{FF2B5EF4-FFF2-40B4-BE49-F238E27FC236}">
                <a16:creationId xmlns:a16="http://schemas.microsoft.com/office/drawing/2014/main" id="{E4C05251-05B5-32DD-A4CB-BB814368C509}"/>
              </a:ext>
            </a:extLst>
          </p:cNvPr>
          <p:cNvSpPr/>
          <p:nvPr/>
        </p:nvSpPr>
        <p:spPr>
          <a:xfrm>
            <a:off x="685799" y="3011097"/>
            <a:ext cx="1838632" cy="1846006"/>
          </a:xfrm>
          <a:prstGeom prst="corner">
            <a:avLst/>
          </a:prstGeom>
          <a:solidFill>
            <a:schemeClr val="accent3">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TextBox 25">
            <a:extLst>
              <a:ext uri="{FF2B5EF4-FFF2-40B4-BE49-F238E27FC236}">
                <a16:creationId xmlns:a16="http://schemas.microsoft.com/office/drawing/2014/main" id="{5B8486E2-2E86-7512-2989-E75647C97303}"/>
              </a:ext>
            </a:extLst>
          </p:cNvPr>
          <p:cNvSpPr txBox="1"/>
          <p:nvPr/>
        </p:nvSpPr>
        <p:spPr>
          <a:xfrm>
            <a:off x="6549308" y="3208965"/>
            <a:ext cx="5007692" cy="1450269"/>
          </a:xfrm>
          <a:prstGeom prst="rect">
            <a:avLst/>
          </a:prstGeom>
          <a:noFill/>
        </p:spPr>
        <p:txBody>
          <a:bodyPr wrap="square">
            <a:spAutoFit/>
          </a:bodyPr>
          <a:lstStyle/>
          <a:p>
            <a:pPr marL="0" marR="0" algn="just">
              <a:lnSpc>
                <a:spcPct val="107000"/>
              </a:lnSpc>
              <a:spcBef>
                <a:spcPts val="0"/>
              </a:spcBef>
              <a:spcAft>
                <a:spcPts val="800"/>
              </a:spcAft>
            </a:pPr>
            <a:r>
              <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rPr>
              <a:t>If we fold along line (AB), the two parts will match. So (AB) is an axis of symmetry.</a:t>
            </a:r>
          </a:p>
        </p:txBody>
      </p:sp>
    </p:spTree>
    <p:custDataLst>
      <p:tags r:id="rId1"/>
    </p:custDataLst>
    <p:extLst>
      <p:ext uri="{BB962C8B-B14F-4D97-AF65-F5344CB8AC3E}">
        <p14:creationId xmlns:p14="http://schemas.microsoft.com/office/powerpoint/2010/main" val="3448083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xit" presetSubtype="2" fill="hold" grpId="0" nodeType="clickEffect">
                                  <p:stCondLst>
                                    <p:cond delay="0"/>
                                  </p:stCondLst>
                                  <p:childTnLst>
                                    <p:animEffect transition="out" filter="wipe(right)">
                                      <p:cBhvr>
                                        <p:cTn id="11" dur="500"/>
                                        <p:tgtEl>
                                          <p:spTgt spid="24"/>
                                        </p:tgtEl>
                                      </p:cBhvr>
                                    </p:animEffect>
                                    <p:set>
                                      <p:cBhvr>
                                        <p:cTn id="12" dur="1" fill="hold">
                                          <p:stCondLst>
                                            <p:cond delay="499"/>
                                          </p:stCondLst>
                                        </p:cTn>
                                        <p:tgtEl>
                                          <p:spTgt spid="24"/>
                                        </p:tgtEl>
                                        <p:attrNameLst>
                                          <p:attrName>style.visibility</p:attrName>
                                        </p:attrNameLst>
                                      </p:cBhvr>
                                      <p:to>
                                        <p:strVal val="hidden"/>
                                      </p:to>
                                    </p:set>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right)">
                                      <p:cBhvr>
                                        <p:cTn id="16" dur="500"/>
                                        <p:tgtEl>
                                          <p:spTgt spid="25"/>
                                        </p:tgtEl>
                                      </p:cBhvr>
                                    </p:animEffect>
                                  </p:childTnLst>
                                </p:cTn>
                              </p:par>
                              <p:par>
                                <p:cTn id="17" presetID="10" presetClass="exit" presetSubtype="0" fill="hold" grpId="1" nodeType="withEffect">
                                  <p:stCondLst>
                                    <p:cond delay="0"/>
                                  </p:stCondLst>
                                  <p:childTnLst>
                                    <p:animEffect transition="out" filter="fade">
                                      <p:cBhvr>
                                        <p:cTn id="18" dur="500"/>
                                        <p:tgtEl>
                                          <p:spTgt spid="12"/>
                                        </p:tgtEl>
                                      </p:cBhvr>
                                    </p:animEffect>
                                    <p:set>
                                      <p:cBhvr>
                                        <p:cTn id="19" dur="1" fill="hold">
                                          <p:stCondLst>
                                            <p:cond delay="499"/>
                                          </p:stCondLst>
                                        </p:cTn>
                                        <p:tgtEl>
                                          <p:spTgt spid="12"/>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1000"/>
                                        <p:tgtEl>
                                          <p:spTgt spid="26"/>
                                        </p:tgtEl>
                                      </p:cBhvr>
                                    </p:animEffect>
                                    <p:anim calcmode="lin" valueType="num">
                                      <p:cBhvr>
                                        <p:cTn id="25" dur="1000" fill="hold"/>
                                        <p:tgtEl>
                                          <p:spTgt spid="26"/>
                                        </p:tgtEl>
                                        <p:attrNameLst>
                                          <p:attrName>ppt_x</p:attrName>
                                        </p:attrNameLst>
                                      </p:cBhvr>
                                      <p:tavLst>
                                        <p:tav tm="0">
                                          <p:val>
                                            <p:strVal val="#ppt_x"/>
                                          </p:val>
                                        </p:tav>
                                        <p:tav tm="100000">
                                          <p:val>
                                            <p:strVal val="#ppt_x"/>
                                          </p:val>
                                        </p:tav>
                                      </p:tavLst>
                                    </p:anim>
                                    <p:anim calcmode="lin" valueType="num">
                                      <p:cBhvr>
                                        <p:cTn id="2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mph" presetSubtype="2" fill="hold" nodeType="clickEffect">
                                  <p:stCondLst>
                                    <p:cond delay="0"/>
                                  </p:stCondLst>
                                  <p:childTnLst>
                                    <p:animClr clrSpc="rgb" dir="cw">
                                      <p:cBhvr>
                                        <p:cTn id="30" dur="500" fill="hold"/>
                                        <p:tgtEl>
                                          <p:spTgt spid="20"/>
                                        </p:tgtEl>
                                        <p:attrNameLst>
                                          <p:attrName>fillcolor</p:attrName>
                                        </p:attrNameLst>
                                      </p:cBhvr>
                                      <p:to>
                                        <a:srgbClr val="74C274"/>
                                      </p:to>
                                    </p:animClr>
                                    <p:set>
                                      <p:cBhvr>
                                        <p:cTn id="31" dur="500" fill="hold"/>
                                        <p:tgtEl>
                                          <p:spTgt spid="20"/>
                                        </p:tgtEl>
                                        <p:attrNameLst>
                                          <p:attrName>fill.type</p:attrName>
                                        </p:attrNameLst>
                                      </p:cBhvr>
                                      <p:to>
                                        <p:strVal val="solid"/>
                                      </p:to>
                                    </p:set>
                                    <p:set>
                                      <p:cBhvr>
                                        <p:cTn id="32" dur="500" fill="hold"/>
                                        <p:tgtEl>
                                          <p:spTgt spid="20"/>
                                        </p:tgtEl>
                                        <p:attrNameLst>
                                          <p:attrName>fill.on</p:attrName>
                                        </p:attrNameLst>
                                      </p:cBhvr>
                                      <p:to>
                                        <p:strVal val="true"/>
                                      </p:to>
                                    </p:set>
                                  </p:childTnLst>
                                </p:cTn>
                              </p:par>
                              <p:par>
                                <p:cTn id="33" presetID="7" presetClass="emph" presetSubtype="2" fill="hold" nodeType="withEffect">
                                  <p:stCondLst>
                                    <p:cond delay="0"/>
                                  </p:stCondLst>
                                  <p:childTnLst>
                                    <p:animClr clrSpc="rgb" dir="cw">
                                      <p:cBhvr>
                                        <p:cTn id="34" dur="500" fill="hold"/>
                                        <p:tgtEl>
                                          <p:spTgt spid="20"/>
                                        </p:tgtEl>
                                        <p:attrNameLst>
                                          <p:attrName>stroke.color</p:attrName>
                                        </p:attrNameLst>
                                      </p:cBhvr>
                                      <p:to>
                                        <a:srgbClr val="74C274"/>
                                      </p:to>
                                    </p:animClr>
                                    <p:set>
                                      <p:cBhvr>
                                        <p:cTn id="35" dur="500" fill="hold"/>
                                        <p:tgtEl>
                                          <p:spTgt spid="20"/>
                                        </p:tgtEl>
                                        <p:attrNameLst>
                                          <p:attrName>stroke.on</p:attrName>
                                        </p:attrNameLst>
                                      </p:cBhvr>
                                      <p:to>
                                        <p:strVal val="true"/>
                                      </p:to>
                                    </p:set>
                                  </p:childTnLst>
                                </p:cTn>
                              </p:par>
                              <p:par>
                                <p:cTn id="36" presetID="3" presetClass="emph" presetSubtype="2" fill="hold" grpId="0" nodeType="withEffect">
                                  <p:stCondLst>
                                    <p:cond delay="0"/>
                                  </p:stCondLst>
                                  <p:childTnLst>
                                    <p:animClr clrSpc="rgb" dir="cw">
                                      <p:cBhvr override="childStyle">
                                        <p:cTn id="37" dur="500" fill="hold"/>
                                        <p:tgtEl>
                                          <p:spTgt spid="20"/>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20" grpId="0" animBg="1"/>
      <p:bldP spid="24" grpId="0" animBg="1"/>
      <p:bldP spid="25" grpId="0" animBg="1"/>
      <p:bldP spid="2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For the given parallelogram, select from the list of characteristics all that apply.</a:t>
            </a:r>
          </a:p>
        </p:txBody>
      </p:sp>
      <p:sp>
        <p:nvSpPr>
          <p:cNvPr id="14" name="Rectangle: Rounded Corners 13">
            <a:extLst>
              <a:ext uri="{FF2B5EF4-FFF2-40B4-BE49-F238E27FC236}">
                <a16:creationId xmlns:a16="http://schemas.microsoft.com/office/drawing/2014/main" id="{17505836-0DC5-2F01-5309-0974F371812F}"/>
              </a:ext>
            </a:extLst>
          </p:cNvPr>
          <p:cNvSpPr/>
          <p:nvPr/>
        </p:nvSpPr>
        <p:spPr>
          <a:xfrm>
            <a:off x="5401733" y="2018905"/>
            <a:ext cx="6400800" cy="639257"/>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All sides have the same length.</a:t>
            </a:r>
          </a:p>
        </p:txBody>
      </p:sp>
      <p:sp>
        <p:nvSpPr>
          <p:cNvPr id="15" name="Rectangle: Rounded Corners 14">
            <a:extLst>
              <a:ext uri="{FF2B5EF4-FFF2-40B4-BE49-F238E27FC236}">
                <a16:creationId xmlns:a16="http://schemas.microsoft.com/office/drawing/2014/main" id="{8F15D04E-E44E-2891-778E-D6A922176442}"/>
              </a:ext>
            </a:extLst>
          </p:cNvPr>
          <p:cNvSpPr/>
          <p:nvPr/>
        </p:nvSpPr>
        <p:spPr>
          <a:xfrm>
            <a:off x="5401733" y="2789742"/>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Opposite sides have the same length.</a:t>
            </a:r>
          </a:p>
        </p:txBody>
      </p:sp>
      <p:sp>
        <p:nvSpPr>
          <p:cNvPr id="16" name="Rectangle: Rounded Corners 15">
            <a:extLst>
              <a:ext uri="{FF2B5EF4-FFF2-40B4-BE49-F238E27FC236}">
                <a16:creationId xmlns:a16="http://schemas.microsoft.com/office/drawing/2014/main" id="{7AE03A7A-E85D-34F8-7A3E-E00FCA76D1A0}"/>
              </a:ext>
            </a:extLst>
          </p:cNvPr>
          <p:cNvSpPr/>
          <p:nvPr/>
        </p:nvSpPr>
        <p:spPr>
          <a:xfrm>
            <a:off x="5401733" y="3560580"/>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Consecutive sides are perpendicular.</a:t>
            </a:r>
          </a:p>
        </p:txBody>
      </p:sp>
      <p:sp>
        <p:nvSpPr>
          <p:cNvPr id="17" name="Rectangle: Rounded Corners 16">
            <a:extLst>
              <a:ext uri="{FF2B5EF4-FFF2-40B4-BE49-F238E27FC236}">
                <a16:creationId xmlns:a16="http://schemas.microsoft.com/office/drawing/2014/main" id="{C4BCCD75-3BD3-0C99-DF87-04F08CDE3ED1}"/>
              </a:ext>
            </a:extLst>
          </p:cNvPr>
          <p:cNvSpPr/>
          <p:nvPr/>
        </p:nvSpPr>
        <p:spPr>
          <a:xfrm>
            <a:off x="5401733" y="4331418"/>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Opposite sides are parallel.</a:t>
            </a:r>
          </a:p>
        </p:txBody>
      </p:sp>
      <p:sp>
        <p:nvSpPr>
          <p:cNvPr id="18" name="Rectangle: Rounded Corners 17">
            <a:extLst>
              <a:ext uri="{FF2B5EF4-FFF2-40B4-BE49-F238E27FC236}">
                <a16:creationId xmlns:a16="http://schemas.microsoft.com/office/drawing/2014/main" id="{53791BFB-628A-BCC1-48A8-11743827D720}"/>
              </a:ext>
            </a:extLst>
          </p:cNvPr>
          <p:cNvSpPr/>
          <p:nvPr/>
        </p:nvSpPr>
        <p:spPr>
          <a:xfrm>
            <a:off x="5401733" y="5102256"/>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There are two parallel sides.</a:t>
            </a:r>
          </a:p>
        </p:txBody>
      </p:sp>
      <p:pic>
        <p:nvPicPr>
          <p:cNvPr id="49" name="Picture 48">
            <a:extLst>
              <a:ext uri="{FF2B5EF4-FFF2-40B4-BE49-F238E27FC236}">
                <a16:creationId xmlns:a16="http://schemas.microsoft.com/office/drawing/2014/main" id="{5A81D310-6E9C-F4A3-51CD-3C923D2655FF}"/>
              </a:ext>
            </a:extLst>
          </p:cNvPr>
          <p:cNvPicPr>
            <a:picLocks noChangeAspect="1"/>
          </p:cNvPicPr>
          <p:nvPr/>
        </p:nvPicPr>
        <p:blipFill>
          <a:blip r:embed="rId4"/>
          <a:stretch>
            <a:fillRect/>
          </a:stretch>
        </p:blipFill>
        <p:spPr>
          <a:xfrm>
            <a:off x="609600" y="2686625"/>
            <a:ext cx="4181435" cy="1998263"/>
          </a:xfrm>
          <a:prstGeom prst="rect">
            <a:avLst/>
          </a:prstGeom>
        </p:spPr>
      </p:pic>
      <p:pic>
        <p:nvPicPr>
          <p:cNvPr id="50" name="Picture 49">
            <a:extLst>
              <a:ext uri="{FF2B5EF4-FFF2-40B4-BE49-F238E27FC236}">
                <a16:creationId xmlns:a16="http://schemas.microsoft.com/office/drawing/2014/main" id="{56EF8333-F96C-5784-CA07-5B8ED74C573D}"/>
              </a:ext>
            </a:extLst>
          </p:cNvPr>
          <p:cNvPicPr>
            <a:picLocks noChangeAspect="1"/>
          </p:cNvPicPr>
          <p:nvPr/>
        </p:nvPicPr>
        <p:blipFill>
          <a:blip r:embed="rId5"/>
          <a:stretch>
            <a:fillRect/>
          </a:stretch>
        </p:blipFill>
        <p:spPr>
          <a:xfrm>
            <a:off x="955741" y="2866505"/>
            <a:ext cx="7081947" cy="851382"/>
          </a:xfrm>
          <a:prstGeom prst="rect">
            <a:avLst/>
          </a:prstGeom>
        </p:spPr>
      </p:pic>
      <p:sp>
        <p:nvSpPr>
          <p:cNvPr id="51" name="Rectangle: Rounded Corners 50">
            <a:extLst>
              <a:ext uri="{FF2B5EF4-FFF2-40B4-BE49-F238E27FC236}">
                <a16:creationId xmlns:a16="http://schemas.microsoft.com/office/drawing/2014/main" id="{565B046F-10E3-25A9-DECA-DCD5F7DB42F1}"/>
              </a:ext>
            </a:extLst>
          </p:cNvPr>
          <p:cNvSpPr/>
          <p:nvPr/>
        </p:nvSpPr>
        <p:spPr>
          <a:xfrm>
            <a:off x="2090101" y="2394978"/>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16 cm</a:t>
            </a:r>
          </a:p>
        </p:txBody>
      </p:sp>
      <p:pic>
        <p:nvPicPr>
          <p:cNvPr id="52" name="Picture 51">
            <a:extLst>
              <a:ext uri="{FF2B5EF4-FFF2-40B4-BE49-F238E27FC236}">
                <a16:creationId xmlns:a16="http://schemas.microsoft.com/office/drawing/2014/main" id="{9A518EB5-222E-D5B7-B1C3-B7ED5E9DE353}"/>
              </a:ext>
            </a:extLst>
          </p:cNvPr>
          <p:cNvPicPr>
            <a:picLocks noChangeAspect="1"/>
          </p:cNvPicPr>
          <p:nvPr/>
        </p:nvPicPr>
        <p:blipFill>
          <a:blip r:embed="rId5"/>
          <a:stretch>
            <a:fillRect/>
          </a:stretch>
        </p:blipFill>
        <p:spPr>
          <a:xfrm rot="6205602">
            <a:off x="-3742100" y="5613603"/>
            <a:ext cx="7081947" cy="851382"/>
          </a:xfrm>
          <a:prstGeom prst="rect">
            <a:avLst/>
          </a:prstGeom>
        </p:spPr>
      </p:pic>
      <p:sp>
        <p:nvSpPr>
          <p:cNvPr id="53" name="Rectangle: Rounded Corners 52">
            <a:extLst>
              <a:ext uri="{FF2B5EF4-FFF2-40B4-BE49-F238E27FC236}">
                <a16:creationId xmlns:a16="http://schemas.microsoft.com/office/drawing/2014/main" id="{01884DDA-9529-07BC-BBE7-29FE015FB10D}"/>
              </a:ext>
            </a:extLst>
          </p:cNvPr>
          <p:cNvSpPr/>
          <p:nvPr/>
        </p:nvSpPr>
        <p:spPr>
          <a:xfrm>
            <a:off x="421280" y="3649617"/>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8 cm</a:t>
            </a:r>
          </a:p>
        </p:txBody>
      </p:sp>
      <p:sp>
        <p:nvSpPr>
          <p:cNvPr id="54" name="Rectangle: Rounded Corners 53">
            <a:extLst>
              <a:ext uri="{FF2B5EF4-FFF2-40B4-BE49-F238E27FC236}">
                <a16:creationId xmlns:a16="http://schemas.microsoft.com/office/drawing/2014/main" id="{16D89427-BA54-F064-76F2-193370528898}"/>
              </a:ext>
            </a:extLst>
          </p:cNvPr>
          <p:cNvSpPr/>
          <p:nvPr/>
        </p:nvSpPr>
        <p:spPr>
          <a:xfrm>
            <a:off x="4070421" y="3649617"/>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8 cm</a:t>
            </a:r>
          </a:p>
        </p:txBody>
      </p:sp>
      <p:pic>
        <p:nvPicPr>
          <p:cNvPr id="55" name="Picture 54">
            <a:extLst>
              <a:ext uri="{FF2B5EF4-FFF2-40B4-BE49-F238E27FC236}">
                <a16:creationId xmlns:a16="http://schemas.microsoft.com/office/drawing/2014/main" id="{15DA5386-D421-FB54-BA97-CDA4BF675DF2}"/>
              </a:ext>
            </a:extLst>
          </p:cNvPr>
          <p:cNvPicPr>
            <a:picLocks noChangeAspect="1"/>
          </p:cNvPicPr>
          <p:nvPr/>
        </p:nvPicPr>
        <p:blipFill>
          <a:blip r:embed="rId6"/>
          <a:stretch>
            <a:fillRect/>
          </a:stretch>
        </p:blipFill>
        <p:spPr>
          <a:xfrm flipH="1">
            <a:off x="2661295" y="3004242"/>
            <a:ext cx="1612656" cy="1564517"/>
          </a:xfrm>
          <a:prstGeom prst="rect">
            <a:avLst/>
          </a:prstGeom>
        </p:spPr>
      </p:pic>
      <p:sp>
        <p:nvSpPr>
          <p:cNvPr id="56" name="Rectangle: Rounded Corners 55">
            <a:extLst>
              <a:ext uri="{FF2B5EF4-FFF2-40B4-BE49-F238E27FC236}">
                <a16:creationId xmlns:a16="http://schemas.microsoft.com/office/drawing/2014/main" id="{DDF12FF1-A785-8DEE-C628-0CEBAEE4839D}"/>
              </a:ext>
            </a:extLst>
          </p:cNvPr>
          <p:cNvSpPr/>
          <p:nvPr/>
        </p:nvSpPr>
        <p:spPr>
          <a:xfrm>
            <a:off x="1706278" y="4142457"/>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16 cm</a:t>
            </a:r>
          </a:p>
        </p:txBody>
      </p:sp>
    </p:spTree>
    <p:custDataLst>
      <p:tags r:id="rId1"/>
    </p:custDataLst>
    <p:extLst>
      <p:ext uri="{BB962C8B-B14F-4D97-AF65-F5344CB8AC3E}">
        <p14:creationId xmlns:p14="http://schemas.microsoft.com/office/powerpoint/2010/main" val="525198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51"/>
                                        </p:tgtEl>
                                        <p:attrNameLst>
                                          <p:attrName>style.visibility</p:attrName>
                                        </p:attrNameLst>
                                      </p:cBhvr>
                                      <p:to>
                                        <p:strVal val="visible"/>
                                      </p:to>
                                    </p:set>
                                    <p:animEffect transition="in" filter="wipe(left)">
                                      <p:cBhvr>
                                        <p:cTn id="14" dur="500"/>
                                        <p:tgtEl>
                                          <p:spTgt spid="51"/>
                                        </p:tgtEl>
                                      </p:cBhvr>
                                    </p:animEffect>
                                  </p:childTnLst>
                                </p:cTn>
                              </p:par>
                            </p:childTnLst>
                          </p:cTn>
                        </p:par>
                        <p:par>
                          <p:cTn id="15" fill="hold">
                            <p:stCondLst>
                              <p:cond delay="500"/>
                            </p:stCondLst>
                            <p:childTnLst>
                              <p:par>
                                <p:cTn id="16" presetID="63" presetClass="path" presetSubtype="0" accel="50000" decel="50000" fill="hold" nodeType="afterEffect">
                                  <p:stCondLst>
                                    <p:cond delay="0"/>
                                  </p:stCondLst>
                                  <p:childTnLst>
                                    <p:animMotion origin="layout" path="M 0 -2.59259E-6 L -0.03451 0.26389 " pathEditMode="relative" rAng="0" ptsTypes="AA">
                                      <p:cBhvr>
                                        <p:cTn id="17" dur="1000" fill="hold"/>
                                        <p:tgtEl>
                                          <p:spTgt spid="50"/>
                                        </p:tgtEl>
                                        <p:attrNameLst>
                                          <p:attrName>ppt_x</p:attrName>
                                          <p:attrName>ppt_y</p:attrName>
                                        </p:attrNameLst>
                                      </p:cBhvr>
                                      <p:rCtr x="-1732" y="13194"/>
                                    </p:animMotion>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wipe(left)">
                                      <p:cBhvr>
                                        <p:cTn id="22" dur="500"/>
                                        <p:tgtEl>
                                          <p:spTgt spid="56"/>
                                        </p:tgtEl>
                                      </p:cBhvr>
                                    </p:animEffect>
                                  </p:childTnLst>
                                </p:cTn>
                              </p:par>
                            </p:childTnLst>
                          </p:cTn>
                        </p:par>
                        <p:par>
                          <p:cTn id="23" fill="hold">
                            <p:stCondLst>
                              <p:cond delay="500"/>
                            </p:stCondLst>
                            <p:childTnLst>
                              <p:par>
                                <p:cTn id="24" presetID="42" presetClass="exit" presetSubtype="0" fill="hold" nodeType="afterEffect">
                                  <p:stCondLst>
                                    <p:cond delay="0"/>
                                  </p:stCondLst>
                                  <p:childTnLst>
                                    <p:animEffect transition="out" filter="fade">
                                      <p:cBhvr>
                                        <p:cTn id="25" dur="1000"/>
                                        <p:tgtEl>
                                          <p:spTgt spid="50"/>
                                        </p:tgtEl>
                                      </p:cBhvr>
                                    </p:animEffect>
                                    <p:anim calcmode="lin" valueType="num">
                                      <p:cBhvr>
                                        <p:cTn id="26" dur="1000"/>
                                        <p:tgtEl>
                                          <p:spTgt spid="50"/>
                                        </p:tgtEl>
                                        <p:attrNameLst>
                                          <p:attrName>ppt_x</p:attrName>
                                        </p:attrNameLst>
                                      </p:cBhvr>
                                      <p:tavLst>
                                        <p:tav tm="0">
                                          <p:val>
                                            <p:strVal val="ppt_x"/>
                                          </p:val>
                                        </p:tav>
                                        <p:tav tm="100000">
                                          <p:val>
                                            <p:strVal val="ppt_x"/>
                                          </p:val>
                                        </p:tav>
                                      </p:tavLst>
                                    </p:anim>
                                    <p:anim calcmode="lin" valueType="num">
                                      <p:cBhvr>
                                        <p:cTn id="27" dur="1000"/>
                                        <p:tgtEl>
                                          <p:spTgt spid="50"/>
                                        </p:tgtEl>
                                        <p:attrNameLst>
                                          <p:attrName>ppt_y</p:attrName>
                                        </p:attrNameLst>
                                      </p:cBhvr>
                                      <p:tavLst>
                                        <p:tav tm="0">
                                          <p:val>
                                            <p:strVal val="ppt_y"/>
                                          </p:val>
                                        </p:tav>
                                        <p:tav tm="100000">
                                          <p:val>
                                            <p:strVal val="ppt_y+.1"/>
                                          </p:val>
                                        </p:tav>
                                      </p:tavLst>
                                    </p:anim>
                                    <p:set>
                                      <p:cBhvr>
                                        <p:cTn id="28" dur="1" fill="hold">
                                          <p:stCondLst>
                                            <p:cond delay="999"/>
                                          </p:stCondLst>
                                        </p:cTn>
                                        <p:tgtEl>
                                          <p:spTgt spid="50"/>
                                        </p:tgtEl>
                                        <p:attrNameLst>
                                          <p:attrName>style.visibility</p:attrName>
                                        </p:attrNameLst>
                                      </p:cBhvr>
                                      <p:to>
                                        <p:strVal val="hidden"/>
                                      </p:to>
                                    </p:set>
                                  </p:childTnLst>
                                </p:cTn>
                              </p:par>
                            </p:childTnLst>
                          </p:cTn>
                        </p:par>
                        <p:par>
                          <p:cTn id="29" fill="hold">
                            <p:stCondLst>
                              <p:cond delay="1500"/>
                            </p:stCondLst>
                            <p:childTnLst>
                              <p:par>
                                <p:cTn id="30" presetID="42" presetClass="entr" presetSubtype="0" fill="hold" nodeType="after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fade">
                                      <p:cBhvr>
                                        <p:cTn id="32" dur="1000"/>
                                        <p:tgtEl>
                                          <p:spTgt spid="52"/>
                                        </p:tgtEl>
                                      </p:cBhvr>
                                    </p:animEffect>
                                    <p:anim calcmode="lin" valueType="num">
                                      <p:cBhvr>
                                        <p:cTn id="33" dur="1000" fill="hold"/>
                                        <p:tgtEl>
                                          <p:spTgt spid="52"/>
                                        </p:tgtEl>
                                        <p:attrNameLst>
                                          <p:attrName>ppt_x</p:attrName>
                                        </p:attrNameLst>
                                      </p:cBhvr>
                                      <p:tavLst>
                                        <p:tav tm="0">
                                          <p:val>
                                            <p:strVal val="#ppt_x"/>
                                          </p:val>
                                        </p:tav>
                                        <p:tav tm="100000">
                                          <p:val>
                                            <p:strVal val="#ppt_x"/>
                                          </p:val>
                                        </p:tav>
                                      </p:tavLst>
                                    </p:anim>
                                    <p:anim calcmode="lin" valueType="num">
                                      <p:cBhvr>
                                        <p:cTn id="34"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left)">
                                      <p:cBhvr>
                                        <p:cTn id="39" dur="500"/>
                                        <p:tgtEl>
                                          <p:spTgt spid="53"/>
                                        </p:tgtEl>
                                      </p:cBhvr>
                                    </p:animEffect>
                                  </p:childTnLst>
                                </p:cTn>
                              </p:par>
                            </p:childTnLst>
                          </p:cTn>
                        </p:par>
                        <p:par>
                          <p:cTn id="40" fill="hold">
                            <p:stCondLst>
                              <p:cond delay="500"/>
                            </p:stCondLst>
                            <p:childTnLst>
                              <p:par>
                                <p:cTn id="41" presetID="63" presetClass="path" presetSubtype="0" accel="50000" decel="50000" fill="hold" nodeType="afterEffect">
                                  <p:stCondLst>
                                    <p:cond delay="0"/>
                                  </p:stCondLst>
                                  <p:childTnLst>
                                    <p:animMotion origin="layout" path="M -3.75E-6 4.44444E-6 L 0.30443 -0.00325 " pathEditMode="relative" rAng="0" ptsTypes="AA">
                                      <p:cBhvr>
                                        <p:cTn id="42" dur="1000" fill="hold"/>
                                        <p:tgtEl>
                                          <p:spTgt spid="52"/>
                                        </p:tgtEl>
                                        <p:attrNameLst>
                                          <p:attrName>ppt_x</p:attrName>
                                          <p:attrName>ppt_y</p:attrName>
                                        </p:attrNameLst>
                                      </p:cBhvr>
                                      <p:rCtr x="15221" y="-162"/>
                                    </p:animMotion>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wipe(left)">
                                      <p:cBhvr>
                                        <p:cTn id="47" dur="500"/>
                                        <p:tgtEl>
                                          <p:spTgt spid="54"/>
                                        </p:tgtEl>
                                      </p:cBhvr>
                                    </p:animEffect>
                                  </p:childTnLst>
                                </p:cTn>
                              </p:par>
                            </p:childTnLst>
                          </p:cTn>
                        </p:par>
                        <p:par>
                          <p:cTn id="48" fill="hold">
                            <p:stCondLst>
                              <p:cond delay="500"/>
                            </p:stCondLst>
                            <p:childTnLst>
                              <p:par>
                                <p:cTn id="49" presetID="42" presetClass="exit" presetSubtype="0" fill="hold" nodeType="afterEffect">
                                  <p:stCondLst>
                                    <p:cond delay="0"/>
                                  </p:stCondLst>
                                  <p:childTnLst>
                                    <p:animEffect transition="out" filter="fade">
                                      <p:cBhvr>
                                        <p:cTn id="50" dur="1000"/>
                                        <p:tgtEl>
                                          <p:spTgt spid="52"/>
                                        </p:tgtEl>
                                      </p:cBhvr>
                                    </p:animEffect>
                                    <p:anim calcmode="lin" valueType="num">
                                      <p:cBhvr>
                                        <p:cTn id="51" dur="1000"/>
                                        <p:tgtEl>
                                          <p:spTgt spid="52"/>
                                        </p:tgtEl>
                                        <p:attrNameLst>
                                          <p:attrName>ppt_x</p:attrName>
                                        </p:attrNameLst>
                                      </p:cBhvr>
                                      <p:tavLst>
                                        <p:tav tm="0">
                                          <p:val>
                                            <p:strVal val="ppt_x"/>
                                          </p:val>
                                        </p:tav>
                                        <p:tav tm="100000">
                                          <p:val>
                                            <p:strVal val="ppt_x"/>
                                          </p:val>
                                        </p:tav>
                                      </p:tavLst>
                                    </p:anim>
                                    <p:anim calcmode="lin" valueType="num">
                                      <p:cBhvr>
                                        <p:cTn id="52" dur="1000"/>
                                        <p:tgtEl>
                                          <p:spTgt spid="52"/>
                                        </p:tgtEl>
                                        <p:attrNameLst>
                                          <p:attrName>ppt_y</p:attrName>
                                        </p:attrNameLst>
                                      </p:cBhvr>
                                      <p:tavLst>
                                        <p:tav tm="0">
                                          <p:val>
                                            <p:strVal val="ppt_y"/>
                                          </p:val>
                                        </p:tav>
                                        <p:tav tm="100000">
                                          <p:val>
                                            <p:strVal val="ppt_y+.1"/>
                                          </p:val>
                                        </p:tav>
                                      </p:tavLst>
                                    </p:anim>
                                    <p:set>
                                      <p:cBhvr>
                                        <p:cTn id="53" dur="1" fill="hold">
                                          <p:stCondLst>
                                            <p:cond delay="999"/>
                                          </p:stCondLst>
                                        </p:cTn>
                                        <p:tgtEl>
                                          <p:spTgt spid="52"/>
                                        </p:tgtEl>
                                        <p:attrNameLst>
                                          <p:attrName>style.visibility</p:attrName>
                                        </p:attrNameLst>
                                      </p:cBhvr>
                                      <p:to>
                                        <p:strVal val="hidden"/>
                                      </p:to>
                                    </p:set>
                                  </p:childTnLst>
                                </p:cTn>
                              </p:par>
                            </p:childTnLst>
                          </p:cTn>
                        </p:par>
                        <p:par>
                          <p:cTn id="54" fill="hold">
                            <p:stCondLst>
                              <p:cond delay="1500"/>
                            </p:stCondLst>
                            <p:childTnLst>
                              <p:par>
                                <p:cTn id="55" presetID="42" presetClass="entr" presetSubtype="0" fill="hold"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fade">
                                      <p:cBhvr>
                                        <p:cTn id="57" dur="1000"/>
                                        <p:tgtEl>
                                          <p:spTgt spid="55"/>
                                        </p:tgtEl>
                                      </p:cBhvr>
                                    </p:animEffect>
                                    <p:anim calcmode="lin" valueType="num">
                                      <p:cBhvr>
                                        <p:cTn id="58" dur="1000" fill="hold"/>
                                        <p:tgtEl>
                                          <p:spTgt spid="55"/>
                                        </p:tgtEl>
                                        <p:attrNameLst>
                                          <p:attrName>ppt_x</p:attrName>
                                        </p:attrNameLst>
                                      </p:cBhvr>
                                      <p:tavLst>
                                        <p:tav tm="0">
                                          <p:val>
                                            <p:strVal val="#ppt_x"/>
                                          </p:val>
                                        </p:tav>
                                        <p:tav tm="100000">
                                          <p:val>
                                            <p:strVal val="#ppt_x"/>
                                          </p:val>
                                        </p:tav>
                                      </p:tavLst>
                                    </p:anim>
                                    <p:anim calcmode="lin" valueType="num">
                                      <p:cBhvr>
                                        <p:cTn id="59"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 presetClass="emph" presetSubtype="2" fill="hold" nodeType="clickEffect">
                                  <p:stCondLst>
                                    <p:cond delay="0"/>
                                  </p:stCondLst>
                                  <p:childTnLst>
                                    <p:animClr clrSpc="rgb" dir="cw">
                                      <p:cBhvr>
                                        <p:cTn id="63" dur="500" fill="hold"/>
                                        <p:tgtEl>
                                          <p:spTgt spid="15"/>
                                        </p:tgtEl>
                                        <p:attrNameLst>
                                          <p:attrName>fillcolor</p:attrName>
                                        </p:attrNameLst>
                                      </p:cBhvr>
                                      <p:to>
                                        <a:srgbClr val="74C274"/>
                                      </p:to>
                                    </p:animClr>
                                    <p:set>
                                      <p:cBhvr>
                                        <p:cTn id="64" dur="500" fill="hold"/>
                                        <p:tgtEl>
                                          <p:spTgt spid="15"/>
                                        </p:tgtEl>
                                        <p:attrNameLst>
                                          <p:attrName>fill.type</p:attrName>
                                        </p:attrNameLst>
                                      </p:cBhvr>
                                      <p:to>
                                        <p:strVal val="solid"/>
                                      </p:to>
                                    </p:set>
                                    <p:set>
                                      <p:cBhvr>
                                        <p:cTn id="65" dur="500" fill="hold"/>
                                        <p:tgtEl>
                                          <p:spTgt spid="15"/>
                                        </p:tgtEl>
                                        <p:attrNameLst>
                                          <p:attrName>fill.on</p:attrName>
                                        </p:attrNameLst>
                                      </p:cBhvr>
                                      <p:to>
                                        <p:strVal val="true"/>
                                      </p:to>
                                    </p:set>
                                  </p:childTnLst>
                                </p:cTn>
                              </p:par>
                              <p:par>
                                <p:cTn id="66" presetID="7" presetClass="emph" presetSubtype="2" fill="hold" nodeType="withEffect">
                                  <p:stCondLst>
                                    <p:cond delay="0"/>
                                  </p:stCondLst>
                                  <p:childTnLst>
                                    <p:animClr clrSpc="rgb" dir="cw">
                                      <p:cBhvr>
                                        <p:cTn id="67" dur="500" fill="hold"/>
                                        <p:tgtEl>
                                          <p:spTgt spid="15"/>
                                        </p:tgtEl>
                                        <p:attrNameLst>
                                          <p:attrName>stroke.color</p:attrName>
                                        </p:attrNameLst>
                                      </p:cBhvr>
                                      <p:to>
                                        <a:srgbClr val="74C274"/>
                                      </p:to>
                                    </p:animClr>
                                    <p:set>
                                      <p:cBhvr>
                                        <p:cTn id="68" dur="500" fill="hold"/>
                                        <p:tgtEl>
                                          <p:spTgt spid="15"/>
                                        </p:tgtEl>
                                        <p:attrNameLst>
                                          <p:attrName>stroke.on</p:attrName>
                                        </p:attrNameLst>
                                      </p:cBhvr>
                                      <p:to>
                                        <p:strVal val="true"/>
                                      </p:to>
                                    </p:set>
                                  </p:childTnLst>
                                </p:cTn>
                              </p:par>
                              <p:par>
                                <p:cTn id="69" presetID="3" presetClass="emph" presetSubtype="2" fill="hold" grpId="0" nodeType="withEffect">
                                  <p:stCondLst>
                                    <p:cond delay="0"/>
                                  </p:stCondLst>
                                  <p:childTnLst>
                                    <p:animClr clrSpc="rgb" dir="cw">
                                      <p:cBhvr override="childStyle">
                                        <p:cTn id="70" dur="500" fill="hold"/>
                                        <p:tgtEl>
                                          <p:spTgt spid="15"/>
                                        </p:tgtEl>
                                        <p:attrNameLst>
                                          <p:attrName>style.color</p:attrName>
                                        </p:attrNameLst>
                                      </p:cBhvr>
                                      <p:to>
                                        <a:srgbClr val="FFFFFF"/>
                                      </p:to>
                                    </p:animClr>
                                  </p:childTnLst>
                                </p:cTn>
                              </p:par>
                            </p:childTnLst>
                          </p:cTn>
                        </p:par>
                      </p:childTnLst>
                    </p:cTn>
                  </p:par>
                  <p:par>
                    <p:cTn id="71" fill="hold">
                      <p:stCondLst>
                        <p:cond delay="indefinite"/>
                      </p:stCondLst>
                      <p:childTnLst>
                        <p:par>
                          <p:cTn id="72" fill="hold">
                            <p:stCondLst>
                              <p:cond delay="0"/>
                            </p:stCondLst>
                            <p:childTnLst>
                              <p:par>
                                <p:cTn id="73" presetID="1" presetClass="emph" presetSubtype="2" fill="hold" nodeType="clickEffect">
                                  <p:stCondLst>
                                    <p:cond delay="0"/>
                                  </p:stCondLst>
                                  <p:childTnLst>
                                    <p:animClr clrSpc="rgb" dir="cw">
                                      <p:cBhvr>
                                        <p:cTn id="74" dur="500" fill="hold"/>
                                        <p:tgtEl>
                                          <p:spTgt spid="17"/>
                                        </p:tgtEl>
                                        <p:attrNameLst>
                                          <p:attrName>fillcolor</p:attrName>
                                        </p:attrNameLst>
                                      </p:cBhvr>
                                      <p:to>
                                        <a:srgbClr val="74C274"/>
                                      </p:to>
                                    </p:animClr>
                                    <p:set>
                                      <p:cBhvr>
                                        <p:cTn id="75" dur="500" fill="hold"/>
                                        <p:tgtEl>
                                          <p:spTgt spid="17"/>
                                        </p:tgtEl>
                                        <p:attrNameLst>
                                          <p:attrName>fill.type</p:attrName>
                                        </p:attrNameLst>
                                      </p:cBhvr>
                                      <p:to>
                                        <p:strVal val="solid"/>
                                      </p:to>
                                    </p:set>
                                    <p:set>
                                      <p:cBhvr>
                                        <p:cTn id="76" dur="500" fill="hold"/>
                                        <p:tgtEl>
                                          <p:spTgt spid="17"/>
                                        </p:tgtEl>
                                        <p:attrNameLst>
                                          <p:attrName>fill.on</p:attrName>
                                        </p:attrNameLst>
                                      </p:cBhvr>
                                      <p:to>
                                        <p:strVal val="true"/>
                                      </p:to>
                                    </p:set>
                                  </p:childTnLst>
                                </p:cTn>
                              </p:par>
                              <p:par>
                                <p:cTn id="77" presetID="7" presetClass="emph" presetSubtype="2" fill="hold" nodeType="withEffect">
                                  <p:stCondLst>
                                    <p:cond delay="0"/>
                                  </p:stCondLst>
                                  <p:childTnLst>
                                    <p:animClr clrSpc="rgb" dir="cw">
                                      <p:cBhvr>
                                        <p:cTn id="78" dur="500" fill="hold"/>
                                        <p:tgtEl>
                                          <p:spTgt spid="17"/>
                                        </p:tgtEl>
                                        <p:attrNameLst>
                                          <p:attrName>stroke.color</p:attrName>
                                        </p:attrNameLst>
                                      </p:cBhvr>
                                      <p:to>
                                        <a:srgbClr val="74C274"/>
                                      </p:to>
                                    </p:animClr>
                                    <p:set>
                                      <p:cBhvr>
                                        <p:cTn id="79" dur="500" fill="hold"/>
                                        <p:tgtEl>
                                          <p:spTgt spid="17"/>
                                        </p:tgtEl>
                                        <p:attrNameLst>
                                          <p:attrName>stroke.on</p:attrName>
                                        </p:attrNameLst>
                                      </p:cBhvr>
                                      <p:to>
                                        <p:strVal val="true"/>
                                      </p:to>
                                    </p:set>
                                  </p:childTnLst>
                                </p:cTn>
                              </p:par>
                              <p:par>
                                <p:cTn id="80" presetID="3" presetClass="emph" presetSubtype="2" fill="hold" grpId="0" nodeType="withEffect">
                                  <p:stCondLst>
                                    <p:cond delay="0"/>
                                  </p:stCondLst>
                                  <p:childTnLst>
                                    <p:animClr clrSpc="rgb" dir="cw">
                                      <p:cBhvr override="childStyle">
                                        <p:cTn id="81" dur="500" fill="hold"/>
                                        <p:tgtEl>
                                          <p:spTgt spid="17"/>
                                        </p:tgtEl>
                                        <p:attrNameLst>
                                          <p:attrName>style.color</p:attrName>
                                        </p:attrNameLst>
                                      </p:cBhvr>
                                      <p:to>
                                        <a:srgbClr val="FFFFFF"/>
                                      </p:to>
                                    </p:animClr>
                                  </p:childTnLst>
                                </p:cTn>
                              </p:par>
                            </p:childTnLst>
                          </p:cTn>
                        </p:par>
                      </p:childTnLst>
                    </p:cTn>
                  </p:par>
                  <p:par>
                    <p:cTn id="82" fill="hold">
                      <p:stCondLst>
                        <p:cond delay="indefinite"/>
                      </p:stCondLst>
                      <p:childTnLst>
                        <p:par>
                          <p:cTn id="83" fill="hold">
                            <p:stCondLst>
                              <p:cond delay="0"/>
                            </p:stCondLst>
                            <p:childTnLst>
                              <p:par>
                                <p:cTn id="84" presetID="1" presetClass="emph" presetSubtype="2" fill="hold" nodeType="clickEffect">
                                  <p:stCondLst>
                                    <p:cond delay="0"/>
                                  </p:stCondLst>
                                  <p:childTnLst>
                                    <p:animClr clrSpc="rgb" dir="cw">
                                      <p:cBhvr>
                                        <p:cTn id="85" dur="500" fill="hold"/>
                                        <p:tgtEl>
                                          <p:spTgt spid="18"/>
                                        </p:tgtEl>
                                        <p:attrNameLst>
                                          <p:attrName>fillcolor</p:attrName>
                                        </p:attrNameLst>
                                      </p:cBhvr>
                                      <p:to>
                                        <a:srgbClr val="74C274"/>
                                      </p:to>
                                    </p:animClr>
                                    <p:set>
                                      <p:cBhvr>
                                        <p:cTn id="86" dur="500" fill="hold"/>
                                        <p:tgtEl>
                                          <p:spTgt spid="18"/>
                                        </p:tgtEl>
                                        <p:attrNameLst>
                                          <p:attrName>fill.type</p:attrName>
                                        </p:attrNameLst>
                                      </p:cBhvr>
                                      <p:to>
                                        <p:strVal val="solid"/>
                                      </p:to>
                                    </p:set>
                                    <p:set>
                                      <p:cBhvr>
                                        <p:cTn id="87" dur="500" fill="hold"/>
                                        <p:tgtEl>
                                          <p:spTgt spid="18"/>
                                        </p:tgtEl>
                                        <p:attrNameLst>
                                          <p:attrName>fill.on</p:attrName>
                                        </p:attrNameLst>
                                      </p:cBhvr>
                                      <p:to>
                                        <p:strVal val="true"/>
                                      </p:to>
                                    </p:set>
                                  </p:childTnLst>
                                </p:cTn>
                              </p:par>
                              <p:par>
                                <p:cTn id="88" presetID="7" presetClass="emph" presetSubtype="2" fill="hold" nodeType="withEffect">
                                  <p:stCondLst>
                                    <p:cond delay="0"/>
                                  </p:stCondLst>
                                  <p:childTnLst>
                                    <p:animClr clrSpc="rgb" dir="cw">
                                      <p:cBhvr>
                                        <p:cTn id="89" dur="500" fill="hold"/>
                                        <p:tgtEl>
                                          <p:spTgt spid="18"/>
                                        </p:tgtEl>
                                        <p:attrNameLst>
                                          <p:attrName>stroke.color</p:attrName>
                                        </p:attrNameLst>
                                      </p:cBhvr>
                                      <p:to>
                                        <a:srgbClr val="74C274"/>
                                      </p:to>
                                    </p:animClr>
                                    <p:set>
                                      <p:cBhvr>
                                        <p:cTn id="90" dur="500" fill="hold"/>
                                        <p:tgtEl>
                                          <p:spTgt spid="18"/>
                                        </p:tgtEl>
                                        <p:attrNameLst>
                                          <p:attrName>stroke.on</p:attrName>
                                        </p:attrNameLst>
                                      </p:cBhvr>
                                      <p:to>
                                        <p:strVal val="true"/>
                                      </p:to>
                                    </p:set>
                                  </p:childTnLst>
                                </p:cTn>
                              </p:par>
                              <p:par>
                                <p:cTn id="91" presetID="3" presetClass="emph" presetSubtype="2" fill="hold" grpId="0" nodeType="withEffect">
                                  <p:stCondLst>
                                    <p:cond delay="0"/>
                                  </p:stCondLst>
                                  <p:childTnLst>
                                    <p:animClr clrSpc="rgb" dir="cw">
                                      <p:cBhvr override="childStyle">
                                        <p:cTn id="92" dur="500" fill="hold"/>
                                        <p:tgtEl>
                                          <p:spTgt spid="18"/>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51" grpId="0"/>
      <p:bldP spid="53" grpId="0"/>
      <p:bldP spid="54" grpId="0"/>
      <p:bldP spid="5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65F909F4-E2C0-6325-9BA6-6B85BEF76D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951" y="2771858"/>
            <a:ext cx="3370138" cy="2198818"/>
          </a:xfrm>
          <a:prstGeom prst="rect">
            <a:avLst/>
          </a:prstGeom>
        </p:spPr>
      </p:pic>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For the given rectangle, select from the list of characteristics all that apply.</a:t>
            </a:r>
          </a:p>
        </p:txBody>
      </p:sp>
      <p:sp>
        <p:nvSpPr>
          <p:cNvPr id="14" name="Rectangle: Rounded Corners 13">
            <a:extLst>
              <a:ext uri="{FF2B5EF4-FFF2-40B4-BE49-F238E27FC236}">
                <a16:creationId xmlns:a16="http://schemas.microsoft.com/office/drawing/2014/main" id="{17505836-0DC5-2F01-5309-0974F371812F}"/>
              </a:ext>
            </a:extLst>
          </p:cNvPr>
          <p:cNvSpPr/>
          <p:nvPr/>
        </p:nvSpPr>
        <p:spPr>
          <a:xfrm>
            <a:off x="5401733" y="2018905"/>
            <a:ext cx="6400800" cy="639257"/>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All sides have the same length.</a:t>
            </a:r>
          </a:p>
        </p:txBody>
      </p:sp>
      <p:sp>
        <p:nvSpPr>
          <p:cNvPr id="15" name="Rectangle: Rounded Corners 14">
            <a:extLst>
              <a:ext uri="{FF2B5EF4-FFF2-40B4-BE49-F238E27FC236}">
                <a16:creationId xmlns:a16="http://schemas.microsoft.com/office/drawing/2014/main" id="{8F15D04E-E44E-2891-778E-D6A922176442}"/>
              </a:ext>
            </a:extLst>
          </p:cNvPr>
          <p:cNvSpPr/>
          <p:nvPr/>
        </p:nvSpPr>
        <p:spPr>
          <a:xfrm>
            <a:off x="5401733" y="2789742"/>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Opposite sides have the same length.</a:t>
            </a:r>
          </a:p>
        </p:txBody>
      </p:sp>
      <p:sp>
        <p:nvSpPr>
          <p:cNvPr id="16" name="Rectangle: Rounded Corners 15">
            <a:extLst>
              <a:ext uri="{FF2B5EF4-FFF2-40B4-BE49-F238E27FC236}">
                <a16:creationId xmlns:a16="http://schemas.microsoft.com/office/drawing/2014/main" id="{7AE03A7A-E85D-34F8-7A3E-E00FCA76D1A0}"/>
              </a:ext>
            </a:extLst>
          </p:cNvPr>
          <p:cNvSpPr/>
          <p:nvPr/>
        </p:nvSpPr>
        <p:spPr>
          <a:xfrm>
            <a:off x="5401733" y="3560580"/>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Consecutive sides are perpendicular.</a:t>
            </a:r>
          </a:p>
        </p:txBody>
      </p:sp>
      <p:sp>
        <p:nvSpPr>
          <p:cNvPr id="17" name="Rectangle: Rounded Corners 16">
            <a:extLst>
              <a:ext uri="{FF2B5EF4-FFF2-40B4-BE49-F238E27FC236}">
                <a16:creationId xmlns:a16="http://schemas.microsoft.com/office/drawing/2014/main" id="{C4BCCD75-3BD3-0C99-DF87-04F08CDE3ED1}"/>
              </a:ext>
            </a:extLst>
          </p:cNvPr>
          <p:cNvSpPr/>
          <p:nvPr/>
        </p:nvSpPr>
        <p:spPr>
          <a:xfrm>
            <a:off x="5401733" y="4331418"/>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Opposite sides are parallel.</a:t>
            </a:r>
          </a:p>
        </p:txBody>
      </p:sp>
      <p:sp>
        <p:nvSpPr>
          <p:cNvPr id="18" name="Rectangle: Rounded Corners 17">
            <a:extLst>
              <a:ext uri="{FF2B5EF4-FFF2-40B4-BE49-F238E27FC236}">
                <a16:creationId xmlns:a16="http://schemas.microsoft.com/office/drawing/2014/main" id="{53791BFB-628A-BCC1-48A8-11743827D720}"/>
              </a:ext>
            </a:extLst>
          </p:cNvPr>
          <p:cNvSpPr/>
          <p:nvPr/>
        </p:nvSpPr>
        <p:spPr>
          <a:xfrm>
            <a:off x="5401733" y="5102256"/>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There are two parallel sides.</a:t>
            </a:r>
          </a:p>
        </p:txBody>
      </p:sp>
      <p:sp>
        <p:nvSpPr>
          <p:cNvPr id="27" name="Rectangle: Rounded Corners 26">
            <a:extLst>
              <a:ext uri="{FF2B5EF4-FFF2-40B4-BE49-F238E27FC236}">
                <a16:creationId xmlns:a16="http://schemas.microsoft.com/office/drawing/2014/main" id="{A048A1B8-F5E8-5CA4-D32F-B91509723C0E}"/>
              </a:ext>
            </a:extLst>
          </p:cNvPr>
          <p:cNvSpPr/>
          <p:nvPr/>
        </p:nvSpPr>
        <p:spPr>
          <a:xfrm>
            <a:off x="2090101" y="2394978"/>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 cm</a:t>
            </a:r>
          </a:p>
        </p:txBody>
      </p:sp>
      <p:pic>
        <p:nvPicPr>
          <p:cNvPr id="29" name="Picture 28">
            <a:extLst>
              <a:ext uri="{FF2B5EF4-FFF2-40B4-BE49-F238E27FC236}">
                <a16:creationId xmlns:a16="http://schemas.microsoft.com/office/drawing/2014/main" id="{2507ED0B-E472-1EEC-CCAC-13949249D653}"/>
              </a:ext>
            </a:extLst>
          </p:cNvPr>
          <p:cNvPicPr>
            <a:picLocks noChangeAspect="1"/>
          </p:cNvPicPr>
          <p:nvPr/>
        </p:nvPicPr>
        <p:blipFill>
          <a:blip r:embed="rId5"/>
          <a:stretch>
            <a:fillRect/>
          </a:stretch>
        </p:blipFill>
        <p:spPr>
          <a:xfrm rot="5400000">
            <a:off x="-2943314" y="5860007"/>
            <a:ext cx="7081947" cy="851382"/>
          </a:xfrm>
          <a:prstGeom prst="rect">
            <a:avLst/>
          </a:prstGeom>
        </p:spPr>
      </p:pic>
      <p:sp>
        <p:nvSpPr>
          <p:cNvPr id="30" name="Rectangle: Rounded Corners 29">
            <a:extLst>
              <a:ext uri="{FF2B5EF4-FFF2-40B4-BE49-F238E27FC236}">
                <a16:creationId xmlns:a16="http://schemas.microsoft.com/office/drawing/2014/main" id="{F9EA9F3E-2014-680B-FF49-244D19486338}"/>
              </a:ext>
            </a:extLst>
          </p:cNvPr>
          <p:cNvSpPr/>
          <p:nvPr/>
        </p:nvSpPr>
        <p:spPr>
          <a:xfrm>
            <a:off x="714794" y="3649617"/>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 cm</a:t>
            </a:r>
          </a:p>
        </p:txBody>
      </p:sp>
      <p:sp>
        <p:nvSpPr>
          <p:cNvPr id="31" name="Rectangle: Rounded Corners 30">
            <a:extLst>
              <a:ext uri="{FF2B5EF4-FFF2-40B4-BE49-F238E27FC236}">
                <a16:creationId xmlns:a16="http://schemas.microsoft.com/office/drawing/2014/main" id="{3310CD70-E2ED-913A-16C7-5BAEE40BD228}"/>
              </a:ext>
            </a:extLst>
          </p:cNvPr>
          <p:cNvSpPr/>
          <p:nvPr/>
        </p:nvSpPr>
        <p:spPr>
          <a:xfrm>
            <a:off x="3912375" y="3649617"/>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 cm</a:t>
            </a:r>
          </a:p>
        </p:txBody>
      </p:sp>
      <p:pic>
        <p:nvPicPr>
          <p:cNvPr id="32" name="Picture 31">
            <a:extLst>
              <a:ext uri="{FF2B5EF4-FFF2-40B4-BE49-F238E27FC236}">
                <a16:creationId xmlns:a16="http://schemas.microsoft.com/office/drawing/2014/main" id="{ACB8BE77-02BF-AB56-317F-C186EADBD381}"/>
              </a:ext>
            </a:extLst>
          </p:cNvPr>
          <p:cNvPicPr>
            <a:picLocks noChangeAspect="1"/>
          </p:cNvPicPr>
          <p:nvPr/>
        </p:nvPicPr>
        <p:blipFill>
          <a:blip r:embed="rId6"/>
          <a:stretch>
            <a:fillRect/>
          </a:stretch>
        </p:blipFill>
        <p:spPr>
          <a:xfrm flipH="1">
            <a:off x="2622606" y="3292196"/>
            <a:ext cx="1612656" cy="1564517"/>
          </a:xfrm>
          <a:prstGeom prst="rect">
            <a:avLst/>
          </a:prstGeom>
        </p:spPr>
      </p:pic>
      <p:sp>
        <p:nvSpPr>
          <p:cNvPr id="28" name="Rectangle: Rounded Corners 27">
            <a:extLst>
              <a:ext uri="{FF2B5EF4-FFF2-40B4-BE49-F238E27FC236}">
                <a16:creationId xmlns:a16="http://schemas.microsoft.com/office/drawing/2014/main" id="{B50D1613-8FE6-32BF-4887-3F3997EDD4B0}"/>
              </a:ext>
            </a:extLst>
          </p:cNvPr>
          <p:cNvSpPr/>
          <p:nvPr/>
        </p:nvSpPr>
        <p:spPr>
          <a:xfrm>
            <a:off x="2008622" y="4340350"/>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 cm</a:t>
            </a:r>
          </a:p>
        </p:txBody>
      </p:sp>
      <p:pic>
        <p:nvPicPr>
          <p:cNvPr id="21" name="Picture 20">
            <a:extLst>
              <a:ext uri="{FF2B5EF4-FFF2-40B4-BE49-F238E27FC236}">
                <a16:creationId xmlns:a16="http://schemas.microsoft.com/office/drawing/2014/main" id="{F7C3B63F-0525-C1E9-D69A-EE9B43A7A628}"/>
              </a:ext>
            </a:extLst>
          </p:cNvPr>
          <p:cNvPicPr>
            <a:picLocks noChangeAspect="1"/>
          </p:cNvPicPr>
          <p:nvPr/>
        </p:nvPicPr>
        <p:blipFill>
          <a:blip r:embed="rId5"/>
          <a:stretch>
            <a:fillRect/>
          </a:stretch>
        </p:blipFill>
        <p:spPr>
          <a:xfrm>
            <a:off x="955741" y="2866505"/>
            <a:ext cx="7081947" cy="851382"/>
          </a:xfrm>
          <a:prstGeom prst="rect">
            <a:avLst/>
          </a:prstGeom>
        </p:spPr>
      </p:pic>
    </p:spTree>
    <p:custDataLst>
      <p:tags r:id="rId1"/>
    </p:custDataLst>
    <p:extLst>
      <p:ext uri="{BB962C8B-B14F-4D97-AF65-F5344CB8AC3E}">
        <p14:creationId xmlns:p14="http://schemas.microsoft.com/office/powerpoint/2010/main" val="1497812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left)">
                                      <p:cBhvr>
                                        <p:cTn id="14" dur="500"/>
                                        <p:tgtEl>
                                          <p:spTgt spid="27"/>
                                        </p:tgtEl>
                                      </p:cBhvr>
                                    </p:animEffect>
                                  </p:childTnLst>
                                </p:cTn>
                              </p:par>
                            </p:childTnLst>
                          </p:cTn>
                        </p:par>
                        <p:par>
                          <p:cTn id="15" fill="hold">
                            <p:stCondLst>
                              <p:cond delay="500"/>
                            </p:stCondLst>
                            <p:childTnLst>
                              <p:par>
                                <p:cTn id="16" presetID="63" presetClass="path" presetSubtype="0" accel="50000" decel="50000" fill="hold" nodeType="afterEffect">
                                  <p:stCondLst>
                                    <p:cond delay="0"/>
                                  </p:stCondLst>
                                  <p:childTnLst>
                                    <p:animMotion origin="layout" path="M 0 -2.59259E-6 L -0.00508 0.30023 " pathEditMode="relative" rAng="0" ptsTypes="AA">
                                      <p:cBhvr>
                                        <p:cTn id="17" dur="1000" fill="hold"/>
                                        <p:tgtEl>
                                          <p:spTgt spid="21"/>
                                        </p:tgtEl>
                                        <p:attrNameLst>
                                          <p:attrName>ppt_x</p:attrName>
                                          <p:attrName>ppt_y</p:attrName>
                                        </p:attrNameLst>
                                      </p:cBhvr>
                                      <p:rCtr x="-260" y="15000"/>
                                    </p:animMotion>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left)">
                                      <p:cBhvr>
                                        <p:cTn id="22" dur="500"/>
                                        <p:tgtEl>
                                          <p:spTgt spid="28"/>
                                        </p:tgtEl>
                                      </p:cBhvr>
                                    </p:animEffect>
                                  </p:childTnLst>
                                </p:cTn>
                              </p:par>
                            </p:childTnLst>
                          </p:cTn>
                        </p:par>
                        <p:par>
                          <p:cTn id="23" fill="hold">
                            <p:stCondLst>
                              <p:cond delay="500"/>
                            </p:stCondLst>
                            <p:childTnLst>
                              <p:par>
                                <p:cTn id="24" presetID="42" presetClass="exit" presetSubtype="0" fill="hold" nodeType="afterEffect">
                                  <p:stCondLst>
                                    <p:cond delay="0"/>
                                  </p:stCondLst>
                                  <p:childTnLst>
                                    <p:animEffect transition="out" filter="fade">
                                      <p:cBhvr>
                                        <p:cTn id="25" dur="1000"/>
                                        <p:tgtEl>
                                          <p:spTgt spid="21"/>
                                        </p:tgtEl>
                                      </p:cBhvr>
                                    </p:animEffect>
                                    <p:anim calcmode="lin" valueType="num">
                                      <p:cBhvr>
                                        <p:cTn id="26" dur="1000"/>
                                        <p:tgtEl>
                                          <p:spTgt spid="21"/>
                                        </p:tgtEl>
                                        <p:attrNameLst>
                                          <p:attrName>ppt_x</p:attrName>
                                        </p:attrNameLst>
                                      </p:cBhvr>
                                      <p:tavLst>
                                        <p:tav tm="0">
                                          <p:val>
                                            <p:strVal val="ppt_x"/>
                                          </p:val>
                                        </p:tav>
                                        <p:tav tm="100000">
                                          <p:val>
                                            <p:strVal val="ppt_x"/>
                                          </p:val>
                                        </p:tav>
                                      </p:tavLst>
                                    </p:anim>
                                    <p:anim calcmode="lin" valueType="num">
                                      <p:cBhvr>
                                        <p:cTn id="27" dur="1000"/>
                                        <p:tgtEl>
                                          <p:spTgt spid="21"/>
                                        </p:tgtEl>
                                        <p:attrNameLst>
                                          <p:attrName>ppt_y</p:attrName>
                                        </p:attrNameLst>
                                      </p:cBhvr>
                                      <p:tavLst>
                                        <p:tav tm="0">
                                          <p:val>
                                            <p:strVal val="ppt_y"/>
                                          </p:val>
                                        </p:tav>
                                        <p:tav tm="100000">
                                          <p:val>
                                            <p:strVal val="ppt_y+.1"/>
                                          </p:val>
                                        </p:tav>
                                      </p:tavLst>
                                    </p:anim>
                                    <p:set>
                                      <p:cBhvr>
                                        <p:cTn id="28" dur="1" fill="hold">
                                          <p:stCondLst>
                                            <p:cond delay="999"/>
                                          </p:stCondLst>
                                        </p:cTn>
                                        <p:tgtEl>
                                          <p:spTgt spid="21"/>
                                        </p:tgtEl>
                                        <p:attrNameLst>
                                          <p:attrName>style.visibility</p:attrName>
                                        </p:attrNameLst>
                                      </p:cBhvr>
                                      <p:to>
                                        <p:strVal val="hidden"/>
                                      </p:to>
                                    </p:set>
                                  </p:childTnLst>
                                </p:cTn>
                              </p:par>
                            </p:childTnLst>
                          </p:cTn>
                        </p:par>
                        <p:par>
                          <p:cTn id="29" fill="hold">
                            <p:stCondLst>
                              <p:cond delay="1500"/>
                            </p:stCondLst>
                            <p:childTnLst>
                              <p:par>
                                <p:cTn id="30" presetID="42" presetClass="entr" presetSubtype="0"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1000"/>
                                        <p:tgtEl>
                                          <p:spTgt spid="29"/>
                                        </p:tgtEl>
                                      </p:cBhvr>
                                    </p:animEffect>
                                    <p:anim calcmode="lin" valueType="num">
                                      <p:cBhvr>
                                        <p:cTn id="33" dur="1000" fill="hold"/>
                                        <p:tgtEl>
                                          <p:spTgt spid="29"/>
                                        </p:tgtEl>
                                        <p:attrNameLst>
                                          <p:attrName>ppt_x</p:attrName>
                                        </p:attrNameLst>
                                      </p:cBhvr>
                                      <p:tavLst>
                                        <p:tav tm="0">
                                          <p:val>
                                            <p:strVal val="#ppt_x"/>
                                          </p:val>
                                        </p:tav>
                                        <p:tav tm="100000">
                                          <p:val>
                                            <p:strVal val="#ppt_x"/>
                                          </p:val>
                                        </p:tav>
                                      </p:tavLst>
                                    </p:anim>
                                    <p:anim calcmode="lin" valueType="num">
                                      <p:cBhvr>
                                        <p:cTn id="3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childTnLst>
                          </p:cTn>
                        </p:par>
                        <p:par>
                          <p:cTn id="40" fill="hold">
                            <p:stCondLst>
                              <p:cond delay="500"/>
                            </p:stCondLst>
                            <p:childTnLst>
                              <p:par>
                                <p:cTn id="41" presetID="63" presetClass="path" presetSubtype="0" accel="50000" decel="50000" fill="hold" nodeType="afterEffect">
                                  <p:stCondLst>
                                    <p:cond delay="0"/>
                                  </p:stCondLst>
                                  <p:childTnLst>
                                    <p:animMotion origin="layout" path="M 1.66667E-6 4.81481E-6 L 0.26497 4.81481E-6 " pathEditMode="relative" rAng="0" ptsTypes="AA">
                                      <p:cBhvr>
                                        <p:cTn id="42" dur="1000" fill="hold"/>
                                        <p:tgtEl>
                                          <p:spTgt spid="29"/>
                                        </p:tgtEl>
                                        <p:attrNameLst>
                                          <p:attrName>ppt_x</p:attrName>
                                          <p:attrName>ppt_y</p:attrName>
                                        </p:attrNameLst>
                                      </p:cBhvr>
                                      <p:rCtr x="13242" y="0"/>
                                    </p:animMotion>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mph" presetSubtype="2" fill="hold" nodeType="clickEffect">
                                  <p:stCondLst>
                                    <p:cond delay="0"/>
                                  </p:stCondLst>
                                  <p:childTnLst>
                                    <p:animClr clrSpc="rgb" dir="cw">
                                      <p:cBhvr>
                                        <p:cTn id="51" dur="500" fill="hold"/>
                                        <p:tgtEl>
                                          <p:spTgt spid="15"/>
                                        </p:tgtEl>
                                        <p:attrNameLst>
                                          <p:attrName>fillcolor</p:attrName>
                                        </p:attrNameLst>
                                      </p:cBhvr>
                                      <p:to>
                                        <a:srgbClr val="74C274"/>
                                      </p:to>
                                    </p:animClr>
                                    <p:set>
                                      <p:cBhvr>
                                        <p:cTn id="52" dur="500" fill="hold"/>
                                        <p:tgtEl>
                                          <p:spTgt spid="15"/>
                                        </p:tgtEl>
                                        <p:attrNameLst>
                                          <p:attrName>fill.type</p:attrName>
                                        </p:attrNameLst>
                                      </p:cBhvr>
                                      <p:to>
                                        <p:strVal val="solid"/>
                                      </p:to>
                                    </p:set>
                                    <p:set>
                                      <p:cBhvr>
                                        <p:cTn id="53" dur="500" fill="hold"/>
                                        <p:tgtEl>
                                          <p:spTgt spid="15"/>
                                        </p:tgtEl>
                                        <p:attrNameLst>
                                          <p:attrName>fill.on</p:attrName>
                                        </p:attrNameLst>
                                      </p:cBhvr>
                                      <p:to>
                                        <p:strVal val="true"/>
                                      </p:to>
                                    </p:set>
                                  </p:childTnLst>
                                </p:cTn>
                              </p:par>
                              <p:par>
                                <p:cTn id="54" presetID="7" presetClass="emph" presetSubtype="2" fill="hold" nodeType="withEffect">
                                  <p:stCondLst>
                                    <p:cond delay="0"/>
                                  </p:stCondLst>
                                  <p:childTnLst>
                                    <p:animClr clrSpc="rgb" dir="cw">
                                      <p:cBhvr>
                                        <p:cTn id="55" dur="500" fill="hold"/>
                                        <p:tgtEl>
                                          <p:spTgt spid="15"/>
                                        </p:tgtEl>
                                        <p:attrNameLst>
                                          <p:attrName>stroke.color</p:attrName>
                                        </p:attrNameLst>
                                      </p:cBhvr>
                                      <p:to>
                                        <a:srgbClr val="74C274"/>
                                      </p:to>
                                    </p:animClr>
                                    <p:set>
                                      <p:cBhvr>
                                        <p:cTn id="56" dur="500" fill="hold"/>
                                        <p:tgtEl>
                                          <p:spTgt spid="15"/>
                                        </p:tgtEl>
                                        <p:attrNameLst>
                                          <p:attrName>stroke.on</p:attrName>
                                        </p:attrNameLst>
                                      </p:cBhvr>
                                      <p:to>
                                        <p:strVal val="true"/>
                                      </p:to>
                                    </p:set>
                                  </p:childTnLst>
                                </p:cTn>
                              </p:par>
                              <p:par>
                                <p:cTn id="57" presetID="3" presetClass="emph" presetSubtype="2" fill="hold" grpId="0" nodeType="withEffect">
                                  <p:stCondLst>
                                    <p:cond delay="0"/>
                                  </p:stCondLst>
                                  <p:childTnLst>
                                    <p:animClr clrSpc="rgb" dir="cw">
                                      <p:cBhvr override="childStyle">
                                        <p:cTn id="58" dur="500" fill="hold"/>
                                        <p:tgtEl>
                                          <p:spTgt spid="15"/>
                                        </p:tgtEl>
                                        <p:attrNameLst>
                                          <p:attrName>style.color</p:attrName>
                                        </p:attrNameLst>
                                      </p:cBhvr>
                                      <p:to>
                                        <a:srgbClr val="FFFFFF"/>
                                      </p:to>
                                    </p:animClr>
                                  </p:childTnLst>
                                </p:cTn>
                              </p:par>
                            </p:childTnLst>
                          </p:cTn>
                        </p:par>
                        <p:par>
                          <p:cTn id="59" fill="hold">
                            <p:stCondLst>
                              <p:cond delay="500"/>
                            </p:stCondLst>
                            <p:childTnLst>
                              <p:par>
                                <p:cTn id="60" presetID="42" presetClass="exit" presetSubtype="0" fill="hold" nodeType="afterEffect">
                                  <p:stCondLst>
                                    <p:cond delay="0"/>
                                  </p:stCondLst>
                                  <p:childTnLst>
                                    <p:animEffect transition="out" filter="fade">
                                      <p:cBhvr>
                                        <p:cTn id="61" dur="1000"/>
                                        <p:tgtEl>
                                          <p:spTgt spid="29"/>
                                        </p:tgtEl>
                                      </p:cBhvr>
                                    </p:animEffect>
                                    <p:anim calcmode="lin" valueType="num">
                                      <p:cBhvr>
                                        <p:cTn id="62" dur="1000"/>
                                        <p:tgtEl>
                                          <p:spTgt spid="29"/>
                                        </p:tgtEl>
                                        <p:attrNameLst>
                                          <p:attrName>ppt_x</p:attrName>
                                        </p:attrNameLst>
                                      </p:cBhvr>
                                      <p:tavLst>
                                        <p:tav tm="0">
                                          <p:val>
                                            <p:strVal val="ppt_x"/>
                                          </p:val>
                                        </p:tav>
                                        <p:tav tm="100000">
                                          <p:val>
                                            <p:strVal val="ppt_x"/>
                                          </p:val>
                                        </p:tav>
                                      </p:tavLst>
                                    </p:anim>
                                    <p:anim calcmode="lin" valueType="num">
                                      <p:cBhvr>
                                        <p:cTn id="63" dur="1000"/>
                                        <p:tgtEl>
                                          <p:spTgt spid="29"/>
                                        </p:tgtEl>
                                        <p:attrNameLst>
                                          <p:attrName>ppt_y</p:attrName>
                                        </p:attrNameLst>
                                      </p:cBhvr>
                                      <p:tavLst>
                                        <p:tav tm="0">
                                          <p:val>
                                            <p:strVal val="ppt_y"/>
                                          </p:val>
                                        </p:tav>
                                        <p:tav tm="100000">
                                          <p:val>
                                            <p:strVal val="ppt_y+.1"/>
                                          </p:val>
                                        </p:tav>
                                      </p:tavLst>
                                    </p:anim>
                                    <p:set>
                                      <p:cBhvr>
                                        <p:cTn id="64" dur="1" fill="hold">
                                          <p:stCondLst>
                                            <p:cond delay="999"/>
                                          </p:stCondLst>
                                        </p:cTn>
                                        <p:tgtEl>
                                          <p:spTgt spid="29"/>
                                        </p:tgtEl>
                                        <p:attrNameLst>
                                          <p:attrName>style.visibility</p:attrName>
                                        </p:attrNameLst>
                                      </p:cBhvr>
                                      <p:to>
                                        <p:strVal val="hidden"/>
                                      </p:to>
                                    </p:set>
                                  </p:childTnLst>
                                </p:cTn>
                              </p:par>
                            </p:childTnLst>
                          </p:cTn>
                        </p:par>
                        <p:par>
                          <p:cTn id="65" fill="hold">
                            <p:stCondLst>
                              <p:cond delay="1500"/>
                            </p:stCondLst>
                            <p:childTnLst>
                              <p:par>
                                <p:cTn id="66" presetID="42" presetClass="entr" presetSubtype="0" fill="hold"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1000"/>
                                        <p:tgtEl>
                                          <p:spTgt spid="32"/>
                                        </p:tgtEl>
                                      </p:cBhvr>
                                    </p:animEffect>
                                    <p:anim calcmode="lin" valueType="num">
                                      <p:cBhvr>
                                        <p:cTn id="69" dur="1000" fill="hold"/>
                                        <p:tgtEl>
                                          <p:spTgt spid="32"/>
                                        </p:tgtEl>
                                        <p:attrNameLst>
                                          <p:attrName>ppt_x</p:attrName>
                                        </p:attrNameLst>
                                      </p:cBhvr>
                                      <p:tavLst>
                                        <p:tav tm="0">
                                          <p:val>
                                            <p:strVal val="#ppt_x"/>
                                          </p:val>
                                        </p:tav>
                                        <p:tav tm="100000">
                                          <p:val>
                                            <p:strVal val="#ppt_x"/>
                                          </p:val>
                                        </p:tav>
                                      </p:tavLst>
                                    </p:anim>
                                    <p:anim calcmode="lin" valueType="num">
                                      <p:cBhvr>
                                        <p:cTn id="7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1" presetClass="emph" presetSubtype="2" fill="hold" nodeType="clickEffect">
                                  <p:stCondLst>
                                    <p:cond delay="0"/>
                                  </p:stCondLst>
                                  <p:childTnLst>
                                    <p:animClr clrSpc="rgb" dir="cw">
                                      <p:cBhvr>
                                        <p:cTn id="74" dur="500" fill="hold"/>
                                        <p:tgtEl>
                                          <p:spTgt spid="16"/>
                                        </p:tgtEl>
                                        <p:attrNameLst>
                                          <p:attrName>fillcolor</p:attrName>
                                        </p:attrNameLst>
                                      </p:cBhvr>
                                      <p:to>
                                        <a:srgbClr val="74C274"/>
                                      </p:to>
                                    </p:animClr>
                                    <p:set>
                                      <p:cBhvr>
                                        <p:cTn id="75" dur="500" fill="hold"/>
                                        <p:tgtEl>
                                          <p:spTgt spid="16"/>
                                        </p:tgtEl>
                                        <p:attrNameLst>
                                          <p:attrName>fill.type</p:attrName>
                                        </p:attrNameLst>
                                      </p:cBhvr>
                                      <p:to>
                                        <p:strVal val="solid"/>
                                      </p:to>
                                    </p:set>
                                    <p:set>
                                      <p:cBhvr>
                                        <p:cTn id="76" dur="500" fill="hold"/>
                                        <p:tgtEl>
                                          <p:spTgt spid="16"/>
                                        </p:tgtEl>
                                        <p:attrNameLst>
                                          <p:attrName>fill.on</p:attrName>
                                        </p:attrNameLst>
                                      </p:cBhvr>
                                      <p:to>
                                        <p:strVal val="true"/>
                                      </p:to>
                                    </p:set>
                                  </p:childTnLst>
                                </p:cTn>
                              </p:par>
                              <p:par>
                                <p:cTn id="77" presetID="7" presetClass="emph" presetSubtype="2" fill="hold" nodeType="withEffect">
                                  <p:stCondLst>
                                    <p:cond delay="0"/>
                                  </p:stCondLst>
                                  <p:childTnLst>
                                    <p:animClr clrSpc="rgb" dir="cw">
                                      <p:cBhvr>
                                        <p:cTn id="78" dur="500" fill="hold"/>
                                        <p:tgtEl>
                                          <p:spTgt spid="16"/>
                                        </p:tgtEl>
                                        <p:attrNameLst>
                                          <p:attrName>stroke.color</p:attrName>
                                        </p:attrNameLst>
                                      </p:cBhvr>
                                      <p:to>
                                        <a:srgbClr val="74C274"/>
                                      </p:to>
                                    </p:animClr>
                                    <p:set>
                                      <p:cBhvr>
                                        <p:cTn id="79" dur="500" fill="hold"/>
                                        <p:tgtEl>
                                          <p:spTgt spid="16"/>
                                        </p:tgtEl>
                                        <p:attrNameLst>
                                          <p:attrName>stroke.on</p:attrName>
                                        </p:attrNameLst>
                                      </p:cBhvr>
                                      <p:to>
                                        <p:strVal val="true"/>
                                      </p:to>
                                    </p:set>
                                  </p:childTnLst>
                                </p:cTn>
                              </p:par>
                              <p:par>
                                <p:cTn id="80" presetID="3" presetClass="emph" presetSubtype="2" fill="hold" grpId="0" nodeType="withEffect">
                                  <p:stCondLst>
                                    <p:cond delay="0"/>
                                  </p:stCondLst>
                                  <p:childTnLst>
                                    <p:animClr clrSpc="rgb" dir="cw">
                                      <p:cBhvr override="childStyle">
                                        <p:cTn id="81" dur="500" fill="hold"/>
                                        <p:tgtEl>
                                          <p:spTgt spid="16"/>
                                        </p:tgtEl>
                                        <p:attrNameLst>
                                          <p:attrName>style.color</p:attrName>
                                        </p:attrNameLst>
                                      </p:cBhvr>
                                      <p:to>
                                        <a:srgbClr val="FFFFFF"/>
                                      </p:to>
                                    </p:animClr>
                                  </p:childTnLst>
                                </p:cTn>
                              </p:par>
                            </p:childTnLst>
                          </p:cTn>
                        </p:par>
                      </p:childTnLst>
                    </p:cTn>
                  </p:par>
                  <p:par>
                    <p:cTn id="82" fill="hold">
                      <p:stCondLst>
                        <p:cond delay="indefinite"/>
                      </p:stCondLst>
                      <p:childTnLst>
                        <p:par>
                          <p:cTn id="83" fill="hold">
                            <p:stCondLst>
                              <p:cond delay="0"/>
                            </p:stCondLst>
                            <p:childTnLst>
                              <p:par>
                                <p:cTn id="84" presetID="1" presetClass="emph" presetSubtype="2" fill="hold" nodeType="clickEffect">
                                  <p:stCondLst>
                                    <p:cond delay="0"/>
                                  </p:stCondLst>
                                  <p:childTnLst>
                                    <p:animClr clrSpc="rgb" dir="cw">
                                      <p:cBhvr>
                                        <p:cTn id="85" dur="500" fill="hold"/>
                                        <p:tgtEl>
                                          <p:spTgt spid="17"/>
                                        </p:tgtEl>
                                        <p:attrNameLst>
                                          <p:attrName>fillcolor</p:attrName>
                                        </p:attrNameLst>
                                      </p:cBhvr>
                                      <p:to>
                                        <a:srgbClr val="74C274"/>
                                      </p:to>
                                    </p:animClr>
                                    <p:set>
                                      <p:cBhvr>
                                        <p:cTn id="86" dur="500" fill="hold"/>
                                        <p:tgtEl>
                                          <p:spTgt spid="17"/>
                                        </p:tgtEl>
                                        <p:attrNameLst>
                                          <p:attrName>fill.type</p:attrName>
                                        </p:attrNameLst>
                                      </p:cBhvr>
                                      <p:to>
                                        <p:strVal val="solid"/>
                                      </p:to>
                                    </p:set>
                                    <p:set>
                                      <p:cBhvr>
                                        <p:cTn id="87" dur="500" fill="hold"/>
                                        <p:tgtEl>
                                          <p:spTgt spid="17"/>
                                        </p:tgtEl>
                                        <p:attrNameLst>
                                          <p:attrName>fill.on</p:attrName>
                                        </p:attrNameLst>
                                      </p:cBhvr>
                                      <p:to>
                                        <p:strVal val="true"/>
                                      </p:to>
                                    </p:set>
                                  </p:childTnLst>
                                </p:cTn>
                              </p:par>
                              <p:par>
                                <p:cTn id="88" presetID="7" presetClass="emph" presetSubtype="2" fill="hold" nodeType="withEffect">
                                  <p:stCondLst>
                                    <p:cond delay="0"/>
                                  </p:stCondLst>
                                  <p:childTnLst>
                                    <p:animClr clrSpc="rgb" dir="cw">
                                      <p:cBhvr>
                                        <p:cTn id="89" dur="500" fill="hold"/>
                                        <p:tgtEl>
                                          <p:spTgt spid="17"/>
                                        </p:tgtEl>
                                        <p:attrNameLst>
                                          <p:attrName>stroke.color</p:attrName>
                                        </p:attrNameLst>
                                      </p:cBhvr>
                                      <p:to>
                                        <a:srgbClr val="74C274"/>
                                      </p:to>
                                    </p:animClr>
                                    <p:set>
                                      <p:cBhvr>
                                        <p:cTn id="90" dur="500" fill="hold"/>
                                        <p:tgtEl>
                                          <p:spTgt spid="17"/>
                                        </p:tgtEl>
                                        <p:attrNameLst>
                                          <p:attrName>stroke.on</p:attrName>
                                        </p:attrNameLst>
                                      </p:cBhvr>
                                      <p:to>
                                        <p:strVal val="true"/>
                                      </p:to>
                                    </p:set>
                                  </p:childTnLst>
                                </p:cTn>
                              </p:par>
                              <p:par>
                                <p:cTn id="91" presetID="3" presetClass="emph" presetSubtype="2" fill="hold" grpId="0" nodeType="withEffect">
                                  <p:stCondLst>
                                    <p:cond delay="0"/>
                                  </p:stCondLst>
                                  <p:childTnLst>
                                    <p:animClr clrSpc="rgb" dir="cw">
                                      <p:cBhvr override="childStyle">
                                        <p:cTn id="92" dur="500" fill="hold"/>
                                        <p:tgtEl>
                                          <p:spTgt spid="17"/>
                                        </p:tgtEl>
                                        <p:attrNameLst>
                                          <p:attrName>style.color</p:attrName>
                                        </p:attrNameLst>
                                      </p:cBhvr>
                                      <p:to>
                                        <a:srgbClr val="FFFFFF"/>
                                      </p:to>
                                    </p:animClr>
                                  </p:childTnLst>
                                </p:cTn>
                              </p:par>
                            </p:childTnLst>
                          </p:cTn>
                        </p:par>
                      </p:childTnLst>
                    </p:cTn>
                  </p:par>
                  <p:par>
                    <p:cTn id="93" fill="hold">
                      <p:stCondLst>
                        <p:cond delay="indefinite"/>
                      </p:stCondLst>
                      <p:childTnLst>
                        <p:par>
                          <p:cTn id="94" fill="hold">
                            <p:stCondLst>
                              <p:cond delay="0"/>
                            </p:stCondLst>
                            <p:childTnLst>
                              <p:par>
                                <p:cTn id="95" presetID="1" presetClass="emph" presetSubtype="2" fill="hold" nodeType="clickEffect">
                                  <p:stCondLst>
                                    <p:cond delay="0"/>
                                  </p:stCondLst>
                                  <p:childTnLst>
                                    <p:animClr clrSpc="rgb" dir="cw">
                                      <p:cBhvr>
                                        <p:cTn id="96" dur="500" fill="hold"/>
                                        <p:tgtEl>
                                          <p:spTgt spid="18"/>
                                        </p:tgtEl>
                                        <p:attrNameLst>
                                          <p:attrName>fillcolor</p:attrName>
                                        </p:attrNameLst>
                                      </p:cBhvr>
                                      <p:to>
                                        <a:srgbClr val="74C274"/>
                                      </p:to>
                                    </p:animClr>
                                    <p:set>
                                      <p:cBhvr>
                                        <p:cTn id="97" dur="500" fill="hold"/>
                                        <p:tgtEl>
                                          <p:spTgt spid="18"/>
                                        </p:tgtEl>
                                        <p:attrNameLst>
                                          <p:attrName>fill.type</p:attrName>
                                        </p:attrNameLst>
                                      </p:cBhvr>
                                      <p:to>
                                        <p:strVal val="solid"/>
                                      </p:to>
                                    </p:set>
                                    <p:set>
                                      <p:cBhvr>
                                        <p:cTn id="98" dur="500" fill="hold"/>
                                        <p:tgtEl>
                                          <p:spTgt spid="18"/>
                                        </p:tgtEl>
                                        <p:attrNameLst>
                                          <p:attrName>fill.on</p:attrName>
                                        </p:attrNameLst>
                                      </p:cBhvr>
                                      <p:to>
                                        <p:strVal val="true"/>
                                      </p:to>
                                    </p:set>
                                  </p:childTnLst>
                                </p:cTn>
                              </p:par>
                              <p:par>
                                <p:cTn id="99" presetID="7" presetClass="emph" presetSubtype="2" fill="hold" nodeType="withEffect">
                                  <p:stCondLst>
                                    <p:cond delay="0"/>
                                  </p:stCondLst>
                                  <p:childTnLst>
                                    <p:animClr clrSpc="rgb" dir="cw">
                                      <p:cBhvr>
                                        <p:cTn id="100" dur="500" fill="hold"/>
                                        <p:tgtEl>
                                          <p:spTgt spid="18"/>
                                        </p:tgtEl>
                                        <p:attrNameLst>
                                          <p:attrName>stroke.color</p:attrName>
                                        </p:attrNameLst>
                                      </p:cBhvr>
                                      <p:to>
                                        <a:srgbClr val="74C274"/>
                                      </p:to>
                                    </p:animClr>
                                    <p:set>
                                      <p:cBhvr>
                                        <p:cTn id="101" dur="500" fill="hold"/>
                                        <p:tgtEl>
                                          <p:spTgt spid="18"/>
                                        </p:tgtEl>
                                        <p:attrNameLst>
                                          <p:attrName>stroke.on</p:attrName>
                                        </p:attrNameLst>
                                      </p:cBhvr>
                                      <p:to>
                                        <p:strVal val="true"/>
                                      </p:to>
                                    </p:set>
                                  </p:childTnLst>
                                </p:cTn>
                              </p:par>
                              <p:par>
                                <p:cTn id="102" presetID="3" presetClass="emph" presetSubtype="2" fill="hold" grpId="0" nodeType="withEffect">
                                  <p:stCondLst>
                                    <p:cond delay="0"/>
                                  </p:stCondLst>
                                  <p:childTnLst>
                                    <p:animClr clrSpc="rgb" dir="cw">
                                      <p:cBhvr override="childStyle">
                                        <p:cTn id="103" dur="500" fill="hold"/>
                                        <p:tgtEl>
                                          <p:spTgt spid="18"/>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27" grpId="0"/>
      <p:bldP spid="30" grpId="0"/>
      <p:bldP spid="31" grpId="0"/>
      <p:bldP spid="2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5E5E6163-DE31-0A14-DB9E-1671324E294F}"/>
              </a:ext>
            </a:extLst>
          </p:cNvPr>
          <p:cNvPicPr>
            <a:picLocks noChangeAspect="1"/>
          </p:cNvPicPr>
          <p:nvPr/>
        </p:nvPicPr>
        <p:blipFill>
          <a:blip r:embed="rId4"/>
          <a:stretch>
            <a:fillRect/>
          </a:stretch>
        </p:blipFill>
        <p:spPr>
          <a:xfrm>
            <a:off x="1137149" y="2144889"/>
            <a:ext cx="2237442" cy="3804355"/>
          </a:xfrm>
          <a:prstGeom prst="rect">
            <a:avLst/>
          </a:prstGeom>
        </p:spPr>
      </p:pic>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For the given rhombus, select from the list of characteristics all that apply.</a:t>
            </a:r>
          </a:p>
        </p:txBody>
      </p:sp>
      <p:sp>
        <p:nvSpPr>
          <p:cNvPr id="14" name="Rectangle: Rounded Corners 13">
            <a:extLst>
              <a:ext uri="{FF2B5EF4-FFF2-40B4-BE49-F238E27FC236}">
                <a16:creationId xmlns:a16="http://schemas.microsoft.com/office/drawing/2014/main" id="{17505836-0DC5-2F01-5309-0974F371812F}"/>
              </a:ext>
            </a:extLst>
          </p:cNvPr>
          <p:cNvSpPr/>
          <p:nvPr/>
        </p:nvSpPr>
        <p:spPr>
          <a:xfrm>
            <a:off x="5401733" y="3560581"/>
            <a:ext cx="6400800" cy="639257"/>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Consecutive sides are perpendicular.</a:t>
            </a:r>
          </a:p>
        </p:txBody>
      </p:sp>
      <p:sp>
        <p:nvSpPr>
          <p:cNvPr id="15" name="Rectangle: Rounded Corners 14">
            <a:extLst>
              <a:ext uri="{FF2B5EF4-FFF2-40B4-BE49-F238E27FC236}">
                <a16:creationId xmlns:a16="http://schemas.microsoft.com/office/drawing/2014/main" id="{8F15D04E-E44E-2891-778E-D6A922176442}"/>
              </a:ext>
            </a:extLst>
          </p:cNvPr>
          <p:cNvSpPr/>
          <p:nvPr/>
        </p:nvSpPr>
        <p:spPr>
          <a:xfrm>
            <a:off x="5401733" y="2789742"/>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Opposite sides have the same length.</a:t>
            </a:r>
          </a:p>
        </p:txBody>
      </p:sp>
      <p:sp>
        <p:nvSpPr>
          <p:cNvPr id="17" name="Rectangle: Rounded Corners 16">
            <a:extLst>
              <a:ext uri="{FF2B5EF4-FFF2-40B4-BE49-F238E27FC236}">
                <a16:creationId xmlns:a16="http://schemas.microsoft.com/office/drawing/2014/main" id="{C4BCCD75-3BD3-0C99-DF87-04F08CDE3ED1}"/>
              </a:ext>
            </a:extLst>
          </p:cNvPr>
          <p:cNvSpPr/>
          <p:nvPr/>
        </p:nvSpPr>
        <p:spPr>
          <a:xfrm>
            <a:off x="5401733" y="4331418"/>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Opposite sides are parallel.</a:t>
            </a:r>
          </a:p>
        </p:txBody>
      </p:sp>
      <p:sp>
        <p:nvSpPr>
          <p:cNvPr id="18" name="Rectangle: Rounded Corners 17">
            <a:extLst>
              <a:ext uri="{FF2B5EF4-FFF2-40B4-BE49-F238E27FC236}">
                <a16:creationId xmlns:a16="http://schemas.microsoft.com/office/drawing/2014/main" id="{53791BFB-628A-BCC1-48A8-11743827D720}"/>
              </a:ext>
            </a:extLst>
          </p:cNvPr>
          <p:cNvSpPr/>
          <p:nvPr/>
        </p:nvSpPr>
        <p:spPr>
          <a:xfrm>
            <a:off x="5401733" y="5102256"/>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There are two parallel sides.</a:t>
            </a:r>
          </a:p>
        </p:txBody>
      </p:sp>
      <p:pic>
        <p:nvPicPr>
          <p:cNvPr id="32" name="Picture 31">
            <a:extLst>
              <a:ext uri="{FF2B5EF4-FFF2-40B4-BE49-F238E27FC236}">
                <a16:creationId xmlns:a16="http://schemas.microsoft.com/office/drawing/2014/main" id="{ACB8BE77-02BF-AB56-317F-C186EADBD381}"/>
              </a:ext>
            </a:extLst>
          </p:cNvPr>
          <p:cNvPicPr>
            <a:picLocks noChangeAspect="1"/>
          </p:cNvPicPr>
          <p:nvPr/>
        </p:nvPicPr>
        <p:blipFill>
          <a:blip r:embed="rId5"/>
          <a:stretch>
            <a:fillRect/>
          </a:stretch>
        </p:blipFill>
        <p:spPr>
          <a:xfrm rot="18002116" flipH="1">
            <a:off x="1356705" y="3603818"/>
            <a:ext cx="1612656" cy="1564517"/>
          </a:xfrm>
          <a:prstGeom prst="rect">
            <a:avLst/>
          </a:prstGeom>
        </p:spPr>
      </p:pic>
      <p:sp>
        <p:nvSpPr>
          <p:cNvPr id="27" name="Rectangle: Rounded Corners 26">
            <a:extLst>
              <a:ext uri="{FF2B5EF4-FFF2-40B4-BE49-F238E27FC236}">
                <a16:creationId xmlns:a16="http://schemas.microsoft.com/office/drawing/2014/main" id="{A048A1B8-F5E8-5CA4-D32F-B91509723C0E}"/>
              </a:ext>
            </a:extLst>
          </p:cNvPr>
          <p:cNvSpPr/>
          <p:nvPr/>
        </p:nvSpPr>
        <p:spPr>
          <a:xfrm rot="18027643">
            <a:off x="629713" y="2853786"/>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 cm</a:t>
            </a:r>
          </a:p>
        </p:txBody>
      </p:sp>
      <p:sp>
        <p:nvSpPr>
          <p:cNvPr id="30" name="Rectangle: Rounded Corners 29">
            <a:extLst>
              <a:ext uri="{FF2B5EF4-FFF2-40B4-BE49-F238E27FC236}">
                <a16:creationId xmlns:a16="http://schemas.microsoft.com/office/drawing/2014/main" id="{F9EA9F3E-2014-680B-FF49-244D19486338}"/>
              </a:ext>
            </a:extLst>
          </p:cNvPr>
          <p:cNvSpPr/>
          <p:nvPr/>
        </p:nvSpPr>
        <p:spPr>
          <a:xfrm rot="3483200">
            <a:off x="1125524" y="4771847"/>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 cm</a:t>
            </a:r>
          </a:p>
        </p:txBody>
      </p:sp>
      <p:sp>
        <p:nvSpPr>
          <p:cNvPr id="31" name="Rectangle: Rounded Corners 30">
            <a:extLst>
              <a:ext uri="{FF2B5EF4-FFF2-40B4-BE49-F238E27FC236}">
                <a16:creationId xmlns:a16="http://schemas.microsoft.com/office/drawing/2014/main" id="{3310CD70-E2ED-913A-16C7-5BAEE40BD228}"/>
              </a:ext>
            </a:extLst>
          </p:cNvPr>
          <p:cNvSpPr/>
          <p:nvPr/>
        </p:nvSpPr>
        <p:spPr>
          <a:xfrm rot="3615776">
            <a:off x="2248203" y="3042535"/>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 cm</a:t>
            </a:r>
          </a:p>
        </p:txBody>
      </p:sp>
      <p:sp>
        <p:nvSpPr>
          <p:cNvPr id="28" name="Rectangle: Rounded Corners 27">
            <a:extLst>
              <a:ext uri="{FF2B5EF4-FFF2-40B4-BE49-F238E27FC236}">
                <a16:creationId xmlns:a16="http://schemas.microsoft.com/office/drawing/2014/main" id="{B50D1613-8FE6-32BF-4887-3F3997EDD4B0}"/>
              </a:ext>
            </a:extLst>
          </p:cNvPr>
          <p:cNvSpPr/>
          <p:nvPr/>
        </p:nvSpPr>
        <p:spPr>
          <a:xfrm rot="17943405">
            <a:off x="1807228" y="4543727"/>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 cm</a:t>
            </a:r>
          </a:p>
        </p:txBody>
      </p:sp>
      <p:sp>
        <p:nvSpPr>
          <p:cNvPr id="22" name="Rectangle: Rounded Corners 21">
            <a:extLst>
              <a:ext uri="{FF2B5EF4-FFF2-40B4-BE49-F238E27FC236}">
                <a16:creationId xmlns:a16="http://schemas.microsoft.com/office/drawing/2014/main" id="{454D59A3-8153-9EE6-CDAD-6731A836CD27}"/>
              </a:ext>
            </a:extLst>
          </p:cNvPr>
          <p:cNvSpPr/>
          <p:nvPr/>
        </p:nvSpPr>
        <p:spPr>
          <a:xfrm>
            <a:off x="5410404" y="2028887"/>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All sides have the same length.</a:t>
            </a:r>
          </a:p>
        </p:txBody>
      </p:sp>
      <p:cxnSp>
        <p:nvCxnSpPr>
          <p:cNvPr id="3" name="Straight Connector 2">
            <a:extLst>
              <a:ext uri="{FF2B5EF4-FFF2-40B4-BE49-F238E27FC236}">
                <a16:creationId xmlns:a16="http://schemas.microsoft.com/office/drawing/2014/main" id="{1FB2B67F-5D4A-0771-A39D-9CFBB1FDF5BB}"/>
              </a:ext>
            </a:extLst>
          </p:cNvPr>
          <p:cNvCxnSpPr>
            <a:cxnSpLocks/>
          </p:cNvCxnSpPr>
          <p:nvPr/>
        </p:nvCxnSpPr>
        <p:spPr>
          <a:xfrm>
            <a:off x="1282548" y="4216378"/>
            <a:ext cx="710666" cy="1259297"/>
          </a:xfrm>
          <a:prstGeom prst="line">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658765E-D685-3D2D-C416-6F9BADB1FE2E}"/>
              </a:ext>
            </a:extLst>
          </p:cNvPr>
          <p:cNvCxnSpPr>
            <a:cxnSpLocks/>
          </p:cNvCxnSpPr>
          <p:nvPr/>
        </p:nvCxnSpPr>
        <p:spPr>
          <a:xfrm>
            <a:off x="1227624" y="4082013"/>
            <a:ext cx="788568" cy="1413433"/>
          </a:xfrm>
          <a:prstGeom prst="line">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F7C3B63F-0525-C1E9-D69A-EE9B43A7A628}"/>
              </a:ext>
            </a:extLst>
          </p:cNvPr>
          <p:cNvPicPr>
            <a:picLocks noChangeAspect="1"/>
          </p:cNvPicPr>
          <p:nvPr/>
        </p:nvPicPr>
        <p:blipFill>
          <a:blip r:embed="rId6"/>
          <a:stretch>
            <a:fillRect/>
          </a:stretch>
        </p:blipFill>
        <p:spPr>
          <a:xfrm rot="17921029">
            <a:off x="-267197" y="803669"/>
            <a:ext cx="7081947" cy="851382"/>
          </a:xfrm>
          <a:prstGeom prst="rect">
            <a:avLst/>
          </a:prstGeom>
        </p:spPr>
      </p:pic>
      <p:pic>
        <p:nvPicPr>
          <p:cNvPr id="29" name="Picture 28">
            <a:extLst>
              <a:ext uri="{FF2B5EF4-FFF2-40B4-BE49-F238E27FC236}">
                <a16:creationId xmlns:a16="http://schemas.microsoft.com/office/drawing/2014/main" id="{2507ED0B-E472-1EEC-CCAC-13949249D653}"/>
              </a:ext>
            </a:extLst>
          </p:cNvPr>
          <p:cNvPicPr>
            <a:picLocks noChangeAspect="1"/>
          </p:cNvPicPr>
          <p:nvPr/>
        </p:nvPicPr>
        <p:blipFill>
          <a:blip r:embed="rId6"/>
          <a:stretch>
            <a:fillRect/>
          </a:stretch>
        </p:blipFill>
        <p:spPr>
          <a:xfrm rot="3606386">
            <a:off x="-1039658" y="6881021"/>
            <a:ext cx="7081947" cy="851382"/>
          </a:xfrm>
          <a:prstGeom prst="rect">
            <a:avLst/>
          </a:prstGeom>
        </p:spPr>
      </p:pic>
    </p:spTree>
    <p:custDataLst>
      <p:tags r:id="rId1"/>
    </p:custDataLst>
    <p:extLst>
      <p:ext uri="{BB962C8B-B14F-4D97-AF65-F5344CB8AC3E}">
        <p14:creationId xmlns:p14="http://schemas.microsoft.com/office/powerpoint/2010/main" val="988181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left)">
                                      <p:cBhvr>
                                        <p:cTn id="14" dur="500"/>
                                        <p:tgtEl>
                                          <p:spTgt spid="27"/>
                                        </p:tgtEl>
                                      </p:cBhvr>
                                    </p:animEffect>
                                  </p:childTnLst>
                                </p:cTn>
                              </p:par>
                            </p:childTnLst>
                          </p:cTn>
                        </p:par>
                        <p:par>
                          <p:cTn id="15" fill="hold">
                            <p:stCondLst>
                              <p:cond delay="500"/>
                            </p:stCondLst>
                            <p:childTnLst>
                              <p:par>
                                <p:cTn id="16" presetID="63" presetClass="path" presetSubtype="0" accel="50000" decel="50000" fill="hold" nodeType="afterEffect">
                                  <p:stCondLst>
                                    <p:cond delay="0"/>
                                  </p:stCondLst>
                                  <p:childTnLst>
                                    <p:animMotion origin="layout" path="M 4.16667E-7 3.33333E-6 L 0.08646 0.2787 " pathEditMode="relative" rAng="0" ptsTypes="AA">
                                      <p:cBhvr>
                                        <p:cTn id="17" dur="1000" fill="hold"/>
                                        <p:tgtEl>
                                          <p:spTgt spid="21"/>
                                        </p:tgtEl>
                                        <p:attrNameLst>
                                          <p:attrName>ppt_x</p:attrName>
                                          <p:attrName>ppt_y</p:attrName>
                                        </p:attrNameLst>
                                      </p:cBhvr>
                                      <p:rCtr x="4323" y="13935"/>
                                    </p:animMotion>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left)">
                                      <p:cBhvr>
                                        <p:cTn id="22" dur="500"/>
                                        <p:tgtEl>
                                          <p:spTgt spid="28"/>
                                        </p:tgtEl>
                                      </p:cBhvr>
                                    </p:animEffect>
                                  </p:childTnLst>
                                </p:cTn>
                              </p:par>
                            </p:childTnLst>
                          </p:cTn>
                        </p:par>
                        <p:par>
                          <p:cTn id="23" fill="hold">
                            <p:stCondLst>
                              <p:cond delay="500"/>
                            </p:stCondLst>
                            <p:childTnLst>
                              <p:par>
                                <p:cTn id="24" presetID="42" presetClass="exit" presetSubtype="0" fill="hold" nodeType="afterEffect">
                                  <p:stCondLst>
                                    <p:cond delay="0"/>
                                  </p:stCondLst>
                                  <p:childTnLst>
                                    <p:animEffect transition="out" filter="fade">
                                      <p:cBhvr>
                                        <p:cTn id="25" dur="1000"/>
                                        <p:tgtEl>
                                          <p:spTgt spid="21"/>
                                        </p:tgtEl>
                                      </p:cBhvr>
                                    </p:animEffect>
                                    <p:anim calcmode="lin" valueType="num">
                                      <p:cBhvr>
                                        <p:cTn id="26" dur="1000"/>
                                        <p:tgtEl>
                                          <p:spTgt spid="21"/>
                                        </p:tgtEl>
                                        <p:attrNameLst>
                                          <p:attrName>ppt_x</p:attrName>
                                        </p:attrNameLst>
                                      </p:cBhvr>
                                      <p:tavLst>
                                        <p:tav tm="0">
                                          <p:val>
                                            <p:strVal val="ppt_x"/>
                                          </p:val>
                                        </p:tav>
                                        <p:tav tm="100000">
                                          <p:val>
                                            <p:strVal val="ppt_x"/>
                                          </p:val>
                                        </p:tav>
                                      </p:tavLst>
                                    </p:anim>
                                    <p:anim calcmode="lin" valueType="num">
                                      <p:cBhvr>
                                        <p:cTn id="27" dur="1000"/>
                                        <p:tgtEl>
                                          <p:spTgt spid="21"/>
                                        </p:tgtEl>
                                        <p:attrNameLst>
                                          <p:attrName>ppt_y</p:attrName>
                                        </p:attrNameLst>
                                      </p:cBhvr>
                                      <p:tavLst>
                                        <p:tav tm="0">
                                          <p:val>
                                            <p:strVal val="ppt_y"/>
                                          </p:val>
                                        </p:tav>
                                        <p:tav tm="100000">
                                          <p:val>
                                            <p:strVal val="ppt_y+.1"/>
                                          </p:val>
                                        </p:tav>
                                      </p:tavLst>
                                    </p:anim>
                                    <p:set>
                                      <p:cBhvr>
                                        <p:cTn id="28" dur="1" fill="hold">
                                          <p:stCondLst>
                                            <p:cond delay="999"/>
                                          </p:stCondLst>
                                        </p:cTn>
                                        <p:tgtEl>
                                          <p:spTgt spid="21"/>
                                        </p:tgtEl>
                                        <p:attrNameLst>
                                          <p:attrName>style.visibility</p:attrName>
                                        </p:attrNameLst>
                                      </p:cBhvr>
                                      <p:to>
                                        <p:strVal val="hidden"/>
                                      </p:to>
                                    </p:set>
                                  </p:childTnLst>
                                </p:cTn>
                              </p:par>
                            </p:childTnLst>
                          </p:cTn>
                        </p:par>
                        <p:par>
                          <p:cTn id="29" fill="hold">
                            <p:stCondLst>
                              <p:cond delay="1500"/>
                            </p:stCondLst>
                            <p:childTnLst>
                              <p:par>
                                <p:cTn id="30" presetID="42" presetClass="entr" presetSubtype="0"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1000"/>
                                        <p:tgtEl>
                                          <p:spTgt spid="29"/>
                                        </p:tgtEl>
                                      </p:cBhvr>
                                    </p:animEffect>
                                    <p:anim calcmode="lin" valueType="num">
                                      <p:cBhvr>
                                        <p:cTn id="33" dur="1000" fill="hold"/>
                                        <p:tgtEl>
                                          <p:spTgt spid="29"/>
                                        </p:tgtEl>
                                        <p:attrNameLst>
                                          <p:attrName>ppt_x</p:attrName>
                                        </p:attrNameLst>
                                      </p:cBhvr>
                                      <p:tavLst>
                                        <p:tav tm="0">
                                          <p:val>
                                            <p:strVal val="#ppt_x"/>
                                          </p:val>
                                        </p:tav>
                                        <p:tav tm="100000">
                                          <p:val>
                                            <p:strVal val="#ppt_x"/>
                                          </p:val>
                                        </p:tav>
                                      </p:tavLst>
                                    </p:anim>
                                    <p:anim calcmode="lin" valueType="num">
                                      <p:cBhvr>
                                        <p:cTn id="3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childTnLst>
                          </p:cTn>
                        </p:par>
                        <p:par>
                          <p:cTn id="40" fill="hold">
                            <p:stCondLst>
                              <p:cond delay="500"/>
                            </p:stCondLst>
                            <p:childTnLst>
                              <p:par>
                                <p:cTn id="41" presetID="64" presetClass="path" presetSubtype="0" accel="50000" decel="50000" fill="hold" nodeType="afterEffect">
                                  <p:stCondLst>
                                    <p:cond delay="0"/>
                                  </p:stCondLst>
                                  <p:childTnLst>
                                    <p:animMotion origin="layout" path="M 1.875E-6 7.40741E-7 L 0.08476 -0.27199 " pathEditMode="relative" rAng="0" ptsTypes="AA">
                                      <p:cBhvr>
                                        <p:cTn id="42" dur="2000" fill="hold"/>
                                        <p:tgtEl>
                                          <p:spTgt spid="29"/>
                                        </p:tgtEl>
                                        <p:attrNameLst>
                                          <p:attrName>ppt_x</p:attrName>
                                          <p:attrName>ppt_y</p:attrName>
                                        </p:attrNameLst>
                                      </p:cBhvr>
                                      <p:rCtr x="4232" y="-13611"/>
                                    </p:animMotion>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childTnLst>
                          </p:cTn>
                        </p:par>
                        <p:par>
                          <p:cTn id="48" fill="hold">
                            <p:stCondLst>
                              <p:cond delay="500"/>
                            </p:stCondLst>
                            <p:childTnLst>
                              <p:par>
                                <p:cTn id="49" presetID="42" presetClass="exit" presetSubtype="0" fill="hold" nodeType="afterEffect">
                                  <p:stCondLst>
                                    <p:cond delay="0"/>
                                  </p:stCondLst>
                                  <p:childTnLst>
                                    <p:animEffect transition="out" filter="fade">
                                      <p:cBhvr>
                                        <p:cTn id="50" dur="1000"/>
                                        <p:tgtEl>
                                          <p:spTgt spid="29"/>
                                        </p:tgtEl>
                                      </p:cBhvr>
                                    </p:animEffect>
                                    <p:anim calcmode="lin" valueType="num">
                                      <p:cBhvr>
                                        <p:cTn id="51" dur="1000"/>
                                        <p:tgtEl>
                                          <p:spTgt spid="29"/>
                                        </p:tgtEl>
                                        <p:attrNameLst>
                                          <p:attrName>ppt_x</p:attrName>
                                        </p:attrNameLst>
                                      </p:cBhvr>
                                      <p:tavLst>
                                        <p:tav tm="0">
                                          <p:val>
                                            <p:strVal val="ppt_x"/>
                                          </p:val>
                                        </p:tav>
                                        <p:tav tm="100000">
                                          <p:val>
                                            <p:strVal val="ppt_x"/>
                                          </p:val>
                                        </p:tav>
                                      </p:tavLst>
                                    </p:anim>
                                    <p:anim calcmode="lin" valueType="num">
                                      <p:cBhvr>
                                        <p:cTn id="52" dur="1000"/>
                                        <p:tgtEl>
                                          <p:spTgt spid="29"/>
                                        </p:tgtEl>
                                        <p:attrNameLst>
                                          <p:attrName>ppt_y</p:attrName>
                                        </p:attrNameLst>
                                      </p:cBhvr>
                                      <p:tavLst>
                                        <p:tav tm="0">
                                          <p:val>
                                            <p:strVal val="ppt_y"/>
                                          </p:val>
                                        </p:tav>
                                        <p:tav tm="100000">
                                          <p:val>
                                            <p:strVal val="ppt_y+.1"/>
                                          </p:val>
                                        </p:tav>
                                      </p:tavLst>
                                    </p:anim>
                                    <p:set>
                                      <p:cBhvr>
                                        <p:cTn id="53" dur="1" fill="hold">
                                          <p:stCondLst>
                                            <p:cond delay="999"/>
                                          </p:stCondLst>
                                        </p:cTn>
                                        <p:tgtEl>
                                          <p:spTgt spid="29"/>
                                        </p:tgtEl>
                                        <p:attrNameLst>
                                          <p:attrName>style.visibility</p:attrName>
                                        </p:attrNameLst>
                                      </p:cBhvr>
                                      <p:to>
                                        <p:strVal val="hidden"/>
                                      </p:to>
                                    </p:set>
                                  </p:childTnLst>
                                </p:cTn>
                              </p:par>
                            </p:childTnLst>
                          </p:cTn>
                        </p:par>
                        <p:par>
                          <p:cTn id="54" fill="hold">
                            <p:stCondLst>
                              <p:cond delay="1500"/>
                            </p:stCondLst>
                            <p:childTnLst>
                              <p:par>
                                <p:cTn id="55" presetID="42" presetClass="entr" presetSubtype="0" fill="hold"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1000"/>
                                        <p:tgtEl>
                                          <p:spTgt spid="32"/>
                                        </p:tgtEl>
                                      </p:cBhvr>
                                    </p:animEffect>
                                    <p:anim calcmode="lin" valueType="num">
                                      <p:cBhvr>
                                        <p:cTn id="58" dur="1000" fill="hold"/>
                                        <p:tgtEl>
                                          <p:spTgt spid="32"/>
                                        </p:tgtEl>
                                        <p:attrNameLst>
                                          <p:attrName>ppt_x</p:attrName>
                                        </p:attrNameLst>
                                      </p:cBhvr>
                                      <p:tavLst>
                                        <p:tav tm="0">
                                          <p:val>
                                            <p:strVal val="#ppt_x"/>
                                          </p:val>
                                        </p:tav>
                                        <p:tav tm="100000">
                                          <p:val>
                                            <p:strVal val="#ppt_x"/>
                                          </p:val>
                                        </p:tav>
                                      </p:tavLst>
                                    </p:anim>
                                    <p:anim calcmode="lin" valueType="num">
                                      <p:cBhvr>
                                        <p:cTn id="5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 presetClass="emph" presetSubtype="2" fill="hold" nodeType="clickEffect">
                                  <p:stCondLst>
                                    <p:cond delay="0"/>
                                  </p:stCondLst>
                                  <p:childTnLst>
                                    <p:animClr clrSpc="rgb" dir="cw">
                                      <p:cBhvr>
                                        <p:cTn id="63" dur="500" fill="hold"/>
                                        <p:tgtEl>
                                          <p:spTgt spid="22"/>
                                        </p:tgtEl>
                                        <p:attrNameLst>
                                          <p:attrName>fillcolor</p:attrName>
                                        </p:attrNameLst>
                                      </p:cBhvr>
                                      <p:to>
                                        <a:srgbClr val="74C274"/>
                                      </p:to>
                                    </p:animClr>
                                    <p:set>
                                      <p:cBhvr>
                                        <p:cTn id="64" dur="500" fill="hold"/>
                                        <p:tgtEl>
                                          <p:spTgt spid="22"/>
                                        </p:tgtEl>
                                        <p:attrNameLst>
                                          <p:attrName>fill.type</p:attrName>
                                        </p:attrNameLst>
                                      </p:cBhvr>
                                      <p:to>
                                        <p:strVal val="solid"/>
                                      </p:to>
                                    </p:set>
                                    <p:set>
                                      <p:cBhvr>
                                        <p:cTn id="65" dur="500" fill="hold"/>
                                        <p:tgtEl>
                                          <p:spTgt spid="22"/>
                                        </p:tgtEl>
                                        <p:attrNameLst>
                                          <p:attrName>fill.on</p:attrName>
                                        </p:attrNameLst>
                                      </p:cBhvr>
                                      <p:to>
                                        <p:strVal val="true"/>
                                      </p:to>
                                    </p:set>
                                  </p:childTnLst>
                                </p:cTn>
                              </p:par>
                              <p:par>
                                <p:cTn id="66" presetID="7" presetClass="emph" presetSubtype="2" fill="hold" nodeType="withEffect">
                                  <p:stCondLst>
                                    <p:cond delay="0"/>
                                  </p:stCondLst>
                                  <p:childTnLst>
                                    <p:animClr clrSpc="rgb" dir="cw">
                                      <p:cBhvr>
                                        <p:cTn id="67" dur="500" fill="hold"/>
                                        <p:tgtEl>
                                          <p:spTgt spid="22"/>
                                        </p:tgtEl>
                                        <p:attrNameLst>
                                          <p:attrName>stroke.color</p:attrName>
                                        </p:attrNameLst>
                                      </p:cBhvr>
                                      <p:to>
                                        <a:srgbClr val="74C274"/>
                                      </p:to>
                                    </p:animClr>
                                    <p:set>
                                      <p:cBhvr>
                                        <p:cTn id="68" dur="500" fill="hold"/>
                                        <p:tgtEl>
                                          <p:spTgt spid="22"/>
                                        </p:tgtEl>
                                        <p:attrNameLst>
                                          <p:attrName>stroke.on</p:attrName>
                                        </p:attrNameLst>
                                      </p:cBhvr>
                                      <p:to>
                                        <p:strVal val="true"/>
                                      </p:to>
                                    </p:set>
                                  </p:childTnLst>
                                </p:cTn>
                              </p:par>
                              <p:par>
                                <p:cTn id="69" presetID="3" presetClass="emph" presetSubtype="2" fill="hold" grpId="0" nodeType="withEffect">
                                  <p:stCondLst>
                                    <p:cond delay="0"/>
                                  </p:stCondLst>
                                  <p:childTnLst>
                                    <p:animClr clrSpc="rgb" dir="cw">
                                      <p:cBhvr override="childStyle">
                                        <p:cTn id="70" dur="500" fill="hold"/>
                                        <p:tgtEl>
                                          <p:spTgt spid="22"/>
                                        </p:tgtEl>
                                        <p:attrNameLst>
                                          <p:attrName>style.color</p:attrName>
                                        </p:attrNameLst>
                                      </p:cBhvr>
                                      <p:to>
                                        <a:srgbClr val="FFFFFF"/>
                                      </p:to>
                                    </p:animClr>
                                  </p:childTnLst>
                                </p:cTn>
                              </p:par>
                            </p:childTnLst>
                          </p:cTn>
                        </p:par>
                      </p:childTnLst>
                    </p:cTn>
                  </p:par>
                  <p:par>
                    <p:cTn id="71" fill="hold">
                      <p:stCondLst>
                        <p:cond delay="indefinite"/>
                      </p:stCondLst>
                      <p:childTnLst>
                        <p:par>
                          <p:cTn id="72" fill="hold">
                            <p:stCondLst>
                              <p:cond delay="0"/>
                            </p:stCondLst>
                            <p:childTnLst>
                              <p:par>
                                <p:cTn id="73" presetID="1" presetClass="emph" presetSubtype="2" fill="hold" nodeType="clickEffect">
                                  <p:stCondLst>
                                    <p:cond delay="0"/>
                                  </p:stCondLst>
                                  <p:childTnLst>
                                    <p:animClr clrSpc="rgb" dir="cw">
                                      <p:cBhvr>
                                        <p:cTn id="74" dur="500" fill="hold"/>
                                        <p:tgtEl>
                                          <p:spTgt spid="15"/>
                                        </p:tgtEl>
                                        <p:attrNameLst>
                                          <p:attrName>fillcolor</p:attrName>
                                        </p:attrNameLst>
                                      </p:cBhvr>
                                      <p:to>
                                        <a:srgbClr val="74C274"/>
                                      </p:to>
                                    </p:animClr>
                                    <p:set>
                                      <p:cBhvr>
                                        <p:cTn id="75" dur="500" fill="hold"/>
                                        <p:tgtEl>
                                          <p:spTgt spid="15"/>
                                        </p:tgtEl>
                                        <p:attrNameLst>
                                          <p:attrName>fill.type</p:attrName>
                                        </p:attrNameLst>
                                      </p:cBhvr>
                                      <p:to>
                                        <p:strVal val="solid"/>
                                      </p:to>
                                    </p:set>
                                    <p:set>
                                      <p:cBhvr>
                                        <p:cTn id="76" dur="500" fill="hold"/>
                                        <p:tgtEl>
                                          <p:spTgt spid="15"/>
                                        </p:tgtEl>
                                        <p:attrNameLst>
                                          <p:attrName>fill.on</p:attrName>
                                        </p:attrNameLst>
                                      </p:cBhvr>
                                      <p:to>
                                        <p:strVal val="true"/>
                                      </p:to>
                                    </p:set>
                                  </p:childTnLst>
                                </p:cTn>
                              </p:par>
                              <p:par>
                                <p:cTn id="77" presetID="7" presetClass="emph" presetSubtype="2" fill="hold" nodeType="withEffect">
                                  <p:stCondLst>
                                    <p:cond delay="0"/>
                                  </p:stCondLst>
                                  <p:childTnLst>
                                    <p:animClr clrSpc="rgb" dir="cw">
                                      <p:cBhvr>
                                        <p:cTn id="78" dur="500" fill="hold"/>
                                        <p:tgtEl>
                                          <p:spTgt spid="15"/>
                                        </p:tgtEl>
                                        <p:attrNameLst>
                                          <p:attrName>stroke.color</p:attrName>
                                        </p:attrNameLst>
                                      </p:cBhvr>
                                      <p:to>
                                        <a:srgbClr val="74C274"/>
                                      </p:to>
                                    </p:animClr>
                                    <p:set>
                                      <p:cBhvr>
                                        <p:cTn id="79" dur="500" fill="hold"/>
                                        <p:tgtEl>
                                          <p:spTgt spid="15"/>
                                        </p:tgtEl>
                                        <p:attrNameLst>
                                          <p:attrName>stroke.on</p:attrName>
                                        </p:attrNameLst>
                                      </p:cBhvr>
                                      <p:to>
                                        <p:strVal val="true"/>
                                      </p:to>
                                    </p:set>
                                  </p:childTnLst>
                                </p:cTn>
                              </p:par>
                              <p:par>
                                <p:cTn id="80" presetID="3" presetClass="emph" presetSubtype="2" fill="hold" grpId="0" nodeType="withEffect">
                                  <p:stCondLst>
                                    <p:cond delay="0"/>
                                  </p:stCondLst>
                                  <p:childTnLst>
                                    <p:animClr clrSpc="rgb" dir="cw">
                                      <p:cBhvr override="childStyle">
                                        <p:cTn id="81" dur="500" fill="hold"/>
                                        <p:tgtEl>
                                          <p:spTgt spid="15"/>
                                        </p:tgtEl>
                                        <p:attrNameLst>
                                          <p:attrName>style.color</p:attrName>
                                        </p:attrNameLst>
                                      </p:cBhvr>
                                      <p:to>
                                        <a:srgbClr val="FFFFFF"/>
                                      </p:to>
                                    </p:animClr>
                                  </p:childTnLst>
                                </p:cTn>
                              </p:par>
                            </p:childTnLst>
                          </p:cTn>
                        </p:par>
                      </p:childTnLst>
                    </p:cTn>
                  </p:par>
                  <p:par>
                    <p:cTn id="82" fill="hold">
                      <p:stCondLst>
                        <p:cond delay="indefinite"/>
                      </p:stCondLst>
                      <p:childTnLst>
                        <p:par>
                          <p:cTn id="83" fill="hold">
                            <p:stCondLst>
                              <p:cond delay="0"/>
                            </p:stCondLst>
                            <p:childTnLst>
                              <p:par>
                                <p:cTn id="84" presetID="1" presetClass="emph" presetSubtype="2" fill="hold" nodeType="clickEffect">
                                  <p:stCondLst>
                                    <p:cond delay="0"/>
                                  </p:stCondLst>
                                  <p:childTnLst>
                                    <p:animClr clrSpc="rgb" dir="cw">
                                      <p:cBhvr>
                                        <p:cTn id="85" dur="500" fill="hold"/>
                                        <p:tgtEl>
                                          <p:spTgt spid="17"/>
                                        </p:tgtEl>
                                        <p:attrNameLst>
                                          <p:attrName>fillcolor</p:attrName>
                                        </p:attrNameLst>
                                      </p:cBhvr>
                                      <p:to>
                                        <a:srgbClr val="74C274"/>
                                      </p:to>
                                    </p:animClr>
                                    <p:set>
                                      <p:cBhvr>
                                        <p:cTn id="86" dur="500" fill="hold"/>
                                        <p:tgtEl>
                                          <p:spTgt spid="17"/>
                                        </p:tgtEl>
                                        <p:attrNameLst>
                                          <p:attrName>fill.type</p:attrName>
                                        </p:attrNameLst>
                                      </p:cBhvr>
                                      <p:to>
                                        <p:strVal val="solid"/>
                                      </p:to>
                                    </p:set>
                                    <p:set>
                                      <p:cBhvr>
                                        <p:cTn id="87" dur="500" fill="hold"/>
                                        <p:tgtEl>
                                          <p:spTgt spid="17"/>
                                        </p:tgtEl>
                                        <p:attrNameLst>
                                          <p:attrName>fill.on</p:attrName>
                                        </p:attrNameLst>
                                      </p:cBhvr>
                                      <p:to>
                                        <p:strVal val="true"/>
                                      </p:to>
                                    </p:set>
                                  </p:childTnLst>
                                </p:cTn>
                              </p:par>
                              <p:par>
                                <p:cTn id="88" presetID="7" presetClass="emph" presetSubtype="2" fill="hold" nodeType="withEffect">
                                  <p:stCondLst>
                                    <p:cond delay="0"/>
                                  </p:stCondLst>
                                  <p:childTnLst>
                                    <p:animClr clrSpc="rgb" dir="cw">
                                      <p:cBhvr>
                                        <p:cTn id="89" dur="500" fill="hold"/>
                                        <p:tgtEl>
                                          <p:spTgt spid="17"/>
                                        </p:tgtEl>
                                        <p:attrNameLst>
                                          <p:attrName>stroke.color</p:attrName>
                                        </p:attrNameLst>
                                      </p:cBhvr>
                                      <p:to>
                                        <a:srgbClr val="74C274"/>
                                      </p:to>
                                    </p:animClr>
                                    <p:set>
                                      <p:cBhvr>
                                        <p:cTn id="90" dur="500" fill="hold"/>
                                        <p:tgtEl>
                                          <p:spTgt spid="17"/>
                                        </p:tgtEl>
                                        <p:attrNameLst>
                                          <p:attrName>stroke.on</p:attrName>
                                        </p:attrNameLst>
                                      </p:cBhvr>
                                      <p:to>
                                        <p:strVal val="true"/>
                                      </p:to>
                                    </p:set>
                                  </p:childTnLst>
                                </p:cTn>
                              </p:par>
                              <p:par>
                                <p:cTn id="91" presetID="3" presetClass="emph" presetSubtype="2" fill="hold" grpId="0" nodeType="withEffect">
                                  <p:stCondLst>
                                    <p:cond delay="0"/>
                                  </p:stCondLst>
                                  <p:childTnLst>
                                    <p:animClr clrSpc="rgb" dir="cw">
                                      <p:cBhvr override="childStyle">
                                        <p:cTn id="92" dur="500" fill="hold"/>
                                        <p:tgtEl>
                                          <p:spTgt spid="17"/>
                                        </p:tgtEl>
                                        <p:attrNameLst>
                                          <p:attrName>style.color</p:attrName>
                                        </p:attrNameLst>
                                      </p:cBhvr>
                                      <p:to>
                                        <a:srgbClr val="FFFFFF"/>
                                      </p:to>
                                    </p:animClr>
                                  </p:childTnLst>
                                </p:cTn>
                              </p:par>
                            </p:childTnLst>
                          </p:cTn>
                        </p:par>
                      </p:childTnLst>
                    </p:cTn>
                  </p:par>
                  <p:par>
                    <p:cTn id="93" fill="hold">
                      <p:stCondLst>
                        <p:cond delay="indefinite"/>
                      </p:stCondLst>
                      <p:childTnLst>
                        <p:par>
                          <p:cTn id="94" fill="hold">
                            <p:stCondLst>
                              <p:cond delay="0"/>
                            </p:stCondLst>
                            <p:childTnLst>
                              <p:par>
                                <p:cTn id="95" presetID="1" presetClass="emph" presetSubtype="2" fill="hold" nodeType="clickEffect">
                                  <p:stCondLst>
                                    <p:cond delay="0"/>
                                  </p:stCondLst>
                                  <p:childTnLst>
                                    <p:animClr clrSpc="rgb" dir="cw">
                                      <p:cBhvr>
                                        <p:cTn id="96" dur="500" fill="hold"/>
                                        <p:tgtEl>
                                          <p:spTgt spid="18"/>
                                        </p:tgtEl>
                                        <p:attrNameLst>
                                          <p:attrName>fillcolor</p:attrName>
                                        </p:attrNameLst>
                                      </p:cBhvr>
                                      <p:to>
                                        <a:srgbClr val="74C274"/>
                                      </p:to>
                                    </p:animClr>
                                    <p:set>
                                      <p:cBhvr>
                                        <p:cTn id="97" dur="500" fill="hold"/>
                                        <p:tgtEl>
                                          <p:spTgt spid="18"/>
                                        </p:tgtEl>
                                        <p:attrNameLst>
                                          <p:attrName>fill.type</p:attrName>
                                        </p:attrNameLst>
                                      </p:cBhvr>
                                      <p:to>
                                        <p:strVal val="solid"/>
                                      </p:to>
                                    </p:set>
                                    <p:set>
                                      <p:cBhvr>
                                        <p:cTn id="98" dur="500" fill="hold"/>
                                        <p:tgtEl>
                                          <p:spTgt spid="18"/>
                                        </p:tgtEl>
                                        <p:attrNameLst>
                                          <p:attrName>fill.on</p:attrName>
                                        </p:attrNameLst>
                                      </p:cBhvr>
                                      <p:to>
                                        <p:strVal val="true"/>
                                      </p:to>
                                    </p:set>
                                  </p:childTnLst>
                                </p:cTn>
                              </p:par>
                              <p:par>
                                <p:cTn id="99" presetID="7" presetClass="emph" presetSubtype="2" fill="hold" nodeType="withEffect">
                                  <p:stCondLst>
                                    <p:cond delay="0"/>
                                  </p:stCondLst>
                                  <p:childTnLst>
                                    <p:animClr clrSpc="rgb" dir="cw">
                                      <p:cBhvr>
                                        <p:cTn id="100" dur="500" fill="hold"/>
                                        <p:tgtEl>
                                          <p:spTgt spid="18"/>
                                        </p:tgtEl>
                                        <p:attrNameLst>
                                          <p:attrName>stroke.color</p:attrName>
                                        </p:attrNameLst>
                                      </p:cBhvr>
                                      <p:to>
                                        <a:srgbClr val="74C274"/>
                                      </p:to>
                                    </p:animClr>
                                    <p:set>
                                      <p:cBhvr>
                                        <p:cTn id="101" dur="500" fill="hold"/>
                                        <p:tgtEl>
                                          <p:spTgt spid="18"/>
                                        </p:tgtEl>
                                        <p:attrNameLst>
                                          <p:attrName>stroke.on</p:attrName>
                                        </p:attrNameLst>
                                      </p:cBhvr>
                                      <p:to>
                                        <p:strVal val="true"/>
                                      </p:to>
                                    </p:set>
                                  </p:childTnLst>
                                </p:cTn>
                              </p:par>
                              <p:par>
                                <p:cTn id="102" presetID="3" presetClass="emph" presetSubtype="2" fill="hold" grpId="0" nodeType="withEffect">
                                  <p:stCondLst>
                                    <p:cond delay="0"/>
                                  </p:stCondLst>
                                  <p:childTnLst>
                                    <p:animClr clrSpc="rgb" dir="cw">
                                      <p:cBhvr override="childStyle">
                                        <p:cTn id="103" dur="500" fill="hold"/>
                                        <p:tgtEl>
                                          <p:spTgt spid="18"/>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27" grpId="0"/>
      <p:bldP spid="30" grpId="0"/>
      <p:bldP spid="31" grpId="0"/>
      <p:bldP spid="28" grpId="0"/>
      <p:bldP spid="2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65F909F4-E2C0-6325-9BA6-6B85BEF76D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951" y="2762431"/>
            <a:ext cx="2916753" cy="2903078"/>
          </a:xfrm>
          <a:prstGeom prst="rect">
            <a:avLst/>
          </a:prstGeom>
        </p:spPr>
      </p:pic>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For the given square, select from the list of characteristics all that apply.</a:t>
            </a:r>
          </a:p>
        </p:txBody>
      </p:sp>
      <p:sp>
        <p:nvSpPr>
          <p:cNvPr id="14" name="Rectangle: Rounded Corners 13">
            <a:extLst>
              <a:ext uri="{FF2B5EF4-FFF2-40B4-BE49-F238E27FC236}">
                <a16:creationId xmlns:a16="http://schemas.microsoft.com/office/drawing/2014/main" id="{17505836-0DC5-2F01-5309-0974F371812F}"/>
              </a:ext>
            </a:extLst>
          </p:cNvPr>
          <p:cNvSpPr/>
          <p:nvPr/>
        </p:nvSpPr>
        <p:spPr>
          <a:xfrm>
            <a:off x="5401733" y="2018905"/>
            <a:ext cx="6400800" cy="639257"/>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All sides have the same length.</a:t>
            </a:r>
          </a:p>
        </p:txBody>
      </p:sp>
      <p:sp>
        <p:nvSpPr>
          <p:cNvPr id="15" name="Rectangle: Rounded Corners 14">
            <a:extLst>
              <a:ext uri="{FF2B5EF4-FFF2-40B4-BE49-F238E27FC236}">
                <a16:creationId xmlns:a16="http://schemas.microsoft.com/office/drawing/2014/main" id="{8F15D04E-E44E-2891-778E-D6A922176442}"/>
              </a:ext>
            </a:extLst>
          </p:cNvPr>
          <p:cNvSpPr/>
          <p:nvPr/>
        </p:nvSpPr>
        <p:spPr>
          <a:xfrm>
            <a:off x="5401733" y="2789742"/>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Opposite sides have the same length.</a:t>
            </a:r>
          </a:p>
        </p:txBody>
      </p:sp>
      <p:sp>
        <p:nvSpPr>
          <p:cNvPr id="16" name="Rectangle: Rounded Corners 15">
            <a:extLst>
              <a:ext uri="{FF2B5EF4-FFF2-40B4-BE49-F238E27FC236}">
                <a16:creationId xmlns:a16="http://schemas.microsoft.com/office/drawing/2014/main" id="{7AE03A7A-E85D-34F8-7A3E-E00FCA76D1A0}"/>
              </a:ext>
            </a:extLst>
          </p:cNvPr>
          <p:cNvSpPr/>
          <p:nvPr/>
        </p:nvSpPr>
        <p:spPr>
          <a:xfrm>
            <a:off x="5401733" y="3560580"/>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Consecutive sides are perpendicular.</a:t>
            </a:r>
          </a:p>
        </p:txBody>
      </p:sp>
      <p:sp>
        <p:nvSpPr>
          <p:cNvPr id="17" name="Rectangle: Rounded Corners 16">
            <a:extLst>
              <a:ext uri="{FF2B5EF4-FFF2-40B4-BE49-F238E27FC236}">
                <a16:creationId xmlns:a16="http://schemas.microsoft.com/office/drawing/2014/main" id="{C4BCCD75-3BD3-0C99-DF87-04F08CDE3ED1}"/>
              </a:ext>
            </a:extLst>
          </p:cNvPr>
          <p:cNvSpPr/>
          <p:nvPr/>
        </p:nvSpPr>
        <p:spPr>
          <a:xfrm>
            <a:off x="5401733" y="4331418"/>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Opposite sides are parallel.</a:t>
            </a:r>
          </a:p>
        </p:txBody>
      </p:sp>
      <p:sp>
        <p:nvSpPr>
          <p:cNvPr id="18" name="Rectangle: Rounded Corners 17">
            <a:extLst>
              <a:ext uri="{FF2B5EF4-FFF2-40B4-BE49-F238E27FC236}">
                <a16:creationId xmlns:a16="http://schemas.microsoft.com/office/drawing/2014/main" id="{53791BFB-628A-BCC1-48A8-11743827D720}"/>
              </a:ext>
            </a:extLst>
          </p:cNvPr>
          <p:cNvSpPr/>
          <p:nvPr/>
        </p:nvSpPr>
        <p:spPr>
          <a:xfrm>
            <a:off x="5401733" y="5102256"/>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There are two parallel sides.</a:t>
            </a:r>
          </a:p>
        </p:txBody>
      </p:sp>
      <p:sp>
        <p:nvSpPr>
          <p:cNvPr id="27" name="Rectangle: Rounded Corners 26">
            <a:extLst>
              <a:ext uri="{FF2B5EF4-FFF2-40B4-BE49-F238E27FC236}">
                <a16:creationId xmlns:a16="http://schemas.microsoft.com/office/drawing/2014/main" id="{A048A1B8-F5E8-5CA4-D32F-B91509723C0E}"/>
              </a:ext>
            </a:extLst>
          </p:cNvPr>
          <p:cNvSpPr/>
          <p:nvPr/>
        </p:nvSpPr>
        <p:spPr>
          <a:xfrm>
            <a:off x="1706278" y="2514794"/>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12 cm</a:t>
            </a:r>
          </a:p>
        </p:txBody>
      </p:sp>
      <p:pic>
        <p:nvPicPr>
          <p:cNvPr id="29" name="Picture 28">
            <a:extLst>
              <a:ext uri="{FF2B5EF4-FFF2-40B4-BE49-F238E27FC236}">
                <a16:creationId xmlns:a16="http://schemas.microsoft.com/office/drawing/2014/main" id="{2507ED0B-E472-1EEC-CCAC-13949249D653}"/>
              </a:ext>
            </a:extLst>
          </p:cNvPr>
          <p:cNvPicPr>
            <a:picLocks noChangeAspect="1"/>
          </p:cNvPicPr>
          <p:nvPr/>
        </p:nvPicPr>
        <p:blipFill>
          <a:blip r:embed="rId5"/>
          <a:stretch>
            <a:fillRect/>
          </a:stretch>
        </p:blipFill>
        <p:spPr>
          <a:xfrm rot="5400000">
            <a:off x="-2962168" y="5860007"/>
            <a:ext cx="7081947" cy="851382"/>
          </a:xfrm>
          <a:prstGeom prst="rect">
            <a:avLst/>
          </a:prstGeom>
        </p:spPr>
      </p:pic>
      <p:sp>
        <p:nvSpPr>
          <p:cNvPr id="30" name="Rectangle: Rounded Corners 29">
            <a:extLst>
              <a:ext uri="{FF2B5EF4-FFF2-40B4-BE49-F238E27FC236}">
                <a16:creationId xmlns:a16="http://schemas.microsoft.com/office/drawing/2014/main" id="{F9EA9F3E-2014-680B-FF49-244D19486338}"/>
              </a:ext>
            </a:extLst>
          </p:cNvPr>
          <p:cNvSpPr/>
          <p:nvPr/>
        </p:nvSpPr>
        <p:spPr>
          <a:xfrm>
            <a:off x="733648" y="4098340"/>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12 cm</a:t>
            </a:r>
          </a:p>
        </p:txBody>
      </p:sp>
      <p:sp>
        <p:nvSpPr>
          <p:cNvPr id="31" name="Rectangle: Rounded Corners 30">
            <a:extLst>
              <a:ext uri="{FF2B5EF4-FFF2-40B4-BE49-F238E27FC236}">
                <a16:creationId xmlns:a16="http://schemas.microsoft.com/office/drawing/2014/main" id="{3310CD70-E2ED-913A-16C7-5BAEE40BD228}"/>
              </a:ext>
            </a:extLst>
          </p:cNvPr>
          <p:cNvSpPr/>
          <p:nvPr/>
        </p:nvSpPr>
        <p:spPr>
          <a:xfrm>
            <a:off x="3512298" y="4101514"/>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12 cm</a:t>
            </a:r>
          </a:p>
        </p:txBody>
      </p:sp>
      <p:pic>
        <p:nvPicPr>
          <p:cNvPr id="32" name="Picture 31">
            <a:extLst>
              <a:ext uri="{FF2B5EF4-FFF2-40B4-BE49-F238E27FC236}">
                <a16:creationId xmlns:a16="http://schemas.microsoft.com/office/drawing/2014/main" id="{ACB8BE77-02BF-AB56-317F-C186EADBD381}"/>
              </a:ext>
            </a:extLst>
          </p:cNvPr>
          <p:cNvPicPr>
            <a:picLocks noChangeAspect="1"/>
          </p:cNvPicPr>
          <p:nvPr/>
        </p:nvPicPr>
        <p:blipFill>
          <a:blip r:embed="rId6"/>
          <a:stretch>
            <a:fillRect/>
          </a:stretch>
        </p:blipFill>
        <p:spPr>
          <a:xfrm flipH="1">
            <a:off x="2199249" y="3965524"/>
            <a:ext cx="1612656" cy="1564517"/>
          </a:xfrm>
          <a:prstGeom prst="rect">
            <a:avLst/>
          </a:prstGeom>
        </p:spPr>
      </p:pic>
      <p:sp>
        <p:nvSpPr>
          <p:cNvPr id="28" name="Rectangle: Rounded Corners 27">
            <a:extLst>
              <a:ext uri="{FF2B5EF4-FFF2-40B4-BE49-F238E27FC236}">
                <a16:creationId xmlns:a16="http://schemas.microsoft.com/office/drawing/2014/main" id="{B50D1613-8FE6-32BF-4887-3F3997EDD4B0}"/>
              </a:ext>
            </a:extLst>
          </p:cNvPr>
          <p:cNvSpPr/>
          <p:nvPr/>
        </p:nvSpPr>
        <p:spPr>
          <a:xfrm>
            <a:off x="1599886" y="5157198"/>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12 cm</a:t>
            </a:r>
          </a:p>
        </p:txBody>
      </p:sp>
      <p:pic>
        <p:nvPicPr>
          <p:cNvPr id="21" name="Picture 20">
            <a:extLst>
              <a:ext uri="{FF2B5EF4-FFF2-40B4-BE49-F238E27FC236}">
                <a16:creationId xmlns:a16="http://schemas.microsoft.com/office/drawing/2014/main" id="{F7C3B63F-0525-C1E9-D69A-EE9B43A7A628}"/>
              </a:ext>
            </a:extLst>
          </p:cNvPr>
          <p:cNvPicPr>
            <a:picLocks noChangeAspect="1"/>
          </p:cNvPicPr>
          <p:nvPr/>
        </p:nvPicPr>
        <p:blipFill>
          <a:blip r:embed="rId5"/>
          <a:stretch>
            <a:fillRect/>
          </a:stretch>
        </p:blipFill>
        <p:spPr>
          <a:xfrm>
            <a:off x="955741" y="2875932"/>
            <a:ext cx="7081947" cy="851382"/>
          </a:xfrm>
          <a:prstGeom prst="rect">
            <a:avLst/>
          </a:prstGeom>
        </p:spPr>
      </p:pic>
    </p:spTree>
    <p:custDataLst>
      <p:tags r:id="rId1"/>
    </p:custDataLst>
    <p:extLst>
      <p:ext uri="{BB962C8B-B14F-4D97-AF65-F5344CB8AC3E}">
        <p14:creationId xmlns:p14="http://schemas.microsoft.com/office/powerpoint/2010/main" val="1585868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left)">
                                      <p:cBhvr>
                                        <p:cTn id="14" dur="500"/>
                                        <p:tgtEl>
                                          <p:spTgt spid="27"/>
                                        </p:tgtEl>
                                      </p:cBhvr>
                                    </p:animEffect>
                                  </p:childTnLst>
                                </p:cTn>
                              </p:par>
                            </p:childTnLst>
                          </p:cTn>
                        </p:par>
                        <p:par>
                          <p:cTn id="15" fill="hold">
                            <p:stCondLst>
                              <p:cond delay="500"/>
                            </p:stCondLst>
                            <p:childTnLst>
                              <p:par>
                                <p:cTn id="16" presetID="63" presetClass="path" presetSubtype="0" accel="50000" decel="50000" fill="hold" nodeType="afterEffect">
                                  <p:stCondLst>
                                    <p:cond delay="0"/>
                                  </p:stCondLst>
                                  <p:childTnLst>
                                    <p:animMotion origin="layout" path="M 0 -1.48148E-6 L 0.00065 0.39954 " pathEditMode="relative" rAng="0" ptsTypes="AA">
                                      <p:cBhvr>
                                        <p:cTn id="17" dur="1000" fill="hold"/>
                                        <p:tgtEl>
                                          <p:spTgt spid="21"/>
                                        </p:tgtEl>
                                        <p:attrNameLst>
                                          <p:attrName>ppt_x</p:attrName>
                                          <p:attrName>ppt_y</p:attrName>
                                        </p:attrNameLst>
                                      </p:cBhvr>
                                      <p:rCtr x="26" y="19977"/>
                                    </p:animMotion>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left)">
                                      <p:cBhvr>
                                        <p:cTn id="22" dur="500"/>
                                        <p:tgtEl>
                                          <p:spTgt spid="28"/>
                                        </p:tgtEl>
                                      </p:cBhvr>
                                    </p:animEffect>
                                  </p:childTnLst>
                                </p:cTn>
                              </p:par>
                            </p:childTnLst>
                          </p:cTn>
                        </p:par>
                        <p:par>
                          <p:cTn id="23" fill="hold">
                            <p:stCondLst>
                              <p:cond delay="500"/>
                            </p:stCondLst>
                            <p:childTnLst>
                              <p:par>
                                <p:cTn id="24" presetID="42" presetClass="exit" presetSubtype="0" fill="hold" nodeType="afterEffect">
                                  <p:stCondLst>
                                    <p:cond delay="0"/>
                                  </p:stCondLst>
                                  <p:childTnLst>
                                    <p:animEffect transition="out" filter="fade">
                                      <p:cBhvr>
                                        <p:cTn id="25" dur="1000"/>
                                        <p:tgtEl>
                                          <p:spTgt spid="21"/>
                                        </p:tgtEl>
                                      </p:cBhvr>
                                    </p:animEffect>
                                    <p:anim calcmode="lin" valueType="num">
                                      <p:cBhvr>
                                        <p:cTn id="26" dur="1000"/>
                                        <p:tgtEl>
                                          <p:spTgt spid="21"/>
                                        </p:tgtEl>
                                        <p:attrNameLst>
                                          <p:attrName>ppt_x</p:attrName>
                                        </p:attrNameLst>
                                      </p:cBhvr>
                                      <p:tavLst>
                                        <p:tav tm="0">
                                          <p:val>
                                            <p:strVal val="ppt_x"/>
                                          </p:val>
                                        </p:tav>
                                        <p:tav tm="100000">
                                          <p:val>
                                            <p:strVal val="ppt_x"/>
                                          </p:val>
                                        </p:tav>
                                      </p:tavLst>
                                    </p:anim>
                                    <p:anim calcmode="lin" valueType="num">
                                      <p:cBhvr>
                                        <p:cTn id="27" dur="1000"/>
                                        <p:tgtEl>
                                          <p:spTgt spid="21"/>
                                        </p:tgtEl>
                                        <p:attrNameLst>
                                          <p:attrName>ppt_y</p:attrName>
                                        </p:attrNameLst>
                                      </p:cBhvr>
                                      <p:tavLst>
                                        <p:tav tm="0">
                                          <p:val>
                                            <p:strVal val="ppt_y"/>
                                          </p:val>
                                        </p:tav>
                                        <p:tav tm="100000">
                                          <p:val>
                                            <p:strVal val="ppt_y+.1"/>
                                          </p:val>
                                        </p:tav>
                                      </p:tavLst>
                                    </p:anim>
                                    <p:set>
                                      <p:cBhvr>
                                        <p:cTn id="28" dur="1" fill="hold">
                                          <p:stCondLst>
                                            <p:cond delay="999"/>
                                          </p:stCondLst>
                                        </p:cTn>
                                        <p:tgtEl>
                                          <p:spTgt spid="21"/>
                                        </p:tgtEl>
                                        <p:attrNameLst>
                                          <p:attrName>style.visibility</p:attrName>
                                        </p:attrNameLst>
                                      </p:cBhvr>
                                      <p:to>
                                        <p:strVal val="hidden"/>
                                      </p:to>
                                    </p:set>
                                  </p:childTnLst>
                                </p:cTn>
                              </p:par>
                            </p:childTnLst>
                          </p:cTn>
                        </p:par>
                        <p:par>
                          <p:cTn id="29" fill="hold">
                            <p:stCondLst>
                              <p:cond delay="1500"/>
                            </p:stCondLst>
                            <p:childTnLst>
                              <p:par>
                                <p:cTn id="30" presetID="42" presetClass="entr" presetSubtype="0"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1000"/>
                                        <p:tgtEl>
                                          <p:spTgt spid="29"/>
                                        </p:tgtEl>
                                      </p:cBhvr>
                                    </p:animEffect>
                                    <p:anim calcmode="lin" valueType="num">
                                      <p:cBhvr>
                                        <p:cTn id="33" dur="1000" fill="hold"/>
                                        <p:tgtEl>
                                          <p:spTgt spid="29"/>
                                        </p:tgtEl>
                                        <p:attrNameLst>
                                          <p:attrName>ppt_x</p:attrName>
                                        </p:attrNameLst>
                                      </p:cBhvr>
                                      <p:tavLst>
                                        <p:tav tm="0">
                                          <p:val>
                                            <p:strVal val="#ppt_x"/>
                                          </p:val>
                                        </p:tav>
                                        <p:tav tm="100000">
                                          <p:val>
                                            <p:strVal val="#ppt_x"/>
                                          </p:val>
                                        </p:tav>
                                      </p:tavLst>
                                    </p:anim>
                                    <p:anim calcmode="lin" valueType="num">
                                      <p:cBhvr>
                                        <p:cTn id="3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childTnLst>
                          </p:cTn>
                        </p:par>
                        <p:par>
                          <p:cTn id="40" fill="hold">
                            <p:stCondLst>
                              <p:cond delay="500"/>
                            </p:stCondLst>
                            <p:childTnLst>
                              <p:par>
                                <p:cTn id="41" presetID="63" presetClass="path" presetSubtype="0" accel="50000" decel="50000" fill="hold" nodeType="afterEffect">
                                  <p:stCondLst>
                                    <p:cond delay="0"/>
                                  </p:stCondLst>
                                  <p:childTnLst>
                                    <p:animMotion origin="layout" path="M 4.16667E-6 4.81481E-6 L 0.23099 4.81481E-6 " pathEditMode="relative" rAng="0" ptsTypes="AA">
                                      <p:cBhvr>
                                        <p:cTn id="42" dur="1000" fill="hold"/>
                                        <p:tgtEl>
                                          <p:spTgt spid="29"/>
                                        </p:tgtEl>
                                        <p:attrNameLst>
                                          <p:attrName>ppt_x</p:attrName>
                                          <p:attrName>ppt_y</p:attrName>
                                        </p:attrNameLst>
                                      </p:cBhvr>
                                      <p:rCtr x="11549" y="0"/>
                                    </p:animMotion>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childTnLst>
                          </p:cTn>
                        </p:par>
                        <p:par>
                          <p:cTn id="48" fill="hold">
                            <p:stCondLst>
                              <p:cond delay="500"/>
                            </p:stCondLst>
                            <p:childTnLst>
                              <p:par>
                                <p:cTn id="49" presetID="42" presetClass="exit" presetSubtype="0" fill="hold" nodeType="afterEffect">
                                  <p:stCondLst>
                                    <p:cond delay="0"/>
                                  </p:stCondLst>
                                  <p:childTnLst>
                                    <p:animEffect transition="out" filter="fade">
                                      <p:cBhvr>
                                        <p:cTn id="50" dur="1000"/>
                                        <p:tgtEl>
                                          <p:spTgt spid="29"/>
                                        </p:tgtEl>
                                      </p:cBhvr>
                                    </p:animEffect>
                                    <p:anim calcmode="lin" valueType="num">
                                      <p:cBhvr>
                                        <p:cTn id="51" dur="1000"/>
                                        <p:tgtEl>
                                          <p:spTgt spid="29"/>
                                        </p:tgtEl>
                                        <p:attrNameLst>
                                          <p:attrName>ppt_x</p:attrName>
                                        </p:attrNameLst>
                                      </p:cBhvr>
                                      <p:tavLst>
                                        <p:tav tm="0">
                                          <p:val>
                                            <p:strVal val="ppt_x"/>
                                          </p:val>
                                        </p:tav>
                                        <p:tav tm="100000">
                                          <p:val>
                                            <p:strVal val="ppt_x"/>
                                          </p:val>
                                        </p:tav>
                                      </p:tavLst>
                                    </p:anim>
                                    <p:anim calcmode="lin" valueType="num">
                                      <p:cBhvr>
                                        <p:cTn id="52" dur="1000"/>
                                        <p:tgtEl>
                                          <p:spTgt spid="29"/>
                                        </p:tgtEl>
                                        <p:attrNameLst>
                                          <p:attrName>ppt_y</p:attrName>
                                        </p:attrNameLst>
                                      </p:cBhvr>
                                      <p:tavLst>
                                        <p:tav tm="0">
                                          <p:val>
                                            <p:strVal val="ppt_y"/>
                                          </p:val>
                                        </p:tav>
                                        <p:tav tm="100000">
                                          <p:val>
                                            <p:strVal val="ppt_y+.1"/>
                                          </p:val>
                                        </p:tav>
                                      </p:tavLst>
                                    </p:anim>
                                    <p:set>
                                      <p:cBhvr>
                                        <p:cTn id="53" dur="1" fill="hold">
                                          <p:stCondLst>
                                            <p:cond delay="999"/>
                                          </p:stCondLst>
                                        </p:cTn>
                                        <p:tgtEl>
                                          <p:spTgt spid="29"/>
                                        </p:tgtEl>
                                        <p:attrNameLst>
                                          <p:attrName>style.visibility</p:attrName>
                                        </p:attrNameLst>
                                      </p:cBhvr>
                                      <p:to>
                                        <p:strVal val="hidden"/>
                                      </p:to>
                                    </p:set>
                                  </p:childTnLst>
                                </p:cTn>
                              </p:par>
                            </p:childTnLst>
                          </p:cTn>
                        </p:par>
                        <p:par>
                          <p:cTn id="54" fill="hold">
                            <p:stCondLst>
                              <p:cond delay="1500"/>
                            </p:stCondLst>
                            <p:childTnLst>
                              <p:par>
                                <p:cTn id="55" presetID="42" presetClass="entr" presetSubtype="0" fill="hold"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1000"/>
                                        <p:tgtEl>
                                          <p:spTgt spid="32"/>
                                        </p:tgtEl>
                                      </p:cBhvr>
                                    </p:animEffect>
                                    <p:anim calcmode="lin" valueType="num">
                                      <p:cBhvr>
                                        <p:cTn id="58" dur="1000" fill="hold"/>
                                        <p:tgtEl>
                                          <p:spTgt spid="32"/>
                                        </p:tgtEl>
                                        <p:attrNameLst>
                                          <p:attrName>ppt_x</p:attrName>
                                        </p:attrNameLst>
                                      </p:cBhvr>
                                      <p:tavLst>
                                        <p:tav tm="0">
                                          <p:val>
                                            <p:strVal val="#ppt_x"/>
                                          </p:val>
                                        </p:tav>
                                        <p:tav tm="100000">
                                          <p:val>
                                            <p:strVal val="#ppt_x"/>
                                          </p:val>
                                        </p:tav>
                                      </p:tavLst>
                                    </p:anim>
                                    <p:anim calcmode="lin" valueType="num">
                                      <p:cBhvr>
                                        <p:cTn id="5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 presetClass="emph" presetSubtype="2" fill="hold" nodeType="clickEffect">
                                  <p:stCondLst>
                                    <p:cond delay="0"/>
                                  </p:stCondLst>
                                  <p:childTnLst>
                                    <p:animClr clrSpc="rgb" dir="cw">
                                      <p:cBhvr>
                                        <p:cTn id="63" dur="500" fill="hold"/>
                                        <p:tgtEl>
                                          <p:spTgt spid="14"/>
                                        </p:tgtEl>
                                        <p:attrNameLst>
                                          <p:attrName>fillcolor</p:attrName>
                                        </p:attrNameLst>
                                      </p:cBhvr>
                                      <p:to>
                                        <a:srgbClr val="74C274"/>
                                      </p:to>
                                    </p:animClr>
                                    <p:set>
                                      <p:cBhvr>
                                        <p:cTn id="64" dur="500" fill="hold"/>
                                        <p:tgtEl>
                                          <p:spTgt spid="14"/>
                                        </p:tgtEl>
                                        <p:attrNameLst>
                                          <p:attrName>fill.type</p:attrName>
                                        </p:attrNameLst>
                                      </p:cBhvr>
                                      <p:to>
                                        <p:strVal val="solid"/>
                                      </p:to>
                                    </p:set>
                                    <p:set>
                                      <p:cBhvr>
                                        <p:cTn id="65" dur="500" fill="hold"/>
                                        <p:tgtEl>
                                          <p:spTgt spid="14"/>
                                        </p:tgtEl>
                                        <p:attrNameLst>
                                          <p:attrName>fill.on</p:attrName>
                                        </p:attrNameLst>
                                      </p:cBhvr>
                                      <p:to>
                                        <p:strVal val="true"/>
                                      </p:to>
                                    </p:set>
                                  </p:childTnLst>
                                </p:cTn>
                              </p:par>
                              <p:par>
                                <p:cTn id="66" presetID="7" presetClass="emph" presetSubtype="2" fill="hold" nodeType="withEffect">
                                  <p:stCondLst>
                                    <p:cond delay="0"/>
                                  </p:stCondLst>
                                  <p:childTnLst>
                                    <p:animClr clrSpc="rgb" dir="cw">
                                      <p:cBhvr>
                                        <p:cTn id="67" dur="500" fill="hold"/>
                                        <p:tgtEl>
                                          <p:spTgt spid="14"/>
                                        </p:tgtEl>
                                        <p:attrNameLst>
                                          <p:attrName>stroke.color</p:attrName>
                                        </p:attrNameLst>
                                      </p:cBhvr>
                                      <p:to>
                                        <a:srgbClr val="74C274"/>
                                      </p:to>
                                    </p:animClr>
                                    <p:set>
                                      <p:cBhvr>
                                        <p:cTn id="68" dur="500" fill="hold"/>
                                        <p:tgtEl>
                                          <p:spTgt spid="14"/>
                                        </p:tgtEl>
                                        <p:attrNameLst>
                                          <p:attrName>stroke.on</p:attrName>
                                        </p:attrNameLst>
                                      </p:cBhvr>
                                      <p:to>
                                        <p:strVal val="true"/>
                                      </p:to>
                                    </p:set>
                                  </p:childTnLst>
                                </p:cTn>
                              </p:par>
                              <p:par>
                                <p:cTn id="69" presetID="3" presetClass="emph" presetSubtype="2" fill="hold" grpId="0" nodeType="withEffect">
                                  <p:stCondLst>
                                    <p:cond delay="0"/>
                                  </p:stCondLst>
                                  <p:childTnLst>
                                    <p:animClr clrSpc="rgb" dir="cw">
                                      <p:cBhvr override="childStyle">
                                        <p:cTn id="70" dur="500" fill="hold"/>
                                        <p:tgtEl>
                                          <p:spTgt spid="14"/>
                                        </p:tgtEl>
                                        <p:attrNameLst>
                                          <p:attrName>style.color</p:attrName>
                                        </p:attrNameLst>
                                      </p:cBhvr>
                                      <p:to>
                                        <a:srgbClr val="FFFFFF"/>
                                      </p:to>
                                    </p:animClr>
                                  </p:childTnLst>
                                </p:cTn>
                              </p:par>
                            </p:childTnLst>
                          </p:cTn>
                        </p:par>
                      </p:childTnLst>
                    </p:cTn>
                  </p:par>
                  <p:par>
                    <p:cTn id="71" fill="hold">
                      <p:stCondLst>
                        <p:cond delay="indefinite"/>
                      </p:stCondLst>
                      <p:childTnLst>
                        <p:par>
                          <p:cTn id="72" fill="hold">
                            <p:stCondLst>
                              <p:cond delay="0"/>
                            </p:stCondLst>
                            <p:childTnLst>
                              <p:par>
                                <p:cTn id="73" presetID="1" presetClass="emph" presetSubtype="2" fill="hold" nodeType="clickEffect">
                                  <p:stCondLst>
                                    <p:cond delay="0"/>
                                  </p:stCondLst>
                                  <p:childTnLst>
                                    <p:animClr clrSpc="rgb" dir="cw">
                                      <p:cBhvr>
                                        <p:cTn id="74" dur="500" fill="hold"/>
                                        <p:tgtEl>
                                          <p:spTgt spid="15"/>
                                        </p:tgtEl>
                                        <p:attrNameLst>
                                          <p:attrName>fillcolor</p:attrName>
                                        </p:attrNameLst>
                                      </p:cBhvr>
                                      <p:to>
                                        <a:srgbClr val="74C274"/>
                                      </p:to>
                                    </p:animClr>
                                    <p:set>
                                      <p:cBhvr>
                                        <p:cTn id="75" dur="500" fill="hold"/>
                                        <p:tgtEl>
                                          <p:spTgt spid="15"/>
                                        </p:tgtEl>
                                        <p:attrNameLst>
                                          <p:attrName>fill.type</p:attrName>
                                        </p:attrNameLst>
                                      </p:cBhvr>
                                      <p:to>
                                        <p:strVal val="solid"/>
                                      </p:to>
                                    </p:set>
                                    <p:set>
                                      <p:cBhvr>
                                        <p:cTn id="76" dur="500" fill="hold"/>
                                        <p:tgtEl>
                                          <p:spTgt spid="15"/>
                                        </p:tgtEl>
                                        <p:attrNameLst>
                                          <p:attrName>fill.on</p:attrName>
                                        </p:attrNameLst>
                                      </p:cBhvr>
                                      <p:to>
                                        <p:strVal val="true"/>
                                      </p:to>
                                    </p:set>
                                  </p:childTnLst>
                                </p:cTn>
                              </p:par>
                              <p:par>
                                <p:cTn id="77" presetID="7" presetClass="emph" presetSubtype="2" fill="hold" nodeType="withEffect">
                                  <p:stCondLst>
                                    <p:cond delay="0"/>
                                  </p:stCondLst>
                                  <p:childTnLst>
                                    <p:animClr clrSpc="rgb" dir="cw">
                                      <p:cBhvr>
                                        <p:cTn id="78" dur="500" fill="hold"/>
                                        <p:tgtEl>
                                          <p:spTgt spid="15"/>
                                        </p:tgtEl>
                                        <p:attrNameLst>
                                          <p:attrName>stroke.color</p:attrName>
                                        </p:attrNameLst>
                                      </p:cBhvr>
                                      <p:to>
                                        <a:srgbClr val="74C274"/>
                                      </p:to>
                                    </p:animClr>
                                    <p:set>
                                      <p:cBhvr>
                                        <p:cTn id="79" dur="500" fill="hold"/>
                                        <p:tgtEl>
                                          <p:spTgt spid="15"/>
                                        </p:tgtEl>
                                        <p:attrNameLst>
                                          <p:attrName>stroke.on</p:attrName>
                                        </p:attrNameLst>
                                      </p:cBhvr>
                                      <p:to>
                                        <p:strVal val="true"/>
                                      </p:to>
                                    </p:set>
                                  </p:childTnLst>
                                </p:cTn>
                              </p:par>
                              <p:par>
                                <p:cTn id="80" presetID="3" presetClass="emph" presetSubtype="2" fill="hold" grpId="0" nodeType="withEffect">
                                  <p:stCondLst>
                                    <p:cond delay="0"/>
                                  </p:stCondLst>
                                  <p:childTnLst>
                                    <p:animClr clrSpc="rgb" dir="cw">
                                      <p:cBhvr override="childStyle">
                                        <p:cTn id="81" dur="500" fill="hold"/>
                                        <p:tgtEl>
                                          <p:spTgt spid="15"/>
                                        </p:tgtEl>
                                        <p:attrNameLst>
                                          <p:attrName>style.color</p:attrName>
                                        </p:attrNameLst>
                                      </p:cBhvr>
                                      <p:to>
                                        <a:srgbClr val="FFFFFF"/>
                                      </p:to>
                                    </p:animClr>
                                  </p:childTnLst>
                                </p:cTn>
                              </p:par>
                            </p:childTnLst>
                          </p:cTn>
                        </p:par>
                      </p:childTnLst>
                    </p:cTn>
                  </p:par>
                  <p:par>
                    <p:cTn id="82" fill="hold">
                      <p:stCondLst>
                        <p:cond delay="indefinite"/>
                      </p:stCondLst>
                      <p:childTnLst>
                        <p:par>
                          <p:cTn id="83" fill="hold">
                            <p:stCondLst>
                              <p:cond delay="0"/>
                            </p:stCondLst>
                            <p:childTnLst>
                              <p:par>
                                <p:cTn id="84" presetID="1" presetClass="emph" presetSubtype="2" fill="hold" nodeType="clickEffect">
                                  <p:stCondLst>
                                    <p:cond delay="0"/>
                                  </p:stCondLst>
                                  <p:childTnLst>
                                    <p:animClr clrSpc="rgb" dir="cw">
                                      <p:cBhvr>
                                        <p:cTn id="85" dur="500" fill="hold"/>
                                        <p:tgtEl>
                                          <p:spTgt spid="16"/>
                                        </p:tgtEl>
                                        <p:attrNameLst>
                                          <p:attrName>fillcolor</p:attrName>
                                        </p:attrNameLst>
                                      </p:cBhvr>
                                      <p:to>
                                        <a:srgbClr val="74C274"/>
                                      </p:to>
                                    </p:animClr>
                                    <p:set>
                                      <p:cBhvr>
                                        <p:cTn id="86" dur="500" fill="hold"/>
                                        <p:tgtEl>
                                          <p:spTgt spid="16"/>
                                        </p:tgtEl>
                                        <p:attrNameLst>
                                          <p:attrName>fill.type</p:attrName>
                                        </p:attrNameLst>
                                      </p:cBhvr>
                                      <p:to>
                                        <p:strVal val="solid"/>
                                      </p:to>
                                    </p:set>
                                    <p:set>
                                      <p:cBhvr>
                                        <p:cTn id="87" dur="500" fill="hold"/>
                                        <p:tgtEl>
                                          <p:spTgt spid="16"/>
                                        </p:tgtEl>
                                        <p:attrNameLst>
                                          <p:attrName>fill.on</p:attrName>
                                        </p:attrNameLst>
                                      </p:cBhvr>
                                      <p:to>
                                        <p:strVal val="true"/>
                                      </p:to>
                                    </p:set>
                                  </p:childTnLst>
                                </p:cTn>
                              </p:par>
                              <p:par>
                                <p:cTn id="88" presetID="7" presetClass="emph" presetSubtype="2" fill="hold" nodeType="withEffect">
                                  <p:stCondLst>
                                    <p:cond delay="0"/>
                                  </p:stCondLst>
                                  <p:childTnLst>
                                    <p:animClr clrSpc="rgb" dir="cw">
                                      <p:cBhvr>
                                        <p:cTn id="89" dur="500" fill="hold"/>
                                        <p:tgtEl>
                                          <p:spTgt spid="16"/>
                                        </p:tgtEl>
                                        <p:attrNameLst>
                                          <p:attrName>stroke.color</p:attrName>
                                        </p:attrNameLst>
                                      </p:cBhvr>
                                      <p:to>
                                        <a:srgbClr val="74C274"/>
                                      </p:to>
                                    </p:animClr>
                                    <p:set>
                                      <p:cBhvr>
                                        <p:cTn id="90" dur="500" fill="hold"/>
                                        <p:tgtEl>
                                          <p:spTgt spid="16"/>
                                        </p:tgtEl>
                                        <p:attrNameLst>
                                          <p:attrName>stroke.on</p:attrName>
                                        </p:attrNameLst>
                                      </p:cBhvr>
                                      <p:to>
                                        <p:strVal val="true"/>
                                      </p:to>
                                    </p:set>
                                  </p:childTnLst>
                                </p:cTn>
                              </p:par>
                              <p:par>
                                <p:cTn id="91" presetID="3" presetClass="emph" presetSubtype="2" fill="hold" grpId="0" nodeType="withEffect">
                                  <p:stCondLst>
                                    <p:cond delay="0"/>
                                  </p:stCondLst>
                                  <p:childTnLst>
                                    <p:animClr clrSpc="rgb" dir="cw">
                                      <p:cBhvr override="childStyle">
                                        <p:cTn id="92" dur="500" fill="hold"/>
                                        <p:tgtEl>
                                          <p:spTgt spid="16"/>
                                        </p:tgtEl>
                                        <p:attrNameLst>
                                          <p:attrName>style.color</p:attrName>
                                        </p:attrNameLst>
                                      </p:cBhvr>
                                      <p:to>
                                        <a:srgbClr val="FFFFFF"/>
                                      </p:to>
                                    </p:animClr>
                                  </p:childTnLst>
                                </p:cTn>
                              </p:par>
                            </p:childTnLst>
                          </p:cTn>
                        </p:par>
                      </p:childTnLst>
                    </p:cTn>
                  </p:par>
                  <p:par>
                    <p:cTn id="93" fill="hold">
                      <p:stCondLst>
                        <p:cond delay="indefinite"/>
                      </p:stCondLst>
                      <p:childTnLst>
                        <p:par>
                          <p:cTn id="94" fill="hold">
                            <p:stCondLst>
                              <p:cond delay="0"/>
                            </p:stCondLst>
                            <p:childTnLst>
                              <p:par>
                                <p:cTn id="95" presetID="1" presetClass="emph" presetSubtype="2" fill="hold" nodeType="clickEffect">
                                  <p:stCondLst>
                                    <p:cond delay="0"/>
                                  </p:stCondLst>
                                  <p:childTnLst>
                                    <p:animClr clrSpc="rgb" dir="cw">
                                      <p:cBhvr>
                                        <p:cTn id="96" dur="500" fill="hold"/>
                                        <p:tgtEl>
                                          <p:spTgt spid="17"/>
                                        </p:tgtEl>
                                        <p:attrNameLst>
                                          <p:attrName>fillcolor</p:attrName>
                                        </p:attrNameLst>
                                      </p:cBhvr>
                                      <p:to>
                                        <a:srgbClr val="74C274"/>
                                      </p:to>
                                    </p:animClr>
                                    <p:set>
                                      <p:cBhvr>
                                        <p:cTn id="97" dur="500" fill="hold"/>
                                        <p:tgtEl>
                                          <p:spTgt spid="17"/>
                                        </p:tgtEl>
                                        <p:attrNameLst>
                                          <p:attrName>fill.type</p:attrName>
                                        </p:attrNameLst>
                                      </p:cBhvr>
                                      <p:to>
                                        <p:strVal val="solid"/>
                                      </p:to>
                                    </p:set>
                                    <p:set>
                                      <p:cBhvr>
                                        <p:cTn id="98" dur="500" fill="hold"/>
                                        <p:tgtEl>
                                          <p:spTgt spid="17"/>
                                        </p:tgtEl>
                                        <p:attrNameLst>
                                          <p:attrName>fill.on</p:attrName>
                                        </p:attrNameLst>
                                      </p:cBhvr>
                                      <p:to>
                                        <p:strVal val="true"/>
                                      </p:to>
                                    </p:set>
                                  </p:childTnLst>
                                </p:cTn>
                              </p:par>
                              <p:par>
                                <p:cTn id="99" presetID="7" presetClass="emph" presetSubtype="2" fill="hold" nodeType="withEffect">
                                  <p:stCondLst>
                                    <p:cond delay="0"/>
                                  </p:stCondLst>
                                  <p:childTnLst>
                                    <p:animClr clrSpc="rgb" dir="cw">
                                      <p:cBhvr>
                                        <p:cTn id="100" dur="500" fill="hold"/>
                                        <p:tgtEl>
                                          <p:spTgt spid="17"/>
                                        </p:tgtEl>
                                        <p:attrNameLst>
                                          <p:attrName>stroke.color</p:attrName>
                                        </p:attrNameLst>
                                      </p:cBhvr>
                                      <p:to>
                                        <a:srgbClr val="74C274"/>
                                      </p:to>
                                    </p:animClr>
                                    <p:set>
                                      <p:cBhvr>
                                        <p:cTn id="101" dur="500" fill="hold"/>
                                        <p:tgtEl>
                                          <p:spTgt spid="17"/>
                                        </p:tgtEl>
                                        <p:attrNameLst>
                                          <p:attrName>stroke.on</p:attrName>
                                        </p:attrNameLst>
                                      </p:cBhvr>
                                      <p:to>
                                        <p:strVal val="true"/>
                                      </p:to>
                                    </p:set>
                                  </p:childTnLst>
                                </p:cTn>
                              </p:par>
                              <p:par>
                                <p:cTn id="102" presetID="3" presetClass="emph" presetSubtype="2" fill="hold" grpId="0" nodeType="withEffect">
                                  <p:stCondLst>
                                    <p:cond delay="0"/>
                                  </p:stCondLst>
                                  <p:childTnLst>
                                    <p:animClr clrSpc="rgb" dir="cw">
                                      <p:cBhvr override="childStyle">
                                        <p:cTn id="103" dur="500" fill="hold"/>
                                        <p:tgtEl>
                                          <p:spTgt spid="17"/>
                                        </p:tgtEl>
                                        <p:attrNameLst>
                                          <p:attrName>style.color</p:attrName>
                                        </p:attrNameLst>
                                      </p:cBhvr>
                                      <p:to>
                                        <a:srgbClr val="FFFFFF"/>
                                      </p:to>
                                    </p:animClr>
                                  </p:childTnLst>
                                </p:cTn>
                              </p:par>
                            </p:childTnLst>
                          </p:cTn>
                        </p:par>
                      </p:childTnLst>
                    </p:cTn>
                  </p:par>
                  <p:par>
                    <p:cTn id="104" fill="hold">
                      <p:stCondLst>
                        <p:cond delay="indefinite"/>
                      </p:stCondLst>
                      <p:childTnLst>
                        <p:par>
                          <p:cTn id="105" fill="hold">
                            <p:stCondLst>
                              <p:cond delay="0"/>
                            </p:stCondLst>
                            <p:childTnLst>
                              <p:par>
                                <p:cTn id="106" presetID="1" presetClass="emph" presetSubtype="2" fill="hold" nodeType="clickEffect">
                                  <p:stCondLst>
                                    <p:cond delay="0"/>
                                  </p:stCondLst>
                                  <p:childTnLst>
                                    <p:animClr clrSpc="rgb" dir="cw">
                                      <p:cBhvr>
                                        <p:cTn id="107" dur="500" fill="hold"/>
                                        <p:tgtEl>
                                          <p:spTgt spid="18"/>
                                        </p:tgtEl>
                                        <p:attrNameLst>
                                          <p:attrName>fillcolor</p:attrName>
                                        </p:attrNameLst>
                                      </p:cBhvr>
                                      <p:to>
                                        <a:srgbClr val="74C274"/>
                                      </p:to>
                                    </p:animClr>
                                    <p:set>
                                      <p:cBhvr>
                                        <p:cTn id="108" dur="500" fill="hold"/>
                                        <p:tgtEl>
                                          <p:spTgt spid="18"/>
                                        </p:tgtEl>
                                        <p:attrNameLst>
                                          <p:attrName>fill.type</p:attrName>
                                        </p:attrNameLst>
                                      </p:cBhvr>
                                      <p:to>
                                        <p:strVal val="solid"/>
                                      </p:to>
                                    </p:set>
                                    <p:set>
                                      <p:cBhvr>
                                        <p:cTn id="109" dur="500" fill="hold"/>
                                        <p:tgtEl>
                                          <p:spTgt spid="18"/>
                                        </p:tgtEl>
                                        <p:attrNameLst>
                                          <p:attrName>fill.on</p:attrName>
                                        </p:attrNameLst>
                                      </p:cBhvr>
                                      <p:to>
                                        <p:strVal val="true"/>
                                      </p:to>
                                    </p:set>
                                  </p:childTnLst>
                                </p:cTn>
                              </p:par>
                              <p:par>
                                <p:cTn id="110" presetID="7" presetClass="emph" presetSubtype="2" fill="hold" nodeType="withEffect">
                                  <p:stCondLst>
                                    <p:cond delay="0"/>
                                  </p:stCondLst>
                                  <p:childTnLst>
                                    <p:animClr clrSpc="rgb" dir="cw">
                                      <p:cBhvr>
                                        <p:cTn id="111" dur="500" fill="hold"/>
                                        <p:tgtEl>
                                          <p:spTgt spid="18"/>
                                        </p:tgtEl>
                                        <p:attrNameLst>
                                          <p:attrName>stroke.color</p:attrName>
                                        </p:attrNameLst>
                                      </p:cBhvr>
                                      <p:to>
                                        <a:srgbClr val="74C274"/>
                                      </p:to>
                                    </p:animClr>
                                    <p:set>
                                      <p:cBhvr>
                                        <p:cTn id="112" dur="500" fill="hold"/>
                                        <p:tgtEl>
                                          <p:spTgt spid="18"/>
                                        </p:tgtEl>
                                        <p:attrNameLst>
                                          <p:attrName>stroke.on</p:attrName>
                                        </p:attrNameLst>
                                      </p:cBhvr>
                                      <p:to>
                                        <p:strVal val="true"/>
                                      </p:to>
                                    </p:set>
                                  </p:childTnLst>
                                </p:cTn>
                              </p:par>
                              <p:par>
                                <p:cTn id="113" presetID="3" presetClass="emph" presetSubtype="2" fill="hold" grpId="0" nodeType="withEffect">
                                  <p:stCondLst>
                                    <p:cond delay="0"/>
                                  </p:stCondLst>
                                  <p:childTnLst>
                                    <p:animClr clrSpc="rgb" dir="cw">
                                      <p:cBhvr override="childStyle">
                                        <p:cTn id="114" dur="500" fill="hold"/>
                                        <p:tgtEl>
                                          <p:spTgt spid="18"/>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27" grpId="0"/>
      <p:bldP spid="30" grpId="0"/>
      <p:bldP spid="31" grpId="0"/>
      <p:bldP spid="2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9F9D8908-5A8A-9896-62C4-E702453EBDAA}"/>
              </a:ext>
            </a:extLst>
          </p:cNvPr>
          <p:cNvPicPr>
            <a:picLocks noChangeAspect="1"/>
          </p:cNvPicPr>
          <p:nvPr/>
        </p:nvPicPr>
        <p:blipFill>
          <a:blip r:embed="rId4"/>
          <a:stretch>
            <a:fillRect/>
          </a:stretch>
        </p:blipFill>
        <p:spPr>
          <a:xfrm>
            <a:off x="672078" y="2747582"/>
            <a:ext cx="4210166" cy="2722489"/>
          </a:xfrm>
          <a:prstGeom prst="rect">
            <a:avLst/>
          </a:prstGeom>
        </p:spPr>
      </p:pic>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For the given trapezoid</a:t>
            </a:r>
            <a:r>
              <a:rPr lang="en-US" sz="3200" b="1" dirty="0">
                <a:solidFill>
                  <a:schemeClr val="bg1"/>
                </a:solidFill>
                <a:latin typeface="+mj-lt"/>
                <a:sym typeface="Comic Sans MS"/>
              </a:rPr>
              <a:t>, select from the list of characteristics all that apply.</a:t>
            </a:r>
          </a:p>
        </p:txBody>
      </p:sp>
      <p:sp>
        <p:nvSpPr>
          <p:cNvPr id="14" name="Rectangle: Rounded Corners 13">
            <a:extLst>
              <a:ext uri="{FF2B5EF4-FFF2-40B4-BE49-F238E27FC236}">
                <a16:creationId xmlns:a16="http://schemas.microsoft.com/office/drawing/2014/main" id="{17505836-0DC5-2F01-5309-0974F371812F}"/>
              </a:ext>
            </a:extLst>
          </p:cNvPr>
          <p:cNvSpPr/>
          <p:nvPr/>
        </p:nvSpPr>
        <p:spPr>
          <a:xfrm>
            <a:off x="5401733" y="2018905"/>
            <a:ext cx="6400800" cy="639257"/>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All sides have the same length.</a:t>
            </a:r>
          </a:p>
        </p:txBody>
      </p:sp>
      <p:sp>
        <p:nvSpPr>
          <p:cNvPr id="15" name="Rectangle: Rounded Corners 14">
            <a:extLst>
              <a:ext uri="{FF2B5EF4-FFF2-40B4-BE49-F238E27FC236}">
                <a16:creationId xmlns:a16="http://schemas.microsoft.com/office/drawing/2014/main" id="{8F15D04E-E44E-2891-778E-D6A922176442}"/>
              </a:ext>
            </a:extLst>
          </p:cNvPr>
          <p:cNvSpPr/>
          <p:nvPr/>
        </p:nvSpPr>
        <p:spPr>
          <a:xfrm>
            <a:off x="5401733" y="2789742"/>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Opposite sides have the same length.</a:t>
            </a:r>
          </a:p>
        </p:txBody>
      </p:sp>
      <p:sp>
        <p:nvSpPr>
          <p:cNvPr id="16" name="Rectangle: Rounded Corners 15">
            <a:extLst>
              <a:ext uri="{FF2B5EF4-FFF2-40B4-BE49-F238E27FC236}">
                <a16:creationId xmlns:a16="http://schemas.microsoft.com/office/drawing/2014/main" id="{7AE03A7A-E85D-34F8-7A3E-E00FCA76D1A0}"/>
              </a:ext>
            </a:extLst>
          </p:cNvPr>
          <p:cNvSpPr/>
          <p:nvPr/>
        </p:nvSpPr>
        <p:spPr>
          <a:xfrm>
            <a:off x="5401733" y="3560580"/>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Consecutive sides are perpendicular.</a:t>
            </a:r>
          </a:p>
        </p:txBody>
      </p:sp>
      <p:sp>
        <p:nvSpPr>
          <p:cNvPr id="17" name="Rectangle: Rounded Corners 16">
            <a:extLst>
              <a:ext uri="{FF2B5EF4-FFF2-40B4-BE49-F238E27FC236}">
                <a16:creationId xmlns:a16="http://schemas.microsoft.com/office/drawing/2014/main" id="{C4BCCD75-3BD3-0C99-DF87-04F08CDE3ED1}"/>
              </a:ext>
            </a:extLst>
          </p:cNvPr>
          <p:cNvSpPr/>
          <p:nvPr/>
        </p:nvSpPr>
        <p:spPr>
          <a:xfrm>
            <a:off x="5401733" y="4331418"/>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Opposite sides are parallel.</a:t>
            </a:r>
          </a:p>
        </p:txBody>
      </p:sp>
      <p:sp>
        <p:nvSpPr>
          <p:cNvPr id="18" name="Rectangle: Rounded Corners 17">
            <a:extLst>
              <a:ext uri="{FF2B5EF4-FFF2-40B4-BE49-F238E27FC236}">
                <a16:creationId xmlns:a16="http://schemas.microsoft.com/office/drawing/2014/main" id="{53791BFB-628A-BCC1-48A8-11743827D720}"/>
              </a:ext>
            </a:extLst>
          </p:cNvPr>
          <p:cNvSpPr/>
          <p:nvPr/>
        </p:nvSpPr>
        <p:spPr>
          <a:xfrm>
            <a:off x="5401733" y="5102256"/>
            <a:ext cx="6400800" cy="63925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65000"/>
                    <a:lumOff val="35000"/>
                  </a:schemeClr>
                </a:solidFill>
              </a:rPr>
              <a:t>There are two parallel sides.</a:t>
            </a:r>
          </a:p>
        </p:txBody>
      </p:sp>
      <p:sp>
        <p:nvSpPr>
          <p:cNvPr id="27" name="Rectangle: Rounded Corners 26">
            <a:extLst>
              <a:ext uri="{FF2B5EF4-FFF2-40B4-BE49-F238E27FC236}">
                <a16:creationId xmlns:a16="http://schemas.microsoft.com/office/drawing/2014/main" id="{A048A1B8-F5E8-5CA4-D32F-B91509723C0E}"/>
              </a:ext>
            </a:extLst>
          </p:cNvPr>
          <p:cNvSpPr/>
          <p:nvPr/>
        </p:nvSpPr>
        <p:spPr>
          <a:xfrm>
            <a:off x="1463290" y="2453463"/>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10 cm</a:t>
            </a:r>
          </a:p>
        </p:txBody>
      </p:sp>
      <p:pic>
        <p:nvPicPr>
          <p:cNvPr id="29" name="Picture 28">
            <a:extLst>
              <a:ext uri="{FF2B5EF4-FFF2-40B4-BE49-F238E27FC236}">
                <a16:creationId xmlns:a16="http://schemas.microsoft.com/office/drawing/2014/main" id="{2507ED0B-E472-1EEC-CCAC-13949249D653}"/>
              </a:ext>
            </a:extLst>
          </p:cNvPr>
          <p:cNvPicPr>
            <a:picLocks noChangeAspect="1"/>
          </p:cNvPicPr>
          <p:nvPr/>
        </p:nvPicPr>
        <p:blipFill>
          <a:blip r:embed="rId5"/>
          <a:stretch>
            <a:fillRect/>
          </a:stretch>
        </p:blipFill>
        <p:spPr>
          <a:xfrm rot="5858124">
            <a:off x="-3420600" y="5792548"/>
            <a:ext cx="7081947" cy="851382"/>
          </a:xfrm>
          <a:prstGeom prst="rect">
            <a:avLst/>
          </a:prstGeom>
        </p:spPr>
      </p:pic>
      <p:sp>
        <p:nvSpPr>
          <p:cNvPr id="31" name="Rectangle: Rounded Corners 30">
            <a:extLst>
              <a:ext uri="{FF2B5EF4-FFF2-40B4-BE49-F238E27FC236}">
                <a16:creationId xmlns:a16="http://schemas.microsoft.com/office/drawing/2014/main" id="{3310CD70-E2ED-913A-16C7-5BAEE40BD228}"/>
              </a:ext>
            </a:extLst>
          </p:cNvPr>
          <p:cNvSpPr/>
          <p:nvPr/>
        </p:nvSpPr>
        <p:spPr>
          <a:xfrm>
            <a:off x="3789078" y="3754056"/>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12 cm</a:t>
            </a:r>
          </a:p>
        </p:txBody>
      </p:sp>
      <p:pic>
        <p:nvPicPr>
          <p:cNvPr id="32" name="Picture 31">
            <a:extLst>
              <a:ext uri="{FF2B5EF4-FFF2-40B4-BE49-F238E27FC236}">
                <a16:creationId xmlns:a16="http://schemas.microsoft.com/office/drawing/2014/main" id="{ACB8BE77-02BF-AB56-317F-C186EADBD381}"/>
              </a:ext>
            </a:extLst>
          </p:cNvPr>
          <p:cNvPicPr>
            <a:picLocks noChangeAspect="1"/>
          </p:cNvPicPr>
          <p:nvPr/>
        </p:nvPicPr>
        <p:blipFill>
          <a:blip r:embed="rId6">
            <a:alphaModFix amt="85000"/>
          </a:blip>
          <a:stretch>
            <a:fillRect/>
          </a:stretch>
        </p:blipFill>
        <p:spPr>
          <a:xfrm>
            <a:off x="776594" y="3669534"/>
            <a:ext cx="1612656" cy="1564517"/>
          </a:xfrm>
          <a:prstGeom prst="rect">
            <a:avLst/>
          </a:prstGeom>
        </p:spPr>
      </p:pic>
      <p:sp>
        <p:nvSpPr>
          <p:cNvPr id="30" name="Rectangle: Rounded Corners 29">
            <a:extLst>
              <a:ext uri="{FF2B5EF4-FFF2-40B4-BE49-F238E27FC236}">
                <a16:creationId xmlns:a16="http://schemas.microsoft.com/office/drawing/2014/main" id="{F9EA9F3E-2014-680B-FF49-244D19486338}"/>
              </a:ext>
            </a:extLst>
          </p:cNvPr>
          <p:cNvSpPr/>
          <p:nvPr/>
        </p:nvSpPr>
        <p:spPr>
          <a:xfrm>
            <a:off x="798964" y="3649617"/>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10.5 cm</a:t>
            </a:r>
          </a:p>
        </p:txBody>
      </p:sp>
      <p:sp>
        <p:nvSpPr>
          <p:cNvPr id="28" name="Rectangle: Rounded Corners 27">
            <a:extLst>
              <a:ext uri="{FF2B5EF4-FFF2-40B4-BE49-F238E27FC236}">
                <a16:creationId xmlns:a16="http://schemas.microsoft.com/office/drawing/2014/main" id="{B50D1613-8FE6-32BF-4887-3F3997EDD4B0}"/>
              </a:ext>
            </a:extLst>
          </p:cNvPr>
          <p:cNvSpPr/>
          <p:nvPr/>
        </p:nvSpPr>
        <p:spPr>
          <a:xfrm>
            <a:off x="1701671" y="4880401"/>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18 cm</a:t>
            </a:r>
          </a:p>
        </p:txBody>
      </p:sp>
      <p:pic>
        <p:nvPicPr>
          <p:cNvPr id="21" name="Picture 20">
            <a:extLst>
              <a:ext uri="{FF2B5EF4-FFF2-40B4-BE49-F238E27FC236}">
                <a16:creationId xmlns:a16="http://schemas.microsoft.com/office/drawing/2014/main" id="{F7C3B63F-0525-C1E9-D69A-EE9B43A7A628}"/>
              </a:ext>
            </a:extLst>
          </p:cNvPr>
          <p:cNvPicPr>
            <a:picLocks noChangeAspect="1"/>
          </p:cNvPicPr>
          <p:nvPr/>
        </p:nvPicPr>
        <p:blipFill>
          <a:blip r:embed="rId5"/>
          <a:stretch>
            <a:fillRect/>
          </a:stretch>
        </p:blipFill>
        <p:spPr>
          <a:xfrm>
            <a:off x="947460" y="2953602"/>
            <a:ext cx="7081947" cy="851382"/>
          </a:xfrm>
          <a:prstGeom prst="rect">
            <a:avLst/>
          </a:prstGeom>
        </p:spPr>
      </p:pic>
      <p:pic>
        <p:nvPicPr>
          <p:cNvPr id="22" name="Picture 21">
            <a:extLst>
              <a:ext uri="{FF2B5EF4-FFF2-40B4-BE49-F238E27FC236}">
                <a16:creationId xmlns:a16="http://schemas.microsoft.com/office/drawing/2014/main" id="{4D913D69-0D53-D003-78E6-70F6E8459611}"/>
              </a:ext>
            </a:extLst>
          </p:cNvPr>
          <p:cNvPicPr>
            <a:picLocks noChangeAspect="1"/>
          </p:cNvPicPr>
          <p:nvPr/>
        </p:nvPicPr>
        <p:blipFill>
          <a:blip r:embed="rId5"/>
          <a:stretch>
            <a:fillRect/>
          </a:stretch>
        </p:blipFill>
        <p:spPr>
          <a:xfrm rot="3504483">
            <a:off x="1162703" y="5609819"/>
            <a:ext cx="7081947" cy="851382"/>
          </a:xfrm>
          <a:prstGeom prst="rect">
            <a:avLst/>
          </a:prstGeom>
        </p:spPr>
      </p:pic>
    </p:spTree>
    <p:custDataLst>
      <p:tags r:id="rId1"/>
    </p:custDataLst>
    <p:extLst>
      <p:ext uri="{BB962C8B-B14F-4D97-AF65-F5344CB8AC3E}">
        <p14:creationId xmlns:p14="http://schemas.microsoft.com/office/powerpoint/2010/main" val="2444197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left)">
                                      <p:cBhvr>
                                        <p:cTn id="14" dur="500"/>
                                        <p:tgtEl>
                                          <p:spTgt spid="27"/>
                                        </p:tgtEl>
                                      </p:cBhvr>
                                    </p:animEffect>
                                  </p:childTnLst>
                                </p:cTn>
                              </p:par>
                            </p:childTnLst>
                          </p:cTn>
                        </p:par>
                        <p:par>
                          <p:cTn id="15" fill="hold">
                            <p:stCondLst>
                              <p:cond delay="500"/>
                            </p:stCondLst>
                            <p:childTnLst>
                              <p:par>
                                <p:cTn id="16" presetID="63" presetClass="path" presetSubtype="0" accel="50000" decel="50000" fill="hold" nodeType="afterEffect">
                                  <p:stCondLst>
                                    <p:cond delay="0"/>
                                  </p:stCondLst>
                                  <p:childTnLst>
                                    <p:animMotion origin="layout" path="M 1.04167E-6 -4.07407E-6 L -0.03281 0.3426 " pathEditMode="relative" rAng="0" ptsTypes="AA">
                                      <p:cBhvr>
                                        <p:cTn id="17" dur="1000" fill="hold"/>
                                        <p:tgtEl>
                                          <p:spTgt spid="21"/>
                                        </p:tgtEl>
                                        <p:attrNameLst>
                                          <p:attrName>ppt_x</p:attrName>
                                          <p:attrName>ppt_y</p:attrName>
                                        </p:attrNameLst>
                                      </p:cBhvr>
                                      <p:rCtr x="-1641" y="17130"/>
                                    </p:animMotion>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left)">
                                      <p:cBhvr>
                                        <p:cTn id="22" dur="500"/>
                                        <p:tgtEl>
                                          <p:spTgt spid="28"/>
                                        </p:tgtEl>
                                      </p:cBhvr>
                                    </p:animEffect>
                                  </p:childTnLst>
                                </p:cTn>
                              </p:par>
                            </p:childTnLst>
                          </p:cTn>
                        </p:par>
                        <p:par>
                          <p:cTn id="23" fill="hold">
                            <p:stCondLst>
                              <p:cond delay="500"/>
                            </p:stCondLst>
                            <p:childTnLst>
                              <p:par>
                                <p:cTn id="24" presetID="42" presetClass="exit" presetSubtype="0" fill="hold" nodeType="afterEffect">
                                  <p:stCondLst>
                                    <p:cond delay="0"/>
                                  </p:stCondLst>
                                  <p:childTnLst>
                                    <p:animEffect transition="out" filter="fade">
                                      <p:cBhvr>
                                        <p:cTn id="25" dur="1000"/>
                                        <p:tgtEl>
                                          <p:spTgt spid="21"/>
                                        </p:tgtEl>
                                      </p:cBhvr>
                                    </p:animEffect>
                                    <p:anim calcmode="lin" valueType="num">
                                      <p:cBhvr>
                                        <p:cTn id="26" dur="1000"/>
                                        <p:tgtEl>
                                          <p:spTgt spid="21"/>
                                        </p:tgtEl>
                                        <p:attrNameLst>
                                          <p:attrName>ppt_x</p:attrName>
                                        </p:attrNameLst>
                                      </p:cBhvr>
                                      <p:tavLst>
                                        <p:tav tm="0">
                                          <p:val>
                                            <p:strVal val="ppt_x"/>
                                          </p:val>
                                        </p:tav>
                                        <p:tav tm="100000">
                                          <p:val>
                                            <p:strVal val="ppt_x"/>
                                          </p:val>
                                        </p:tav>
                                      </p:tavLst>
                                    </p:anim>
                                    <p:anim calcmode="lin" valueType="num">
                                      <p:cBhvr>
                                        <p:cTn id="27" dur="1000"/>
                                        <p:tgtEl>
                                          <p:spTgt spid="21"/>
                                        </p:tgtEl>
                                        <p:attrNameLst>
                                          <p:attrName>ppt_y</p:attrName>
                                        </p:attrNameLst>
                                      </p:cBhvr>
                                      <p:tavLst>
                                        <p:tav tm="0">
                                          <p:val>
                                            <p:strVal val="ppt_y"/>
                                          </p:val>
                                        </p:tav>
                                        <p:tav tm="100000">
                                          <p:val>
                                            <p:strVal val="ppt_y+.1"/>
                                          </p:val>
                                        </p:tav>
                                      </p:tavLst>
                                    </p:anim>
                                    <p:set>
                                      <p:cBhvr>
                                        <p:cTn id="28" dur="1" fill="hold">
                                          <p:stCondLst>
                                            <p:cond delay="999"/>
                                          </p:stCondLst>
                                        </p:cTn>
                                        <p:tgtEl>
                                          <p:spTgt spid="21"/>
                                        </p:tgtEl>
                                        <p:attrNameLst>
                                          <p:attrName>style.visibility</p:attrName>
                                        </p:attrNameLst>
                                      </p:cBhvr>
                                      <p:to>
                                        <p:strVal val="hidden"/>
                                      </p:to>
                                    </p:set>
                                  </p:childTnLst>
                                </p:cTn>
                              </p:par>
                            </p:childTnLst>
                          </p:cTn>
                        </p:par>
                        <p:par>
                          <p:cTn id="29" fill="hold">
                            <p:stCondLst>
                              <p:cond delay="1500"/>
                            </p:stCondLst>
                            <p:childTnLst>
                              <p:par>
                                <p:cTn id="30" presetID="42" presetClass="entr" presetSubtype="0"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1000"/>
                                        <p:tgtEl>
                                          <p:spTgt spid="29"/>
                                        </p:tgtEl>
                                      </p:cBhvr>
                                    </p:animEffect>
                                    <p:anim calcmode="lin" valueType="num">
                                      <p:cBhvr>
                                        <p:cTn id="33" dur="1000" fill="hold"/>
                                        <p:tgtEl>
                                          <p:spTgt spid="29"/>
                                        </p:tgtEl>
                                        <p:attrNameLst>
                                          <p:attrName>ppt_x</p:attrName>
                                        </p:attrNameLst>
                                      </p:cBhvr>
                                      <p:tavLst>
                                        <p:tav tm="0">
                                          <p:val>
                                            <p:strVal val="#ppt_x"/>
                                          </p:val>
                                        </p:tav>
                                        <p:tav tm="100000">
                                          <p:val>
                                            <p:strVal val="#ppt_x"/>
                                          </p:val>
                                        </p:tav>
                                      </p:tavLst>
                                    </p:anim>
                                    <p:anim calcmode="lin" valueType="num">
                                      <p:cBhvr>
                                        <p:cTn id="3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childTnLst>
                          </p:cTn>
                        </p:par>
                        <p:par>
                          <p:cTn id="40" fill="hold">
                            <p:stCondLst>
                              <p:cond delay="500"/>
                            </p:stCondLst>
                            <p:childTnLst>
                              <p:par>
                                <p:cTn id="41" presetID="42" presetClass="exit" presetSubtype="0" fill="hold" nodeType="afterEffect">
                                  <p:stCondLst>
                                    <p:cond delay="0"/>
                                  </p:stCondLst>
                                  <p:childTnLst>
                                    <p:animEffect transition="out" filter="fade">
                                      <p:cBhvr>
                                        <p:cTn id="42" dur="1000"/>
                                        <p:tgtEl>
                                          <p:spTgt spid="29"/>
                                        </p:tgtEl>
                                      </p:cBhvr>
                                    </p:animEffect>
                                    <p:anim calcmode="lin" valueType="num">
                                      <p:cBhvr>
                                        <p:cTn id="43" dur="1000"/>
                                        <p:tgtEl>
                                          <p:spTgt spid="29"/>
                                        </p:tgtEl>
                                        <p:attrNameLst>
                                          <p:attrName>ppt_x</p:attrName>
                                        </p:attrNameLst>
                                      </p:cBhvr>
                                      <p:tavLst>
                                        <p:tav tm="0">
                                          <p:val>
                                            <p:strVal val="ppt_x"/>
                                          </p:val>
                                        </p:tav>
                                        <p:tav tm="100000">
                                          <p:val>
                                            <p:strVal val="ppt_x"/>
                                          </p:val>
                                        </p:tav>
                                      </p:tavLst>
                                    </p:anim>
                                    <p:anim calcmode="lin" valueType="num">
                                      <p:cBhvr>
                                        <p:cTn id="44" dur="1000"/>
                                        <p:tgtEl>
                                          <p:spTgt spid="29"/>
                                        </p:tgtEl>
                                        <p:attrNameLst>
                                          <p:attrName>ppt_y</p:attrName>
                                        </p:attrNameLst>
                                      </p:cBhvr>
                                      <p:tavLst>
                                        <p:tav tm="0">
                                          <p:val>
                                            <p:strVal val="ppt_y"/>
                                          </p:val>
                                        </p:tav>
                                        <p:tav tm="100000">
                                          <p:val>
                                            <p:strVal val="ppt_y+.1"/>
                                          </p:val>
                                        </p:tav>
                                      </p:tavLst>
                                    </p:anim>
                                    <p:set>
                                      <p:cBhvr>
                                        <p:cTn id="45" dur="1" fill="hold">
                                          <p:stCondLst>
                                            <p:cond delay="999"/>
                                          </p:stCondLst>
                                        </p:cTn>
                                        <p:tgtEl>
                                          <p:spTgt spid="29"/>
                                        </p:tgtEl>
                                        <p:attrNameLst>
                                          <p:attrName>style.visibility</p:attrName>
                                        </p:attrNameLst>
                                      </p:cBhvr>
                                      <p:to>
                                        <p:strVal val="hidden"/>
                                      </p:to>
                                    </p:set>
                                  </p:childTnLst>
                                </p:cTn>
                              </p:par>
                            </p:childTnLst>
                          </p:cTn>
                        </p:par>
                        <p:par>
                          <p:cTn id="46" fill="hold">
                            <p:stCondLst>
                              <p:cond delay="1500"/>
                            </p:stCondLst>
                            <p:childTnLst>
                              <p:par>
                                <p:cTn id="47" presetID="42" presetClass="entr" presetSubtype="0"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1000"/>
                                        <p:tgtEl>
                                          <p:spTgt spid="22"/>
                                        </p:tgtEl>
                                      </p:cBhvr>
                                    </p:animEffect>
                                    <p:anim calcmode="lin" valueType="num">
                                      <p:cBhvr>
                                        <p:cTn id="50" dur="1000" fill="hold"/>
                                        <p:tgtEl>
                                          <p:spTgt spid="22"/>
                                        </p:tgtEl>
                                        <p:attrNameLst>
                                          <p:attrName>ppt_x</p:attrName>
                                        </p:attrNameLst>
                                      </p:cBhvr>
                                      <p:tavLst>
                                        <p:tav tm="0">
                                          <p:val>
                                            <p:strVal val="#ppt_x"/>
                                          </p:val>
                                        </p:tav>
                                        <p:tav tm="100000">
                                          <p:val>
                                            <p:strVal val="#ppt_x"/>
                                          </p:val>
                                        </p:tav>
                                      </p:tavLst>
                                    </p:anim>
                                    <p:anim calcmode="lin" valueType="num">
                                      <p:cBhvr>
                                        <p:cTn id="5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left)">
                                      <p:cBhvr>
                                        <p:cTn id="56" dur="500"/>
                                        <p:tgtEl>
                                          <p:spTgt spid="31"/>
                                        </p:tgtEl>
                                      </p:cBhvr>
                                    </p:animEffect>
                                  </p:childTnLst>
                                </p:cTn>
                              </p:par>
                            </p:childTnLst>
                          </p:cTn>
                        </p:par>
                        <p:par>
                          <p:cTn id="57" fill="hold">
                            <p:stCondLst>
                              <p:cond delay="500"/>
                            </p:stCondLst>
                            <p:childTnLst>
                              <p:par>
                                <p:cTn id="58" presetID="42" presetClass="exit" presetSubtype="0" fill="hold" nodeType="afterEffect">
                                  <p:stCondLst>
                                    <p:cond delay="0"/>
                                  </p:stCondLst>
                                  <p:childTnLst>
                                    <p:animEffect transition="out" filter="fade">
                                      <p:cBhvr>
                                        <p:cTn id="59" dur="1000"/>
                                        <p:tgtEl>
                                          <p:spTgt spid="22"/>
                                        </p:tgtEl>
                                      </p:cBhvr>
                                    </p:animEffect>
                                    <p:anim calcmode="lin" valueType="num">
                                      <p:cBhvr>
                                        <p:cTn id="60" dur="1000"/>
                                        <p:tgtEl>
                                          <p:spTgt spid="22"/>
                                        </p:tgtEl>
                                        <p:attrNameLst>
                                          <p:attrName>ppt_x</p:attrName>
                                        </p:attrNameLst>
                                      </p:cBhvr>
                                      <p:tavLst>
                                        <p:tav tm="0">
                                          <p:val>
                                            <p:strVal val="ppt_x"/>
                                          </p:val>
                                        </p:tav>
                                        <p:tav tm="100000">
                                          <p:val>
                                            <p:strVal val="ppt_x"/>
                                          </p:val>
                                        </p:tav>
                                      </p:tavLst>
                                    </p:anim>
                                    <p:anim calcmode="lin" valueType="num">
                                      <p:cBhvr>
                                        <p:cTn id="61" dur="1000"/>
                                        <p:tgtEl>
                                          <p:spTgt spid="22"/>
                                        </p:tgtEl>
                                        <p:attrNameLst>
                                          <p:attrName>ppt_y</p:attrName>
                                        </p:attrNameLst>
                                      </p:cBhvr>
                                      <p:tavLst>
                                        <p:tav tm="0">
                                          <p:val>
                                            <p:strVal val="ppt_y"/>
                                          </p:val>
                                        </p:tav>
                                        <p:tav tm="100000">
                                          <p:val>
                                            <p:strVal val="ppt_y+.1"/>
                                          </p:val>
                                        </p:tav>
                                      </p:tavLst>
                                    </p:anim>
                                    <p:set>
                                      <p:cBhvr>
                                        <p:cTn id="62" dur="1" fill="hold">
                                          <p:stCondLst>
                                            <p:cond delay="999"/>
                                          </p:stCondLst>
                                        </p:cTn>
                                        <p:tgtEl>
                                          <p:spTgt spid="22"/>
                                        </p:tgtEl>
                                        <p:attrNameLst>
                                          <p:attrName>style.visibility</p:attrName>
                                        </p:attrNameLst>
                                      </p:cBhvr>
                                      <p:to>
                                        <p:strVal val="hidden"/>
                                      </p:to>
                                    </p:set>
                                  </p:childTnLst>
                                </p:cTn>
                              </p:par>
                            </p:childTnLst>
                          </p:cTn>
                        </p:par>
                        <p:par>
                          <p:cTn id="63" fill="hold">
                            <p:stCondLst>
                              <p:cond delay="1500"/>
                            </p:stCondLst>
                            <p:childTnLst>
                              <p:par>
                                <p:cTn id="64" presetID="42" presetClass="entr" presetSubtype="0" fill="hold" nodeType="after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fade">
                                      <p:cBhvr>
                                        <p:cTn id="66" dur="1000"/>
                                        <p:tgtEl>
                                          <p:spTgt spid="32"/>
                                        </p:tgtEl>
                                      </p:cBhvr>
                                    </p:animEffect>
                                    <p:anim calcmode="lin" valueType="num">
                                      <p:cBhvr>
                                        <p:cTn id="67" dur="1000" fill="hold"/>
                                        <p:tgtEl>
                                          <p:spTgt spid="32"/>
                                        </p:tgtEl>
                                        <p:attrNameLst>
                                          <p:attrName>ppt_x</p:attrName>
                                        </p:attrNameLst>
                                      </p:cBhvr>
                                      <p:tavLst>
                                        <p:tav tm="0">
                                          <p:val>
                                            <p:strVal val="#ppt_x"/>
                                          </p:val>
                                        </p:tav>
                                        <p:tav tm="100000">
                                          <p:val>
                                            <p:strVal val="#ppt_x"/>
                                          </p:val>
                                        </p:tav>
                                      </p:tavLst>
                                    </p:anim>
                                    <p:anim calcmode="lin" valueType="num">
                                      <p:cBhvr>
                                        <p:cTn id="6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1" presetClass="emph" presetSubtype="2" fill="hold" nodeType="clickEffect">
                                  <p:stCondLst>
                                    <p:cond delay="0"/>
                                  </p:stCondLst>
                                  <p:childTnLst>
                                    <p:animClr clrSpc="rgb" dir="cw">
                                      <p:cBhvr>
                                        <p:cTn id="72" dur="500" fill="hold"/>
                                        <p:tgtEl>
                                          <p:spTgt spid="18"/>
                                        </p:tgtEl>
                                        <p:attrNameLst>
                                          <p:attrName>fillcolor</p:attrName>
                                        </p:attrNameLst>
                                      </p:cBhvr>
                                      <p:to>
                                        <a:srgbClr val="74C274"/>
                                      </p:to>
                                    </p:animClr>
                                    <p:set>
                                      <p:cBhvr>
                                        <p:cTn id="73" dur="500" fill="hold"/>
                                        <p:tgtEl>
                                          <p:spTgt spid="18"/>
                                        </p:tgtEl>
                                        <p:attrNameLst>
                                          <p:attrName>fill.type</p:attrName>
                                        </p:attrNameLst>
                                      </p:cBhvr>
                                      <p:to>
                                        <p:strVal val="solid"/>
                                      </p:to>
                                    </p:set>
                                    <p:set>
                                      <p:cBhvr>
                                        <p:cTn id="74" dur="500" fill="hold"/>
                                        <p:tgtEl>
                                          <p:spTgt spid="18"/>
                                        </p:tgtEl>
                                        <p:attrNameLst>
                                          <p:attrName>fill.on</p:attrName>
                                        </p:attrNameLst>
                                      </p:cBhvr>
                                      <p:to>
                                        <p:strVal val="true"/>
                                      </p:to>
                                    </p:set>
                                  </p:childTnLst>
                                </p:cTn>
                              </p:par>
                              <p:par>
                                <p:cTn id="75" presetID="7" presetClass="emph" presetSubtype="2" fill="hold" nodeType="withEffect">
                                  <p:stCondLst>
                                    <p:cond delay="0"/>
                                  </p:stCondLst>
                                  <p:childTnLst>
                                    <p:animClr clrSpc="rgb" dir="cw">
                                      <p:cBhvr>
                                        <p:cTn id="76" dur="500" fill="hold"/>
                                        <p:tgtEl>
                                          <p:spTgt spid="18"/>
                                        </p:tgtEl>
                                        <p:attrNameLst>
                                          <p:attrName>stroke.color</p:attrName>
                                        </p:attrNameLst>
                                      </p:cBhvr>
                                      <p:to>
                                        <a:srgbClr val="74C274"/>
                                      </p:to>
                                    </p:animClr>
                                    <p:set>
                                      <p:cBhvr>
                                        <p:cTn id="77" dur="500" fill="hold"/>
                                        <p:tgtEl>
                                          <p:spTgt spid="18"/>
                                        </p:tgtEl>
                                        <p:attrNameLst>
                                          <p:attrName>stroke.on</p:attrName>
                                        </p:attrNameLst>
                                      </p:cBhvr>
                                      <p:to>
                                        <p:strVal val="true"/>
                                      </p:to>
                                    </p:set>
                                  </p:childTnLst>
                                </p:cTn>
                              </p:par>
                              <p:par>
                                <p:cTn id="78" presetID="3" presetClass="emph" presetSubtype="2" fill="hold" grpId="0" nodeType="withEffect">
                                  <p:stCondLst>
                                    <p:cond delay="0"/>
                                  </p:stCondLst>
                                  <p:childTnLst>
                                    <p:animClr clrSpc="rgb" dir="cw">
                                      <p:cBhvr override="childStyle">
                                        <p:cTn id="79" dur="500" fill="hold"/>
                                        <p:tgtEl>
                                          <p:spTgt spid="18"/>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7" grpId="0"/>
      <p:bldP spid="31" grpId="0"/>
      <p:bldP spid="30"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86;ga338da080d_1_6">
            <a:extLst>
              <a:ext uri="{FF2B5EF4-FFF2-40B4-BE49-F238E27FC236}">
                <a16:creationId xmlns:a16="http://schemas.microsoft.com/office/drawing/2014/main" id="{9048CBE8-CBEB-4DEC-A965-A3E9E86F0D30}"/>
              </a:ext>
            </a:extLst>
          </p:cNvPr>
          <p:cNvSpPr txBox="1">
            <a:spLocks/>
          </p:cNvSpPr>
          <p:nvPr/>
        </p:nvSpPr>
        <p:spPr>
          <a:xfrm>
            <a:off x="492125" y="1157036"/>
            <a:ext cx="11207750" cy="3676650"/>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chemeClr val="dk1"/>
              </a:buClr>
              <a:buSzPts val="1100"/>
            </a:pPr>
            <a:endParaRPr lang="fr-FR" b="1" dirty="0">
              <a:solidFill>
                <a:srgbClr val="3A729A"/>
              </a:solidFill>
              <a:latin typeface="Comic Sans MS" panose="030F0702030302020204" pitchFamily="66" charset="0"/>
            </a:endParaRPr>
          </a:p>
          <a:p>
            <a:pPr marL="457200" indent="-514350">
              <a:lnSpc>
                <a:spcPct val="120000"/>
              </a:lnSpc>
              <a:spcBef>
                <a:spcPts val="600"/>
              </a:spcBef>
              <a:spcAft>
                <a:spcPts val="600"/>
              </a:spcAft>
              <a:buClr>
                <a:schemeClr val="accent2">
                  <a:lumMod val="75000"/>
                </a:schemeClr>
              </a:buClr>
              <a:buSzPct val="100000"/>
              <a:buFont typeface="Arial" panose="020B0604020202020204" pitchFamily="34" charset="0"/>
              <a:buChar char="•"/>
            </a:pPr>
            <a:r>
              <a:rPr lang="en-US" sz="2800" dirty="0">
                <a:solidFill>
                  <a:schemeClr val="tx1">
                    <a:lumMod val="65000"/>
                    <a:lumOff val="35000"/>
                  </a:schemeClr>
                </a:solidFill>
                <a:latin typeface="Comic Sans MS" panose="030F0702030302020204" pitchFamily="66" charset="0"/>
              </a:rPr>
              <a:t>Recognize and draw a right angle.</a:t>
            </a:r>
          </a:p>
          <a:p>
            <a:pPr marL="457200" indent="-514350">
              <a:lnSpc>
                <a:spcPct val="120000"/>
              </a:lnSpc>
              <a:spcBef>
                <a:spcPts val="600"/>
              </a:spcBef>
              <a:spcAft>
                <a:spcPts val="600"/>
              </a:spcAft>
              <a:buClr>
                <a:schemeClr val="accent2">
                  <a:lumMod val="75000"/>
                </a:schemeClr>
              </a:buClr>
              <a:buSzPct val="100000"/>
              <a:buFont typeface="Arial" panose="020B0604020202020204" pitchFamily="34" charset="0"/>
              <a:buChar char="•"/>
            </a:pPr>
            <a:r>
              <a:rPr lang="en-US" sz="2800" dirty="0">
                <a:solidFill>
                  <a:schemeClr val="tx1">
                    <a:lumMod val="65000"/>
                    <a:lumOff val="35000"/>
                  </a:schemeClr>
                </a:solidFill>
                <a:latin typeface="Comic Sans MS" panose="030F0702030302020204" pitchFamily="66" charset="0"/>
              </a:rPr>
              <a:t>Recognize the midpoint of a segment.</a:t>
            </a:r>
          </a:p>
          <a:p>
            <a:pPr marL="457200" indent="-514350">
              <a:lnSpc>
                <a:spcPct val="120000"/>
              </a:lnSpc>
              <a:spcBef>
                <a:spcPts val="600"/>
              </a:spcBef>
              <a:spcAft>
                <a:spcPts val="600"/>
              </a:spcAft>
              <a:buClr>
                <a:schemeClr val="accent2">
                  <a:lumMod val="75000"/>
                </a:schemeClr>
              </a:buClr>
              <a:buSzPct val="100000"/>
              <a:buFont typeface="Arial" panose="020B0604020202020204" pitchFamily="34" charset="0"/>
              <a:buChar char="•"/>
            </a:pPr>
            <a:r>
              <a:rPr lang="en-US" sz="2800" dirty="0">
                <a:solidFill>
                  <a:schemeClr val="tx1">
                    <a:lumMod val="65000"/>
                    <a:lumOff val="35000"/>
                  </a:schemeClr>
                </a:solidFill>
                <a:latin typeface="Comic Sans MS" panose="030F0702030302020204" pitchFamily="66" charset="0"/>
              </a:rPr>
              <a:t>Find the axis of symmetry of a figure.</a:t>
            </a:r>
          </a:p>
          <a:p>
            <a:pPr marL="457200" indent="-514350">
              <a:lnSpc>
                <a:spcPct val="120000"/>
              </a:lnSpc>
              <a:spcBef>
                <a:spcPts val="600"/>
              </a:spcBef>
              <a:spcAft>
                <a:spcPts val="600"/>
              </a:spcAft>
              <a:buClr>
                <a:schemeClr val="accent2">
                  <a:lumMod val="75000"/>
                </a:schemeClr>
              </a:buClr>
              <a:buSzPct val="100000"/>
              <a:buFont typeface="Arial" panose="020B0604020202020204" pitchFamily="34" charset="0"/>
              <a:buChar char="•"/>
            </a:pPr>
            <a:r>
              <a:rPr lang="en-US" sz="2800" dirty="0">
                <a:solidFill>
                  <a:schemeClr val="tx1">
                    <a:lumMod val="65000"/>
                    <a:lumOff val="35000"/>
                  </a:schemeClr>
                </a:solidFill>
                <a:latin typeface="Comic Sans MS" panose="030F0702030302020204" pitchFamily="66" charset="0"/>
              </a:rPr>
              <a:t>Recognize two parallel lines.</a:t>
            </a:r>
          </a:p>
          <a:p>
            <a:pPr marL="457200" indent="-514350">
              <a:lnSpc>
                <a:spcPct val="120000"/>
              </a:lnSpc>
              <a:spcBef>
                <a:spcPts val="600"/>
              </a:spcBef>
              <a:spcAft>
                <a:spcPts val="600"/>
              </a:spcAft>
              <a:buClr>
                <a:schemeClr val="accent2">
                  <a:lumMod val="75000"/>
                </a:schemeClr>
              </a:buClr>
              <a:buSzPct val="100000"/>
              <a:buFont typeface="Arial" panose="020B0604020202020204" pitchFamily="34" charset="0"/>
              <a:buChar char="•"/>
            </a:pPr>
            <a:r>
              <a:rPr lang="en-US" sz="2800" dirty="0">
                <a:solidFill>
                  <a:schemeClr val="tx1">
                    <a:lumMod val="65000"/>
                    <a:lumOff val="35000"/>
                  </a:schemeClr>
                </a:solidFill>
                <a:latin typeface="Comic Sans MS" panose="030F0702030302020204" pitchFamily="66" charset="0"/>
              </a:rPr>
              <a:t>Classify quadrilateral according to the congruence of sides, their parallelism, and their orthogonality.</a:t>
            </a:r>
          </a:p>
        </p:txBody>
      </p:sp>
      <p:sp>
        <p:nvSpPr>
          <p:cNvPr id="2" name="Google Shape;222;p10">
            <a:extLst>
              <a:ext uri="{FF2B5EF4-FFF2-40B4-BE49-F238E27FC236}">
                <a16:creationId xmlns:a16="http://schemas.microsoft.com/office/drawing/2014/main" id="{6B9C3EBC-2C57-4326-94F8-C0862B63C8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Prerequisites</a:t>
            </a:r>
            <a:endParaRPr lang="en-US" sz="3200" dirty="0">
              <a:solidFill>
                <a:schemeClr val="bg1"/>
              </a:solidFill>
              <a:sym typeface="Comic Sans MS"/>
            </a:endParaRPr>
          </a:p>
        </p:txBody>
      </p:sp>
      <p:pic>
        <p:nvPicPr>
          <p:cNvPr id="3" name="Picture 2">
            <a:extLst>
              <a:ext uri="{FF2B5EF4-FFF2-40B4-BE49-F238E27FC236}">
                <a16:creationId xmlns:a16="http://schemas.microsoft.com/office/drawing/2014/main" id="{2A66E05C-4BD4-9304-AEA0-787D9D286697}"/>
              </a:ext>
            </a:extLst>
          </p:cNvPr>
          <p:cNvPicPr>
            <a:picLocks noChangeAspect="1"/>
          </p:cNvPicPr>
          <p:nvPr/>
        </p:nvPicPr>
        <p:blipFill>
          <a:blip r:embed="rId4"/>
          <a:srcRect/>
          <a:stretch/>
        </p:blipFill>
        <p:spPr>
          <a:xfrm flipH="1">
            <a:off x="11195089" y="106908"/>
            <a:ext cx="606363" cy="1781002"/>
          </a:xfrm>
          <a:prstGeom prst="rect">
            <a:avLst/>
          </a:prstGeom>
        </p:spPr>
      </p:pic>
    </p:spTree>
    <p:custDataLst>
      <p:tags r:id="rId1"/>
    </p:custDataLst>
    <p:extLst>
      <p:ext uri="{BB962C8B-B14F-4D97-AF65-F5344CB8AC3E}">
        <p14:creationId xmlns:p14="http://schemas.microsoft.com/office/powerpoint/2010/main" val="39683107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Let’s sum up the characteristics.</a:t>
            </a:r>
            <a:endParaRPr lang="en-US" sz="3200" b="1" dirty="0">
              <a:solidFill>
                <a:schemeClr val="bg1"/>
              </a:solidFill>
              <a:latin typeface="+mj-lt"/>
              <a:sym typeface="Comic Sans MS"/>
            </a:endParaRPr>
          </a:p>
        </p:txBody>
      </p:sp>
      <p:sp>
        <p:nvSpPr>
          <p:cNvPr id="19" name="TextBox 18">
            <a:extLst>
              <a:ext uri="{FF2B5EF4-FFF2-40B4-BE49-F238E27FC236}">
                <a16:creationId xmlns:a16="http://schemas.microsoft.com/office/drawing/2014/main" id="{4B6727FF-E6AD-3F32-233E-92D573061AE6}"/>
              </a:ext>
            </a:extLst>
          </p:cNvPr>
          <p:cNvSpPr txBox="1"/>
          <p:nvPr/>
        </p:nvSpPr>
        <p:spPr>
          <a:xfrm>
            <a:off x="0" y="1273276"/>
            <a:ext cx="12192000" cy="954107"/>
          </a:xfrm>
          <a:prstGeom prst="rect">
            <a:avLst/>
          </a:prstGeom>
          <a:noFill/>
        </p:spPr>
        <p:txBody>
          <a:bodyPr wrap="square">
            <a:spAutoFit/>
          </a:bodyPr>
          <a:lstStyle/>
          <a:p>
            <a:pPr marL="457200"/>
            <a:r>
              <a:rPr lang="en-US" sz="2800" dirty="0">
                <a:solidFill>
                  <a:schemeClr val="tx1">
                    <a:lumMod val="65000"/>
                    <a:lumOff val="35000"/>
                  </a:schemeClr>
                </a:solidFill>
                <a:effectLst/>
                <a:latin typeface="+mj-lt"/>
                <a:ea typeface="Calibri" panose="020F0502020204030204" pitchFamily="34" charset="0"/>
              </a:rPr>
              <a:t>Complete the table below by marking all the properties that are true for a given quadrilateral.</a:t>
            </a:r>
            <a:endParaRPr lang="en-US" sz="2800" dirty="0">
              <a:solidFill>
                <a:schemeClr val="tx1">
                  <a:lumMod val="65000"/>
                  <a:lumOff val="35000"/>
                </a:schemeClr>
              </a:solidFill>
              <a:latin typeface="+mj-lt"/>
            </a:endParaRPr>
          </a:p>
        </p:txBody>
      </p:sp>
      <p:graphicFrame>
        <p:nvGraphicFramePr>
          <p:cNvPr id="3" name="Table 2">
            <a:extLst>
              <a:ext uri="{FF2B5EF4-FFF2-40B4-BE49-F238E27FC236}">
                <a16:creationId xmlns:a16="http://schemas.microsoft.com/office/drawing/2014/main" id="{5308346E-2C55-FE35-070C-799020158456}"/>
              </a:ext>
            </a:extLst>
          </p:cNvPr>
          <p:cNvGraphicFramePr>
            <a:graphicFrameLocks noGrp="1"/>
          </p:cNvGraphicFramePr>
          <p:nvPr>
            <p:extLst>
              <p:ext uri="{D42A27DB-BD31-4B8C-83A1-F6EECF244321}">
                <p14:modId xmlns:p14="http://schemas.microsoft.com/office/powerpoint/2010/main" val="2153644982"/>
              </p:ext>
            </p:extLst>
          </p:nvPr>
        </p:nvGraphicFramePr>
        <p:xfrm>
          <a:off x="472440" y="2384917"/>
          <a:ext cx="11338560" cy="3830130"/>
        </p:xfrm>
        <a:graphic>
          <a:graphicData uri="http://schemas.openxmlformats.org/drawingml/2006/table">
            <a:tbl>
              <a:tblPr firstRow="1" firstCol="1" bandRow="1">
                <a:tableStyleId>{4CE2D9AB-6080-4C24-9549-F0847BFA2F4B}</a:tableStyleId>
              </a:tblPr>
              <a:tblGrid>
                <a:gridCol w="2103120">
                  <a:extLst>
                    <a:ext uri="{9D8B030D-6E8A-4147-A177-3AD203B41FA5}">
                      <a16:colId xmlns:a16="http://schemas.microsoft.com/office/drawing/2014/main" val="2803722200"/>
                    </a:ext>
                  </a:extLst>
                </a:gridCol>
                <a:gridCol w="1828800">
                  <a:extLst>
                    <a:ext uri="{9D8B030D-6E8A-4147-A177-3AD203B41FA5}">
                      <a16:colId xmlns:a16="http://schemas.microsoft.com/office/drawing/2014/main" val="2772183856"/>
                    </a:ext>
                  </a:extLst>
                </a:gridCol>
                <a:gridCol w="1828800">
                  <a:extLst>
                    <a:ext uri="{9D8B030D-6E8A-4147-A177-3AD203B41FA5}">
                      <a16:colId xmlns:a16="http://schemas.microsoft.com/office/drawing/2014/main" val="1650574271"/>
                    </a:ext>
                  </a:extLst>
                </a:gridCol>
                <a:gridCol w="2103120">
                  <a:extLst>
                    <a:ext uri="{9D8B030D-6E8A-4147-A177-3AD203B41FA5}">
                      <a16:colId xmlns:a16="http://schemas.microsoft.com/office/drawing/2014/main" val="1388409071"/>
                    </a:ext>
                  </a:extLst>
                </a:gridCol>
                <a:gridCol w="1737360">
                  <a:extLst>
                    <a:ext uri="{9D8B030D-6E8A-4147-A177-3AD203B41FA5}">
                      <a16:colId xmlns:a16="http://schemas.microsoft.com/office/drawing/2014/main" val="369507716"/>
                    </a:ext>
                  </a:extLst>
                </a:gridCol>
                <a:gridCol w="1737360">
                  <a:extLst>
                    <a:ext uri="{9D8B030D-6E8A-4147-A177-3AD203B41FA5}">
                      <a16:colId xmlns:a16="http://schemas.microsoft.com/office/drawing/2014/main" val="755494591"/>
                    </a:ext>
                  </a:extLst>
                </a:gridCol>
              </a:tblGrid>
              <a:tr h="781497">
                <a:tc>
                  <a:txBody>
                    <a:bodyPr/>
                    <a:lstStyle/>
                    <a:p>
                      <a:pPr marL="0" marR="0" algn="just">
                        <a:lnSpc>
                          <a:spcPct val="107000"/>
                        </a:lnSpc>
                        <a:spcBef>
                          <a:spcPts val="0"/>
                        </a:spcBef>
                        <a:spcAft>
                          <a:spcPts val="0"/>
                        </a:spcAft>
                      </a:pPr>
                      <a:r>
                        <a:rPr lang="en-US" sz="2400" dirty="0">
                          <a:effectLst/>
                          <a:latin typeface="+mj-lt"/>
                        </a:rPr>
                        <a:t> </a:t>
                      </a:r>
                      <a:endParaRPr lang="en-US" sz="2400" dirty="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en-US" sz="2400" dirty="0">
                          <a:solidFill>
                            <a:schemeClr val="tx1">
                              <a:lumMod val="65000"/>
                              <a:lumOff val="35000"/>
                            </a:schemeClr>
                          </a:solidFill>
                          <a:effectLst/>
                          <a:latin typeface="+mj-lt"/>
                        </a:rPr>
                        <a:t>All sides have the same length</a:t>
                      </a:r>
                      <a:endParaRPr lang="en-US" sz="240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en-US" sz="2400" dirty="0">
                          <a:solidFill>
                            <a:schemeClr val="tx1">
                              <a:lumMod val="65000"/>
                              <a:lumOff val="35000"/>
                            </a:schemeClr>
                          </a:solidFill>
                          <a:effectLst/>
                          <a:latin typeface="+mj-lt"/>
                        </a:rPr>
                        <a:t>Opposite sides have the same length</a:t>
                      </a:r>
                      <a:endParaRPr lang="en-US" sz="240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en-US" sz="2400" dirty="0">
                          <a:solidFill>
                            <a:schemeClr val="tx1">
                              <a:lumMod val="65000"/>
                              <a:lumOff val="35000"/>
                            </a:schemeClr>
                          </a:solidFill>
                          <a:effectLst/>
                          <a:latin typeface="+mj-lt"/>
                        </a:rPr>
                        <a:t>Consecutive sides are perpendicular</a:t>
                      </a:r>
                      <a:endParaRPr lang="en-US" sz="240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en-US" sz="2400" dirty="0">
                          <a:solidFill>
                            <a:schemeClr val="tx1">
                              <a:lumMod val="65000"/>
                              <a:lumOff val="35000"/>
                            </a:schemeClr>
                          </a:solidFill>
                          <a:effectLst/>
                          <a:latin typeface="+mj-lt"/>
                        </a:rPr>
                        <a:t>Opposite sides are parallel</a:t>
                      </a:r>
                      <a:endParaRPr lang="en-US" sz="240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en-US" sz="2400" dirty="0">
                          <a:solidFill>
                            <a:schemeClr val="tx1">
                              <a:lumMod val="65000"/>
                              <a:lumOff val="35000"/>
                            </a:schemeClr>
                          </a:solidFill>
                          <a:effectLst/>
                          <a:latin typeface="+mj-lt"/>
                        </a:rPr>
                        <a:t>Two parallel sides</a:t>
                      </a:r>
                      <a:endParaRPr lang="en-US" sz="240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95527138"/>
                  </a:ext>
                </a:extLst>
              </a:tr>
              <a:tr h="457200">
                <a:tc>
                  <a:txBody>
                    <a:bodyPr/>
                    <a:lstStyle/>
                    <a:p>
                      <a:pPr marL="0" marR="0">
                        <a:lnSpc>
                          <a:spcPct val="107000"/>
                        </a:lnSpc>
                        <a:spcBef>
                          <a:spcPts val="0"/>
                        </a:spcBef>
                        <a:spcAft>
                          <a:spcPts val="0"/>
                        </a:spcAft>
                      </a:pPr>
                      <a:r>
                        <a:rPr lang="en-US" sz="2400" dirty="0">
                          <a:solidFill>
                            <a:schemeClr val="tx1">
                              <a:lumMod val="65000"/>
                              <a:lumOff val="35000"/>
                            </a:schemeClr>
                          </a:solidFill>
                          <a:effectLst/>
                          <a:latin typeface="+mj-lt"/>
                        </a:rPr>
                        <a:t>Trapezoid</a:t>
                      </a:r>
                      <a:endParaRPr lang="en-US" sz="240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12189547"/>
                  </a:ext>
                </a:extLst>
              </a:tr>
              <a:tr h="457200">
                <a:tc>
                  <a:txBody>
                    <a:bodyPr/>
                    <a:lstStyle/>
                    <a:p>
                      <a:pPr marL="0" marR="0">
                        <a:lnSpc>
                          <a:spcPct val="107000"/>
                        </a:lnSpc>
                        <a:spcBef>
                          <a:spcPts val="0"/>
                        </a:spcBef>
                        <a:spcAft>
                          <a:spcPts val="0"/>
                        </a:spcAft>
                      </a:pPr>
                      <a:r>
                        <a:rPr lang="en-US" sz="2400" dirty="0">
                          <a:solidFill>
                            <a:schemeClr val="tx1">
                              <a:lumMod val="65000"/>
                              <a:lumOff val="35000"/>
                            </a:schemeClr>
                          </a:solidFill>
                          <a:effectLst/>
                          <a:latin typeface="+mj-lt"/>
                        </a:rPr>
                        <a:t>Parallelogram</a:t>
                      </a:r>
                      <a:endParaRPr lang="en-US" sz="240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567331167"/>
                  </a:ext>
                </a:extLst>
              </a:tr>
              <a:tr h="457200">
                <a:tc>
                  <a:txBody>
                    <a:bodyPr/>
                    <a:lstStyle/>
                    <a:p>
                      <a:pPr marL="0" marR="0">
                        <a:lnSpc>
                          <a:spcPct val="107000"/>
                        </a:lnSpc>
                        <a:spcBef>
                          <a:spcPts val="0"/>
                        </a:spcBef>
                        <a:spcAft>
                          <a:spcPts val="0"/>
                        </a:spcAft>
                      </a:pPr>
                      <a:r>
                        <a:rPr lang="en-US" sz="2400" dirty="0">
                          <a:solidFill>
                            <a:schemeClr val="tx1">
                              <a:lumMod val="65000"/>
                              <a:lumOff val="35000"/>
                            </a:schemeClr>
                          </a:solidFill>
                          <a:effectLst/>
                          <a:latin typeface="+mj-lt"/>
                        </a:rPr>
                        <a:t>Rhombus</a:t>
                      </a:r>
                      <a:endParaRPr lang="en-US" sz="240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85860134"/>
                  </a:ext>
                </a:extLst>
              </a:tr>
              <a:tr h="457200">
                <a:tc>
                  <a:txBody>
                    <a:bodyPr/>
                    <a:lstStyle/>
                    <a:p>
                      <a:pPr marL="0" marR="0">
                        <a:lnSpc>
                          <a:spcPct val="107000"/>
                        </a:lnSpc>
                        <a:spcBef>
                          <a:spcPts val="0"/>
                        </a:spcBef>
                        <a:spcAft>
                          <a:spcPts val="0"/>
                        </a:spcAft>
                      </a:pPr>
                      <a:r>
                        <a:rPr lang="en-US" sz="2400" dirty="0">
                          <a:solidFill>
                            <a:schemeClr val="tx1">
                              <a:lumMod val="65000"/>
                              <a:lumOff val="35000"/>
                            </a:schemeClr>
                          </a:solidFill>
                          <a:effectLst/>
                          <a:latin typeface="+mj-lt"/>
                        </a:rPr>
                        <a:t>Rectangle</a:t>
                      </a:r>
                      <a:endParaRPr lang="en-US" sz="240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83066427"/>
                  </a:ext>
                </a:extLst>
              </a:tr>
              <a:tr h="457200">
                <a:tc>
                  <a:txBody>
                    <a:bodyPr/>
                    <a:lstStyle/>
                    <a:p>
                      <a:pPr marL="0" marR="0" algn="just">
                        <a:lnSpc>
                          <a:spcPct val="107000"/>
                        </a:lnSpc>
                        <a:spcBef>
                          <a:spcPts val="0"/>
                        </a:spcBef>
                        <a:spcAft>
                          <a:spcPts val="0"/>
                        </a:spcAft>
                      </a:pPr>
                      <a:r>
                        <a:rPr lang="en-US" sz="2400" dirty="0">
                          <a:solidFill>
                            <a:schemeClr val="tx1">
                              <a:lumMod val="65000"/>
                              <a:lumOff val="35000"/>
                            </a:schemeClr>
                          </a:solidFill>
                          <a:effectLst/>
                          <a:latin typeface="+mj-lt"/>
                        </a:rPr>
                        <a:t>Square</a:t>
                      </a:r>
                      <a:endParaRPr lang="en-US" sz="240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96572051"/>
                  </a:ext>
                </a:extLst>
              </a:tr>
            </a:tbl>
          </a:graphicData>
        </a:graphic>
      </p:graphicFrame>
      <p:pic>
        <p:nvPicPr>
          <p:cNvPr id="5" name="Graphic 4" descr="Checkmark with solid fill">
            <a:extLst>
              <a:ext uri="{FF2B5EF4-FFF2-40B4-BE49-F238E27FC236}">
                <a16:creationId xmlns:a16="http://schemas.microsoft.com/office/drawing/2014/main" id="{4070705C-966C-08B9-7057-175F8B0AD40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64586" y="3886200"/>
            <a:ext cx="576942" cy="538842"/>
          </a:xfrm>
          <a:prstGeom prst="rect">
            <a:avLst/>
          </a:prstGeom>
        </p:spPr>
      </p:pic>
      <p:pic>
        <p:nvPicPr>
          <p:cNvPr id="23" name="Graphic 22" descr="Checkmark with solid fill">
            <a:extLst>
              <a:ext uri="{FF2B5EF4-FFF2-40B4-BE49-F238E27FC236}">
                <a16:creationId xmlns:a16="http://schemas.microsoft.com/office/drawing/2014/main" id="{50DA2428-4FF3-044F-ED2C-83418172A39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34778" y="4360079"/>
            <a:ext cx="576942" cy="538842"/>
          </a:xfrm>
          <a:prstGeom prst="rect">
            <a:avLst/>
          </a:prstGeom>
        </p:spPr>
      </p:pic>
      <p:pic>
        <p:nvPicPr>
          <p:cNvPr id="24" name="Graphic 23" descr="Checkmark with solid fill">
            <a:extLst>
              <a:ext uri="{FF2B5EF4-FFF2-40B4-BE49-F238E27FC236}">
                <a16:creationId xmlns:a16="http://schemas.microsoft.com/office/drawing/2014/main" id="{2FBADEEE-C045-514A-D41B-0F51B7806DB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931729" y="4360079"/>
            <a:ext cx="576942" cy="538842"/>
          </a:xfrm>
          <a:prstGeom prst="rect">
            <a:avLst/>
          </a:prstGeom>
        </p:spPr>
      </p:pic>
      <p:pic>
        <p:nvPicPr>
          <p:cNvPr id="25" name="Graphic 24" descr="Checkmark with solid fill">
            <a:extLst>
              <a:ext uri="{FF2B5EF4-FFF2-40B4-BE49-F238E27FC236}">
                <a16:creationId xmlns:a16="http://schemas.microsoft.com/office/drawing/2014/main" id="{0A1599BE-05E5-1E5D-EA28-81C0187687B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26486" y="4360079"/>
            <a:ext cx="576942" cy="538842"/>
          </a:xfrm>
          <a:prstGeom prst="rect">
            <a:avLst/>
          </a:prstGeom>
        </p:spPr>
      </p:pic>
      <p:pic>
        <p:nvPicPr>
          <p:cNvPr id="26" name="Graphic 25" descr="Checkmark with solid fill">
            <a:extLst>
              <a:ext uri="{FF2B5EF4-FFF2-40B4-BE49-F238E27FC236}">
                <a16:creationId xmlns:a16="http://schemas.microsoft.com/office/drawing/2014/main" id="{877E8A23-FBF5-7146-72D0-F8F3F8687A3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222171" y="4785321"/>
            <a:ext cx="576942" cy="538842"/>
          </a:xfrm>
          <a:prstGeom prst="rect">
            <a:avLst/>
          </a:prstGeom>
        </p:spPr>
      </p:pic>
      <p:pic>
        <p:nvPicPr>
          <p:cNvPr id="33" name="Graphic 32" descr="Checkmark with solid fill">
            <a:extLst>
              <a:ext uri="{FF2B5EF4-FFF2-40B4-BE49-F238E27FC236}">
                <a16:creationId xmlns:a16="http://schemas.microsoft.com/office/drawing/2014/main" id="{77A6CE3A-7234-D8AE-A8C7-C996B31DD97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34778" y="4785321"/>
            <a:ext cx="576942" cy="538842"/>
          </a:xfrm>
          <a:prstGeom prst="rect">
            <a:avLst/>
          </a:prstGeom>
        </p:spPr>
      </p:pic>
      <p:pic>
        <p:nvPicPr>
          <p:cNvPr id="34" name="Graphic 33" descr="Checkmark with solid fill">
            <a:extLst>
              <a:ext uri="{FF2B5EF4-FFF2-40B4-BE49-F238E27FC236}">
                <a16:creationId xmlns:a16="http://schemas.microsoft.com/office/drawing/2014/main" id="{A6295FCF-6961-AD7F-906B-17F9396F1D7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890907" y="4785321"/>
            <a:ext cx="576942" cy="538842"/>
          </a:xfrm>
          <a:prstGeom prst="rect">
            <a:avLst/>
          </a:prstGeom>
        </p:spPr>
      </p:pic>
      <p:pic>
        <p:nvPicPr>
          <p:cNvPr id="35" name="Graphic 34" descr="Checkmark with solid fill">
            <a:extLst>
              <a:ext uri="{FF2B5EF4-FFF2-40B4-BE49-F238E27FC236}">
                <a16:creationId xmlns:a16="http://schemas.microsoft.com/office/drawing/2014/main" id="{E8835007-9ADE-4294-EB68-5CFCDE60571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21043" y="4785321"/>
            <a:ext cx="576942" cy="538842"/>
          </a:xfrm>
          <a:prstGeom prst="rect">
            <a:avLst/>
          </a:prstGeom>
        </p:spPr>
      </p:pic>
      <p:pic>
        <p:nvPicPr>
          <p:cNvPr id="36" name="Graphic 35" descr="Checkmark with solid fill">
            <a:extLst>
              <a:ext uri="{FF2B5EF4-FFF2-40B4-BE49-F238E27FC236}">
                <a16:creationId xmlns:a16="http://schemas.microsoft.com/office/drawing/2014/main" id="{CE4BA447-B6BD-6C6F-E712-404E5DD37AE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34778" y="5279750"/>
            <a:ext cx="576942" cy="538842"/>
          </a:xfrm>
          <a:prstGeom prst="rect">
            <a:avLst/>
          </a:prstGeom>
        </p:spPr>
      </p:pic>
      <p:pic>
        <p:nvPicPr>
          <p:cNvPr id="37" name="Graphic 36" descr="Checkmark with solid fill">
            <a:extLst>
              <a:ext uri="{FF2B5EF4-FFF2-40B4-BE49-F238E27FC236}">
                <a16:creationId xmlns:a16="http://schemas.microsoft.com/office/drawing/2014/main" id="{F27DAF50-6746-D579-BED2-5BB17C710AC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02235" y="5279750"/>
            <a:ext cx="576942" cy="538842"/>
          </a:xfrm>
          <a:prstGeom prst="rect">
            <a:avLst/>
          </a:prstGeom>
        </p:spPr>
      </p:pic>
      <p:pic>
        <p:nvPicPr>
          <p:cNvPr id="38" name="Graphic 37" descr="Checkmark with solid fill">
            <a:extLst>
              <a:ext uri="{FF2B5EF4-FFF2-40B4-BE49-F238E27FC236}">
                <a16:creationId xmlns:a16="http://schemas.microsoft.com/office/drawing/2014/main" id="{C9B34243-0089-7AAF-A24F-E36E9F9A7F9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911318" y="5279750"/>
            <a:ext cx="576942" cy="538842"/>
          </a:xfrm>
          <a:prstGeom prst="rect">
            <a:avLst/>
          </a:prstGeom>
        </p:spPr>
      </p:pic>
      <p:pic>
        <p:nvPicPr>
          <p:cNvPr id="39" name="Graphic 38" descr="Checkmark with solid fill">
            <a:extLst>
              <a:ext uri="{FF2B5EF4-FFF2-40B4-BE49-F238E27FC236}">
                <a16:creationId xmlns:a16="http://schemas.microsoft.com/office/drawing/2014/main" id="{307E2D89-CBA0-15C6-AEF2-11EF26CD4E7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64586" y="5279750"/>
            <a:ext cx="576942" cy="538842"/>
          </a:xfrm>
          <a:prstGeom prst="rect">
            <a:avLst/>
          </a:prstGeom>
        </p:spPr>
      </p:pic>
      <p:pic>
        <p:nvPicPr>
          <p:cNvPr id="40" name="Graphic 39" descr="Checkmark with solid fill">
            <a:extLst>
              <a:ext uri="{FF2B5EF4-FFF2-40B4-BE49-F238E27FC236}">
                <a16:creationId xmlns:a16="http://schemas.microsoft.com/office/drawing/2014/main" id="{971B9277-9065-6519-A514-EFA63F9D030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222171" y="5714199"/>
            <a:ext cx="576942" cy="538842"/>
          </a:xfrm>
          <a:prstGeom prst="rect">
            <a:avLst/>
          </a:prstGeom>
        </p:spPr>
      </p:pic>
      <p:pic>
        <p:nvPicPr>
          <p:cNvPr id="41" name="Graphic 40" descr="Checkmark with solid fill">
            <a:extLst>
              <a:ext uri="{FF2B5EF4-FFF2-40B4-BE49-F238E27FC236}">
                <a16:creationId xmlns:a16="http://schemas.microsoft.com/office/drawing/2014/main" id="{8A01CDDB-DB2D-B112-E2A8-4D3AB31E004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29199" y="5714199"/>
            <a:ext cx="576942" cy="538842"/>
          </a:xfrm>
          <a:prstGeom prst="rect">
            <a:avLst/>
          </a:prstGeom>
        </p:spPr>
      </p:pic>
      <p:pic>
        <p:nvPicPr>
          <p:cNvPr id="42" name="Graphic 41" descr="Checkmark with solid fill">
            <a:extLst>
              <a:ext uri="{FF2B5EF4-FFF2-40B4-BE49-F238E27FC236}">
                <a16:creationId xmlns:a16="http://schemas.microsoft.com/office/drawing/2014/main" id="{81422E08-1144-4E03-EA9A-71E662F9FF8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989988" y="5714199"/>
            <a:ext cx="576942" cy="538842"/>
          </a:xfrm>
          <a:prstGeom prst="rect">
            <a:avLst/>
          </a:prstGeom>
        </p:spPr>
      </p:pic>
      <p:pic>
        <p:nvPicPr>
          <p:cNvPr id="43" name="Graphic 42" descr="Checkmark with solid fill">
            <a:extLst>
              <a:ext uri="{FF2B5EF4-FFF2-40B4-BE49-F238E27FC236}">
                <a16:creationId xmlns:a16="http://schemas.microsoft.com/office/drawing/2014/main" id="{BB181C80-C55B-7A09-4E15-A12F62914D8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890907" y="5714199"/>
            <a:ext cx="576942" cy="538842"/>
          </a:xfrm>
          <a:prstGeom prst="rect">
            <a:avLst/>
          </a:prstGeom>
        </p:spPr>
      </p:pic>
      <p:pic>
        <p:nvPicPr>
          <p:cNvPr id="44" name="Graphic 43" descr="Checkmark with solid fill">
            <a:extLst>
              <a:ext uri="{FF2B5EF4-FFF2-40B4-BE49-F238E27FC236}">
                <a16:creationId xmlns:a16="http://schemas.microsoft.com/office/drawing/2014/main" id="{08A88D59-03C3-94A3-15FF-34EBB6C4CEC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64586" y="5714199"/>
            <a:ext cx="576942" cy="538842"/>
          </a:xfrm>
          <a:prstGeom prst="rect">
            <a:avLst/>
          </a:prstGeom>
        </p:spPr>
      </p:pic>
    </p:spTree>
    <p:custDataLst>
      <p:tags r:id="rId1"/>
    </p:custDataLst>
    <p:extLst>
      <p:ext uri="{BB962C8B-B14F-4D97-AF65-F5344CB8AC3E}">
        <p14:creationId xmlns:p14="http://schemas.microsoft.com/office/powerpoint/2010/main" val="4029615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500"/>
                                        <p:tgtEl>
                                          <p:spTgt spid="3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500"/>
                                        <p:tgtEl>
                                          <p:spTgt spid="3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500"/>
                                        <p:tgtEl>
                                          <p:spTgt spid="38"/>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fade">
                                      <p:cBhvr>
                                        <p:cTn id="62" dur="500"/>
                                        <p:tgtEl>
                                          <p:spTgt spid="39"/>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500"/>
                                        <p:tgtEl>
                                          <p:spTgt spid="41"/>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500"/>
                                        <p:tgtEl>
                                          <p:spTgt spid="42"/>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500"/>
                                        <p:tgtEl>
                                          <p:spTgt spid="43"/>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44"/>
                                        </p:tgtEl>
                                        <p:attrNameLst>
                                          <p:attrName>style.visibility</p:attrName>
                                        </p:attrNameLst>
                                      </p:cBhvr>
                                      <p:to>
                                        <p:strVal val="visible"/>
                                      </p:to>
                                    </p:set>
                                    <p:animEffect transition="in" filter="fade">
                                      <p:cBhvr>
                                        <p:cTn id="8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GB" sz="3200" b="1" i="0" u="none" strike="noStrike" kern="0" cap="none" spc="0" normalizeH="0" baseline="0" noProof="0" dirty="0">
                <a:ln>
                  <a:noFill/>
                </a:ln>
                <a:solidFill>
                  <a:prstClr val="white"/>
                </a:solidFill>
                <a:effectLst/>
                <a:uLnTx/>
                <a:uFillTx/>
                <a:latin typeface="Comic Sans MS"/>
                <a:cs typeface="Arial"/>
                <a:sym typeface="Comic Sans MS"/>
              </a:rPr>
              <a:t>Specific Learning Objective</a:t>
            </a:r>
            <a:endParaRPr kumimoji="0" lang="en-GB" sz="3200" b="0" i="0" u="none" strike="noStrike" kern="0" cap="none" spc="0" normalizeH="0" baseline="0" noProof="0" dirty="0">
              <a:ln>
                <a:noFill/>
              </a:ln>
              <a:solidFill>
                <a:prstClr val="white"/>
              </a:solidFill>
              <a:effectLst/>
              <a:uLnTx/>
              <a:uFillTx/>
              <a:latin typeface="Arial"/>
              <a:cs typeface="Arial"/>
              <a:sym typeface="Comic Sans MS"/>
            </a:endParaRPr>
          </a:p>
        </p:txBody>
      </p:sp>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95494" y="1345111"/>
            <a:ext cx="10999596" cy="4837325"/>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en-US" sz="3200" b="1" dirty="0">
                <a:solidFill>
                  <a:srgbClr val="3A729A"/>
                </a:solidFill>
                <a:latin typeface="Comic Sans MS"/>
              </a:rPr>
              <a:t>Classification of quadrilaterals according to diagonals</a:t>
            </a:r>
          </a:p>
          <a:p>
            <a:pPr marL="457200">
              <a:lnSpc>
                <a:spcPct val="150000"/>
              </a:lnSpc>
              <a:buClr>
                <a:srgbClr val="0076A3"/>
              </a:buClr>
              <a:buSzPts val="1100"/>
            </a:pPr>
            <a:r>
              <a:rPr lang="en-US" sz="2800" dirty="0">
                <a:solidFill>
                  <a:schemeClr val="tx1">
                    <a:lumMod val="65000"/>
                    <a:lumOff val="35000"/>
                  </a:schemeClr>
                </a:solidFill>
                <a:latin typeface="Comic Sans MS"/>
              </a:rPr>
              <a:t>Recognize properties of diagonals in a particular quadrilateral</a:t>
            </a:r>
            <a:endParaRPr lang="en-US" sz="2400" dirty="0">
              <a:solidFill>
                <a:schemeClr val="tx1">
                  <a:lumMod val="65000"/>
                  <a:lumOff val="35000"/>
                </a:schemeClr>
              </a:solidFill>
              <a:latin typeface="Comic Sans MS"/>
            </a:endParaRPr>
          </a:p>
          <a:p>
            <a:pPr marL="971550" lvl="8" indent="-457200">
              <a:lnSpc>
                <a:spcPct val="150000"/>
              </a:lnSpc>
              <a:buClr>
                <a:srgbClr val="0076A3"/>
              </a:buClr>
              <a:buSzPct val="100000"/>
              <a:buFont typeface="Arial" panose="020B0604020202020204" pitchFamily="34" charset="0"/>
              <a:buChar char="•"/>
            </a:pPr>
            <a:r>
              <a:rPr lang="en-US" sz="2400" dirty="0">
                <a:solidFill>
                  <a:schemeClr val="tx1">
                    <a:lumMod val="65000"/>
                    <a:lumOff val="35000"/>
                  </a:schemeClr>
                </a:solidFill>
                <a:latin typeface="Comic Sans MS"/>
              </a:rPr>
              <a:t>Recognize and draw the diagonals in a polygon</a:t>
            </a:r>
            <a:endParaRPr lang="fr-FR" sz="3200" b="1" dirty="0">
              <a:solidFill>
                <a:srgbClr val="3A729A"/>
              </a:solidFill>
              <a:latin typeface="Comic Sans MS" panose="030F0702030302020204" pitchFamily="66" charset="0"/>
            </a:endParaRPr>
          </a:p>
          <a:p>
            <a:pPr marL="91440" indent="-127000">
              <a:spcBef>
                <a:spcPts val="1400"/>
              </a:spcBef>
              <a:buSzPts val="2000"/>
              <a:buFont typeface="Arial"/>
              <a:buChar char=" "/>
            </a:pPr>
            <a:endParaRPr lang="fr-FR" sz="3200" dirty="0">
              <a:latin typeface="Comic Sans MS" panose="030F0702030302020204" pitchFamily="66" charset="0"/>
            </a:endParaRP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17387234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dirty="0">
                <a:solidFill>
                  <a:schemeClr val="accent1">
                    <a:lumMod val="50000"/>
                  </a:schemeClr>
                </a:solidFill>
                <a:latin typeface="Comic Sans MS" panose="030F0702030302020204" pitchFamily="66" charset="0"/>
              </a:rPr>
              <a:t>Conceptual Understanding</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368504" cy="830997"/>
          </a:xfrm>
          <a:prstGeom prst="rect">
            <a:avLst/>
          </a:prstGeom>
          <a:noFill/>
        </p:spPr>
        <p:txBody>
          <a:bodyPr wrap="none" rtlCol="0">
            <a:spAutoFit/>
          </a:bodyPr>
          <a:lstStyle/>
          <a:p>
            <a:r>
              <a:rPr lang="en-US" sz="4800" b="1">
                <a:solidFill>
                  <a:schemeClr val="bg1"/>
                </a:solidFill>
                <a:latin typeface="+mj-lt"/>
              </a:rPr>
              <a:t>Understanding</a:t>
            </a:r>
          </a:p>
        </p:txBody>
      </p:sp>
    </p:spTree>
    <p:custDataLst>
      <p:tags r:id="rId1"/>
    </p:custDataLst>
    <p:extLst>
      <p:ext uri="{BB962C8B-B14F-4D97-AF65-F5344CB8AC3E}">
        <p14:creationId xmlns:p14="http://schemas.microsoft.com/office/powerpoint/2010/main" val="41944468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Try to connect these 4 points using straight lines in as many ways as possible.</a:t>
            </a:r>
            <a:endParaRPr lang="en-US" sz="3200" b="1" dirty="0">
              <a:solidFill>
                <a:schemeClr val="bg1"/>
              </a:solidFill>
              <a:latin typeface="+mj-lt"/>
              <a:sym typeface="Comic Sans MS"/>
            </a:endParaRPr>
          </a:p>
        </p:txBody>
      </p:sp>
      <p:cxnSp>
        <p:nvCxnSpPr>
          <p:cNvPr id="7" name="Straight Connector 6">
            <a:extLst>
              <a:ext uri="{FF2B5EF4-FFF2-40B4-BE49-F238E27FC236}">
                <a16:creationId xmlns:a16="http://schemas.microsoft.com/office/drawing/2014/main" id="{0B7AFD19-277D-7FEA-F08B-C18B520B7DA4}"/>
              </a:ext>
            </a:extLst>
          </p:cNvPr>
          <p:cNvCxnSpPr>
            <a:cxnSpLocks/>
          </p:cNvCxnSpPr>
          <p:nvPr/>
        </p:nvCxnSpPr>
        <p:spPr>
          <a:xfrm>
            <a:off x="780288" y="2562857"/>
            <a:ext cx="2840736" cy="0"/>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7052CFE5-4B02-0BEF-BDAA-67835F195B0D}"/>
              </a:ext>
            </a:extLst>
          </p:cNvPr>
          <p:cNvGrpSpPr/>
          <p:nvPr/>
        </p:nvGrpSpPr>
        <p:grpSpPr>
          <a:xfrm>
            <a:off x="437216" y="1920240"/>
            <a:ext cx="3465919" cy="3194303"/>
            <a:chOff x="437216" y="1920240"/>
            <a:chExt cx="3465919" cy="3194303"/>
          </a:xfrm>
        </p:grpSpPr>
        <p:grpSp>
          <p:nvGrpSpPr>
            <p:cNvPr id="10" name="Group 9">
              <a:extLst>
                <a:ext uri="{FF2B5EF4-FFF2-40B4-BE49-F238E27FC236}">
                  <a16:creationId xmlns:a16="http://schemas.microsoft.com/office/drawing/2014/main" id="{A36135BC-4179-2AA9-9784-F9A505BCF823}"/>
                </a:ext>
              </a:extLst>
            </p:cNvPr>
            <p:cNvGrpSpPr/>
            <p:nvPr/>
          </p:nvGrpSpPr>
          <p:grpSpPr>
            <a:xfrm>
              <a:off x="437216" y="1920240"/>
              <a:ext cx="588607" cy="792479"/>
              <a:chOff x="1534496" y="1649479"/>
              <a:chExt cx="588607" cy="792479"/>
            </a:xfrm>
          </p:grpSpPr>
          <p:sp>
            <p:nvSpPr>
              <p:cNvPr id="8" name="Oval 7">
                <a:extLst>
                  <a:ext uri="{FF2B5EF4-FFF2-40B4-BE49-F238E27FC236}">
                    <a16:creationId xmlns:a16="http://schemas.microsoft.com/office/drawing/2014/main" id="{A55AEDCC-068D-4742-7B42-0D52584D9923}"/>
                  </a:ext>
                </a:extLst>
              </p:cNvPr>
              <p:cNvSpPr/>
              <p:nvPr/>
            </p:nvSpPr>
            <p:spPr>
              <a:xfrm>
                <a:off x="1804416" y="2255520"/>
                <a:ext cx="73152" cy="731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F891883-7357-C337-B681-2FDC1BE543C4}"/>
                  </a:ext>
                </a:extLst>
              </p:cNvPr>
              <p:cNvSpPr/>
              <p:nvPr/>
            </p:nvSpPr>
            <p:spPr>
              <a:xfrm>
                <a:off x="1534496" y="1649479"/>
                <a:ext cx="588607" cy="7924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a:t>
                </a:r>
              </a:p>
            </p:txBody>
          </p:sp>
        </p:grpSp>
        <p:grpSp>
          <p:nvGrpSpPr>
            <p:cNvPr id="30" name="Group 29">
              <a:extLst>
                <a:ext uri="{FF2B5EF4-FFF2-40B4-BE49-F238E27FC236}">
                  <a16:creationId xmlns:a16="http://schemas.microsoft.com/office/drawing/2014/main" id="{F78F1016-1479-F52B-46F0-4D0E5288DCE9}"/>
                </a:ext>
              </a:extLst>
            </p:cNvPr>
            <p:cNvGrpSpPr/>
            <p:nvPr/>
          </p:nvGrpSpPr>
          <p:grpSpPr>
            <a:xfrm>
              <a:off x="3314528" y="1920240"/>
              <a:ext cx="588607" cy="792479"/>
              <a:chOff x="1534496" y="1649479"/>
              <a:chExt cx="588607" cy="792479"/>
            </a:xfrm>
          </p:grpSpPr>
          <p:sp>
            <p:nvSpPr>
              <p:cNvPr id="31" name="Oval 30">
                <a:extLst>
                  <a:ext uri="{FF2B5EF4-FFF2-40B4-BE49-F238E27FC236}">
                    <a16:creationId xmlns:a16="http://schemas.microsoft.com/office/drawing/2014/main" id="{49A324C4-82A8-877B-60FB-FAF9A9FEB47A}"/>
                  </a:ext>
                </a:extLst>
              </p:cNvPr>
              <p:cNvSpPr/>
              <p:nvPr/>
            </p:nvSpPr>
            <p:spPr>
              <a:xfrm>
                <a:off x="1804416" y="2255520"/>
                <a:ext cx="73152" cy="731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0D758328-F99B-AAD6-D06D-93891DFEB9B5}"/>
                  </a:ext>
                </a:extLst>
              </p:cNvPr>
              <p:cNvSpPr/>
              <p:nvPr/>
            </p:nvSpPr>
            <p:spPr>
              <a:xfrm>
                <a:off x="1534496" y="1649479"/>
                <a:ext cx="588607" cy="7924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B</a:t>
                </a:r>
              </a:p>
            </p:txBody>
          </p:sp>
        </p:grpSp>
        <p:sp>
          <p:nvSpPr>
            <p:cNvPr id="46" name="Oval 45">
              <a:extLst>
                <a:ext uri="{FF2B5EF4-FFF2-40B4-BE49-F238E27FC236}">
                  <a16:creationId xmlns:a16="http://schemas.microsoft.com/office/drawing/2014/main" id="{B0118539-5E40-015F-6705-24568EC5FF18}"/>
                </a:ext>
              </a:extLst>
            </p:cNvPr>
            <p:cNvSpPr/>
            <p:nvPr/>
          </p:nvSpPr>
          <p:spPr>
            <a:xfrm>
              <a:off x="707136" y="4440425"/>
              <a:ext cx="73152" cy="731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15056C6E-D41F-E01D-2D7B-D5D6245D87D4}"/>
                </a:ext>
              </a:extLst>
            </p:cNvPr>
            <p:cNvSpPr/>
            <p:nvPr/>
          </p:nvSpPr>
          <p:spPr>
            <a:xfrm>
              <a:off x="437216" y="4322064"/>
              <a:ext cx="588607" cy="7924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D</a:t>
              </a:r>
            </a:p>
          </p:txBody>
        </p:sp>
        <p:sp>
          <p:nvSpPr>
            <p:cNvPr id="49" name="Oval 48">
              <a:extLst>
                <a:ext uri="{FF2B5EF4-FFF2-40B4-BE49-F238E27FC236}">
                  <a16:creationId xmlns:a16="http://schemas.microsoft.com/office/drawing/2014/main" id="{F17D1578-EB63-40E4-9DBF-7F06D76B8E6A}"/>
                </a:ext>
              </a:extLst>
            </p:cNvPr>
            <p:cNvSpPr/>
            <p:nvPr/>
          </p:nvSpPr>
          <p:spPr>
            <a:xfrm>
              <a:off x="3584448" y="4440425"/>
              <a:ext cx="73152" cy="731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45E2E387-562B-699F-BA5A-B00EC4F31F76}"/>
                </a:ext>
              </a:extLst>
            </p:cNvPr>
            <p:cNvSpPr/>
            <p:nvPr/>
          </p:nvSpPr>
          <p:spPr>
            <a:xfrm>
              <a:off x="3314528" y="4322064"/>
              <a:ext cx="588607" cy="7924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C</a:t>
              </a:r>
            </a:p>
          </p:txBody>
        </p:sp>
      </p:grpSp>
      <p:cxnSp>
        <p:nvCxnSpPr>
          <p:cNvPr id="51" name="Straight Connector 50">
            <a:extLst>
              <a:ext uri="{FF2B5EF4-FFF2-40B4-BE49-F238E27FC236}">
                <a16:creationId xmlns:a16="http://schemas.microsoft.com/office/drawing/2014/main" id="{07722201-1987-39F0-B72F-D6AA807D2D53}"/>
              </a:ext>
            </a:extLst>
          </p:cNvPr>
          <p:cNvCxnSpPr>
            <a:cxnSpLocks/>
          </p:cNvCxnSpPr>
          <p:nvPr/>
        </p:nvCxnSpPr>
        <p:spPr>
          <a:xfrm>
            <a:off x="780288" y="4452617"/>
            <a:ext cx="284073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A070CAE3-B492-7B61-51C7-A52E1A67C6B2}"/>
              </a:ext>
            </a:extLst>
          </p:cNvPr>
          <p:cNvCxnSpPr>
            <a:cxnSpLocks/>
            <a:endCxn id="46" idx="2"/>
          </p:cNvCxnSpPr>
          <p:nvPr/>
        </p:nvCxnSpPr>
        <p:spPr>
          <a:xfrm flipH="1">
            <a:off x="707136" y="2562857"/>
            <a:ext cx="12192" cy="191414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E1DAC-8ACB-6B67-3656-1CA7C936F7E4}"/>
              </a:ext>
            </a:extLst>
          </p:cNvPr>
          <p:cNvCxnSpPr>
            <a:cxnSpLocks/>
            <a:endCxn id="46" idx="2"/>
          </p:cNvCxnSpPr>
          <p:nvPr/>
        </p:nvCxnSpPr>
        <p:spPr>
          <a:xfrm flipH="1">
            <a:off x="707136" y="2562857"/>
            <a:ext cx="2913888" cy="191414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3684B96-331B-AFCA-A0F9-EBFD07D9F178}"/>
              </a:ext>
            </a:extLst>
          </p:cNvPr>
          <p:cNvCxnSpPr>
            <a:cxnSpLocks/>
          </p:cNvCxnSpPr>
          <p:nvPr/>
        </p:nvCxnSpPr>
        <p:spPr>
          <a:xfrm flipH="1">
            <a:off x="3596639" y="2562857"/>
            <a:ext cx="12192" cy="191414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28FFF39-9A3E-4427-05D4-009354AE2476}"/>
              </a:ext>
            </a:extLst>
          </p:cNvPr>
          <p:cNvCxnSpPr>
            <a:cxnSpLocks/>
          </p:cNvCxnSpPr>
          <p:nvPr/>
        </p:nvCxnSpPr>
        <p:spPr>
          <a:xfrm>
            <a:off x="694944" y="2538472"/>
            <a:ext cx="2913888" cy="191414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8B598178-9646-C790-6104-55EFE96655FE}"/>
              </a:ext>
            </a:extLst>
          </p:cNvPr>
          <p:cNvSpPr txBox="1"/>
          <p:nvPr/>
        </p:nvSpPr>
        <p:spPr>
          <a:xfrm>
            <a:off x="4319752" y="1996526"/>
            <a:ext cx="7638904" cy="989245"/>
          </a:xfrm>
          <a:prstGeom prst="rect">
            <a:avLst/>
          </a:prstGeom>
          <a:noFill/>
        </p:spPr>
        <p:txBody>
          <a:bodyPr wrap="square">
            <a:spAutoFit/>
          </a:bodyPr>
          <a:lstStyle/>
          <a:p>
            <a:pPr marL="0" marR="0">
              <a:lnSpc>
                <a:spcPct val="107000"/>
              </a:lnSpc>
              <a:spcBef>
                <a:spcPts val="0"/>
              </a:spcBef>
              <a:spcAft>
                <a:spcPts val="800"/>
              </a:spcAft>
            </a:pPr>
            <a:r>
              <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rPr>
              <a:t>What is the best description of the shape of ABCD?</a:t>
            </a:r>
          </a:p>
        </p:txBody>
      </p:sp>
      <p:sp>
        <p:nvSpPr>
          <p:cNvPr id="57" name="Rectangle: Rounded Corners 56">
            <a:extLst>
              <a:ext uri="{FF2B5EF4-FFF2-40B4-BE49-F238E27FC236}">
                <a16:creationId xmlns:a16="http://schemas.microsoft.com/office/drawing/2014/main" id="{C621FF90-7E50-FE83-ADCF-4D414F8D6D79}"/>
              </a:ext>
            </a:extLst>
          </p:cNvPr>
          <p:cNvSpPr/>
          <p:nvPr/>
        </p:nvSpPr>
        <p:spPr>
          <a:xfrm>
            <a:off x="5981700" y="2985771"/>
            <a:ext cx="3623930"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Parallelogram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58" name="Rectangle: Rounded Corners 57">
            <a:extLst>
              <a:ext uri="{FF2B5EF4-FFF2-40B4-BE49-F238E27FC236}">
                <a16:creationId xmlns:a16="http://schemas.microsoft.com/office/drawing/2014/main" id="{2FE010EB-1EB6-3EEC-4BDD-BA97ACD188AF}"/>
              </a:ext>
            </a:extLst>
          </p:cNvPr>
          <p:cNvSpPr/>
          <p:nvPr/>
        </p:nvSpPr>
        <p:spPr>
          <a:xfrm>
            <a:off x="5981700" y="3801193"/>
            <a:ext cx="3623930"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latin typeface="+mj-lt"/>
                <a:ea typeface="Calibri" panose="020F0502020204030204" pitchFamily="34" charset="0"/>
                <a:cs typeface="Arial" panose="020B0604020202020204" pitchFamily="34" charset="0"/>
              </a:rPr>
              <a:t>Trapezoid</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59" name="Rectangle: Rounded Corners 58">
            <a:extLst>
              <a:ext uri="{FF2B5EF4-FFF2-40B4-BE49-F238E27FC236}">
                <a16:creationId xmlns:a16="http://schemas.microsoft.com/office/drawing/2014/main" id="{A2068CDD-3D86-03C4-88C6-C5C007480831}"/>
              </a:ext>
            </a:extLst>
          </p:cNvPr>
          <p:cNvSpPr/>
          <p:nvPr/>
        </p:nvSpPr>
        <p:spPr>
          <a:xfrm>
            <a:off x="5981700" y="4616615"/>
            <a:ext cx="3623930"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Rectangle</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60" name="Rectangle: Rounded Corners 59">
            <a:extLst>
              <a:ext uri="{FF2B5EF4-FFF2-40B4-BE49-F238E27FC236}">
                <a16:creationId xmlns:a16="http://schemas.microsoft.com/office/drawing/2014/main" id="{55353528-6C0E-A161-5D4B-60D4FC644A30}"/>
              </a:ext>
            </a:extLst>
          </p:cNvPr>
          <p:cNvSpPr/>
          <p:nvPr/>
        </p:nvSpPr>
        <p:spPr>
          <a:xfrm>
            <a:off x="5981700" y="5432037"/>
            <a:ext cx="3623930"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Square</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B00AA3B7-A04A-F781-08C2-0E838182F27B}"/>
              </a:ext>
            </a:extLst>
          </p:cNvPr>
          <p:cNvSpPr txBox="1"/>
          <p:nvPr/>
        </p:nvSpPr>
        <p:spPr>
          <a:xfrm>
            <a:off x="9529482" y="99497"/>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en-GB" b="0" i="0" dirty="0">
                <a:solidFill>
                  <a:schemeClr val="tx1">
                    <a:lumMod val="50000"/>
                    <a:lumOff val="50000"/>
                  </a:schemeClr>
                </a:solidFill>
                <a:effectLst/>
                <a:latin typeface="+mj-lt"/>
              </a:rPr>
              <a:t>Learning </a:t>
            </a:r>
            <a:r>
              <a:rPr lang="en-GB" dirty="0">
                <a:solidFill>
                  <a:schemeClr val="tx1">
                    <a:lumMod val="50000"/>
                    <a:lumOff val="50000"/>
                  </a:schemeClr>
                </a:solidFill>
                <a:latin typeface="+mj-lt"/>
              </a:rPr>
              <a:t>Activity</a:t>
            </a:r>
          </a:p>
        </p:txBody>
      </p:sp>
    </p:spTree>
    <p:custDataLst>
      <p:tags r:id="rId1"/>
    </p:custDataLst>
    <p:extLst>
      <p:ext uri="{BB962C8B-B14F-4D97-AF65-F5344CB8AC3E}">
        <p14:creationId xmlns:p14="http://schemas.microsoft.com/office/powerpoint/2010/main" val="3097597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up)">
                                      <p:cBhvr>
                                        <p:cTn id="11" dur="500"/>
                                        <p:tgtEl>
                                          <p:spTgt spid="54"/>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wipe(right)">
                                      <p:cBhvr>
                                        <p:cTn id="15" dur="500"/>
                                        <p:tgtEl>
                                          <p:spTgt spid="5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down)">
                                      <p:cBhvr>
                                        <p:cTn id="19" dur="500"/>
                                        <p:tgtEl>
                                          <p:spTgt spid="52"/>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left)">
                                      <p:cBhvr>
                                        <p:cTn id="23" dur="500"/>
                                        <p:tgtEl>
                                          <p:spTgt spid="55"/>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right)">
                                      <p:cBhvr>
                                        <p:cTn id="27" dur="500"/>
                                        <p:tgtEl>
                                          <p:spTgt spid="5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3500"/>
                            </p:stCondLst>
                            <p:childTnLst>
                              <p:par>
                                <p:cTn id="33" presetID="42" presetClass="entr" presetSubtype="0"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500"/>
                                        <p:tgtEl>
                                          <p:spTgt spid="57"/>
                                        </p:tgtEl>
                                      </p:cBhvr>
                                    </p:animEffect>
                                    <p:anim calcmode="lin" valueType="num">
                                      <p:cBhvr>
                                        <p:cTn id="36" dur="500" fill="hold"/>
                                        <p:tgtEl>
                                          <p:spTgt spid="57"/>
                                        </p:tgtEl>
                                        <p:attrNameLst>
                                          <p:attrName>ppt_x</p:attrName>
                                        </p:attrNameLst>
                                      </p:cBhvr>
                                      <p:tavLst>
                                        <p:tav tm="0">
                                          <p:val>
                                            <p:strVal val="#ppt_x"/>
                                          </p:val>
                                        </p:tav>
                                        <p:tav tm="100000">
                                          <p:val>
                                            <p:strVal val="#ppt_x"/>
                                          </p:val>
                                        </p:tav>
                                      </p:tavLst>
                                    </p:anim>
                                    <p:anim calcmode="lin" valueType="num">
                                      <p:cBhvr>
                                        <p:cTn id="37" dur="500" fill="hold"/>
                                        <p:tgtEl>
                                          <p:spTgt spid="57"/>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500"/>
                                        <p:tgtEl>
                                          <p:spTgt spid="58"/>
                                        </p:tgtEl>
                                      </p:cBhvr>
                                    </p:animEffect>
                                    <p:anim calcmode="lin" valueType="num">
                                      <p:cBhvr>
                                        <p:cTn id="41" dur="500" fill="hold"/>
                                        <p:tgtEl>
                                          <p:spTgt spid="58"/>
                                        </p:tgtEl>
                                        <p:attrNameLst>
                                          <p:attrName>ppt_x</p:attrName>
                                        </p:attrNameLst>
                                      </p:cBhvr>
                                      <p:tavLst>
                                        <p:tav tm="0">
                                          <p:val>
                                            <p:strVal val="#ppt_x"/>
                                          </p:val>
                                        </p:tav>
                                        <p:tav tm="100000">
                                          <p:val>
                                            <p:strVal val="#ppt_x"/>
                                          </p:val>
                                        </p:tav>
                                      </p:tavLst>
                                    </p:anim>
                                    <p:anim calcmode="lin" valueType="num">
                                      <p:cBhvr>
                                        <p:cTn id="42" dur="500" fill="hold"/>
                                        <p:tgtEl>
                                          <p:spTgt spid="58"/>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59"/>
                                        </p:tgtEl>
                                        <p:attrNameLst>
                                          <p:attrName>style.visibility</p:attrName>
                                        </p:attrNameLst>
                                      </p:cBhvr>
                                      <p:to>
                                        <p:strVal val="visible"/>
                                      </p:to>
                                    </p:set>
                                    <p:animEffect transition="in" filter="fade">
                                      <p:cBhvr>
                                        <p:cTn id="45" dur="500"/>
                                        <p:tgtEl>
                                          <p:spTgt spid="59"/>
                                        </p:tgtEl>
                                      </p:cBhvr>
                                    </p:animEffect>
                                    <p:anim calcmode="lin" valueType="num">
                                      <p:cBhvr>
                                        <p:cTn id="46" dur="500" fill="hold"/>
                                        <p:tgtEl>
                                          <p:spTgt spid="59"/>
                                        </p:tgtEl>
                                        <p:attrNameLst>
                                          <p:attrName>ppt_x</p:attrName>
                                        </p:attrNameLst>
                                      </p:cBhvr>
                                      <p:tavLst>
                                        <p:tav tm="0">
                                          <p:val>
                                            <p:strVal val="#ppt_x"/>
                                          </p:val>
                                        </p:tav>
                                        <p:tav tm="100000">
                                          <p:val>
                                            <p:strVal val="#ppt_x"/>
                                          </p:val>
                                        </p:tav>
                                      </p:tavLst>
                                    </p:anim>
                                    <p:anim calcmode="lin" valueType="num">
                                      <p:cBhvr>
                                        <p:cTn id="47" dur="500" fill="hold"/>
                                        <p:tgtEl>
                                          <p:spTgt spid="59"/>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500"/>
                                        <p:tgtEl>
                                          <p:spTgt spid="60"/>
                                        </p:tgtEl>
                                      </p:cBhvr>
                                    </p:animEffect>
                                    <p:anim calcmode="lin" valueType="num">
                                      <p:cBhvr>
                                        <p:cTn id="51" dur="500" fill="hold"/>
                                        <p:tgtEl>
                                          <p:spTgt spid="60"/>
                                        </p:tgtEl>
                                        <p:attrNameLst>
                                          <p:attrName>ppt_x</p:attrName>
                                        </p:attrNameLst>
                                      </p:cBhvr>
                                      <p:tavLst>
                                        <p:tav tm="0">
                                          <p:val>
                                            <p:strVal val="#ppt_x"/>
                                          </p:val>
                                        </p:tav>
                                        <p:tav tm="100000">
                                          <p:val>
                                            <p:strVal val="#ppt_x"/>
                                          </p:val>
                                        </p:tav>
                                      </p:tavLst>
                                    </p:anim>
                                    <p:anim calcmode="lin" valueType="num">
                                      <p:cBhvr>
                                        <p:cTn id="52" dur="5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 presetClass="emph" presetSubtype="2" fill="hold" nodeType="clickEffect">
                                  <p:stCondLst>
                                    <p:cond delay="0"/>
                                  </p:stCondLst>
                                  <p:childTnLst>
                                    <p:animClr clrSpc="rgb" dir="cw">
                                      <p:cBhvr>
                                        <p:cTn id="56" dur="500" fill="hold"/>
                                        <p:tgtEl>
                                          <p:spTgt spid="59"/>
                                        </p:tgtEl>
                                        <p:attrNameLst>
                                          <p:attrName>fillcolor</p:attrName>
                                        </p:attrNameLst>
                                      </p:cBhvr>
                                      <p:to>
                                        <a:srgbClr val="74C274"/>
                                      </p:to>
                                    </p:animClr>
                                    <p:set>
                                      <p:cBhvr>
                                        <p:cTn id="57" dur="500" fill="hold"/>
                                        <p:tgtEl>
                                          <p:spTgt spid="59"/>
                                        </p:tgtEl>
                                        <p:attrNameLst>
                                          <p:attrName>fill.type</p:attrName>
                                        </p:attrNameLst>
                                      </p:cBhvr>
                                      <p:to>
                                        <p:strVal val="solid"/>
                                      </p:to>
                                    </p:set>
                                    <p:set>
                                      <p:cBhvr>
                                        <p:cTn id="58" dur="500" fill="hold"/>
                                        <p:tgtEl>
                                          <p:spTgt spid="59"/>
                                        </p:tgtEl>
                                        <p:attrNameLst>
                                          <p:attrName>fill.on</p:attrName>
                                        </p:attrNameLst>
                                      </p:cBhvr>
                                      <p:to>
                                        <p:strVal val="true"/>
                                      </p:to>
                                    </p:set>
                                  </p:childTnLst>
                                </p:cTn>
                              </p:par>
                              <p:par>
                                <p:cTn id="59" presetID="7" presetClass="emph" presetSubtype="2" fill="hold" nodeType="withEffect">
                                  <p:stCondLst>
                                    <p:cond delay="0"/>
                                  </p:stCondLst>
                                  <p:childTnLst>
                                    <p:animClr clrSpc="rgb" dir="cw">
                                      <p:cBhvr>
                                        <p:cTn id="60" dur="500" fill="hold"/>
                                        <p:tgtEl>
                                          <p:spTgt spid="59"/>
                                        </p:tgtEl>
                                        <p:attrNameLst>
                                          <p:attrName>stroke.color</p:attrName>
                                        </p:attrNameLst>
                                      </p:cBhvr>
                                      <p:to>
                                        <a:srgbClr val="74C274"/>
                                      </p:to>
                                    </p:animClr>
                                    <p:set>
                                      <p:cBhvr>
                                        <p:cTn id="61" dur="500" fill="hold"/>
                                        <p:tgtEl>
                                          <p:spTgt spid="59"/>
                                        </p:tgtEl>
                                        <p:attrNameLst>
                                          <p:attrName>stroke.on</p:attrName>
                                        </p:attrNameLst>
                                      </p:cBhvr>
                                      <p:to>
                                        <p:strVal val="true"/>
                                      </p:to>
                                    </p:set>
                                  </p:childTnLst>
                                </p:cTn>
                              </p:par>
                              <p:par>
                                <p:cTn id="62" presetID="3" presetClass="emph" presetSubtype="2" fill="hold" grpId="1" nodeType="withEffect">
                                  <p:stCondLst>
                                    <p:cond delay="0"/>
                                  </p:stCondLst>
                                  <p:childTnLst>
                                    <p:animClr clrSpc="rgb" dir="cw">
                                      <p:cBhvr override="childStyle">
                                        <p:cTn id="63" dur="500" fill="hold"/>
                                        <p:tgtEl>
                                          <p:spTgt spid="59"/>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animBg="1"/>
      <p:bldP spid="58" grpId="0" animBg="1"/>
      <p:bldP spid="59" grpId="0" animBg="1"/>
      <p:bldP spid="59" grpId="1" animBg="1"/>
      <p:bldP spid="6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From the list of segments below, select the ones that are sides of the rectangle ABCD.</a:t>
            </a:r>
            <a:endParaRPr lang="en-US" sz="3200" b="1" dirty="0">
              <a:solidFill>
                <a:schemeClr val="bg1"/>
              </a:solidFill>
              <a:latin typeface="+mj-lt"/>
              <a:sym typeface="Comic Sans MS"/>
            </a:endParaRPr>
          </a:p>
        </p:txBody>
      </p:sp>
      <p:cxnSp>
        <p:nvCxnSpPr>
          <p:cNvPr id="7" name="Straight Connector 6">
            <a:extLst>
              <a:ext uri="{FF2B5EF4-FFF2-40B4-BE49-F238E27FC236}">
                <a16:creationId xmlns:a16="http://schemas.microsoft.com/office/drawing/2014/main" id="{0B7AFD19-277D-7FEA-F08B-C18B520B7DA4}"/>
              </a:ext>
            </a:extLst>
          </p:cNvPr>
          <p:cNvCxnSpPr>
            <a:cxnSpLocks/>
          </p:cNvCxnSpPr>
          <p:nvPr/>
        </p:nvCxnSpPr>
        <p:spPr>
          <a:xfrm>
            <a:off x="780288" y="2173391"/>
            <a:ext cx="2840736" cy="0"/>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7052CFE5-4B02-0BEF-BDAA-67835F195B0D}"/>
              </a:ext>
            </a:extLst>
          </p:cNvPr>
          <p:cNvGrpSpPr/>
          <p:nvPr/>
        </p:nvGrpSpPr>
        <p:grpSpPr>
          <a:xfrm>
            <a:off x="437216" y="1530774"/>
            <a:ext cx="3465919" cy="3194303"/>
            <a:chOff x="437216" y="1920240"/>
            <a:chExt cx="3465919" cy="3194303"/>
          </a:xfrm>
        </p:grpSpPr>
        <p:grpSp>
          <p:nvGrpSpPr>
            <p:cNvPr id="10" name="Group 9">
              <a:extLst>
                <a:ext uri="{FF2B5EF4-FFF2-40B4-BE49-F238E27FC236}">
                  <a16:creationId xmlns:a16="http://schemas.microsoft.com/office/drawing/2014/main" id="{A36135BC-4179-2AA9-9784-F9A505BCF823}"/>
                </a:ext>
              </a:extLst>
            </p:cNvPr>
            <p:cNvGrpSpPr/>
            <p:nvPr/>
          </p:nvGrpSpPr>
          <p:grpSpPr>
            <a:xfrm>
              <a:off x="437216" y="1920240"/>
              <a:ext cx="588607" cy="792479"/>
              <a:chOff x="1534496" y="1649479"/>
              <a:chExt cx="588607" cy="792479"/>
            </a:xfrm>
          </p:grpSpPr>
          <p:sp>
            <p:nvSpPr>
              <p:cNvPr id="8" name="Oval 7">
                <a:extLst>
                  <a:ext uri="{FF2B5EF4-FFF2-40B4-BE49-F238E27FC236}">
                    <a16:creationId xmlns:a16="http://schemas.microsoft.com/office/drawing/2014/main" id="{A55AEDCC-068D-4742-7B42-0D52584D9923}"/>
                  </a:ext>
                </a:extLst>
              </p:cNvPr>
              <p:cNvSpPr/>
              <p:nvPr/>
            </p:nvSpPr>
            <p:spPr>
              <a:xfrm>
                <a:off x="1804416" y="2255520"/>
                <a:ext cx="73152" cy="731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F891883-7357-C337-B681-2FDC1BE543C4}"/>
                  </a:ext>
                </a:extLst>
              </p:cNvPr>
              <p:cNvSpPr/>
              <p:nvPr/>
            </p:nvSpPr>
            <p:spPr>
              <a:xfrm>
                <a:off x="1534496" y="1649479"/>
                <a:ext cx="588607" cy="7924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a:t>
                </a:r>
              </a:p>
            </p:txBody>
          </p:sp>
        </p:grpSp>
        <p:grpSp>
          <p:nvGrpSpPr>
            <p:cNvPr id="30" name="Group 29">
              <a:extLst>
                <a:ext uri="{FF2B5EF4-FFF2-40B4-BE49-F238E27FC236}">
                  <a16:creationId xmlns:a16="http://schemas.microsoft.com/office/drawing/2014/main" id="{F78F1016-1479-F52B-46F0-4D0E5288DCE9}"/>
                </a:ext>
              </a:extLst>
            </p:cNvPr>
            <p:cNvGrpSpPr/>
            <p:nvPr/>
          </p:nvGrpSpPr>
          <p:grpSpPr>
            <a:xfrm>
              <a:off x="3314528" y="1920240"/>
              <a:ext cx="588607" cy="792479"/>
              <a:chOff x="1534496" y="1649479"/>
              <a:chExt cx="588607" cy="792479"/>
            </a:xfrm>
          </p:grpSpPr>
          <p:sp>
            <p:nvSpPr>
              <p:cNvPr id="31" name="Oval 30">
                <a:extLst>
                  <a:ext uri="{FF2B5EF4-FFF2-40B4-BE49-F238E27FC236}">
                    <a16:creationId xmlns:a16="http://schemas.microsoft.com/office/drawing/2014/main" id="{49A324C4-82A8-877B-60FB-FAF9A9FEB47A}"/>
                  </a:ext>
                </a:extLst>
              </p:cNvPr>
              <p:cNvSpPr/>
              <p:nvPr/>
            </p:nvSpPr>
            <p:spPr>
              <a:xfrm>
                <a:off x="1804416" y="2255520"/>
                <a:ext cx="73152" cy="731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0D758328-F99B-AAD6-D06D-93891DFEB9B5}"/>
                  </a:ext>
                </a:extLst>
              </p:cNvPr>
              <p:cNvSpPr/>
              <p:nvPr/>
            </p:nvSpPr>
            <p:spPr>
              <a:xfrm>
                <a:off x="1534496" y="1649479"/>
                <a:ext cx="588607" cy="7924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B</a:t>
                </a:r>
              </a:p>
            </p:txBody>
          </p:sp>
        </p:grpSp>
        <p:sp>
          <p:nvSpPr>
            <p:cNvPr id="46" name="Oval 45">
              <a:extLst>
                <a:ext uri="{FF2B5EF4-FFF2-40B4-BE49-F238E27FC236}">
                  <a16:creationId xmlns:a16="http://schemas.microsoft.com/office/drawing/2014/main" id="{B0118539-5E40-015F-6705-24568EC5FF18}"/>
                </a:ext>
              </a:extLst>
            </p:cNvPr>
            <p:cNvSpPr/>
            <p:nvPr/>
          </p:nvSpPr>
          <p:spPr>
            <a:xfrm>
              <a:off x="707136" y="4440425"/>
              <a:ext cx="73152" cy="731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15056C6E-D41F-E01D-2D7B-D5D6245D87D4}"/>
                </a:ext>
              </a:extLst>
            </p:cNvPr>
            <p:cNvSpPr/>
            <p:nvPr/>
          </p:nvSpPr>
          <p:spPr>
            <a:xfrm>
              <a:off x="437216" y="4322064"/>
              <a:ext cx="588607" cy="7924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D</a:t>
              </a:r>
            </a:p>
          </p:txBody>
        </p:sp>
        <p:sp>
          <p:nvSpPr>
            <p:cNvPr id="49" name="Oval 48">
              <a:extLst>
                <a:ext uri="{FF2B5EF4-FFF2-40B4-BE49-F238E27FC236}">
                  <a16:creationId xmlns:a16="http://schemas.microsoft.com/office/drawing/2014/main" id="{F17D1578-EB63-40E4-9DBF-7F06D76B8E6A}"/>
                </a:ext>
              </a:extLst>
            </p:cNvPr>
            <p:cNvSpPr/>
            <p:nvPr/>
          </p:nvSpPr>
          <p:spPr>
            <a:xfrm>
              <a:off x="3584448" y="4440425"/>
              <a:ext cx="73152" cy="731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45E2E387-562B-699F-BA5A-B00EC4F31F76}"/>
                </a:ext>
              </a:extLst>
            </p:cNvPr>
            <p:cNvSpPr/>
            <p:nvPr/>
          </p:nvSpPr>
          <p:spPr>
            <a:xfrm>
              <a:off x="3314528" y="4322064"/>
              <a:ext cx="588607" cy="7924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C</a:t>
              </a:r>
            </a:p>
          </p:txBody>
        </p:sp>
      </p:grpSp>
      <p:cxnSp>
        <p:nvCxnSpPr>
          <p:cNvPr id="51" name="Straight Connector 50">
            <a:extLst>
              <a:ext uri="{FF2B5EF4-FFF2-40B4-BE49-F238E27FC236}">
                <a16:creationId xmlns:a16="http://schemas.microsoft.com/office/drawing/2014/main" id="{07722201-1987-39F0-B72F-D6AA807D2D53}"/>
              </a:ext>
            </a:extLst>
          </p:cNvPr>
          <p:cNvCxnSpPr>
            <a:cxnSpLocks/>
          </p:cNvCxnSpPr>
          <p:nvPr/>
        </p:nvCxnSpPr>
        <p:spPr>
          <a:xfrm>
            <a:off x="780288" y="4063151"/>
            <a:ext cx="284073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A070CAE3-B492-7B61-51C7-A52E1A67C6B2}"/>
              </a:ext>
            </a:extLst>
          </p:cNvPr>
          <p:cNvCxnSpPr>
            <a:cxnSpLocks/>
            <a:endCxn id="46" idx="2"/>
          </p:cNvCxnSpPr>
          <p:nvPr/>
        </p:nvCxnSpPr>
        <p:spPr>
          <a:xfrm flipH="1">
            <a:off x="707136" y="2173391"/>
            <a:ext cx="12192" cy="191414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E1DAC-8ACB-6B67-3656-1CA7C936F7E4}"/>
              </a:ext>
            </a:extLst>
          </p:cNvPr>
          <p:cNvCxnSpPr>
            <a:cxnSpLocks/>
            <a:endCxn id="46" idx="2"/>
          </p:cNvCxnSpPr>
          <p:nvPr/>
        </p:nvCxnSpPr>
        <p:spPr>
          <a:xfrm flipH="1">
            <a:off x="707136" y="2173391"/>
            <a:ext cx="2913888" cy="191414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3684B96-331B-AFCA-A0F9-EBFD07D9F178}"/>
              </a:ext>
            </a:extLst>
          </p:cNvPr>
          <p:cNvCxnSpPr>
            <a:cxnSpLocks/>
          </p:cNvCxnSpPr>
          <p:nvPr/>
        </p:nvCxnSpPr>
        <p:spPr>
          <a:xfrm flipH="1">
            <a:off x="3596639" y="2173391"/>
            <a:ext cx="12192" cy="191414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28FFF39-9A3E-4427-05D4-009354AE2476}"/>
              </a:ext>
            </a:extLst>
          </p:cNvPr>
          <p:cNvCxnSpPr>
            <a:cxnSpLocks/>
          </p:cNvCxnSpPr>
          <p:nvPr/>
        </p:nvCxnSpPr>
        <p:spPr>
          <a:xfrm>
            <a:off x="694944" y="2149006"/>
            <a:ext cx="2913888" cy="191414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7" name="Rectangle: Rounded Corners 56">
            <a:extLst>
              <a:ext uri="{FF2B5EF4-FFF2-40B4-BE49-F238E27FC236}">
                <a16:creationId xmlns:a16="http://schemas.microsoft.com/office/drawing/2014/main" id="{C621FF90-7E50-FE83-ADCF-4D414F8D6D79}"/>
              </a:ext>
            </a:extLst>
          </p:cNvPr>
          <p:cNvSpPr/>
          <p:nvPr/>
        </p:nvSpPr>
        <p:spPr>
          <a:xfrm>
            <a:off x="6851902" y="2334959"/>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[AC]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59" name="Rectangle: Rounded Corners 58">
            <a:extLst>
              <a:ext uri="{FF2B5EF4-FFF2-40B4-BE49-F238E27FC236}">
                <a16:creationId xmlns:a16="http://schemas.microsoft.com/office/drawing/2014/main" id="{A2068CDD-3D86-03C4-88C6-C5C007480831}"/>
              </a:ext>
            </a:extLst>
          </p:cNvPr>
          <p:cNvSpPr/>
          <p:nvPr/>
        </p:nvSpPr>
        <p:spPr>
          <a:xfrm>
            <a:off x="4661986" y="2334959"/>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[AB]</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5" name="Rectangle: Rounded Corners 24">
            <a:extLst>
              <a:ext uri="{FF2B5EF4-FFF2-40B4-BE49-F238E27FC236}">
                <a16:creationId xmlns:a16="http://schemas.microsoft.com/office/drawing/2014/main" id="{5D2AF304-350A-0104-3826-F5A652BB5D20}"/>
              </a:ext>
            </a:extLst>
          </p:cNvPr>
          <p:cNvSpPr/>
          <p:nvPr/>
        </p:nvSpPr>
        <p:spPr>
          <a:xfrm>
            <a:off x="9041818" y="2334959"/>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[AD]</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6" name="Rectangle: Rounded Corners 25">
            <a:extLst>
              <a:ext uri="{FF2B5EF4-FFF2-40B4-BE49-F238E27FC236}">
                <a16:creationId xmlns:a16="http://schemas.microsoft.com/office/drawing/2014/main" id="{403F3FA7-AE92-1B43-4DF9-623BBA7EE731}"/>
              </a:ext>
            </a:extLst>
          </p:cNvPr>
          <p:cNvSpPr/>
          <p:nvPr/>
        </p:nvSpPr>
        <p:spPr>
          <a:xfrm>
            <a:off x="6851902" y="3307675"/>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[BD]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7" name="Rectangle: Rounded Corners 26">
            <a:extLst>
              <a:ext uri="{FF2B5EF4-FFF2-40B4-BE49-F238E27FC236}">
                <a16:creationId xmlns:a16="http://schemas.microsoft.com/office/drawing/2014/main" id="{D32B866E-1566-0CAB-236F-0976959F1B42}"/>
              </a:ext>
            </a:extLst>
          </p:cNvPr>
          <p:cNvSpPr/>
          <p:nvPr/>
        </p:nvSpPr>
        <p:spPr>
          <a:xfrm>
            <a:off x="4661986" y="3307675"/>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[BC]</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8" name="Rectangle: Rounded Corners 27">
            <a:extLst>
              <a:ext uri="{FF2B5EF4-FFF2-40B4-BE49-F238E27FC236}">
                <a16:creationId xmlns:a16="http://schemas.microsoft.com/office/drawing/2014/main" id="{864AB9E9-4437-ED48-0A18-546AE9DC1248}"/>
              </a:ext>
            </a:extLst>
          </p:cNvPr>
          <p:cNvSpPr/>
          <p:nvPr/>
        </p:nvSpPr>
        <p:spPr>
          <a:xfrm>
            <a:off x="9041818" y="3307675"/>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[CD]</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83BDC2E6-CFA2-A15D-E7C9-999DDED9D562}"/>
              </a:ext>
            </a:extLst>
          </p:cNvPr>
          <p:cNvSpPr txBox="1"/>
          <p:nvPr/>
        </p:nvSpPr>
        <p:spPr>
          <a:xfrm>
            <a:off x="0" y="4678542"/>
            <a:ext cx="12192000" cy="989245"/>
          </a:xfrm>
          <a:prstGeom prst="rect">
            <a:avLst/>
          </a:prstGeom>
          <a:noFill/>
        </p:spPr>
        <p:txBody>
          <a:bodyPr wrap="square">
            <a:spAutoFit/>
          </a:bodyPr>
          <a:lstStyle/>
          <a:p>
            <a:pPr marL="457200">
              <a:lnSpc>
                <a:spcPct val="107000"/>
              </a:lnSpc>
              <a:spcAft>
                <a:spcPts val="800"/>
              </a:spcAft>
            </a:pPr>
            <a:r>
              <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rPr>
              <a:t>A diagonal is a segment that connects two non-consecutive vertices of a quadrilateral. </a:t>
            </a:r>
            <a:r>
              <a:rPr lang="en-US" sz="2800" dirty="0">
                <a:solidFill>
                  <a:schemeClr val="tx1">
                    <a:lumMod val="65000"/>
                    <a:lumOff val="35000"/>
                  </a:schemeClr>
                </a:solidFill>
                <a:latin typeface="+mj-lt"/>
                <a:ea typeface="Calibri" panose="020F0502020204030204" pitchFamily="34" charset="0"/>
                <a:cs typeface="Arial" panose="020B0604020202020204" pitchFamily="34" charset="0"/>
              </a:rPr>
              <a:t>[AC] and [BD] are called diagonals.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C88E5429-CA72-583B-CCAC-F21282B29F96}"/>
              </a:ext>
            </a:extLst>
          </p:cNvPr>
          <p:cNvSpPr txBox="1"/>
          <p:nvPr/>
        </p:nvSpPr>
        <p:spPr>
          <a:xfrm>
            <a:off x="0" y="5798478"/>
            <a:ext cx="12192000" cy="989245"/>
          </a:xfrm>
          <a:prstGeom prst="rect">
            <a:avLst/>
          </a:prstGeom>
          <a:noFill/>
        </p:spPr>
        <p:txBody>
          <a:bodyPr wrap="square">
            <a:spAutoFit/>
          </a:bodyPr>
          <a:lstStyle/>
          <a:p>
            <a:pPr marL="457200">
              <a:lnSpc>
                <a:spcPct val="107000"/>
              </a:lnSpc>
              <a:spcAft>
                <a:spcPts val="800"/>
              </a:spcAft>
            </a:pPr>
            <a:r>
              <a:rPr lang="en-US" sz="2800" dirty="0">
                <a:solidFill>
                  <a:schemeClr val="tx1">
                    <a:lumMod val="65000"/>
                    <a:lumOff val="35000"/>
                  </a:schemeClr>
                </a:solidFill>
                <a:latin typeface="+mj-lt"/>
                <a:ea typeface="Calibri" panose="020F0502020204030204" pitchFamily="34" charset="0"/>
                <a:cs typeface="Arial" panose="020B0604020202020204" pitchFamily="34" charset="0"/>
              </a:rPr>
              <a:t>On the other hand, sides are segments that connect consecutive vertices.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69415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anim calcmode="lin" valueType="num">
                                      <p:cBhvr>
                                        <p:cTn id="8" dur="500" fill="hold"/>
                                        <p:tgtEl>
                                          <p:spTgt spid="57"/>
                                        </p:tgtEl>
                                        <p:attrNameLst>
                                          <p:attrName>ppt_x</p:attrName>
                                        </p:attrNameLst>
                                      </p:cBhvr>
                                      <p:tavLst>
                                        <p:tav tm="0">
                                          <p:val>
                                            <p:strVal val="#ppt_x"/>
                                          </p:val>
                                        </p:tav>
                                        <p:tav tm="100000">
                                          <p:val>
                                            <p:strVal val="#ppt_x"/>
                                          </p:val>
                                        </p:tav>
                                      </p:tavLst>
                                    </p:anim>
                                    <p:anim calcmode="lin" valueType="num">
                                      <p:cBhvr>
                                        <p:cTn id="9" dur="500" fill="hold"/>
                                        <p:tgtEl>
                                          <p:spTgt spid="5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fade">
                                      <p:cBhvr>
                                        <p:cTn id="12" dur="500"/>
                                        <p:tgtEl>
                                          <p:spTgt spid="59"/>
                                        </p:tgtEl>
                                      </p:cBhvr>
                                    </p:animEffect>
                                    <p:anim calcmode="lin" valueType="num">
                                      <p:cBhvr>
                                        <p:cTn id="13" dur="500" fill="hold"/>
                                        <p:tgtEl>
                                          <p:spTgt spid="59"/>
                                        </p:tgtEl>
                                        <p:attrNameLst>
                                          <p:attrName>ppt_x</p:attrName>
                                        </p:attrNameLst>
                                      </p:cBhvr>
                                      <p:tavLst>
                                        <p:tav tm="0">
                                          <p:val>
                                            <p:strVal val="#ppt_x"/>
                                          </p:val>
                                        </p:tav>
                                        <p:tav tm="100000">
                                          <p:val>
                                            <p:strVal val="#ppt_x"/>
                                          </p:val>
                                        </p:tav>
                                      </p:tavLst>
                                    </p:anim>
                                    <p:anim calcmode="lin" valueType="num">
                                      <p:cBhvr>
                                        <p:cTn id="14" dur="500" fill="hold"/>
                                        <p:tgtEl>
                                          <p:spTgt spid="5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anim calcmode="lin" valueType="num">
                                      <p:cBhvr>
                                        <p:cTn id="18" dur="500" fill="hold"/>
                                        <p:tgtEl>
                                          <p:spTgt spid="25"/>
                                        </p:tgtEl>
                                        <p:attrNameLst>
                                          <p:attrName>ppt_x</p:attrName>
                                        </p:attrNameLst>
                                      </p:cBhvr>
                                      <p:tavLst>
                                        <p:tav tm="0">
                                          <p:val>
                                            <p:strVal val="#ppt_x"/>
                                          </p:val>
                                        </p:tav>
                                        <p:tav tm="100000">
                                          <p:val>
                                            <p:strVal val="#ppt_x"/>
                                          </p:val>
                                        </p:tav>
                                      </p:tavLst>
                                    </p:anim>
                                    <p:anim calcmode="lin" valueType="num">
                                      <p:cBhvr>
                                        <p:cTn id="19" dur="500" fill="hold"/>
                                        <p:tgtEl>
                                          <p:spTgt spid="25"/>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42"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anim calcmode="lin" valueType="num">
                                      <p:cBhvr>
                                        <p:cTn id="24" dur="500" fill="hold"/>
                                        <p:tgtEl>
                                          <p:spTgt spid="26"/>
                                        </p:tgtEl>
                                        <p:attrNameLst>
                                          <p:attrName>ppt_x</p:attrName>
                                        </p:attrNameLst>
                                      </p:cBhvr>
                                      <p:tavLst>
                                        <p:tav tm="0">
                                          <p:val>
                                            <p:strVal val="#ppt_x"/>
                                          </p:val>
                                        </p:tav>
                                        <p:tav tm="100000">
                                          <p:val>
                                            <p:strVal val="#ppt_x"/>
                                          </p:val>
                                        </p:tav>
                                      </p:tavLst>
                                    </p:anim>
                                    <p:anim calcmode="lin" valueType="num">
                                      <p:cBhvr>
                                        <p:cTn id="25" dur="500" fill="hold"/>
                                        <p:tgtEl>
                                          <p:spTgt spid="2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anim calcmode="lin" valueType="num">
                                      <p:cBhvr>
                                        <p:cTn id="29" dur="500" fill="hold"/>
                                        <p:tgtEl>
                                          <p:spTgt spid="27"/>
                                        </p:tgtEl>
                                        <p:attrNameLst>
                                          <p:attrName>ppt_x</p:attrName>
                                        </p:attrNameLst>
                                      </p:cBhvr>
                                      <p:tavLst>
                                        <p:tav tm="0">
                                          <p:val>
                                            <p:strVal val="#ppt_x"/>
                                          </p:val>
                                        </p:tav>
                                        <p:tav tm="100000">
                                          <p:val>
                                            <p:strVal val="#ppt_x"/>
                                          </p:val>
                                        </p:tav>
                                      </p:tavLst>
                                    </p:anim>
                                    <p:anim calcmode="lin" valueType="num">
                                      <p:cBhvr>
                                        <p:cTn id="30" dur="500" fill="hold"/>
                                        <p:tgtEl>
                                          <p:spTgt spid="27"/>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anim calcmode="lin" valueType="num">
                                      <p:cBhvr>
                                        <p:cTn id="34" dur="500" fill="hold"/>
                                        <p:tgtEl>
                                          <p:spTgt spid="28"/>
                                        </p:tgtEl>
                                        <p:attrNameLst>
                                          <p:attrName>ppt_x</p:attrName>
                                        </p:attrNameLst>
                                      </p:cBhvr>
                                      <p:tavLst>
                                        <p:tav tm="0">
                                          <p:val>
                                            <p:strVal val="#ppt_x"/>
                                          </p:val>
                                        </p:tav>
                                        <p:tav tm="100000">
                                          <p:val>
                                            <p:strVal val="#ppt_x"/>
                                          </p:val>
                                        </p:tav>
                                      </p:tavLst>
                                    </p:anim>
                                    <p:anim calcmode="lin" valueType="num">
                                      <p:cBhvr>
                                        <p:cTn id="35" dur="5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 presetClass="emph" presetSubtype="2" fill="hold" nodeType="clickEffect">
                                  <p:stCondLst>
                                    <p:cond delay="0"/>
                                  </p:stCondLst>
                                  <p:childTnLst>
                                    <p:animClr clrSpc="rgb" dir="cw">
                                      <p:cBhvr>
                                        <p:cTn id="39" dur="500" fill="hold"/>
                                        <p:tgtEl>
                                          <p:spTgt spid="59"/>
                                        </p:tgtEl>
                                        <p:attrNameLst>
                                          <p:attrName>fillcolor</p:attrName>
                                        </p:attrNameLst>
                                      </p:cBhvr>
                                      <p:to>
                                        <a:srgbClr val="74C274"/>
                                      </p:to>
                                    </p:animClr>
                                    <p:set>
                                      <p:cBhvr>
                                        <p:cTn id="40" dur="500" fill="hold"/>
                                        <p:tgtEl>
                                          <p:spTgt spid="59"/>
                                        </p:tgtEl>
                                        <p:attrNameLst>
                                          <p:attrName>fill.type</p:attrName>
                                        </p:attrNameLst>
                                      </p:cBhvr>
                                      <p:to>
                                        <p:strVal val="solid"/>
                                      </p:to>
                                    </p:set>
                                    <p:set>
                                      <p:cBhvr>
                                        <p:cTn id="41" dur="500" fill="hold"/>
                                        <p:tgtEl>
                                          <p:spTgt spid="59"/>
                                        </p:tgtEl>
                                        <p:attrNameLst>
                                          <p:attrName>fill.on</p:attrName>
                                        </p:attrNameLst>
                                      </p:cBhvr>
                                      <p:to>
                                        <p:strVal val="true"/>
                                      </p:to>
                                    </p:set>
                                  </p:childTnLst>
                                </p:cTn>
                              </p:par>
                              <p:par>
                                <p:cTn id="42" presetID="7" presetClass="emph" presetSubtype="2" fill="hold" nodeType="withEffect">
                                  <p:stCondLst>
                                    <p:cond delay="0"/>
                                  </p:stCondLst>
                                  <p:childTnLst>
                                    <p:animClr clrSpc="rgb" dir="cw">
                                      <p:cBhvr>
                                        <p:cTn id="43" dur="500" fill="hold"/>
                                        <p:tgtEl>
                                          <p:spTgt spid="59"/>
                                        </p:tgtEl>
                                        <p:attrNameLst>
                                          <p:attrName>stroke.color</p:attrName>
                                        </p:attrNameLst>
                                      </p:cBhvr>
                                      <p:to>
                                        <a:srgbClr val="74C274"/>
                                      </p:to>
                                    </p:animClr>
                                    <p:set>
                                      <p:cBhvr>
                                        <p:cTn id="44" dur="500" fill="hold"/>
                                        <p:tgtEl>
                                          <p:spTgt spid="59"/>
                                        </p:tgtEl>
                                        <p:attrNameLst>
                                          <p:attrName>stroke.on</p:attrName>
                                        </p:attrNameLst>
                                      </p:cBhvr>
                                      <p:to>
                                        <p:strVal val="true"/>
                                      </p:to>
                                    </p:set>
                                  </p:childTnLst>
                                </p:cTn>
                              </p:par>
                              <p:par>
                                <p:cTn id="45" presetID="3" presetClass="emph" presetSubtype="2" fill="hold" grpId="1" nodeType="withEffect">
                                  <p:stCondLst>
                                    <p:cond delay="0"/>
                                  </p:stCondLst>
                                  <p:childTnLst>
                                    <p:animClr clrSpc="rgb" dir="cw">
                                      <p:cBhvr override="childStyle">
                                        <p:cTn id="46" dur="500" fill="hold"/>
                                        <p:tgtEl>
                                          <p:spTgt spid="59"/>
                                        </p:tgtEl>
                                        <p:attrNameLst>
                                          <p:attrName>style.color</p:attrName>
                                        </p:attrNameLst>
                                      </p:cBhvr>
                                      <p:to>
                                        <a:srgbClr val="FFFFFF"/>
                                      </p:to>
                                    </p:animClr>
                                  </p:childTnLst>
                                </p:cTn>
                              </p:par>
                            </p:childTnLst>
                          </p:cTn>
                        </p:par>
                      </p:childTnLst>
                    </p:cTn>
                  </p:par>
                  <p:par>
                    <p:cTn id="47" fill="hold">
                      <p:stCondLst>
                        <p:cond delay="indefinite"/>
                      </p:stCondLst>
                      <p:childTnLst>
                        <p:par>
                          <p:cTn id="48" fill="hold">
                            <p:stCondLst>
                              <p:cond delay="0"/>
                            </p:stCondLst>
                            <p:childTnLst>
                              <p:par>
                                <p:cTn id="49" presetID="1" presetClass="emph" presetSubtype="2" fill="hold" nodeType="clickEffect">
                                  <p:stCondLst>
                                    <p:cond delay="0"/>
                                  </p:stCondLst>
                                  <p:childTnLst>
                                    <p:animClr clrSpc="rgb" dir="cw">
                                      <p:cBhvr>
                                        <p:cTn id="50" dur="500" fill="hold"/>
                                        <p:tgtEl>
                                          <p:spTgt spid="25"/>
                                        </p:tgtEl>
                                        <p:attrNameLst>
                                          <p:attrName>fillcolor</p:attrName>
                                        </p:attrNameLst>
                                      </p:cBhvr>
                                      <p:to>
                                        <a:srgbClr val="74C274"/>
                                      </p:to>
                                    </p:animClr>
                                    <p:set>
                                      <p:cBhvr>
                                        <p:cTn id="51" dur="500" fill="hold"/>
                                        <p:tgtEl>
                                          <p:spTgt spid="25"/>
                                        </p:tgtEl>
                                        <p:attrNameLst>
                                          <p:attrName>fill.type</p:attrName>
                                        </p:attrNameLst>
                                      </p:cBhvr>
                                      <p:to>
                                        <p:strVal val="solid"/>
                                      </p:to>
                                    </p:set>
                                    <p:set>
                                      <p:cBhvr>
                                        <p:cTn id="52" dur="500" fill="hold"/>
                                        <p:tgtEl>
                                          <p:spTgt spid="25"/>
                                        </p:tgtEl>
                                        <p:attrNameLst>
                                          <p:attrName>fill.on</p:attrName>
                                        </p:attrNameLst>
                                      </p:cBhvr>
                                      <p:to>
                                        <p:strVal val="true"/>
                                      </p:to>
                                    </p:set>
                                  </p:childTnLst>
                                </p:cTn>
                              </p:par>
                              <p:par>
                                <p:cTn id="53" presetID="7" presetClass="emph" presetSubtype="2" fill="hold" nodeType="withEffect">
                                  <p:stCondLst>
                                    <p:cond delay="0"/>
                                  </p:stCondLst>
                                  <p:childTnLst>
                                    <p:animClr clrSpc="rgb" dir="cw">
                                      <p:cBhvr>
                                        <p:cTn id="54" dur="500" fill="hold"/>
                                        <p:tgtEl>
                                          <p:spTgt spid="25"/>
                                        </p:tgtEl>
                                        <p:attrNameLst>
                                          <p:attrName>stroke.color</p:attrName>
                                        </p:attrNameLst>
                                      </p:cBhvr>
                                      <p:to>
                                        <a:srgbClr val="74C274"/>
                                      </p:to>
                                    </p:animClr>
                                    <p:set>
                                      <p:cBhvr>
                                        <p:cTn id="55" dur="500" fill="hold"/>
                                        <p:tgtEl>
                                          <p:spTgt spid="25"/>
                                        </p:tgtEl>
                                        <p:attrNameLst>
                                          <p:attrName>stroke.on</p:attrName>
                                        </p:attrNameLst>
                                      </p:cBhvr>
                                      <p:to>
                                        <p:strVal val="true"/>
                                      </p:to>
                                    </p:set>
                                  </p:childTnLst>
                                </p:cTn>
                              </p:par>
                              <p:par>
                                <p:cTn id="56" presetID="3" presetClass="emph" presetSubtype="2" fill="hold" grpId="1" nodeType="withEffect">
                                  <p:stCondLst>
                                    <p:cond delay="0"/>
                                  </p:stCondLst>
                                  <p:childTnLst>
                                    <p:animClr clrSpc="rgb" dir="cw">
                                      <p:cBhvr override="childStyle">
                                        <p:cTn id="57" dur="500" fill="hold"/>
                                        <p:tgtEl>
                                          <p:spTgt spid="25"/>
                                        </p:tgtEl>
                                        <p:attrNameLst>
                                          <p:attrName>style.color</p:attrName>
                                        </p:attrNameLst>
                                      </p:cBhvr>
                                      <p:to>
                                        <a:srgbClr val="FFFFFF"/>
                                      </p:to>
                                    </p:animClr>
                                  </p:childTnLst>
                                </p:cTn>
                              </p:par>
                            </p:childTnLst>
                          </p:cTn>
                        </p:par>
                      </p:childTnLst>
                    </p:cTn>
                  </p:par>
                  <p:par>
                    <p:cTn id="58" fill="hold">
                      <p:stCondLst>
                        <p:cond delay="indefinite"/>
                      </p:stCondLst>
                      <p:childTnLst>
                        <p:par>
                          <p:cTn id="59" fill="hold">
                            <p:stCondLst>
                              <p:cond delay="0"/>
                            </p:stCondLst>
                            <p:childTnLst>
                              <p:par>
                                <p:cTn id="60" presetID="1" presetClass="emph" presetSubtype="2" fill="hold" nodeType="clickEffect">
                                  <p:stCondLst>
                                    <p:cond delay="0"/>
                                  </p:stCondLst>
                                  <p:childTnLst>
                                    <p:animClr clrSpc="rgb" dir="cw">
                                      <p:cBhvr>
                                        <p:cTn id="61" dur="500" fill="hold"/>
                                        <p:tgtEl>
                                          <p:spTgt spid="27"/>
                                        </p:tgtEl>
                                        <p:attrNameLst>
                                          <p:attrName>fillcolor</p:attrName>
                                        </p:attrNameLst>
                                      </p:cBhvr>
                                      <p:to>
                                        <a:srgbClr val="74C274"/>
                                      </p:to>
                                    </p:animClr>
                                    <p:set>
                                      <p:cBhvr>
                                        <p:cTn id="62" dur="500" fill="hold"/>
                                        <p:tgtEl>
                                          <p:spTgt spid="27"/>
                                        </p:tgtEl>
                                        <p:attrNameLst>
                                          <p:attrName>fill.type</p:attrName>
                                        </p:attrNameLst>
                                      </p:cBhvr>
                                      <p:to>
                                        <p:strVal val="solid"/>
                                      </p:to>
                                    </p:set>
                                    <p:set>
                                      <p:cBhvr>
                                        <p:cTn id="63" dur="500" fill="hold"/>
                                        <p:tgtEl>
                                          <p:spTgt spid="27"/>
                                        </p:tgtEl>
                                        <p:attrNameLst>
                                          <p:attrName>fill.on</p:attrName>
                                        </p:attrNameLst>
                                      </p:cBhvr>
                                      <p:to>
                                        <p:strVal val="true"/>
                                      </p:to>
                                    </p:set>
                                  </p:childTnLst>
                                </p:cTn>
                              </p:par>
                              <p:par>
                                <p:cTn id="64" presetID="7" presetClass="emph" presetSubtype="2" fill="hold" nodeType="withEffect">
                                  <p:stCondLst>
                                    <p:cond delay="0"/>
                                  </p:stCondLst>
                                  <p:childTnLst>
                                    <p:animClr clrSpc="rgb" dir="cw">
                                      <p:cBhvr>
                                        <p:cTn id="65" dur="500" fill="hold"/>
                                        <p:tgtEl>
                                          <p:spTgt spid="27"/>
                                        </p:tgtEl>
                                        <p:attrNameLst>
                                          <p:attrName>stroke.color</p:attrName>
                                        </p:attrNameLst>
                                      </p:cBhvr>
                                      <p:to>
                                        <a:srgbClr val="74C274"/>
                                      </p:to>
                                    </p:animClr>
                                    <p:set>
                                      <p:cBhvr>
                                        <p:cTn id="66" dur="500" fill="hold"/>
                                        <p:tgtEl>
                                          <p:spTgt spid="27"/>
                                        </p:tgtEl>
                                        <p:attrNameLst>
                                          <p:attrName>stroke.on</p:attrName>
                                        </p:attrNameLst>
                                      </p:cBhvr>
                                      <p:to>
                                        <p:strVal val="true"/>
                                      </p:to>
                                    </p:set>
                                  </p:childTnLst>
                                </p:cTn>
                              </p:par>
                              <p:par>
                                <p:cTn id="67" presetID="3" presetClass="emph" presetSubtype="2" fill="hold" grpId="1" nodeType="withEffect">
                                  <p:stCondLst>
                                    <p:cond delay="0"/>
                                  </p:stCondLst>
                                  <p:childTnLst>
                                    <p:animClr clrSpc="rgb" dir="cw">
                                      <p:cBhvr override="childStyle">
                                        <p:cTn id="68" dur="500" fill="hold"/>
                                        <p:tgtEl>
                                          <p:spTgt spid="27"/>
                                        </p:tgtEl>
                                        <p:attrNameLst>
                                          <p:attrName>style.color</p:attrName>
                                        </p:attrNameLst>
                                      </p:cBhvr>
                                      <p:to>
                                        <a:srgbClr val="FFFFFF"/>
                                      </p:to>
                                    </p:animClr>
                                  </p:childTnLst>
                                </p:cTn>
                              </p:par>
                            </p:childTnLst>
                          </p:cTn>
                        </p:par>
                      </p:childTnLst>
                    </p:cTn>
                  </p:par>
                  <p:par>
                    <p:cTn id="69" fill="hold">
                      <p:stCondLst>
                        <p:cond delay="indefinite"/>
                      </p:stCondLst>
                      <p:childTnLst>
                        <p:par>
                          <p:cTn id="70" fill="hold">
                            <p:stCondLst>
                              <p:cond delay="0"/>
                            </p:stCondLst>
                            <p:childTnLst>
                              <p:par>
                                <p:cTn id="71" presetID="1" presetClass="emph" presetSubtype="2" fill="hold" nodeType="clickEffect">
                                  <p:stCondLst>
                                    <p:cond delay="0"/>
                                  </p:stCondLst>
                                  <p:childTnLst>
                                    <p:animClr clrSpc="rgb" dir="cw">
                                      <p:cBhvr>
                                        <p:cTn id="72" dur="500" fill="hold"/>
                                        <p:tgtEl>
                                          <p:spTgt spid="28"/>
                                        </p:tgtEl>
                                        <p:attrNameLst>
                                          <p:attrName>fillcolor</p:attrName>
                                        </p:attrNameLst>
                                      </p:cBhvr>
                                      <p:to>
                                        <a:srgbClr val="74C274"/>
                                      </p:to>
                                    </p:animClr>
                                    <p:set>
                                      <p:cBhvr>
                                        <p:cTn id="73" dur="500" fill="hold"/>
                                        <p:tgtEl>
                                          <p:spTgt spid="28"/>
                                        </p:tgtEl>
                                        <p:attrNameLst>
                                          <p:attrName>fill.type</p:attrName>
                                        </p:attrNameLst>
                                      </p:cBhvr>
                                      <p:to>
                                        <p:strVal val="solid"/>
                                      </p:to>
                                    </p:set>
                                    <p:set>
                                      <p:cBhvr>
                                        <p:cTn id="74" dur="500" fill="hold"/>
                                        <p:tgtEl>
                                          <p:spTgt spid="28"/>
                                        </p:tgtEl>
                                        <p:attrNameLst>
                                          <p:attrName>fill.on</p:attrName>
                                        </p:attrNameLst>
                                      </p:cBhvr>
                                      <p:to>
                                        <p:strVal val="true"/>
                                      </p:to>
                                    </p:set>
                                  </p:childTnLst>
                                </p:cTn>
                              </p:par>
                              <p:par>
                                <p:cTn id="75" presetID="7" presetClass="emph" presetSubtype="2" fill="hold" nodeType="withEffect">
                                  <p:stCondLst>
                                    <p:cond delay="0"/>
                                  </p:stCondLst>
                                  <p:childTnLst>
                                    <p:animClr clrSpc="rgb" dir="cw">
                                      <p:cBhvr>
                                        <p:cTn id="76" dur="500" fill="hold"/>
                                        <p:tgtEl>
                                          <p:spTgt spid="28"/>
                                        </p:tgtEl>
                                        <p:attrNameLst>
                                          <p:attrName>stroke.color</p:attrName>
                                        </p:attrNameLst>
                                      </p:cBhvr>
                                      <p:to>
                                        <a:srgbClr val="74C274"/>
                                      </p:to>
                                    </p:animClr>
                                    <p:set>
                                      <p:cBhvr>
                                        <p:cTn id="77" dur="500" fill="hold"/>
                                        <p:tgtEl>
                                          <p:spTgt spid="28"/>
                                        </p:tgtEl>
                                        <p:attrNameLst>
                                          <p:attrName>stroke.on</p:attrName>
                                        </p:attrNameLst>
                                      </p:cBhvr>
                                      <p:to>
                                        <p:strVal val="true"/>
                                      </p:to>
                                    </p:set>
                                  </p:childTnLst>
                                </p:cTn>
                              </p:par>
                              <p:par>
                                <p:cTn id="78" presetID="3" presetClass="emph" presetSubtype="2" fill="hold" grpId="1" nodeType="withEffect">
                                  <p:stCondLst>
                                    <p:cond delay="0"/>
                                  </p:stCondLst>
                                  <p:childTnLst>
                                    <p:animClr clrSpc="rgb" dir="cw">
                                      <p:cBhvr override="childStyle">
                                        <p:cTn id="79" dur="500" fill="hold"/>
                                        <p:tgtEl>
                                          <p:spTgt spid="28"/>
                                        </p:tgtEl>
                                        <p:attrNameLst>
                                          <p:attrName>style.color</p:attrName>
                                        </p:attrNameLst>
                                      </p:cBhvr>
                                      <p:to>
                                        <a:srgbClr val="FFFFFF"/>
                                      </p:to>
                                    </p:animClr>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1000"/>
                                        <p:tgtEl>
                                          <p:spTgt spid="33"/>
                                        </p:tgtEl>
                                      </p:cBhvr>
                                    </p:animEffect>
                                    <p:anim calcmode="lin" valueType="num">
                                      <p:cBhvr>
                                        <p:cTn id="85" dur="1000" fill="hold"/>
                                        <p:tgtEl>
                                          <p:spTgt spid="33"/>
                                        </p:tgtEl>
                                        <p:attrNameLst>
                                          <p:attrName>ppt_x</p:attrName>
                                        </p:attrNameLst>
                                      </p:cBhvr>
                                      <p:tavLst>
                                        <p:tav tm="0">
                                          <p:val>
                                            <p:strVal val="#ppt_x"/>
                                          </p:val>
                                        </p:tav>
                                        <p:tav tm="100000">
                                          <p:val>
                                            <p:strVal val="#ppt_x"/>
                                          </p:val>
                                        </p:tav>
                                      </p:tavLst>
                                    </p:anim>
                                    <p:anim calcmode="lin" valueType="num">
                                      <p:cBhvr>
                                        <p:cTn id="86"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2"/>
                                        </p:tgtEl>
                                        <p:attrNameLst>
                                          <p:attrName>style.visibility</p:attrName>
                                        </p:attrNameLst>
                                      </p:cBhvr>
                                      <p:to>
                                        <p:strVal val="visible"/>
                                      </p:to>
                                    </p:set>
                                    <p:animEffect transition="in" filter="fade">
                                      <p:cBhvr>
                                        <p:cTn id="91" dur="1000"/>
                                        <p:tgtEl>
                                          <p:spTgt spid="2"/>
                                        </p:tgtEl>
                                      </p:cBhvr>
                                    </p:animEffect>
                                    <p:anim calcmode="lin" valueType="num">
                                      <p:cBhvr>
                                        <p:cTn id="92" dur="1000" fill="hold"/>
                                        <p:tgtEl>
                                          <p:spTgt spid="2"/>
                                        </p:tgtEl>
                                        <p:attrNameLst>
                                          <p:attrName>ppt_x</p:attrName>
                                        </p:attrNameLst>
                                      </p:cBhvr>
                                      <p:tavLst>
                                        <p:tav tm="0">
                                          <p:val>
                                            <p:strVal val="#ppt_x"/>
                                          </p:val>
                                        </p:tav>
                                        <p:tav tm="100000">
                                          <p:val>
                                            <p:strVal val="#ppt_x"/>
                                          </p:val>
                                        </p:tav>
                                      </p:tavLst>
                                    </p:anim>
                                    <p:anim calcmode="lin" valueType="num">
                                      <p:cBhvr>
                                        <p:cTn id="9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9" grpId="0" animBg="1"/>
      <p:bldP spid="59" grpId="1" animBg="1"/>
      <p:bldP spid="25" grpId="0" animBg="1"/>
      <p:bldP spid="25" grpId="1" animBg="1"/>
      <p:bldP spid="26" grpId="0" animBg="1"/>
      <p:bldP spid="27" grpId="0" animBg="1"/>
      <p:bldP spid="27" grpId="1" animBg="1"/>
      <p:bldP spid="28" grpId="0" animBg="1"/>
      <p:bldP spid="28" grpId="1" animBg="1"/>
      <p:bldP spid="33" grpId="0"/>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Result</a:t>
            </a:r>
            <a:endParaRPr lang="en-US" sz="3200" b="1" dirty="0">
              <a:solidFill>
                <a:schemeClr val="bg1"/>
              </a:solidFill>
              <a:latin typeface="+mj-lt"/>
              <a:sym typeface="Comic Sans MS"/>
            </a:endParaRPr>
          </a:p>
        </p:txBody>
      </p:sp>
      <p:sp>
        <p:nvSpPr>
          <p:cNvPr id="29" name="TextBox 28">
            <a:extLst>
              <a:ext uri="{FF2B5EF4-FFF2-40B4-BE49-F238E27FC236}">
                <a16:creationId xmlns:a16="http://schemas.microsoft.com/office/drawing/2014/main" id="{C0B2078C-7F94-6B3C-DC14-EFAC35520447}"/>
              </a:ext>
            </a:extLst>
          </p:cNvPr>
          <p:cNvSpPr txBox="1"/>
          <p:nvPr/>
        </p:nvSpPr>
        <p:spPr>
          <a:xfrm>
            <a:off x="1" y="1321533"/>
            <a:ext cx="12192000" cy="954107"/>
          </a:xfrm>
          <a:prstGeom prst="rect">
            <a:avLst/>
          </a:prstGeom>
          <a:noFill/>
        </p:spPr>
        <p:txBody>
          <a:bodyPr wrap="square" rtlCol="0">
            <a:spAutoFit/>
          </a:bodyPr>
          <a:lstStyle/>
          <a:p>
            <a:pPr marL="457200"/>
            <a:r>
              <a:rPr lang="fr-FR" sz="2800" b="1" dirty="0">
                <a:solidFill>
                  <a:schemeClr val="tx1">
                    <a:lumMod val="65000"/>
                    <a:lumOff val="35000"/>
                  </a:schemeClr>
                </a:solidFill>
                <a:latin typeface="Comic Sans MS" panose="030F0702030302020204" pitchFamily="66" charset="0"/>
              </a:rPr>
              <a:t>Diagonals</a:t>
            </a:r>
            <a:r>
              <a:rPr lang="fr-FR" sz="2800" dirty="0">
                <a:solidFill>
                  <a:schemeClr val="tx1">
                    <a:lumMod val="65000"/>
                    <a:lumOff val="35000"/>
                  </a:schemeClr>
                </a:solidFill>
                <a:latin typeface="Comic Sans MS" panose="030F0702030302020204" pitchFamily="66" charset="0"/>
              </a:rPr>
              <a:t> are </a:t>
            </a:r>
            <a:r>
              <a:rPr lang="en-US" sz="2800" dirty="0">
                <a:solidFill>
                  <a:schemeClr val="tx1">
                    <a:lumMod val="65000"/>
                    <a:lumOff val="35000"/>
                  </a:schemeClr>
                </a:solidFill>
                <a:latin typeface="Comic Sans MS" panose="030F0702030302020204" pitchFamily="66" charset="0"/>
              </a:rPr>
              <a:t>segments that connect two non-consecutive vertices </a:t>
            </a:r>
          </a:p>
          <a:p>
            <a:pPr marL="457200"/>
            <a:r>
              <a:rPr lang="en-US" sz="2800" dirty="0">
                <a:solidFill>
                  <a:schemeClr val="tx1">
                    <a:lumMod val="65000"/>
                    <a:lumOff val="35000"/>
                  </a:schemeClr>
                </a:solidFill>
                <a:latin typeface="Comic Sans MS" panose="030F0702030302020204" pitchFamily="66" charset="0"/>
              </a:rPr>
              <a:t>of a polygon.</a:t>
            </a:r>
            <a:r>
              <a:rPr lang="fr-FR" sz="2800" b="1" dirty="0">
                <a:solidFill>
                  <a:schemeClr val="tx1">
                    <a:lumMod val="65000"/>
                    <a:lumOff val="35000"/>
                  </a:schemeClr>
                </a:solidFill>
                <a:latin typeface="Comic Sans MS" panose="030F0702030302020204" pitchFamily="66" charset="0"/>
              </a:rPr>
              <a:t> </a:t>
            </a:r>
          </a:p>
        </p:txBody>
      </p:sp>
      <p:sp>
        <p:nvSpPr>
          <p:cNvPr id="34" name="TextBox 33">
            <a:extLst>
              <a:ext uri="{FF2B5EF4-FFF2-40B4-BE49-F238E27FC236}">
                <a16:creationId xmlns:a16="http://schemas.microsoft.com/office/drawing/2014/main" id="{010BB088-6883-8CED-864C-FCF046037D0F}"/>
              </a:ext>
            </a:extLst>
          </p:cNvPr>
          <p:cNvSpPr txBox="1"/>
          <p:nvPr/>
        </p:nvSpPr>
        <p:spPr>
          <a:xfrm>
            <a:off x="0" y="2436876"/>
            <a:ext cx="10283584" cy="523220"/>
          </a:xfrm>
          <a:prstGeom prst="rect">
            <a:avLst/>
          </a:prstGeom>
          <a:noFill/>
        </p:spPr>
        <p:txBody>
          <a:bodyPr wrap="none" rtlCol="0">
            <a:spAutoFit/>
          </a:bodyPr>
          <a:lstStyle/>
          <a:p>
            <a:pPr marL="457200"/>
            <a:r>
              <a:rPr lang="fr-FR" sz="2800" dirty="0">
                <a:solidFill>
                  <a:schemeClr val="tx1">
                    <a:lumMod val="65000"/>
                    <a:lumOff val="35000"/>
                  </a:schemeClr>
                </a:solidFill>
                <a:latin typeface="Comic Sans MS" panose="030F0702030302020204" pitchFamily="66" charset="0"/>
              </a:rPr>
              <a:t>I</a:t>
            </a:r>
            <a:r>
              <a:rPr lang="en-US" sz="2800" dirty="0">
                <a:solidFill>
                  <a:schemeClr val="tx1">
                    <a:lumMod val="65000"/>
                    <a:lumOff val="35000"/>
                  </a:schemeClr>
                </a:solidFill>
                <a:latin typeface="Comic Sans MS" panose="030F0702030302020204" pitchFamily="66" charset="0"/>
              </a:rPr>
              <a:t>n the figures below, the red segments are the diagonals</a:t>
            </a:r>
            <a:r>
              <a:rPr lang="fr-FR" sz="2800" dirty="0">
                <a:solidFill>
                  <a:schemeClr val="tx1">
                    <a:lumMod val="65000"/>
                    <a:lumOff val="35000"/>
                  </a:schemeClr>
                </a:solidFill>
                <a:latin typeface="Comic Sans MS" panose="030F0702030302020204" pitchFamily="66" charset="0"/>
              </a:rPr>
              <a:t>.</a:t>
            </a:r>
          </a:p>
        </p:txBody>
      </p:sp>
      <p:sp>
        <p:nvSpPr>
          <p:cNvPr id="35" name="Rectangle 34">
            <a:extLst>
              <a:ext uri="{FF2B5EF4-FFF2-40B4-BE49-F238E27FC236}">
                <a16:creationId xmlns:a16="http://schemas.microsoft.com/office/drawing/2014/main" id="{F8789E5A-32C0-4E4B-9BC2-085CB0AEC7D4}"/>
              </a:ext>
            </a:extLst>
          </p:cNvPr>
          <p:cNvSpPr/>
          <p:nvPr/>
        </p:nvSpPr>
        <p:spPr>
          <a:xfrm>
            <a:off x="3607278" y="5100094"/>
            <a:ext cx="2799184" cy="140892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Parallelogram 35">
            <a:extLst>
              <a:ext uri="{FF2B5EF4-FFF2-40B4-BE49-F238E27FC236}">
                <a16:creationId xmlns:a16="http://schemas.microsoft.com/office/drawing/2014/main" id="{BB15CCDD-E859-7160-2AFA-462F5E1E5D53}"/>
              </a:ext>
            </a:extLst>
          </p:cNvPr>
          <p:cNvSpPr/>
          <p:nvPr/>
        </p:nvSpPr>
        <p:spPr>
          <a:xfrm>
            <a:off x="6753476" y="4965717"/>
            <a:ext cx="3844212" cy="1539551"/>
          </a:xfrm>
          <a:prstGeom prst="parallelogra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Diamond 36">
            <a:extLst>
              <a:ext uri="{FF2B5EF4-FFF2-40B4-BE49-F238E27FC236}">
                <a16:creationId xmlns:a16="http://schemas.microsoft.com/office/drawing/2014/main" id="{094C44BD-BFCA-237D-0315-22A93EE7449A}"/>
              </a:ext>
            </a:extLst>
          </p:cNvPr>
          <p:cNvSpPr/>
          <p:nvPr/>
        </p:nvSpPr>
        <p:spPr>
          <a:xfrm>
            <a:off x="1594312" y="3080016"/>
            <a:ext cx="1800808" cy="3429000"/>
          </a:xfrm>
          <a:prstGeom prst="diamond">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37">
            <a:extLst>
              <a:ext uri="{FF2B5EF4-FFF2-40B4-BE49-F238E27FC236}">
                <a16:creationId xmlns:a16="http://schemas.microsoft.com/office/drawing/2014/main" id="{BE18F62B-82AA-377A-CB7C-0AE5B65A20C6}"/>
              </a:ext>
            </a:extLst>
          </p:cNvPr>
          <p:cNvSpPr/>
          <p:nvPr/>
        </p:nvSpPr>
        <p:spPr>
          <a:xfrm>
            <a:off x="3607278" y="3080016"/>
            <a:ext cx="1800808" cy="183346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9" name="Straight Connector 38">
            <a:extLst>
              <a:ext uri="{FF2B5EF4-FFF2-40B4-BE49-F238E27FC236}">
                <a16:creationId xmlns:a16="http://schemas.microsoft.com/office/drawing/2014/main" id="{6C610ACC-C5BE-30DE-26B7-AB1FB4E5152E}"/>
              </a:ext>
            </a:extLst>
          </p:cNvPr>
          <p:cNvCxnSpPr>
            <a:cxnSpLocks/>
          </p:cNvCxnSpPr>
          <p:nvPr/>
        </p:nvCxnSpPr>
        <p:spPr>
          <a:xfrm>
            <a:off x="6104770" y="3084836"/>
            <a:ext cx="221135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347F794-B1E0-F8CF-B8A5-F2BB71058A81}"/>
              </a:ext>
            </a:extLst>
          </p:cNvPr>
          <p:cNvCxnSpPr>
            <a:cxnSpLocks/>
          </p:cNvCxnSpPr>
          <p:nvPr/>
        </p:nvCxnSpPr>
        <p:spPr>
          <a:xfrm>
            <a:off x="5790640" y="4599506"/>
            <a:ext cx="395306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D5DB367-53BE-FD22-A867-EC0551F121D5}"/>
              </a:ext>
            </a:extLst>
          </p:cNvPr>
          <p:cNvCxnSpPr/>
          <p:nvPr/>
        </p:nvCxnSpPr>
        <p:spPr>
          <a:xfrm>
            <a:off x="8306794" y="3084836"/>
            <a:ext cx="1427584" cy="15146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06BE6EE-3473-9E10-F2AE-B95661781958}"/>
              </a:ext>
            </a:extLst>
          </p:cNvPr>
          <p:cNvCxnSpPr/>
          <p:nvPr/>
        </p:nvCxnSpPr>
        <p:spPr>
          <a:xfrm flipH="1">
            <a:off x="5799971" y="3084836"/>
            <a:ext cx="314130" cy="15146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C8E5863-0E2A-3CC9-34CF-7BF12F9B24B6}"/>
              </a:ext>
            </a:extLst>
          </p:cNvPr>
          <p:cNvCxnSpPr>
            <a:cxnSpLocks/>
          </p:cNvCxnSpPr>
          <p:nvPr/>
        </p:nvCxnSpPr>
        <p:spPr>
          <a:xfrm>
            <a:off x="3607278" y="5100094"/>
            <a:ext cx="2799184" cy="140892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BE4B29CA-9322-0863-3071-93B06AC85740}"/>
              </a:ext>
            </a:extLst>
          </p:cNvPr>
          <p:cNvCxnSpPr>
            <a:cxnSpLocks/>
          </p:cNvCxnSpPr>
          <p:nvPr/>
        </p:nvCxnSpPr>
        <p:spPr>
          <a:xfrm flipV="1">
            <a:off x="3607278" y="5100094"/>
            <a:ext cx="2799184" cy="140892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EE157414-A0E2-29A4-3D6F-E6CC17769ED3}"/>
              </a:ext>
            </a:extLst>
          </p:cNvPr>
          <p:cNvCxnSpPr/>
          <p:nvPr/>
        </p:nvCxnSpPr>
        <p:spPr>
          <a:xfrm flipV="1">
            <a:off x="6753476" y="4965717"/>
            <a:ext cx="3844212" cy="153955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D30CB2CD-0356-68FF-47A9-8AFF9C82CCE5}"/>
              </a:ext>
            </a:extLst>
          </p:cNvPr>
          <p:cNvCxnSpPr/>
          <p:nvPr/>
        </p:nvCxnSpPr>
        <p:spPr>
          <a:xfrm>
            <a:off x="7145361" y="4965717"/>
            <a:ext cx="3051110" cy="153955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D6AAECC7-625C-2487-A478-3F448E2A7C68}"/>
              </a:ext>
            </a:extLst>
          </p:cNvPr>
          <p:cNvCxnSpPr>
            <a:stCxn id="37" idx="0"/>
            <a:endCxn id="37" idx="2"/>
          </p:cNvCxnSpPr>
          <p:nvPr/>
        </p:nvCxnSpPr>
        <p:spPr>
          <a:xfrm>
            <a:off x="2494716" y="3080016"/>
            <a:ext cx="0" cy="342900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DDF297BB-DE32-C5AA-EB69-8F807A69EAE4}"/>
              </a:ext>
            </a:extLst>
          </p:cNvPr>
          <p:cNvCxnSpPr>
            <a:stCxn id="37" idx="1"/>
            <a:endCxn id="37" idx="3"/>
          </p:cNvCxnSpPr>
          <p:nvPr/>
        </p:nvCxnSpPr>
        <p:spPr>
          <a:xfrm>
            <a:off x="1594312" y="4794516"/>
            <a:ext cx="1800808"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E0E63468-BE17-E5B2-D3A0-E08E4D6AAC42}"/>
              </a:ext>
            </a:extLst>
          </p:cNvPr>
          <p:cNvCxnSpPr/>
          <p:nvPr/>
        </p:nvCxnSpPr>
        <p:spPr>
          <a:xfrm>
            <a:off x="3607278" y="3080016"/>
            <a:ext cx="1800808" cy="1833465"/>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FC92ACC4-A7B2-3E0C-CAA1-FE81FEA86FEE}"/>
              </a:ext>
            </a:extLst>
          </p:cNvPr>
          <p:cNvCxnSpPr/>
          <p:nvPr/>
        </p:nvCxnSpPr>
        <p:spPr>
          <a:xfrm flipH="1">
            <a:off x="3607278" y="3080016"/>
            <a:ext cx="1800808" cy="1833465"/>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2E8B8A95-2BF7-A00B-4069-FF6B87ACC31E}"/>
              </a:ext>
            </a:extLst>
          </p:cNvPr>
          <p:cNvCxnSpPr/>
          <p:nvPr/>
        </p:nvCxnSpPr>
        <p:spPr>
          <a:xfrm>
            <a:off x="6114101" y="3084836"/>
            <a:ext cx="3620277" cy="151467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CADB0F8F-FFCF-F172-D139-93E5DCC71E1F}"/>
              </a:ext>
            </a:extLst>
          </p:cNvPr>
          <p:cNvCxnSpPr/>
          <p:nvPr/>
        </p:nvCxnSpPr>
        <p:spPr>
          <a:xfrm flipH="1">
            <a:off x="5799971" y="3084836"/>
            <a:ext cx="2516154" cy="151467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367390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1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up)">
                                      <p:cBhvr>
                                        <p:cTn id="12" dur="500"/>
                                        <p:tgtEl>
                                          <p:spTgt spid="56"/>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wipe(left)">
                                      <p:cBhvr>
                                        <p:cTn id="16" dur="500"/>
                                        <p:tgtEl>
                                          <p:spTgt spid="58"/>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wipe(left)">
                                      <p:cBhvr>
                                        <p:cTn id="20" dur="500"/>
                                        <p:tgtEl>
                                          <p:spTgt spid="60"/>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wipe(left)">
                                      <p:cBhvr>
                                        <p:cTn id="24" dur="500"/>
                                        <p:tgtEl>
                                          <p:spTgt spid="61"/>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wipe(left)">
                                      <p:cBhvr>
                                        <p:cTn id="28" dur="500"/>
                                        <p:tgtEl>
                                          <p:spTgt spid="43"/>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wipe(left)">
                                      <p:cBhvr>
                                        <p:cTn id="32" dur="500"/>
                                        <p:tgtEl>
                                          <p:spTgt spid="44"/>
                                        </p:tgtEl>
                                      </p:cBhvr>
                                    </p:animEffect>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62"/>
                                        </p:tgtEl>
                                        <p:attrNameLst>
                                          <p:attrName>style.visibility</p:attrName>
                                        </p:attrNameLst>
                                      </p:cBhvr>
                                      <p:to>
                                        <p:strVal val="visible"/>
                                      </p:to>
                                    </p:set>
                                    <p:animEffect transition="in" filter="wipe(left)">
                                      <p:cBhvr>
                                        <p:cTn id="36" dur="500"/>
                                        <p:tgtEl>
                                          <p:spTgt spid="62"/>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wipe(left)">
                                      <p:cBhvr>
                                        <p:cTn id="40" dur="500"/>
                                        <p:tgtEl>
                                          <p:spTgt spid="63"/>
                                        </p:tgtEl>
                                      </p:cBhvr>
                                    </p:animEffect>
                                  </p:childTnLst>
                                </p:cTn>
                              </p:par>
                            </p:childTnLst>
                          </p:cTn>
                        </p:par>
                        <p:par>
                          <p:cTn id="41" fill="hold">
                            <p:stCondLst>
                              <p:cond delay="4000"/>
                            </p:stCondLst>
                            <p:childTnLst>
                              <p:par>
                                <p:cTn id="42" presetID="22" presetClass="entr" presetSubtype="8" fill="hold" nodeType="after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left)">
                                      <p:cBhvr>
                                        <p:cTn id="44" dur="500"/>
                                        <p:tgtEl>
                                          <p:spTgt spid="48"/>
                                        </p:tgtEl>
                                      </p:cBhvr>
                                    </p:animEffect>
                                  </p:childTnLst>
                                </p:cTn>
                              </p:par>
                            </p:childTnLst>
                          </p:cTn>
                        </p:par>
                        <p:par>
                          <p:cTn id="45" fill="hold">
                            <p:stCondLst>
                              <p:cond delay="4500"/>
                            </p:stCondLst>
                            <p:childTnLst>
                              <p:par>
                                <p:cTn id="46" presetID="22" presetClass="entr" presetSubtype="8" fill="hold" nodeType="after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wipe(left)">
                                      <p:cBhvr>
                                        <p:cTn id="4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295272"/>
            <a:ext cx="10143000" cy="1789084"/>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dirty="0">
                <a:solidFill>
                  <a:schemeClr val="accent1">
                    <a:lumMod val="50000"/>
                  </a:schemeClr>
                </a:solidFill>
                <a:latin typeface="Comic Sans MS"/>
              </a:rPr>
              <a:t>Mastery of math facts and fluency</a:t>
            </a:r>
            <a:r>
              <a:rPr lang="en-US" sz="5400" b="1" dirty="0">
                <a:solidFill>
                  <a:schemeClr val="accent1">
                    <a:lumMod val="50000"/>
                  </a:schemeClr>
                </a:solidFill>
                <a:latin typeface="Comic Sans MS"/>
              </a:rPr>
              <a:t> </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341" y="1134668"/>
            <a:ext cx="2733118" cy="3299987"/>
          </a:xfrm>
          <a:prstGeom prst="rect">
            <a:avLst/>
          </a:prstGeom>
        </p:spPr>
      </p:pic>
    </p:spTree>
    <p:custDataLst>
      <p:tags r:id="rId1"/>
    </p:custDataLst>
    <p:extLst>
      <p:ext uri="{BB962C8B-B14F-4D97-AF65-F5344CB8AC3E}">
        <p14:creationId xmlns:p14="http://schemas.microsoft.com/office/powerpoint/2010/main" val="9352037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A diagonal is: </a:t>
            </a:r>
            <a:endParaRPr lang="en-US" sz="3200" b="1" dirty="0">
              <a:solidFill>
                <a:schemeClr val="bg1"/>
              </a:solidFill>
              <a:latin typeface="+mj-lt"/>
              <a:sym typeface="Comic Sans MS"/>
            </a:endParaRPr>
          </a:p>
        </p:txBody>
      </p:sp>
      <p:grpSp>
        <p:nvGrpSpPr>
          <p:cNvPr id="55" name="Group 54">
            <a:extLst>
              <a:ext uri="{FF2B5EF4-FFF2-40B4-BE49-F238E27FC236}">
                <a16:creationId xmlns:a16="http://schemas.microsoft.com/office/drawing/2014/main" id="{B2166898-DEF9-B768-A428-B00D78BCA036}"/>
              </a:ext>
            </a:extLst>
          </p:cNvPr>
          <p:cNvGrpSpPr/>
          <p:nvPr/>
        </p:nvGrpSpPr>
        <p:grpSpPr>
          <a:xfrm>
            <a:off x="3003701" y="1426648"/>
            <a:ext cx="5930438" cy="2258650"/>
            <a:chOff x="651337" y="1459165"/>
            <a:chExt cx="9003376" cy="3429000"/>
          </a:xfrm>
        </p:grpSpPr>
        <p:sp>
          <p:nvSpPr>
            <p:cNvPr id="35" name="Rectangle 34">
              <a:extLst>
                <a:ext uri="{FF2B5EF4-FFF2-40B4-BE49-F238E27FC236}">
                  <a16:creationId xmlns:a16="http://schemas.microsoft.com/office/drawing/2014/main" id="{F8789E5A-32C0-4E4B-9BC2-085CB0AEC7D4}"/>
                </a:ext>
              </a:extLst>
            </p:cNvPr>
            <p:cNvSpPr/>
            <p:nvPr/>
          </p:nvSpPr>
          <p:spPr>
            <a:xfrm>
              <a:off x="2664303" y="3479243"/>
              <a:ext cx="2799184" cy="140892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Parallelogram 35">
              <a:extLst>
                <a:ext uri="{FF2B5EF4-FFF2-40B4-BE49-F238E27FC236}">
                  <a16:creationId xmlns:a16="http://schemas.microsoft.com/office/drawing/2014/main" id="{BB15CCDD-E859-7160-2AFA-462F5E1E5D53}"/>
                </a:ext>
              </a:extLst>
            </p:cNvPr>
            <p:cNvSpPr/>
            <p:nvPr/>
          </p:nvSpPr>
          <p:spPr>
            <a:xfrm>
              <a:off x="5810501" y="3344866"/>
              <a:ext cx="3844212" cy="1539551"/>
            </a:xfrm>
            <a:prstGeom prst="parallelogra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Diamond 36">
              <a:extLst>
                <a:ext uri="{FF2B5EF4-FFF2-40B4-BE49-F238E27FC236}">
                  <a16:creationId xmlns:a16="http://schemas.microsoft.com/office/drawing/2014/main" id="{094C44BD-BFCA-237D-0315-22A93EE7449A}"/>
                </a:ext>
              </a:extLst>
            </p:cNvPr>
            <p:cNvSpPr/>
            <p:nvPr/>
          </p:nvSpPr>
          <p:spPr>
            <a:xfrm>
              <a:off x="651337" y="1459165"/>
              <a:ext cx="1800808" cy="3429000"/>
            </a:xfrm>
            <a:prstGeom prst="diamond">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37">
              <a:extLst>
                <a:ext uri="{FF2B5EF4-FFF2-40B4-BE49-F238E27FC236}">
                  <a16:creationId xmlns:a16="http://schemas.microsoft.com/office/drawing/2014/main" id="{BE18F62B-82AA-377A-CB7C-0AE5B65A20C6}"/>
                </a:ext>
              </a:extLst>
            </p:cNvPr>
            <p:cNvSpPr/>
            <p:nvPr/>
          </p:nvSpPr>
          <p:spPr>
            <a:xfrm>
              <a:off x="2664303" y="1459165"/>
              <a:ext cx="1800808" cy="183346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9" name="Straight Connector 38">
              <a:extLst>
                <a:ext uri="{FF2B5EF4-FFF2-40B4-BE49-F238E27FC236}">
                  <a16:creationId xmlns:a16="http://schemas.microsoft.com/office/drawing/2014/main" id="{6C610ACC-C5BE-30DE-26B7-AB1FB4E5152E}"/>
                </a:ext>
              </a:extLst>
            </p:cNvPr>
            <p:cNvCxnSpPr>
              <a:cxnSpLocks/>
            </p:cNvCxnSpPr>
            <p:nvPr/>
          </p:nvCxnSpPr>
          <p:spPr>
            <a:xfrm>
              <a:off x="5161795" y="1463985"/>
              <a:ext cx="221135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347F794-B1E0-F8CF-B8A5-F2BB71058A81}"/>
                </a:ext>
              </a:extLst>
            </p:cNvPr>
            <p:cNvCxnSpPr>
              <a:cxnSpLocks/>
            </p:cNvCxnSpPr>
            <p:nvPr/>
          </p:nvCxnSpPr>
          <p:spPr>
            <a:xfrm>
              <a:off x="4847665" y="2978655"/>
              <a:ext cx="395306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D5DB367-53BE-FD22-A867-EC0551F121D5}"/>
                </a:ext>
              </a:extLst>
            </p:cNvPr>
            <p:cNvCxnSpPr>
              <a:cxnSpLocks/>
            </p:cNvCxnSpPr>
            <p:nvPr/>
          </p:nvCxnSpPr>
          <p:spPr>
            <a:xfrm>
              <a:off x="7363819" y="1463985"/>
              <a:ext cx="1427584" cy="15146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06BE6EE-3473-9E10-F2AE-B95661781958}"/>
                </a:ext>
              </a:extLst>
            </p:cNvPr>
            <p:cNvCxnSpPr>
              <a:cxnSpLocks/>
            </p:cNvCxnSpPr>
            <p:nvPr/>
          </p:nvCxnSpPr>
          <p:spPr>
            <a:xfrm flipH="1">
              <a:off x="4856996" y="1463985"/>
              <a:ext cx="314130" cy="15146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C8E5863-0E2A-3CC9-34CF-7BF12F9B24B6}"/>
                </a:ext>
              </a:extLst>
            </p:cNvPr>
            <p:cNvCxnSpPr>
              <a:cxnSpLocks/>
            </p:cNvCxnSpPr>
            <p:nvPr/>
          </p:nvCxnSpPr>
          <p:spPr>
            <a:xfrm>
              <a:off x="2664303" y="3479243"/>
              <a:ext cx="2799184" cy="140892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BE4B29CA-9322-0863-3071-93B06AC85740}"/>
                </a:ext>
              </a:extLst>
            </p:cNvPr>
            <p:cNvCxnSpPr>
              <a:cxnSpLocks/>
            </p:cNvCxnSpPr>
            <p:nvPr/>
          </p:nvCxnSpPr>
          <p:spPr>
            <a:xfrm flipV="1">
              <a:off x="2664303" y="3479243"/>
              <a:ext cx="2799184" cy="140892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EE157414-A0E2-29A4-3D6F-E6CC17769ED3}"/>
                </a:ext>
              </a:extLst>
            </p:cNvPr>
            <p:cNvCxnSpPr>
              <a:cxnSpLocks/>
            </p:cNvCxnSpPr>
            <p:nvPr/>
          </p:nvCxnSpPr>
          <p:spPr>
            <a:xfrm flipV="1">
              <a:off x="5810501" y="3344866"/>
              <a:ext cx="3844212" cy="153955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D30CB2CD-0356-68FF-47A9-8AFF9C82CCE5}"/>
                </a:ext>
              </a:extLst>
            </p:cNvPr>
            <p:cNvCxnSpPr>
              <a:cxnSpLocks/>
            </p:cNvCxnSpPr>
            <p:nvPr/>
          </p:nvCxnSpPr>
          <p:spPr>
            <a:xfrm>
              <a:off x="6202386" y="3344866"/>
              <a:ext cx="3051110" cy="153955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D6AAECC7-625C-2487-A478-3F448E2A7C68}"/>
                </a:ext>
              </a:extLst>
            </p:cNvPr>
            <p:cNvCxnSpPr>
              <a:stCxn id="37" idx="0"/>
              <a:endCxn id="37" idx="2"/>
            </p:cNvCxnSpPr>
            <p:nvPr/>
          </p:nvCxnSpPr>
          <p:spPr>
            <a:xfrm>
              <a:off x="1551741" y="1459165"/>
              <a:ext cx="0" cy="342900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DDF297BB-DE32-C5AA-EB69-8F807A69EAE4}"/>
                </a:ext>
              </a:extLst>
            </p:cNvPr>
            <p:cNvCxnSpPr>
              <a:stCxn id="37" idx="1"/>
              <a:endCxn id="37" idx="3"/>
            </p:cNvCxnSpPr>
            <p:nvPr/>
          </p:nvCxnSpPr>
          <p:spPr>
            <a:xfrm>
              <a:off x="651337" y="3173665"/>
              <a:ext cx="1800808"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E0E63468-BE17-E5B2-D3A0-E08E4D6AAC42}"/>
                </a:ext>
              </a:extLst>
            </p:cNvPr>
            <p:cNvCxnSpPr>
              <a:cxnSpLocks/>
            </p:cNvCxnSpPr>
            <p:nvPr/>
          </p:nvCxnSpPr>
          <p:spPr>
            <a:xfrm>
              <a:off x="2664303" y="1459165"/>
              <a:ext cx="1800808" cy="1833465"/>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FC92ACC4-A7B2-3E0C-CAA1-FE81FEA86FEE}"/>
                </a:ext>
              </a:extLst>
            </p:cNvPr>
            <p:cNvCxnSpPr>
              <a:cxnSpLocks/>
            </p:cNvCxnSpPr>
            <p:nvPr/>
          </p:nvCxnSpPr>
          <p:spPr>
            <a:xfrm flipH="1">
              <a:off x="2664303" y="1459165"/>
              <a:ext cx="1800808" cy="1833465"/>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2E8B8A95-2BF7-A00B-4069-FF6B87ACC31E}"/>
                </a:ext>
              </a:extLst>
            </p:cNvPr>
            <p:cNvCxnSpPr>
              <a:cxnSpLocks/>
            </p:cNvCxnSpPr>
            <p:nvPr/>
          </p:nvCxnSpPr>
          <p:spPr>
            <a:xfrm>
              <a:off x="5171126" y="1463985"/>
              <a:ext cx="3620277" cy="151467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CADB0F8F-FFCF-F172-D139-93E5DCC71E1F}"/>
                </a:ext>
              </a:extLst>
            </p:cNvPr>
            <p:cNvCxnSpPr>
              <a:cxnSpLocks/>
            </p:cNvCxnSpPr>
            <p:nvPr/>
          </p:nvCxnSpPr>
          <p:spPr>
            <a:xfrm flipH="1">
              <a:off x="4856996" y="1463985"/>
              <a:ext cx="2516154" cy="151467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3" name="Rectangle: Rounded Corners 22">
            <a:extLst>
              <a:ext uri="{FF2B5EF4-FFF2-40B4-BE49-F238E27FC236}">
                <a16:creationId xmlns:a16="http://schemas.microsoft.com/office/drawing/2014/main" id="{2B19E199-B438-8B1E-4053-94A25EBF5F33}"/>
              </a:ext>
            </a:extLst>
          </p:cNvPr>
          <p:cNvSpPr/>
          <p:nvPr/>
        </p:nvSpPr>
        <p:spPr>
          <a:xfrm>
            <a:off x="559241" y="3869820"/>
            <a:ext cx="8412998"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a:lnSpc>
                <a:spcPct val="107000"/>
              </a:lnSpc>
              <a:spcAft>
                <a:spcPts val="800"/>
              </a:spcAft>
            </a:pPr>
            <a:r>
              <a:rPr lang="en-US" sz="2800" dirty="0">
                <a:solidFill>
                  <a:schemeClr val="tx1">
                    <a:lumMod val="65000"/>
                    <a:lumOff val="35000"/>
                  </a:schemeClr>
                </a:solidFill>
                <a:latin typeface="+mj-lt"/>
                <a:ea typeface="Times New Roman" panose="02020603050405020304" pitchFamily="18" charset="0"/>
                <a:cs typeface="Arial" panose="020B0604020202020204" pitchFamily="34" charset="0"/>
              </a:rPr>
              <a:t>A line connecting consecutive vertices.</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4" name="Rectangle: Rounded Corners 23">
            <a:extLst>
              <a:ext uri="{FF2B5EF4-FFF2-40B4-BE49-F238E27FC236}">
                <a16:creationId xmlns:a16="http://schemas.microsoft.com/office/drawing/2014/main" id="{9F0C516B-8C77-44FD-BED3-C8828EC6792C}"/>
              </a:ext>
            </a:extLst>
          </p:cNvPr>
          <p:cNvSpPr/>
          <p:nvPr/>
        </p:nvSpPr>
        <p:spPr>
          <a:xfrm>
            <a:off x="559241" y="4770993"/>
            <a:ext cx="8412998" cy="734238"/>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a:lnSpc>
                <a:spcPct val="107000"/>
              </a:lnSpc>
              <a:spcAft>
                <a:spcPts val="800"/>
              </a:spcAft>
            </a:pPr>
            <a:r>
              <a:rPr lang="en-US" sz="2800" dirty="0">
                <a:solidFill>
                  <a:schemeClr val="tx1">
                    <a:lumMod val="65000"/>
                    <a:lumOff val="35000"/>
                  </a:schemeClr>
                </a:solidFill>
                <a:latin typeface="+mj-lt"/>
                <a:ea typeface="Times New Roman" panose="02020603050405020304" pitchFamily="18" charset="0"/>
                <a:cs typeface="Arial" panose="020B0604020202020204" pitchFamily="34" charset="0"/>
              </a:rPr>
              <a:t>A line connecting non-consecutive vertices.</a:t>
            </a:r>
          </a:p>
        </p:txBody>
      </p:sp>
      <p:sp>
        <p:nvSpPr>
          <p:cNvPr id="25" name="Rectangle: Rounded Corners 24">
            <a:extLst>
              <a:ext uri="{FF2B5EF4-FFF2-40B4-BE49-F238E27FC236}">
                <a16:creationId xmlns:a16="http://schemas.microsoft.com/office/drawing/2014/main" id="{817BCED6-C896-AE0E-4A94-11AC90E1B87D}"/>
              </a:ext>
            </a:extLst>
          </p:cNvPr>
          <p:cNvSpPr/>
          <p:nvPr/>
        </p:nvSpPr>
        <p:spPr>
          <a:xfrm>
            <a:off x="559241" y="5699278"/>
            <a:ext cx="8412998" cy="734238"/>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a:lnSpc>
                <a:spcPct val="107000"/>
              </a:lnSpc>
              <a:spcAft>
                <a:spcPts val="800"/>
              </a:spcAft>
            </a:pPr>
            <a:r>
              <a:rPr lang="en-US" sz="2800" dirty="0">
                <a:solidFill>
                  <a:schemeClr val="tx1">
                    <a:lumMod val="65000"/>
                    <a:lumOff val="35000"/>
                  </a:schemeClr>
                </a:solidFill>
                <a:latin typeface="+mj-lt"/>
                <a:ea typeface="Times New Roman" panose="02020603050405020304" pitchFamily="18" charset="0"/>
                <a:cs typeface="Arial" panose="020B0604020202020204" pitchFamily="34" charset="0"/>
              </a:rPr>
              <a:t>A line connecting two sides.</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1EFCC7A5-1620-AB88-EA99-B843FC2D5A42}"/>
              </a:ext>
            </a:extLst>
          </p:cNvPr>
          <p:cNvSpPr txBox="1"/>
          <p:nvPr/>
        </p:nvSpPr>
        <p:spPr>
          <a:xfrm>
            <a:off x="9529482" y="136956"/>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en-GB">
                <a:solidFill>
                  <a:schemeClr val="tx1">
                    <a:lumMod val="50000"/>
                    <a:lumOff val="50000"/>
                  </a:schemeClr>
                </a:solidFill>
                <a:latin typeface="+mj-lt"/>
              </a:rPr>
              <a:t>Applications</a:t>
            </a:r>
            <a:endParaRPr lang="en-US"/>
          </a:p>
        </p:txBody>
      </p:sp>
    </p:spTree>
    <p:custDataLst>
      <p:tags r:id="rId1"/>
    </p:custDataLst>
    <p:extLst>
      <p:ext uri="{BB962C8B-B14F-4D97-AF65-F5344CB8AC3E}">
        <p14:creationId xmlns:p14="http://schemas.microsoft.com/office/powerpoint/2010/main" val="1319926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500" fill="hold"/>
                                        <p:tgtEl>
                                          <p:spTgt spid="24"/>
                                        </p:tgtEl>
                                        <p:attrNameLst>
                                          <p:attrName>fillcolor</p:attrName>
                                        </p:attrNameLst>
                                      </p:cBhvr>
                                      <p:to>
                                        <a:srgbClr val="74C274"/>
                                      </p:to>
                                    </p:animClr>
                                    <p:set>
                                      <p:cBhvr>
                                        <p:cTn id="7" dur="500" fill="hold"/>
                                        <p:tgtEl>
                                          <p:spTgt spid="24"/>
                                        </p:tgtEl>
                                        <p:attrNameLst>
                                          <p:attrName>fill.type</p:attrName>
                                        </p:attrNameLst>
                                      </p:cBhvr>
                                      <p:to>
                                        <p:strVal val="solid"/>
                                      </p:to>
                                    </p:set>
                                    <p:set>
                                      <p:cBhvr>
                                        <p:cTn id="8" dur="500" fill="hold"/>
                                        <p:tgtEl>
                                          <p:spTgt spid="24"/>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500" fill="hold"/>
                                        <p:tgtEl>
                                          <p:spTgt spid="24"/>
                                        </p:tgtEl>
                                        <p:attrNameLst>
                                          <p:attrName>stroke.color</p:attrName>
                                        </p:attrNameLst>
                                      </p:cBhvr>
                                      <p:to>
                                        <a:srgbClr val="74C274"/>
                                      </p:to>
                                    </p:animClr>
                                    <p:set>
                                      <p:cBhvr>
                                        <p:cTn id="11" dur="500" fill="hold"/>
                                        <p:tgtEl>
                                          <p:spTgt spid="24"/>
                                        </p:tgtEl>
                                        <p:attrNameLst>
                                          <p:attrName>stroke.on</p:attrName>
                                        </p:attrNameLst>
                                      </p:cBhvr>
                                      <p:to>
                                        <p:strVal val="true"/>
                                      </p:to>
                                    </p:set>
                                  </p:childTnLst>
                                </p:cTn>
                              </p:par>
                              <p:par>
                                <p:cTn id="12" presetID="3" presetClass="emph" presetSubtype="2" fill="hold" grpId="0" nodeType="withEffect">
                                  <p:stCondLst>
                                    <p:cond delay="0"/>
                                  </p:stCondLst>
                                  <p:childTnLst>
                                    <p:animClr clrSpc="rgb" dir="cw">
                                      <p:cBhvr override="childStyle">
                                        <p:cTn id="13" dur="500" fill="hold"/>
                                        <p:tgtEl>
                                          <p:spTgt spid="24"/>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Select all diagonals of the quadrilateral ADEG. </a:t>
            </a:r>
            <a:endParaRPr lang="en-US" sz="3200" b="1" dirty="0">
              <a:solidFill>
                <a:schemeClr val="bg1"/>
              </a:solidFill>
              <a:latin typeface="+mj-lt"/>
              <a:sym typeface="Comic Sans MS"/>
            </a:endParaRPr>
          </a:p>
        </p:txBody>
      </p:sp>
      <p:cxnSp>
        <p:nvCxnSpPr>
          <p:cNvPr id="26" name="Straight Connector 25">
            <a:extLst>
              <a:ext uri="{FF2B5EF4-FFF2-40B4-BE49-F238E27FC236}">
                <a16:creationId xmlns:a16="http://schemas.microsoft.com/office/drawing/2014/main" id="{AA42DE30-1BAB-453D-2BB6-FC3E3A062721}"/>
              </a:ext>
            </a:extLst>
          </p:cNvPr>
          <p:cNvCxnSpPr/>
          <p:nvPr/>
        </p:nvCxnSpPr>
        <p:spPr>
          <a:xfrm flipV="1">
            <a:off x="1090016" y="1781763"/>
            <a:ext cx="3424335" cy="7518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4FD3563-64B9-1E97-3674-5CE36EA632F4}"/>
              </a:ext>
            </a:extLst>
          </p:cNvPr>
          <p:cNvCxnSpPr/>
          <p:nvPr/>
        </p:nvCxnSpPr>
        <p:spPr>
          <a:xfrm flipH="1">
            <a:off x="847420" y="2533650"/>
            <a:ext cx="242596" cy="193178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0A09312-582F-A0C1-C44D-51ED3A81C54D}"/>
              </a:ext>
            </a:extLst>
          </p:cNvPr>
          <p:cNvCxnSpPr/>
          <p:nvPr/>
        </p:nvCxnSpPr>
        <p:spPr>
          <a:xfrm>
            <a:off x="4514351" y="1781763"/>
            <a:ext cx="310052" cy="311029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E80080F-9703-E19C-C846-62B0E5FE565D}"/>
              </a:ext>
            </a:extLst>
          </p:cNvPr>
          <p:cNvCxnSpPr>
            <a:cxnSpLocks/>
          </p:cNvCxnSpPr>
          <p:nvPr/>
        </p:nvCxnSpPr>
        <p:spPr>
          <a:xfrm>
            <a:off x="853399" y="4465432"/>
            <a:ext cx="3981351" cy="42662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00E660D-1811-84B6-E26B-37FAF878A8F6}"/>
              </a:ext>
            </a:extLst>
          </p:cNvPr>
          <p:cNvCxnSpPr>
            <a:cxnSpLocks/>
          </p:cNvCxnSpPr>
          <p:nvPr/>
        </p:nvCxnSpPr>
        <p:spPr>
          <a:xfrm>
            <a:off x="2014800" y="2319046"/>
            <a:ext cx="2819950" cy="257301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B9F94F1-4548-8AEF-0CBC-B8058CD0F14C}"/>
              </a:ext>
            </a:extLst>
          </p:cNvPr>
          <p:cNvCxnSpPr/>
          <p:nvPr/>
        </p:nvCxnSpPr>
        <p:spPr>
          <a:xfrm flipH="1">
            <a:off x="847420" y="1781763"/>
            <a:ext cx="3666931" cy="268366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B6DBEE7-4742-68C4-5F02-69A967D0DD71}"/>
              </a:ext>
            </a:extLst>
          </p:cNvPr>
          <p:cNvCxnSpPr/>
          <p:nvPr/>
        </p:nvCxnSpPr>
        <p:spPr>
          <a:xfrm>
            <a:off x="1090016" y="2533650"/>
            <a:ext cx="3734387" cy="235841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F31D513-573A-C39D-EA1A-BA7ADAFD67AC}"/>
              </a:ext>
            </a:extLst>
          </p:cNvPr>
          <p:cNvCxnSpPr/>
          <p:nvPr/>
        </p:nvCxnSpPr>
        <p:spPr>
          <a:xfrm flipH="1">
            <a:off x="2779910" y="2011136"/>
            <a:ext cx="681135" cy="265922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C33C46A1-37E7-469F-8E38-D967C4FD9233}"/>
              </a:ext>
            </a:extLst>
          </p:cNvPr>
          <p:cNvSpPr txBox="1"/>
          <p:nvPr/>
        </p:nvSpPr>
        <p:spPr>
          <a:xfrm>
            <a:off x="903178" y="2157706"/>
            <a:ext cx="372218" cy="400110"/>
          </a:xfrm>
          <a:prstGeom prst="rect">
            <a:avLst/>
          </a:prstGeom>
          <a:noFill/>
        </p:spPr>
        <p:txBody>
          <a:bodyPr wrap="none" rtlCol="0">
            <a:spAutoFit/>
          </a:bodyPr>
          <a:lstStyle/>
          <a:p>
            <a:r>
              <a:rPr lang="fr-FR" sz="2000" dirty="0">
                <a:latin typeface="Comic Sans MS" panose="030F0702030302020204" pitchFamily="66" charset="0"/>
              </a:rPr>
              <a:t>A</a:t>
            </a:r>
          </a:p>
        </p:txBody>
      </p:sp>
      <p:sp>
        <p:nvSpPr>
          <p:cNvPr id="46" name="TextBox 45">
            <a:extLst>
              <a:ext uri="{FF2B5EF4-FFF2-40B4-BE49-F238E27FC236}">
                <a16:creationId xmlns:a16="http://schemas.microsoft.com/office/drawing/2014/main" id="{8F407AA9-F1CD-CC1D-0988-972F5E1EB907}"/>
              </a:ext>
            </a:extLst>
          </p:cNvPr>
          <p:cNvSpPr txBox="1"/>
          <p:nvPr/>
        </p:nvSpPr>
        <p:spPr>
          <a:xfrm>
            <a:off x="629928" y="4449834"/>
            <a:ext cx="359394" cy="400110"/>
          </a:xfrm>
          <a:prstGeom prst="rect">
            <a:avLst/>
          </a:prstGeom>
          <a:noFill/>
        </p:spPr>
        <p:txBody>
          <a:bodyPr wrap="none" rtlCol="0">
            <a:spAutoFit/>
          </a:bodyPr>
          <a:lstStyle/>
          <a:p>
            <a:r>
              <a:rPr lang="fr-FR" sz="2000" dirty="0">
                <a:latin typeface="Comic Sans MS" panose="030F0702030302020204" pitchFamily="66" charset="0"/>
              </a:rPr>
              <a:t>G</a:t>
            </a:r>
          </a:p>
        </p:txBody>
      </p:sp>
      <p:sp>
        <p:nvSpPr>
          <p:cNvPr id="47" name="TextBox 46">
            <a:extLst>
              <a:ext uri="{FF2B5EF4-FFF2-40B4-BE49-F238E27FC236}">
                <a16:creationId xmlns:a16="http://schemas.microsoft.com/office/drawing/2014/main" id="{92697E6F-B4B5-2E34-F5EB-759CD7F351E9}"/>
              </a:ext>
            </a:extLst>
          </p:cNvPr>
          <p:cNvSpPr txBox="1"/>
          <p:nvPr/>
        </p:nvSpPr>
        <p:spPr>
          <a:xfrm>
            <a:off x="2564197" y="4660246"/>
            <a:ext cx="340158" cy="400110"/>
          </a:xfrm>
          <a:prstGeom prst="rect">
            <a:avLst/>
          </a:prstGeom>
          <a:noFill/>
        </p:spPr>
        <p:txBody>
          <a:bodyPr wrap="none" rtlCol="0">
            <a:spAutoFit/>
          </a:bodyPr>
          <a:lstStyle/>
          <a:p>
            <a:r>
              <a:rPr lang="fr-FR" sz="2000" dirty="0">
                <a:latin typeface="Comic Sans MS" panose="030F0702030302020204" pitchFamily="66" charset="0"/>
              </a:rPr>
              <a:t>F</a:t>
            </a:r>
          </a:p>
        </p:txBody>
      </p:sp>
      <p:sp>
        <p:nvSpPr>
          <p:cNvPr id="49" name="TextBox 48">
            <a:extLst>
              <a:ext uri="{FF2B5EF4-FFF2-40B4-BE49-F238E27FC236}">
                <a16:creationId xmlns:a16="http://schemas.microsoft.com/office/drawing/2014/main" id="{4EBBA980-E72C-C17D-C007-3F825D61FE4D}"/>
              </a:ext>
            </a:extLst>
          </p:cNvPr>
          <p:cNvSpPr txBox="1"/>
          <p:nvPr/>
        </p:nvSpPr>
        <p:spPr>
          <a:xfrm>
            <a:off x="4772861" y="4746271"/>
            <a:ext cx="344966" cy="400110"/>
          </a:xfrm>
          <a:prstGeom prst="rect">
            <a:avLst/>
          </a:prstGeom>
          <a:noFill/>
        </p:spPr>
        <p:txBody>
          <a:bodyPr wrap="none" rtlCol="0">
            <a:spAutoFit/>
          </a:bodyPr>
          <a:lstStyle/>
          <a:p>
            <a:r>
              <a:rPr lang="fr-FR" sz="2000" dirty="0">
                <a:latin typeface="Comic Sans MS" panose="030F0702030302020204" pitchFamily="66" charset="0"/>
              </a:rPr>
              <a:t>E</a:t>
            </a:r>
          </a:p>
        </p:txBody>
      </p:sp>
      <p:sp>
        <p:nvSpPr>
          <p:cNvPr id="50" name="TextBox 49">
            <a:extLst>
              <a:ext uri="{FF2B5EF4-FFF2-40B4-BE49-F238E27FC236}">
                <a16:creationId xmlns:a16="http://schemas.microsoft.com/office/drawing/2014/main" id="{61208E8B-7180-4B90-A6B5-6985A23FD8C6}"/>
              </a:ext>
            </a:extLst>
          </p:cNvPr>
          <p:cNvSpPr txBox="1"/>
          <p:nvPr/>
        </p:nvSpPr>
        <p:spPr>
          <a:xfrm>
            <a:off x="4343034" y="1415482"/>
            <a:ext cx="369012" cy="400110"/>
          </a:xfrm>
          <a:prstGeom prst="rect">
            <a:avLst/>
          </a:prstGeom>
          <a:noFill/>
        </p:spPr>
        <p:txBody>
          <a:bodyPr wrap="none" rtlCol="0">
            <a:spAutoFit/>
          </a:bodyPr>
          <a:lstStyle/>
          <a:p>
            <a:r>
              <a:rPr lang="fr-FR" sz="2000" dirty="0">
                <a:latin typeface="Comic Sans MS" panose="030F0702030302020204" pitchFamily="66" charset="0"/>
              </a:rPr>
              <a:t>D</a:t>
            </a:r>
          </a:p>
        </p:txBody>
      </p:sp>
      <p:sp>
        <p:nvSpPr>
          <p:cNvPr id="51" name="TextBox 50">
            <a:extLst>
              <a:ext uri="{FF2B5EF4-FFF2-40B4-BE49-F238E27FC236}">
                <a16:creationId xmlns:a16="http://schemas.microsoft.com/office/drawing/2014/main" id="{5D409D4F-2C07-14CF-8DAE-60A5A45829B3}"/>
              </a:ext>
            </a:extLst>
          </p:cNvPr>
          <p:cNvSpPr txBox="1"/>
          <p:nvPr/>
        </p:nvSpPr>
        <p:spPr>
          <a:xfrm>
            <a:off x="3283999" y="1675221"/>
            <a:ext cx="338554" cy="400110"/>
          </a:xfrm>
          <a:prstGeom prst="rect">
            <a:avLst/>
          </a:prstGeom>
          <a:noFill/>
        </p:spPr>
        <p:txBody>
          <a:bodyPr wrap="none" rtlCol="0">
            <a:spAutoFit/>
          </a:bodyPr>
          <a:lstStyle/>
          <a:p>
            <a:r>
              <a:rPr lang="fr-FR" sz="2000" dirty="0">
                <a:latin typeface="Comic Sans MS" panose="030F0702030302020204" pitchFamily="66" charset="0"/>
              </a:rPr>
              <a:t>C</a:t>
            </a:r>
          </a:p>
        </p:txBody>
      </p:sp>
      <p:sp>
        <p:nvSpPr>
          <p:cNvPr id="52" name="TextBox 51">
            <a:extLst>
              <a:ext uri="{FF2B5EF4-FFF2-40B4-BE49-F238E27FC236}">
                <a16:creationId xmlns:a16="http://schemas.microsoft.com/office/drawing/2014/main" id="{A79861B9-23DF-F849-6574-F2DA85C904C8}"/>
              </a:ext>
            </a:extLst>
          </p:cNvPr>
          <p:cNvSpPr txBox="1"/>
          <p:nvPr/>
        </p:nvSpPr>
        <p:spPr>
          <a:xfrm>
            <a:off x="1856930" y="1984663"/>
            <a:ext cx="346570" cy="400110"/>
          </a:xfrm>
          <a:prstGeom prst="rect">
            <a:avLst/>
          </a:prstGeom>
          <a:noFill/>
        </p:spPr>
        <p:txBody>
          <a:bodyPr wrap="none" rtlCol="0">
            <a:spAutoFit/>
          </a:bodyPr>
          <a:lstStyle/>
          <a:p>
            <a:r>
              <a:rPr lang="fr-FR" sz="2000" dirty="0">
                <a:latin typeface="Comic Sans MS" panose="030F0702030302020204" pitchFamily="66" charset="0"/>
              </a:rPr>
              <a:t>B</a:t>
            </a:r>
          </a:p>
        </p:txBody>
      </p:sp>
      <p:sp>
        <p:nvSpPr>
          <p:cNvPr id="53" name="Rectangle: Rounded Corners 52">
            <a:extLst>
              <a:ext uri="{FF2B5EF4-FFF2-40B4-BE49-F238E27FC236}">
                <a16:creationId xmlns:a16="http://schemas.microsoft.com/office/drawing/2014/main" id="{A27C22E2-615B-A4FF-2A04-7E21C2816E24}"/>
              </a:ext>
            </a:extLst>
          </p:cNvPr>
          <p:cNvSpPr/>
          <p:nvPr/>
        </p:nvSpPr>
        <p:spPr>
          <a:xfrm>
            <a:off x="6092713" y="1731301"/>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[AF]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54" name="Rectangle: Rounded Corners 53">
            <a:extLst>
              <a:ext uri="{FF2B5EF4-FFF2-40B4-BE49-F238E27FC236}">
                <a16:creationId xmlns:a16="http://schemas.microsoft.com/office/drawing/2014/main" id="{206AEF8F-6594-97E0-75DE-AC34A977A910}"/>
              </a:ext>
            </a:extLst>
          </p:cNvPr>
          <p:cNvSpPr/>
          <p:nvPr/>
        </p:nvSpPr>
        <p:spPr>
          <a:xfrm>
            <a:off x="8647470" y="1731301"/>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[AE]</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55" name="Rectangle: Rounded Corners 54">
            <a:extLst>
              <a:ext uri="{FF2B5EF4-FFF2-40B4-BE49-F238E27FC236}">
                <a16:creationId xmlns:a16="http://schemas.microsoft.com/office/drawing/2014/main" id="{5E2FF80B-9A85-FF10-DB18-26C9DD93F86E}"/>
              </a:ext>
            </a:extLst>
          </p:cNvPr>
          <p:cNvSpPr/>
          <p:nvPr/>
        </p:nvSpPr>
        <p:spPr>
          <a:xfrm>
            <a:off x="6092713" y="3039260"/>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[CF]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57" name="Rectangle: Rounded Corners 56">
            <a:extLst>
              <a:ext uri="{FF2B5EF4-FFF2-40B4-BE49-F238E27FC236}">
                <a16:creationId xmlns:a16="http://schemas.microsoft.com/office/drawing/2014/main" id="{74DCBFA0-0904-D86C-8C7E-7BE8DCF73E44}"/>
              </a:ext>
            </a:extLst>
          </p:cNvPr>
          <p:cNvSpPr/>
          <p:nvPr/>
        </p:nvSpPr>
        <p:spPr>
          <a:xfrm>
            <a:off x="8647470" y="3039260"/>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[GD]</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59" name="Rectangle: Rounded Corners 58">
            <a:extLst>
              <a:ext uri="{FF2B5EF4-FFF2-40B4-BE49-F238E27FC236}">
                <a16:creationId xmlns:a16="http://schemas.microsoft.com/office/drawing/2014/main" id="{CE503745-1634-3D67-A7AD-DB11079B645B}"/>
              </a:ext>
            </a:extLst>
          </p:cNvPr>
          <p:cNvSpPr/>
          <p:nvPr/>
        </p:nvSpPr>
        <p:spPr>
          <a:xfrm>
            <a:off x="6092713" y="4322712"/>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[BE]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64" name="Rectangle: Rounded Corners 63">
            <a:extLst>
              <a:ext uri="{FF2B5EF4-FFF2-40B4-BE49-F238E27FC236}">
                <a16:creationId xmlns:a16="http://schemas.microsoft.com/office/drawing/2014/main" id="{359A0A55-A397-8C80-7DCC-8E38FBE43232}"/>
              </a:ext>
            </a:extLst>
          </p:cNvPr>
          <p:cNvSpPr/>
          <p:nvPr/>
        </p:nvSpPr>
        <p:spPr>
          <a:xfrm>
            <a:off x="8644517" y="4322712"/>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[AD]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65" name="TextBox 64">
            <a:extLst>
              <a:ext uri="{FF2B5EF4-FFF2-40B4-BE49-F238E27FC236}">
                <a16:creationId xmlns:a16="http://schemas.microsoft.com/office/drawing/2014/main" id="{F85D3869-8093-CAB6-FDC4-592DA40B4906}"/>
              </a:ext>
            </a:extLst>
          </p:cNvPr>
          <p:cNvSpPr txBox="1"/>
          <p:nvPr/>
        </p:nvSpPr>
        <p:spPr>
          <a:xfrm>
            <a:off x="0" y="5427783"/>
            <a:ext cx="12192000" cy="954107"/>
          </a:xfrm>
          <a:prstGeom prst="rect">
            <a:avLst/>
          </a:prstGeom>
          <a:noFill/>
        </p:spPr>
        <p:txBody>
          <a:bodyPr wrap="square">
            <a:spAutoFit/>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rPr>
              <a:t>A diagonal connects two non-consecutive vertices.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rPr>
              <a:t>The vertices are A, D, E, and G. </a:t>
            </a:r>
          </a:p>
        </p:txBody>
      </p:sp>
    </p:spTree>
    <p:custDataLst>
      <p:tags r:id="rId1"/>
    </p:custDataLst>
    <p:extLst>
      <p:ext uri="{BB962C8B-B14F-4D97-AF65-F5344CB8AC3E}">
        <p14:creationId xmlns:p14="http://schemas.microsoft.com/office/powerpoint/2010/main" val="3239957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anim calcmode="lin" valueType="num">
                                      <p:cBhvr>
                                        <p:cTn id="8" dur="500" fill="hold"/>
                                        <p:tgtEl>
                                          <p:spTgt spid="53"/>
                                        </p:tgtEl>
                                        <p:attrNameLst>
                                          <p:attrName>ppt_x</p:attrName>
                                        </p:attrNameLst>
                                      </p:cBhvr>
                                      <p:tavLst>
                                        <p:tav tm="0">
                                          <p:val>
                                            <p:strVal val="#ppt_x"/>
                                          </p:val>
                                        </p:tav>
                                        <p:tav tm="100000">
                                          <p:val>
                                            <p:strVal val="#ppt_x"/>
                                          </p:val>
                                        </p:tav>
                                      </p:tavLst>
                                    </p:anim>
                                    <p:anim calcmode="lin" valueType="num">
                                      <p:cBhvr>
                                        <p:cTn id="9" dur="500" fill="hold"/>
                                        <p:tgtEl>
                                          <p:spTgt spid="5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500"/>
                                        <p:tgtEl>
                                          <p:spTgt spid="54"/>
                                        </p:tgtEl>
                                      </p:cBhvr>
                                    </p:animEffect>
                                    <p:anim calcmode="lin" valueType="num">
                                      <p:cBhvr>
                                        <p:cTn id="13" dur="500" fill="hold"/>
                                        <p:tgtEl>
                                          <p:spTgt spid="54"/>
                                        </p:tgtEl>
                                        <p:attrNameLst>
                                          <p:attrName>ppt_x</p:attrName>
                                        </p:attrNameLst>
                                      </p:cBhvr>
                                      <p:tavLst>
                                        <p:tav tm="0">
                                          <p:val>
                                            <p:strVal val="#ppt_x"/>
                                          </p:val>
                                        </p:tav>
                                        <p:tav tm="100000">
                                          <p:val>
                                            <p:strVal val="#ppt_x"/>
                                          </p:val>
                                        </p:tav>
                                      </p:tavLst>
                                    </p:anim>
                                    <p:anim calcmode="lin" valueType="num">
                                      <p:cBhvr>
                                        <p:cTn id="14" dur="500" fill="hold"/>
                                        <p:tgtEl>
                                          <p:spTgt spid="54"/>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500"/>
                                        <p:tgtEl>
                                          <p:spTgt spid="55"/>
                                        </p:tgtEl>
                                      </p:cBhvr>
                                    </p:animEffect>
                                    <p:anim calcmode="lin" valueType="num">
                                      <p:cBhvr>
                                        <p:cTn id="19" dur="500" fill="hold"/>
                                        <p:tgtEl>
                                          <p:spTgt spid="55"/>
                                        </p:tgtEl>
                                        <p:attrNameLst>
                                          <p:attrName>ppt_x</p:attrName>
                                        </p:attrNameLst>
                                      </p:cBhvr>
                                      <p:tavLst>
                                        <p:tav tm="0">
                                          <p:val>
                                            <p:strVal val="#ppt_x"/>
                                          </p:val>
                                        </p:tav>
                                        <p:tav tm="100000">
                                          <p:val>
                                            <p:strVal val="#ppt_x"/>
                                          </p:val>
                                        </p:tav>
                                      </p:tavLst>
                                    </p:anim>
                                    <p:anim calcmode="lin" valueType="num">
                                      <p:cBhvr>
                                        <p:cTn id="20" dur="500" fill="hold"/>
                                        <p:tgtEl>
                                          <p:spTgt spid="55"/>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fade">
                                      <p:cBhvr>
                                        <p:cTn id="23" dur="500"/>
                                        <p:tgtEl>
                                          <p:spTgt spid="57"/>
                                        </p:tgtEl>
                                      </p:cBhvr>
                                    </p:animEffect>
                                    <p:anim calcmode="lin" valueType="num">
                                      <p:cBhvr>
                                        <p:cTn id="24" dur="500" fill="hold"/>
                                        <p:tgtEl>
                                          <p:spTgt spid="57"/>
                                        </p:tgtEl>
                                        <p:attrNameLst>
                                          <p:attrName>ppt_x</p:attrName>
                                        </p:attrNameLst>
                                      </p:cBhvr>
                                      <p:tavLst>
                                        <p:tav tm="0">
                                          <p:val>
                                            <p:strVal val="#ppt_x"/>
                                          </p:val>
                                        </p:tav>
                                        <p:tav tm="100000">
                                          <p:val>
                                            <p:strVal val="#ppt_x"/>
                                          </p:val>
                                        </p:tav>
                                      </p:tavLst>
                                    </p:anim>
                                    <p:anim calcmode="lin" valueType="num">
                                      <p:cBhvr>
                                        <p:cTn id="25" dur="500" fill="hold"/>
                                        <p:tgtEl>
                                          <p:spTgt spid="57"/>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fade">
                                      <p:cBhvr>
                                        <p:cTn id="29" dur="500"/>
                                        <p:tgtEl>
                                          <p:spTgt spid="59"/>
                                        </p:tgtEl>
                                      </p:cBhvr>
                                    </p:animEffect>
                                    <p:anim calcmode="lin" valueType="num">
                                      <p:cBhvr>
                                        <p:cTn id="30" dur="500" fill="hold"/>
                                        <p:tgtEl>
                                          <p:spTgt spid="59"/>
                                        </p:tgtEl>
                                        <p:attrNameLst>
                                          <p:attrName>ppt_x</p:attrName>
                                        </p:attrNameLst>
                                      </p:cBhvr>
                                      <p:tavLst>
                                        <p:tav tm="0">
                                          <p:val>
                                            <p:strVal val="#ppt_x"/>
                                          </p:val>
                                        </p:tav>
                                        <p:tav tm="100000">
                                          <p:val>
                                            <p:strVal val="#ppt_x"/>
                                          </p:val>
                                        </p:tav>
                                      </p:tavLst>
                                    </p:anim>
                                    <p:anim calcmode="lin" valueType="num">
                                      <p:cBhvr>
                                        <p:cTn id="31" dur="500" fill="hold"/>
                                        <p:tgtEl>
                                          <p:spTgt spid="5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fade">
                                      <p:cBhvr>
                                        <p:cTn id="34" dur="500"/>
                                        <p:tgtEl>
                                          <p:spTgt spid="64"/>
                                        </p:tgtEl>
                                      </p:cBhvr>
                                    </p:animEffect>
                                    <p:anim calcmode="lin" valueType="num">
                                      <p:cBhvr>
                                        <p:cTn id="35" dur="500" fill="hold"/>
                                        <p:tgtEl>
                                          <p:spTgt spid="64"/>
                                        </p:tgtEl>
                                        <p:attrNameLst>
                                          <p:attrName>ppt_x</p:attrName>
                                        </p:attrNameLst>
                                      </p:cBhvr>
                                      <p:tavLst>
                                        <p:tav tm="0">
                                          <p:val>
                                            <p:strVal val="#ppt_x"/>
                                          </p:val>
                                        </p:tav>
                                        <p:tav tm="100000">
                                          <p:val>
                                            <p:strVal val="#ppt_x"/>
                                          </p:val>
                                        </p:tav>
                                      </p:tavLst>
                                    </p:anim>
                                    <p:anim calcmode="lin" valueType="num">
                                      <p:cBhvr>
                                        <p:cTn id="36" dur="5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 presetClass="emph" presetSubtype="2" fill="hold" nodeType="clickEffect">
                                  <p:stCondLst>
                                    <p:cond delay="0"/>
                                  </p:stCondLst>
                                  <p:childTnLst>
                                    <p:animClr clrSpc="rgb" dir="cw">
                                      <p:cBhvr>
                                        <p:cTn id="40" dur="500" fill="hold"/>
                                        <p:tgtEl>
                                          <p:spTgt spid="54"/>
                                        </p:tgtEl>
                                        <p:attrNameLst>
                                          <p:attrName>fillcolor</p:attrName>
                                        </p:attrNameLst>
                                      </p:cBhvr>
                                      <p:to>
                                        <a:srgbClr val="74C274"/>
                                      </p:to>
                                    </p:animClr>
                                    <p:set>
                                      <p:cBhvr>
                                        <p:cTn id="41" dur="500" fill="hold"/>
                                        <p:tgtEl>
                                          <p:spTgt spid="54"/>
                                        </p:tgtEl>
                                        <p:attrNameLst>
                                          <p:attrName>fill.type</p:attrName>
                                        </p:attrNameLst>
                                      </p:cBhvr>
                                      <p:to>
                                        <p:strVal val="solid"/>
                                      </p:to>
                                    </p:set>
                                    <p:set>
                                      <p:cBhvr>
                                        <p:cTn id="42" dur="500" fill="hold"/>
                                        <p:tgtEl>
                                          <p:spTgt spid="54"/>
                                        </p:tgtEl>
                                        <p:attrNameLst>
                                          <p:attrName>fill.on</p:attrName>
                                        </p:attrNameLst>
                                      </p:cBhvr>
                                      <p:to>
                                        <p:strVal val="true"/>
                                      </p:to>
                                    </p:set>
                                  </p:childTnLst>
                                </p:cTn>
                              </p:par>
                              <p:par>
                                <p:cTn id="43" presetID="7" presetClass="emph" presetSubtype="2" fill="hold" nodeType="withEffect">
                                  <p:stCondLst>
                                    <p:cond delay="0"/>
                                  </p:stCondLst>
                                  <p:childTnLst>
                                    <p:animClr clrSpc="rgb" dir="cw">
                                      <p:cBhvr>
                                        <p:cTn id="44" dur="500" fill="hold"/>
                                        <p:tgtEl>
                                          <p:spTgt spid="54"/>
                                        </p:tgtEl>
                                        <p:attrNameLst>
                                          <p:attrName>stroke.color</p:attrName>
                                        </p:attrNameLst>
                                      </p:cBhvr>
                                      <p:to>
                                        <a:srgbClr val="74C274"/>
                                      </p:to>
                                    </p:animClr>
                                    <p:set>
                                      <p:cBhvr>
                                        <p:cTn id="45" dur="500" fill="hold"/>
                                        <p:tgtEl>
                                          <p:spTgt spid="54"/>
                                        </p:tgtEl>
                                        <p:attrNameLst>
                                          <p:attrName>stroke.on</p:attrName>
                                        </p:attrNameLst>
                                      </p:cBhvr>
                                      <p:to>
                                        <p:strVal val="true"/>
                                      </p:to>
                                    </p:set>
                                  </p:childTnLst>
                                </p:cTn>
                              </p:par>
                              <p:par>
                                <p:cTn id="46" presetID="3" presetClass="emph" presetSubtype="2" fill="hold" grpId="1" nodeType="withEffect">
                                  <p:stCondLst>
                                    <p:cond delay="0"/>
                                  </p:stCondLst>
                                  <p:childTnLst>
                                    <p:animClr clrSpc="rgb" dir="cw">
                                      <p:cBhvr override="childStyle">
                                        <p:cTn id="47" dur="500" fill="hold"/>
                                        <p:tgtEl>
                                          <p:spTgt spid="54"/>
                                        </p:tgtEl>
                                        <p:attrNameLst>
                                          <p:attrName>style.color</p:attrName>
                                        </p:attrNameLst>
                                      </p:cBhvr>
                                      <p:to>
                                        <a:srgbClr val="FFFFFF"/>
                                      </p:to>
                                    </p:animClr>
                                  </p:childTnLst>
                                </p:cTn>
                              </p:par>
                            </p:childTnLst>
                          </p:cTn>
                        </p:par>
                      </p:childTnLst>
                    </p:cTn>
                  </p:par>
                  <p:par>
                    <p:cTn id="48" fill="hold">
                      <p:stCondLst>
                        <p:cond delay="indefinite"/>
                      </p:stCondLst>
                      <p:childTnLst>
                        <p:par>
                          <p:cTn id="49" fill="hold">
                            <p:stCondLst>
                              <p:cond delay="0"/>
                            </p:stCondLst>
                            <p:childTnLst>
                              <p:par>
                                <p:cTn id="50" presetID="1" presetClass="emph" presetSubtype="2" fill="hold" nodeType="clickEffect">
                                  <p:stCondLst>
                                    <p:cond delay="0"/>
                                  </p:stCondLst>
                                  <p:childTnLst>
                                    <p:animClr clrSpc="rgb" dir="cw">
                                      <p:cBhvr>
                                        <p:cTn id="51" dur="500" fill="hold"/>
                                        <p:tgtEl>
                                          <p:spTgt spid="57"/>
                                        </p:tgtEl>
                                        <p:attrNameLst>
                                          <p:attrName>fillcolor</p:attrName>
                                        </p:attrNameLst>
                                      </p:cBhvr>
                                      <p:to>
                                        <a:srgbClr val="74C274"/>
                                      </p:to>
                                    </p:animClr>
                                    <p:set>
                                      <p:cBhvr>
                                        <p:cTn id="52" dur="500" fill="hold"/>
                                        <p:tgtEl>
                                          <p:spTgt spid="57"/>
                                        </p:tgtEl>
                                        <p:attrNameLst>
                                          <p:attrName>fill.type</p:attrName>
                                        </p:attrNameLst>
                                      </p:cBhvr>
                                      <p:to>
                                        <p:strVal val="solid"/>
                                      </p:to>
                                    </p:set>
                                    <p:set>
                                      <p:cBhvr>
                                        <p:cTn id="53" dur="500" fill="hold"/>
                                        <p:tgtEl>
                                          <p:spTgt spid="57"/>
                                        </p:tgtEl>
                                        <p:attrNameLst>
                                          <p:attrName>fill.on</p:attrName>
                                        </p:attrNameLst>
                                      </p:cBhvr>
                                      <p:to>
                                        <p:strVal val="true"/>
                                      </p:to>
                                    </p:set>
                                  </p:childTnLst>
                                </p:cTn>
                              </p:par>
                              <p:par>
                                <p:cTn id="54" presetID="7" presetClass="emph" presetSubtype="2" fill="hold" nodeType="withEffect">
                                  <p:stCondLst>
                                    <p:cond delay="0"/>
                                  </p:stCondLst>
                                  <p:childTnLst>
                                    <p:animClr clrSpc="rgb" dir="cw">
                                      <p:cBhvr>
                                        <p:cTn id="55" dur="500" fill="hold"/>
                                        <p:tgtEl>
                                          <p:spTgt spid="57"/>
                                        </p:tgtEl>
                                        <p:attrNameLst>
                                          <p:attrName>stroke.color</p:attrName>
                                        </p:attrNameLst>
                                      </p:cBhvr>
                                      <p:to>
                                        <a:srgbClr val="74C274"/>
                                      </p:to>
                                    </p:animClr>
                                    <p:set>
                                      <p:cBhvr>
                                        <p:cTn id="56" dur="500" fill="hold"/>
                                        <p:tgtEl>
                                          <p:spTgt spid="57"/>
                                        </p:tgtEl>
                                        <p:attrNameLst>
                                          <p:attrName>stroke.on</p:attrName>
                                        </p:attrNameLst>
                                      </p:cBhvr>
                                      <p:to>
                                        <p:strVal val="true"/>
                                      </p:to>
                                    </p:set>
                                  </p:childTnLst>
                                </p:cTn>
                              </p:par>
                              <p:par>
                                <p:cTn id="57" presetID="3" presetClass="emph" presetSubtype="2" fill="hold" grpId="1" nodeType="withEffect">
                                  <p:stCondLst>
                                    <p:cond delay="0"/>
                                  </p:stCondLst>
                                  <p:childTnLst>
                                    <p:animClr clrSpc="rgb" dir="cw">
                                      <p:cBhvr override="childStyle">
                                        <p:cTn id="58" dur="500" fill="hold"/>
                                        <p:tgtEl>
                                          <p:spTgt spid="57"/>
                                        </p:tgtEl>
                                        <p:attrNameLst>
                                          <p:attrName>style.color</p:attrName>
                                        </p:attrNameLst>
                                      </p:cBhvr>
                                      <p:to>
                                        <a:srgbClr val="FFFFFF"/>
                                      </p:to>
                                    </p:animClr>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fade">
                                      <p:cBhvr>
                                        <p:cTn id="63" dur="1000"/>
                                        <p:tgtEl>
                                          <p:spTgt spid="65"/>
                                        </p:tgtEl>
                                      </p:cBhvr>
                                    </p:animEffect>
                                    <p:anim calcmode="lin" valueType="num">
                                      <p:cBhvr>
                                        <p:cTn id="64" dur="1000" fill="hold"/>
                                        <p:tgtEl>
                                          <p:spTgt spid="65"/>
                                        </p:tgtEl>
                                        <p:attrNameLst>
                                          <p:attrName>ppt_x</p:attrName>
                                        </p:attrNameLst>
                                      </p:cBhvr>
                                      <p:tavLst>
                                        <p:tav tm="0">
                                          <p:val>
                                            <p:strVal val="#ppt_x"/>
                                          </p:val>
                                        </p:tav>
                                        <p:tav tm="100000">
                                          <p:val>
                                            <p:strVal val="#ppt_x"/>
                                          </p:val>
                                        </p:tav>
                                      </p:tavLst>
                                    </p:anim>
                                    <p:anim calcmode="lin" valueType="num">
                                      <p:cBhvr>
                                        <p:cTn id="65" dur="1000" fill="hold"/>
                                        <p:tgtEl>
                                          <p:spTgt spid="65"/>
                                        </p:tgtEl>
                                        <p:attrNameLst>
                                          <p:attrName>ppt_y</p:attrName>
                                        </p:attrNameLst>
                                      </p:cBhvr>
                                      <p:tavLst>
                                        <p:tav tm="0">
                                          <p:val>
                                            <p:strVal val="#ppt_y+.1"/>
                                          </p:val>
                                        </p:tav>
                                        <p:tav tm="100000">
                                          <p:val>
                                            <p:strVal val="#ppt_y"/>
                                          </p:val>
                                        </p:tav>
                                      </p:tavLst>
                                    </p:anim>
                                  </p:childTnLst>
                                </p:cTn>
                              </p:par>
                              <p:par>
                                <p:cTn id="66" presetID="7" presetClass="emph" presetSubtype="2" fill="hold" nodeType="withEffect">
                                  <p:stCondLst>
                                    <p:cond delay="500"/>
                                  </p:stCondLst>
                                  <p:childTnLst>
                                    <p:animClr clrSpc="rgb" dir="cw">
                                      <p:cBhvr>
                                        <p:cTn id="67" dur="500" fill="hold"/>
                                        <p:tgtEl>
                                          <p:spTgt spid="31"/>
                                        </p:tgtEl>
                                        <p:attrNameLst>
                                          <p:attrName>stroke.color</p:attrName>
                                        </p:attrNameLst>
                                      </p:cBhvr>
                                      <p:to>
                                        <a:srgbClr val="74C274"/>
                                      </p:to>
                                    </p:animClr>
                                    <p:set>
                                      <p:cBhvr>
                                        <p:cTn id="68" dur="500" fill="hold"/>
                                        <p:tgtEl>
                                          <p:spTgt spid="31"/>
                                        </p:tgtEl>
                                        <p:attrNameLst>
                                          <p:attrName>stroke.on</p:attrName>
                                        </p:attrNameLst>
                                      </p:cBhvr>
                                      <p:to>
                                        <p:strVal val="true"/>
                                      </p:to>
                                    </p:set>
                                  </p:childTnLst>
                                </p:cTn>
                              </p:par>
                              <p:par>
                                <p:cTn id="69" presetID="7" presetClass="emph" presetSubtype="2" fill="hold" nodeType="withEffect">
                                  <p:stCondLst>
                                    <p:cond delay="500"/>
                                  </p:stCondLst>
                                  <p:childTnLst>
                                    <p:animClr clrSpc="rgb" dir="cw">
                                      <p:cBhvr>
                                        <p:cTn id="70" dur="500" fill="hold"/>
                                        <p:tgtEl>
                                          <p:spTgt spid="32"/>
                                        </p:tgtEl>
                                        <p:attrNameLst>
                                          <p:attrName>stroke.color</p:attrName>
                                        </p:attrNameLst>
                                      </p:cBhvr>
                                      <p:to>
                                        <a:srgbClr val="74C274"/>
                                      </p:to>
                                    </p:animClr>
                                    <p:set>
                                      <p:cBhvr>
                                        <p:cTn id="71" dur="500" fill="hold"/>
                                        <p:tgtEl>
                                          <p:spTgt spid="32"/>
                                        </p:tgtEl>
                                        <p:attrNameLst>
                                          <p:attrName>stroke.on</p:attrName>
                                        </p:attrNameLst>
                                      </p:cBhvr>
                                      <p:to>
                                        <p:strVal val="true"/>
                                      </p:to>
                                    </p:set>
                                  </p:childTnLst>
                                </p:cTn>
                              </p:par>
                              <p:par>
                                <p:cTn id="72" presetID="3" presetClass="emph" presetSubtype="2" fill="hold" grpId="0" nodeType="withEffect">
                                  <p:stCondLst>
                                    <p:cond delay="500"/>
                                  </p:stCondLst>
                                  <p:childTnLst>
                                    <p:animClr clrSpc="rgb" dir="cw">
                                      <p:cBhvr override="childStyle">
                                        <p:cTn id="73" dur="500" fill="hold"/>
                                        <p:tgtEl>
                                          <p:spTgt spid="34"/>
                                        </p:tgtEl>
                                        <p:attrNameLst>
                                          <p:attrName>style.color</p:attrName>
                                        </p:attrNameLst>
                                      </p:cBhvr>
                                      <p:to>
                                        <a:srgbClr val="74C274"/>
                                      </p:to>
                                    </p:animClr>
                                  </p:childTnLst>
                                </p:cTn>
                              </p:par>
                              <p:par>
                                <p:cTn id="74" presetID="3" presetClass="emph" presetSubtype="2" fill="hold" grpId="0" nodeType="withEffect">
                                  <p:stCondLst>
                                    <p:cond delay="500"/>
                                  </p:stCondLst>
                                  <p:childTnLst>
                                    <p:animClr clrSpc="rgb" dir="cw">
                                      <p:cBhvr override="childStyle">
                                        <p:cTn id="75" dur="500" fill="hold"/>
                                        <p:tgtEl>
                                          <p:spTgt spid="50"/>
                                        </p:tgtEl>
                                        <p:attrNameLst>
                                          <p:attrName>style.color</p:attrName>
                                        </p:attrNameLst>
                                      </p:cBhvr>
                                      <p:to>
                                        <a:srgbClr val="74C274"/>
                                      </p:to>
                                    </p:animClr>
                                  </p:childTnLst>
                                </p:cTn>
                              </p:par>
                              <p:par>
                                <p:cTn id="76" presetID="3" presetClass="emph" presetSubtype="2" fill="hold" grpId="0" nodeType="withEffect">
                                  <p:stCondLst>
                                    <p:cond delay="500"/>
                                  </p:stCondLst>
                                  <p:childTnLst>
                                    <p:animClr clrSpc="rgb" dir="cw">
                                      <p:cBhvr override="childStyle">
                                        <p:cTn id="77" dur="500" fill="hold"/>
                                        <p:tgtEl>
                                          <p:spTgt spid="49"/>
                                        </p:tgtEl>
                                        <p:attrNameLst>
                                          <p:attrName>style.color</p:attrName>
                                        </p:attrNameLst>
                                      </p:cBhvr>
                                      <p:to>
                                        <a:srgbClr val="74C274"/>
                                      </p:to>
                                    </p:animClr>
                                  </p:childTnLst>
                                </p:cTn>
                              </p:par>
                              <p:par>
                                <p:cTn id="78" presetID="3" presetClass="emph" presetSubtype="2" fill="hold" grpId="0" nodeType="withEffect">
                                  <p:stCondLst>
                                    <p:cond delay="500"/>
                                  </p:stCondLst>
                                  <p:childTnLst>
                                    <p:animClr clrSpc="rgb" dir="cw">
                                      <p:cBhvr override="childStyle">
                                        <p:cTn id="79" dur="500" fill="hold"/>
                                        <p:tgtEl>
                                          <p:spTgt spid="46"/>
                                        </p:tgtEl>
                                        <p:attrNameLst>
                                          <p:attrName>style.color</p:attrName>
                                        </p:attrNameLst>
                                      </p:cBhvr>
                                      <p:to>
                                        <a:srgbClr val="74C274"/>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46" grpId="0"/>
      <p:bldP spid="49" grpId="0"/>
      <p:bldP spid="50" grpId="0"/>
      <p:bldP spid="53" grpId="0" animBg="1"/>
      <p:bldP spid="54" grpId="0" animBg="1"/>
      <p:bldP spid="54" grpId="1" animBg="1"/>
      <p:bldP spid="55" grpId="0" animBg="1"/>
      <p:bldP spid="57" grpId="0" animBg="1"/>
      <p:bldP spid="57" grpId="1" animBg="1"/>
      <p:bldP spid="59" grpId="0" animBg="1"/>
      <p:bldP spid="64" grpId="0" animBg="1"/>
      <p:bldP spid="6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Tree>
    <p:custDataLst>
      <p:tags r:id="rId1"/>
    </p:custDataLst>
    <p:extLst>
      <p:ext uri="{BB962C8B-B14F-4D97-AF65-F5344CB8AC3E}">
        <p14:creationId xmlns:p14="http://schemas.microsoft.com/office/powerpoint/2010/main" val="1122390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19A5846E-A91E-4AAB-AB88-9AB19AD0374F}"/>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Elements of the Pedagogical Approach </a:t>
            </a:r>
            <a:endParaRPr lang="en-GB" sz="3200" dirty="0">
              <a:solidFill>
                <a:schemeClr val="bg1"/>
              </a:solidFill>
              <a:sym typeface="Comic Sans MS"/>
            </a:endParaRPr>
          </a:p>
        </p:txBody>
      </p:sp>
      <p:pic>
        <p:nvPicPr>
          <p:cNvPr id="4" name="Picture 3">
            <a:extLst>
              <a:ext uri="{FF2B5EF4-FFF2-40B4-BE49-F238E27FC236}">
                <a16:creationId xmlns:a16="http://schemas.microsoft.com/office/drawing/2014/main" id="{08BBE41E-FFC7-4157-B0C1-F9AFB58B6521}"/>
              </a:ext>
            </a:extLst>
          </p:cNvPr>
          <p:cNvPicPr>
            <a:picLocks noChangeAspect="1"/>
          </p:cNvPicPr>
          <p:nvPr/>
        </p:nvPicPr>
        <p:blipFill>
          <a:blip r:embed="rId4"/>
          <a:srcRect/>
          <a:stretch/>
        </p:blipFill>
        <p:spPr>
          <a:xfrm flipH="1">
            <a:off x="11195087" y="65929"/>
            <a:ext cx="606363" cy="1781002"/>
          </a:xfrm>
          <a:prstGeom prst="rect">
            <a:avLst/>
          </a:prstGeom>
        </p:spPr>
      </p:pic>
      <p:sp>
        <p:nvSpPr>
          <p:cNvPr id="6" name="Rectangle 20">
            <a:extLst>
              <a:ext uri="{FF2B5EF4-FFF2-40B4-BE49-F238E27FC236}">
                <a16:creationId xmlns:a16="http://schemas.microsoft.com/office/drawing/2014/main" id="{F4A80B83-2C21-4839-B0A8-24657E2762C7}"/>
              </a:ext>
            </a:extLst>
          </p:cNvPr>
          <p:cNvSpPr>
            <a:spLocks noChangeArrowheads="1"/>
          </p:cNvSpPr>
          <p:nvPr/>
        </p:nvSpPr>
        <p:spPr bwMode="auto">
          <a:xfrm>
            <a:off x="484351" y="2010341"/>
            <a:ext cx="3026902" cy="322002"/>
          </a:xfrm>
          <a:prstGeom prst="rect">
            <a:avLst/>
          </a:prstGeom>
          <a:solidFill>
            <a:srgbClr val="94CFEC"/>
          </a:solidFill>
          <a:ln>
            <a:solidFill>
              <a:srgbClr val="C7E6F5"/>
            </a:solidFill>
          </a:ln>
        </p:spPr>
        <p:txBody>
          <a:bodyPr spcFirstLastPara="1" wrap="square" lIns="45700" tIns="45700" rIns="45700" bIns="45700" anchor="t" anchorCtr="0">
            <a:noAutofit/>
          </a:bodyPr>
          <a:lstStyle/>
          <a:p>
            <a:r>
              <a:rPr lang="en-US" sz="1600" dirty="0">
                <a:solidFill>
                  <a:schemeClr val="tx1">
                    <a:lumMod val="75000"/>
                    <a:lumOff val="25000"/>
                  </a:schemeClr>
                </a:solidFill>
                <a:latin typeface="Comic Sans MS"/>
                <a:cs typeface="Calibri"/>
                <a:sym typeface="Comic Sans MS"/>
              </a:rPr>
              <a:t> General Pedagogical Approach</a:t>
            </a:r>
            <a:endParaRPr lang="en-US" sz="1600" dirty="0">
              <a:solidFill>
                <a:schemeClr val="tx1">
                  <a:lumMod val="75000"/>
                  <a:lumOff val="25000"/>
                </a:schemeClr>
              </a:solidFill>
              <a:latin typeface="Comic Sans MS"/>
              <a:cs typeface="Calibri"/>
            </a:endParaRPr>
          </a:p>
        </p:txBody>
      </p:sp>
      <p:sp>
        <p:nvSpPr>
          <p:cNvPr id="7" name="Oval 6">
            <a:extLst>
              <a:ext uri="{FF2B5EF4-FFF2-40B4-BE49-F238E27FC236}">
                <a16:creationId xmlns:a16="http://schemas.microsoft.com/office/drawing/2014/main" id="{6AA89821-9E22-4386-AAA9-9BD0788D798D}"/>
              </a:ext>
            </a:extLst>
          </p:cNvPr>
          <p:cNvSpPr/>
          <p:nvPr/>
        </p:nvSpPr>
        <p:spPr>
          <a:xfrm>
            <a:off x="249218" y="1798706"/>
            <a:ext cx="399383" cy="330862"/>
          </a:xfrm>
          <a:prstGeom prst="ellipse">
            <a:avLst/>
          </a:prstGeom>
          <a:solidFill>
            <a:srgbClr val="94CFEC"/>
          </a:solidFill>
          <a:ln>
            <a:solidFill>
              <a:srgbClr val="C7E6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lumMod val="75000"/>
                    <a:lumOff val="25000"/>
                  </a:schemeClr>
                </a:solidFill>
                <a:latin typeface="Comic Sans MS" panose="030F0702030302020204" pitchFamily="66" charset="0"/>
                <a:cs typeface="Adobe Arabic" panose="02040503050201090203" pitchFamily="18" charset="-78"/>
              </a:rPr>
              <a:t>1</a:t>
            </a:r>
            <a:endParaRPr lang="en-GB" b="1">
              <a:solidFill>
                <a:schemeClr val="tx1">
                  <a:lumMod val="75000"/>
                  <a:lumOff val="25000"/>
                </a:schemeClr>
              </a:solidFill>
              <a:latin typeface="Comic Sans MS" panose="030F0702030302020204" pitchFamily="66" charset="0"/>
              <a:cs typeface="Adobe Arabic" panose="02040503050201090203" pitchFamily="18" charset="-78"/>
            </a:endParaRPr>
          </a:p>
        </p:txBody>
      </p:sp>
      <p:sp>
        <p:nvSpPr>
          <p:cNvPr id="8" name="Rectangle 16">
            <a:extLst>
              <a:ext uri="{FF2B5EF4-FFF2-40B4-BE49-F238E27FC236}">
                <a16:creationId xmlns:a16="http://schemas.microsoft.com/office/drawing/2014/main" id="{CA51C952-C661-4093-BFF2-E8243ABD09A0}"/>
              </a:ext>
            </a:extLst>
          </p:cNvPr>
          <p:cNvSpPr>
            <a:spLocks noChangeArrowheads="1"/>
          </p:cNvSpPr>
          <p:nvPr/>
        </p:nvSpPr>
        <p:spPr bwMode="gray">
          <a:xfrm>
            <a:off x="390448" y="2532001"/>
            <a:ext cx="3452402" cy="3477265"/>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r>
              <a:rPr lang="en-US" sz="1600" b="1" u="none" dirty="0">
                <a:solidFill>
                  <a:schemeClr val="tx1">
                    <a:lumMod val="65000"/>
                    <a:lumOff val="35000"/>
                  </a:schemeClr>
                </a:solidFill>
                <a:latin typeface="Comic Sans MS" panose="030F0702030302020204" pitchFamily="66" charset="0"/>
              </a:rPr>
              <a:t>Connectedness</a:t>
            </a:r>
            <a:endParaRPr lang="en-US" sz="1600" dirty="0">
              <a:solidFill>
                <a:schemeClr val="tx1">
                  <a:lumMod val="65000"/>
                  <a:lumOff val="35000"/>
                </a:schemeClr>
              </a:solidFill>
              <a:latin typeface="Comic Sans MS" panose="030F0702030302020204" pitchFamily="66" charset="0"/>
            </a:endParaRPr>
          </a:p>
          <a:p>
            <a:pPr marL="285750" indent="-285750">
              <a:buClr>
                <a:schemeClr val="accent2">
                  <a:lumMod val="75000"/>
                </a:schemeClr>
              </a:buClr>
              <a:buSzPct val="100000"/>
              <a:buFont typeface="Arial" panose="020B0604020202020204" pitchFamily="34" charset="0"/>
              <a:buChar char="•"/>
            </a:pPr>
            <a:r>
              <a:rPr lang="en-US" b="0" u="none" dirty="0">
                <a:solidFill>
                  <a:schemeClr val="tx1">
                    <a:lumMod val="65000"/>
                    <a:lumOff val="35000"/>
                  </a:schemeClr>
                </a:solidFill>
                <a:latin typeface="Comic Sans MS" panose="030F0702030302020204" pitchFamily="66" charset="0"/>
              </a:rPr>
              <a:t>Students will relate to the lesson due to the activities that are based on real-life situations. </a:t>
            </a:r>
          </a:p>
          <a:p>
            <a:pPr marL="285750" indent="-285750">
              <a:buClr>
                <a:schemeClr val="accent2">
                  <a:lumMod val="75000"/>
                </a:schemeClr>
              </a:buClr>
              <a:buSzPct val="100000"/>
              <a:buFont typeface="Arial" panose="020B0604020202020204" pitchFamily="34" charset="0"/>
              <a:buChar char="•"/>
            </a:pPr>
            <a:r>
              <a:rPr lang="en-US" b="0" u="none" dirty="0">
                <a:solidFill>
                  <a:schemeClr val="tx1">
                    <a:lumMod val="65000"/>
                    <a:lumOff val="35000"/>
                  </a:schemeClr>
                </a:solidFill>
                <a:latin typeface="Comic Sans MS" panose="030F0702030302020204" pitchFamily="66" charset="0"/>
              </a:rPr>
              <a:t>Students will understand how math is related to real-life.</a:t>
            </a:r>
          </a:p>
          <a:p>
            <a:pPr>
              <a:buSzPct val="100000"/>
            </a:pPr>
            <a:r>
              <a:rPr lang="en-US" sz="1600" b="1" dirty="0">
                <a:solidFill>
                  <a:schemeClr val="tx1">
                    <a:lumMod val="65000"/>
                    <a:lumOff val="35000"/>
                  </a:schemeClr>
                </a:solidFill>
                <a:latin typeface="Comic Sans MS" panose="030F0702030302020204" pitchFamily="66" charset="0"/>
              </a:rPr>
              <a:t>Inclusion</a:t>
            </a:r>
          </a:p>
          <a:p>
            <a:pPr marL="285750" indent="-285750">
              <a:buSzPct val="100000"/>
              <a:buFont typeface="Arial" panose="020B0604020202020204" pitchFamily="34" charset="0"/>
              <a:buChar char="•"/>
            </a:pPr>
            <a:r>
              <a:rPr lang="en-US" dirty="0">
                <a:solidFill>
                  <a:schemeClr val="tx1">
                    <a:lumMod val="65000"/>
                    <a:lumOff val="35000"/>
                  </a:schemeClr>
                </a:solidFill>
                <a:latin typeface="Comic Sans MS" panose="030F0702030302020204" pitchFamily="66" charset="0"/>
              </a:rPr>
              <a:t>Universal design for learning, to guide the design and development of lessons.</a:t>
            </a:r>
          </a:p>
          <a:p>
            <a:pPr marL="285750" indent="-285750">
              <a:buSzPct val="100000"/>
              <a:buFont typeface="Arial" panose="020B0604020202020204" pitchFamily="34" charset="0"/>
              <a:buChar char="•"/>
            </a:pPr>
            <a:r>
              <a:rPr lang="en-US" dirty="0">
                <a:solidFill>
                  <a:schemeClr val="tx1">
                    <a:lumMod val="65000"/>
                    <a:lumOff val="35000"/>
                  </a:schemeClr>
                </a:solidFill>
                <a:latin typeface="Comic Sans MS" panose="030F0702030302020204" pitchFamily="66" charset="0"/>
              </a:rPr>
              <a:t>The content is presented in flexible ways to motivate learners.</a:t>
            </a:r>
          </a:p>
          <a:p>
            <a:pPr>
              <a:buSzPct val="100000"/>
            </a:pPr>
            <a:r>
              <a:rPr lang="en-US" sz="1600" b="1" dirty="0">
                <a:solidFill>
                  <a:schemeClr val="tx1">
                    <a:lumMod val="65000"/>
                    <a:lumOff val="35000"/>
                  </a:schemeClr>
                </a:solidFill>
                <a:latin typeface="Comic Sans MS" panose="030F0702030302020204" pitchFamily="66" charset="0"/>
              </a:rPr>
              <a:t>SEL</a:t>
            </a:r>
          </a:p>
          <a:p>
            <a:pPr>
              <a:buClr>
                <a:schemeClr val="accent2">
                  <a:lumMod val="75000"/>
                </a:schemeClr>
              </a:buClr>
              <a:buSzPct val="100000"/>
            </a:pPr>
            <a:r>
              <a:rPr lang="en-US" b="0" u="none" dirty="0">
                <a:solidFill>
                  <a:schemeClr val="tx1">
                    <a:lumMod val="65000"/>
                    <a:lumOff val="35000"/>
                  </a:schemeClr>
                </a:solidFill>
                <a:latin typeface="Comic Sans MS" panose="030F0702030302020204" pitchFamily="66" charset="0"/>
              </a:rPr>
              <a:t>  </a:t>
            </a:r>
          </a:p>
        </p:txBody>
      </p:sp>
      <p:sp>
        <p:nvSpPr>
          <p:cNvPr id="9" name="Rectangle 20">
            <a:extLst>
              <a:ext uri="{FF2B5EF4-FFF2-40B4-BE49-F238E27FC236}">
                <a16:creationId xmlns:a16="http://schemas.microsoft.com/office/drawing/2014/main" id="{4F63ADEF-26DE-416A-843F-1A9348B6F80B}"/>
              </a:ext>
            </a:extLst>
          </p:cNvPr>
          <p:cNvSpPr>
            <a:spLocks noChangeArrowheads="1"/>
          </p:cNvSpPr>
          <p:nvPr/>
        </p:nvSpPr>
        <p:spPr bwMode="auto">
          <a:xfrm>
            <a:off x="4376803" y="2013128"/>
            <a:ext cx="3583248" cy="330862"/>
          </a:xfrm>
          <a:prstGeom prst="rect">
            <a:avLst/>
          </a:prstGeom>
          <a:solidFill>
            <a:srgbClr val="94CFEC"/>
          </a:solidFill>
          <a:ln w="9525">
            <a:solidFill>
              <a:srgbClr val="C7E6F5"/>
            </a:solidFill>
            <a:miter lim="800000"/>
            <a:headEnd/>
            <a:tailEnd/>
          </a:ln>
          <a:effectLst>
            <a:outerShdw blurRad="63500" dist="38099" dir="2700000" algn="ctr" rotWithShape="0">
              <a:schemeClr val="tx1">
                <a:alpha val="74998"/>
              </a:schemeClr>
            </a:outerShdw>
          </a:effectLst>
        </p:spPr>
        <p:txBody>
          <a:bodyPr wrap="none" lIns="91440" tIns="45720" rIns="91440" bIns="45720" anchor="ctr"/>
          <a:lstStyle/>
          <a:p>
            <a:r>
              <a:rPr lang="en-US" sz="1600" dirty="0">
                <a:solidFill>
                  <a:schemeClr val="tx1">
                    <a:lumMod val="75000"/>
                    <a:lumOff val="25000"/>
                  </a:schemeClr>
                </a:solidFill>
                <a:latin typeface="Comic Sans MS"/>
                <a:cs typeface="Calibri"/>
                <a:sym typeface="Calibri"/>
              </a:rPr>
              <a:t> Mathematical Pedagogical Approach </a:t>
            </a:r>
            <a:endParaRPr lang="en-US" sz="1600" dirty="0">
              <a:solidFill>
                <a:schemeClr val="tx1">
                  <a:lumMod val="75000"/>
                  <a:lumOff val="25000"/>
                </a:schemeClr>
              </a:solidFill>
              <a:latin typeface="Comic Sans MS"/>
              <a:cs typeface="Calibri"/>
            </a:endParaRPr>
          </a:p>
        </p:txBody>
      </p:sp>
      <p:sp>
        <p:nvSpPr>
          <p:cNvPr id="10" name="Oval 9">
            <a:extLst>
              <a:ext uri="{FF2B5EF4-FFF2-40B4-BE49-F238E27FC236}">
                <a16:creationId xmlns:a16="http://schemas.microsoft.com/office/drawing/2014/main" id="{42DD657D-3138-4DB2-A80B-5C0D08FB7D9E}"/>
              </a:ext>
            </a:extLst>
          </p:cNvPr>
          <p:cNvSpPr/>
          <p:nvPr/>
        </p:nvSpPr>
        <p:spPr>
          <a:xfrm>
            <a:off x="4106227" y="1801495"/>
            <a:ext cx="399383" cy="330862"/>
          </a:xfrm>
          <a:prstGeom prst="ellipse">
            <a:avLst/>
          </a:prstGeom>
          <a:solidFill>
            <a:srgbClr val="94CFEC"/>
          </a:solidFill>
          <a:ln>
            <a:solidFill>
              <a:srgbClr val="C7E6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lumMod val="75000"/>
                    <a:lumOff val="25000"/>
                  </a:schemeClr>
                </a:solidFill>
                <a:latin typeface="Comic Sans MS" panose="030F0702030302020204" pitchFamily="66" charset="0"/>
                <a:cs typeface="Adobe Arabic" panose="02040503050201090203" pitchFamily="18" charset="-78"/>
              </a:rPr>
              <a:t>2</a:t>
            </a:r>
            <a:endParaRPr lang="en-GB" b="1">
              <a:solidFill>
                <a:schemeClr val="tx1">
                  <a:lumMod val="75000"/>
                  <a:lumOff val="25000"/>
                </a:schemeClr>
              </a:solidFill>
              <a:latin typeface="Comic Sans MS" panose="030F0702030302020204" pitchFamily="66" charset="0"/>
              <a:cs typeface="Adobe Arabic" panose="02040503050201090203" pitchFamily="18" charset="-78"/>
            </a:endParaRPr>
          </a:p>
        </p:txBody>
      </p:sp>
      <p:sp>
        <p:nvSpPr>
          <p:cNvPr id="11" name="Rectangle 16">
            <a:extLst>
              <a:ext uri="{FF2B5EF4-FFF2-40B4-BE49-F238E27FC236}">
                <a16:creationId xmlns:a16="http://schemas.microsoft.com/office/drawing/2014/main" id="{72DEB447-102D-43E7-AE3B-6D66F623AAF9}"/>
              </a:ext>
            </a:extLst>
          </p:cNvPr>
          <p:cNvSpPr>
            <a:spLocks noChangeArrowheads="1"/>
          </p:cNvSpPr>
          <p:nvPr/>
        </p:nvSpPr>
        <p:spPr bwMode="gray">
          <a:xfrm>
            <a:off x="4267321" y="2529830"/>
            <a:ext cx="3761333" cy="3477265"/>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spcBef>
                <a:spcPts val="300"/>
              </a:spcBef>
              <a:buClr>
                <a:schemeClr val="accent3">
                  <a:lumMod val="50000"/>
                </a:schemeClr>
              </a:buClr>
              <a:buSzPct val="100000"/>
            </a:pPr>
            <a:r>
              <a:rPr lang="en-US" sz="1600" b="1" dirty="0">
                <a:solidFill>
                  <a:schemeClr val="tx1">
                    <a:lumMod val="65000"/>
                    <a:lumOff val="35000"/>
                  </a:schemeClr>
                </a:solidFill>
                <a:latin typeface="Comic Sans MS" panose="030F0702030302020204" pitchFamily="66" charset="0"/>
              </a:rPr>
              <a:t>Math</a:t>
            </a:r>
            <a:r>
              <a:rPr lang="en-US" b="1" dirty="0">
                <a:solidFill>
                  <a:schemeClr val="tx1">
                    <a:lumMod val="65000"/>
                    <a:lumOff val="35000"/>
                  </a:schemeClr>
                </a:solidFill>
                <a:latin typeface="Comic Sans MS" panose="030F0702030302020204" pitchFamily="66" charset="0"/>
              </a:rPr>
              <a:t> review</a:t>
            </a:r>
          </a:p>
          <a:p>
            <a:pPr marL="285750" indent="-285750">
              <a:spcBef>
                <a:spcPts val="300"/>
              </a:spcBef>
              <a:buClr>
                <a:schemeClr val="accent3">
                  <a:lumMod val="50000"/>
                </a:schemeClr>
              </a:buClr>
              <a:buSzPct val="100000"/>
              <a:buFont typeface="Arial" panose="020B0604020202020204" pitchFamily="34" charset="0"/>
              <a:buChar char="•"/>
            </a:pPr>
            <a:r>
              <a:rPr lang="en-US" dirty="0">
                <a:solidFill>
                  <a:schemeClr val="tx1">
                    <a:lumMod val="65000"/>
                    <a:lumOff val="35000"/>
                  </a:schemeClr>
                </a:solidFill>
                <a:latin typeface="Comic Sans MS" panose="030F0702030302020204" pitchFamily="66" charset="0"/>
              </a:rPr>
              <a:t>Diagnostic assessment (check your knowledge), preparatory activity</a:t>
            </a:r>
          </a:p>
          <a:p>
            <a:pPr>
              <a:spcBef>
                <a:spcPts val="300"/>
              </a:spcBef>
              <a:buClr>
                <a:schemeClr val="accent3">
                  <a:lumMod val="50000"/>
                </a:schemeClr>
              </a:buClr>
              <a:buSzPct val="100000"/>
            </a:pPr>
            <a:r>
              <a:rPr lang="en-US" b="1" dirty="0">
                <a:solidFill>
                  <a:schemeClr val="tx1">
                    <a:lumMod val="65000"/>
                    <a:lumOff val="35000"/>
                  </a:schemeClr>
                </a:solidFill>
                <a:latin typeface="Comic Sans MS" panose="030F0702030302020204" pitchFamily="66" charset="0"/>
              </a:rPr>
              <a:t>Problem solving</a:t>
            </a:r>
          </a:p>
          <a:p>
            <a:pPr marL="285750" indent="-285750">
              <a:spcBef>
                <a:spcPts val="300"/>
              </a:spcBef>
              <a:buClr>
                <a:schemeClr val="accent3">
                  <a:lumMod val="50000"/>
                </a:schemeClr>
              </a:buClr>
              <a:buSzPct val="100000"/>
              <a:buFont typeface="Arial" panose="020B0604020202020204" pitchFamily="34" charset="0"/>
              <a:buChar char="•"/>
            </a:pPr>
            <a:r>
              <a:rPr lang="en-US" dirty="0">
                <a:solidFill>
                  <a:schemeClr val="tx1">
                    <a:lumMod val="65000"/>
                    <a:lumOff val="35000"/>
                  </a:schemeClr>
                </a:solidFill>
                <a:latin typeface="Comic Sans MS" panose="030F0702030302020204" pitchFamily="66" charset="0"/>
              </a:rPr>
              <a:t>An ongoing goal through the session</a:t>
            </a:r>
          </a:p>
          <a:p>
            <a:pPr>
              <a:spcBef>
                <a:spcPts val="300"/>
              </a:spcBef>
              <a:buClr>
                <a:schemeClr val="accent3">
                  <a:lumMod val="50000"/>
                </a:schemeClr>
              </a:buClr>
              <a:buSzPct val="100000"/>
            </a:pPr>
            <a:r>
              <a:rPr lang="en-US" b="1" dirty="0">
                <a:solidFill>
                  <a:schemeClr val="tx1">
                    <a:lumMod val="65000"/>
                    <a:lumOff val="35000"/>
                  </a:schemeClr>
                </a:solidFill>
                <a:latin typeface="Comic Sans MS" panose="030F0702030302020204" pitchFamily="66" charset="0"/>
              </a:rPr>
              <a:t>Conceptual understanding </a:t>
            </a:r>
          </a:p>
          <a:p>
            <a:pPr marL="285750" indent="-285750">
              <a:spcBef>
                <a:spcPts val="300"/>
              </a:spcBef>
              <a:buClr>
                <a:schemeClr val="accent3">
                  <a:lumMod val="50000"/>
                </a:schemeClr>
              </a:buClr>
              <a:buSzPct val="100000"/>
              <a:buFont typeface="Arial" panose="020B0604020202020204" pitchFamily="34" charset="0"/>
              <a:buChar char="•"/>
            </a:pPr>
            <a:r>
              <a:rPr lang="en-US" dirty="0">
                <a:solidFill>
                  <a:schemeClr val="tx1">
                    <a:lumMod val="65000"/>
                    <a:lumOff val="35000"/>
                  </a:schemeClr>
                </a:solidFill>
                <a:latin typeface="Comic Sans MS" panose="030F0702030302020204" pitchFamily="66" charset="0"/>
              </a:rPr>
              <a:t>Learning activity</a:t>
            </a:r>
          </a:p>
          <a:p>
            <a:pPr>
              <a:spcBef>
                <a:spcPts val="300"/>
              </a:spcBef>
              <a:buClr>
                <a:schemeClr val="accent3">
                  <a:lumMod val="50000"/>
                </a:schemeClr>
              </a:buClr>
              <a:buSzPct val="100000"/>
              <a:defRPr/>
            </a:pPr>
            <a:r>
              <a:rPr lang="en-US" b="1" dirty="0">
                <a:solidFill>
                  <a:schemeClr val="tx1">
                    <a:lumMod val="65000"/>
                    <a:lumOff val="35000"/>
                  </a:schemeClr>
                </a:solidFill>
                <a:latin typeface="Comic Sans MS" panose="030F0702030302020204" pitchFamily="66" charset="0"/>
              </a:rPr>
              <a:t>Mastery of math facts and fluency</a:t>
            </a:r>
          </a:p>
          <a:p>
            <a:pPr marL="285750" indent="-285750">
              <a:spcBef>
                <a:spcPts val="300"/>
              </a:spcBef>
              <a:buClr>
                <a:schemeClr val="accent3">
                  <a:lumMod val="50000"/>
                </a:schemeClr>
              </a:buClr>
              <a:buSzPct val="100000"/>
              <a:buFont typeface="Arial" panose="020B0604020202020204" pitchFamily="34" charset="0"/>
              <a:buChar char="•"/>
              <a:defRPr/>
            </a:pPr>
            <a:r>
              <a:rPr lang="en-US" dirty="0">
                <a:solidFill>
                  <a:schemeClr val="tx1">
                    <a:lumMod val="65000"/>
                    <a:lumOff val="35000"/>
                  </a:schemeClr>
                </a:solidFill>
                <a:latin typeface="Comic Sans MS" panose="030F0702030302020204" pitchFamily="66" charset="0"/>
              </a:rPr>
              <a:t>Applications</a:t>
            </a:r>
          </a:p>
          <a:p>
            <a:pPr>
              <a:spcBef>
                <a:spcPts val="300"/>
              </a:spcBef>
              <a:buClr>
                <a:schemeClr val="accent3">
                  <a:lumMod val="50000"/>
                </a:schemeClr>
              </a:buClr>
              <a:buSzPct val="100000"/>
              <a:defRPr/>
            </a:pPr>
            <a:r>
              <a:rPr lang="en-US" b="1" dirty="0">
                <a:solidFill>
                  <a:schemeClr val="tx1">
                    <a:lumMod val="65000"/>
                    <a:lumOff val="35000"/>
                  </a:schemeClr>
                </a:solidFill>
                <a:latin typeface="Comic Sans MS" panose="030F0702030302020204" pitchFamily="66" charset="0"/>
              </a:rPr>
              <a:t>Common formative assessment</a:t>
            </a:r>
          </a:p>
          <a:p>
            <a:pPr marL="285750" indent="-285750">
              <a:spcBef>
                <a:spcPts val="300"/>
              </a:spcBef>
              <a:buClr>
                <a:schemeClr val="accent3">
                  <a:lumMod val="50000"/>
                </a:schemeClr>
              </a:buClr>
              <a:buSzPct val="100000"/>
              <a:buFont typeface="Arial" panose="020B0604020202020204" pitchFamily="34" charset="0"/>
              <a:buChar char="•"/>
              <a:defRPr/>
            </a:pPr>
            <a:r>
              <a:rPr lang="en-US" dirty="0">
                <a:solidFill>
                  <a:schemeClr val="tx1">
                    <a:lumMod val="65000"/>
                    <a:lumOff val="35000"/>
                  </a:schemeClr>
                </a:solidFill>
                <a:latin typeface="Comic Sans MS" panose="030F0702030302020204" pitchFamily="66" charset="0"/>
              </a:rPr>
              <a:t>Formative assessment (check your understanding)</a:t>
            </a:r>
          </a:p>
        </p:txBody>
      </p:sp>
      <p:sp>
        <p:nvSpPr>
          <p:cNvPr id="12" name="Rectangle 20">
            <a:extLst>
              <a:ext uri="{FF2B5EF4-FFF2-40B4-BE49-F238E27FC236}">
                <a16:creationId xmlns:a16="http://schemas.microsoft.com/office/drawing/2014/main" id="{E158938D-D5C5-477D-BAEE-10548EF9487E}"/>
              </a:ext>
            </a:extLst>
          </p:cNvPr>
          <p:cNvSpPr>
            <a:spLocks noChangeArrowheads="1"/>
          </p:cNvSpPr>
          <p:nvPr/>
        </p:nvSpPr>
        <p:spPr bwMode="auto">
          <a:xfrm>
            <a:off x="8629394" y="2041838"/>
            <a:ext cx="1686708" cy="330862"/>
          </a:xfrm>
          <a:prstGeom prst="rect">
            <a:avLst/>
          </a:prstGeom>
          <a:solidFill>
            <a:srgbClr val="94CFEC"/>
          </a:solidFill>
          <a:ln w="9525">
            <a:solidFill>
              <a:srgbClr val="C7E6F5"/>
            </a:solidFill>
            <a:miter lim="800000"/>
            <a:headEnd/>
            <a:tailEnd/>
          </a:ln>
          <a:effectLst>
            <a:outerShdw blurRad="63500" dist="38099" dir="2700000" algn="ctr" rotWithShape="0">
              <a:schemeClr val="tx1">
                <a:alpha val="74998"/>
              </a:schemeClr>
            </a:outerShdw>
          </a:effectLst>
        </p:spPr>
        <p:txBody>
          <a:bodyPr wrap="none" lIns="91440" tIns="45720" rIns="91440" bIns="45720" anchor="ctr"/>
          <a:lstStyle/>
          <a:p>
            <a:pPr marR="0" lvl="0" algn="ctr" rtl="0">
              <a:spcBef>
                <a:spcPts val="0"/>
              </a:spcBef>
              <a:spcAft>
                <a:spcPts val="0"/>
              </a:spcAft>
              <a:buClr>
                <a:schemeClr val="dk1"/>
              </a:buClr>
              <a:buSzPts val="2400"/>
            </a:pPr>
            <a:r>
              <a:rPr lang="en-US" sz="1600" dirty="0">
                <a:solidFill>
                  <a:schemeClr val="tx1">
                    <a:lumMod val="75000"/>
                    <a:lumOff val="25000"/>
                  </a:schemeClr>
                </a:solidFill>
                <a:latin typeface="Comic Sans MS"/>
                <a:cs typeface="Calibri"/>
                <a:sym typeface="Calibri"/>
              </a:rPr>
              <a:t>SEL</a:t>
            </a:r>
            <a:endParaRPr lang="en-US" sz="1600" dirty="0">
              <a:solidFill>
                <a:schemeClr val="tx1">
                  <a:lumMod val="75000"/>
                  <a:lumOff val="25000"/>
                </a:schemeClr>
              </a:solidFill>
              <a:latin typeface="Comic Sans MS"/>
              <a:cs typeface="Calibri"/>
            </a:endParaRPr>
          </a:p>
        </p:txBody>
      </p:sp>
      <p:sp>
        <p:nvSpPr>
          <p:cNvPr id="13" name="Oval 12">
            <a:extLst>
              <a:ext uri="{FF2B5EF4-FFF2-40B4-BE49-F238E27FC236}">
                <a16:creationId xmlns:a16="http://schemas.microsoft.com/office/drawing/2014/main" id="{0BFF6E19-AFD4-4271-8B70-921245100723}"/>
              </a:ext>
            </a:extLst>
          </p:cNvPr>
          <p:cNvSpPr/>
          <p:nvPr/>
        </p:nvSpPr>
        <p:spPr>
          <a:xfrm>
            <a:off x="8429702" y="1839064"/>
            <a:ext cx="399383" cy="330862"/>
          </a:xfrm>
          <a:prstGeom prst="ellipse">
            <a:avLst/>
          </a:prstGeom>
          <a:solidFill>
            <a:srgbClr val="94CFEC"/>
          </a:solidFill>
          <a:ln>
            <a:solidFill>
              <a:srgbClr val="C7E6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75000"/>
                    <a:lumOff val="25000"/>
                  </a:schemeClr>
                </a:solidFill>
                <a:latin typeface="Comic Sans MS" panose="030F0702030302020204" pitchFamily="66" charset="0"/>
                <a:cs typeface="Adobe Arabic" panose="02040503050201090203" pitchFamily="18" charset="-78"/>
              </a:rPr>
              <a:t>3</a:t>
            </a:r>
            <a:endParaRPr lang="en-GB">
              <a:solidFill>
                <a:schemeClr val="tx1">
                  <a:lumMod val="75000"/>
                  <a:lumOff val="25000"/>
                </a:schemeClr>
              </a:solidFill>
              <a:latin typeface="Comic Sans MS" panose="030F0702030302020204" pitchFamily="66" charset="0"/>
              <a:cs typeface="Adobe Arabic" panose="02040503050201090203" pitchFamily="18" charset="-78"/>
            </a:endParaRPr>
          </a:p>
        </p:txBody>
      </p:sp>
      <p:sp>
        <p:nvSpPr>
          <p:cNvPr id="14" name="Rectangle 16">
            <a:extLst>
              <a:ext uri="{FF2B5EF4-FFF2-40B4-BE49-F238E27FC236}">
                <a16:creationId xmlns:a16="http://schemas.microsoft.com/office/drawing/2014/main" id="{533E963D-D9E5-400D-B954-D1CC48EB2F04}"/>
              </a:ext>
            </a:extLst>
          </p:cNvPr>
          <p:cNvSpPr>
            <a:spLocks noChangeArrowheads="1"/>
          </p:cNvSpPr>
          <p:nvPr/>
        </p:nvSpPr>
        <p:spPr bwMode="gray">
          <a:xfrm>
            <a:off x="8475501" y="2526102"/>
            <a:ext cx="3252987" cy="3486125"/>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285750" indent="-285750">
              <a:buClr>
                <a:schemeClr val="accent2">
                  <a:lumMod val="75000"/>
                </a:schemeClr>
              </a:buClr>
              <a:buSzPct val="100000"/>
              <a:buFont typeface="Arial" panose="020B0604020202020204" pitchFamily="34" charset="0"/>
              <a:buChar char="•"/>
            </a:pPr>
            <a:r>
              <a:rPr lang="en-US" b="0" u="none" dirty="0">
                <a:solidFill>
                  <a:schemeClr val="tx1">
                    <a:lumMod val="65000"/>
                    <a:lumOff val="35000"/>
                  </a:schemeClr>
                </a:solidFill>
                <a:latin typeface="Comic Sans MS" panose="030F0702030302020204" pitchFamily="66" charset="0"/>
              </a:rPr>
              <a:t>The domain is emotion regulation.</a:t>
            </a:r>
          </a:p>
          <a:p>
            <a:pPr marL="285750" indent="-285750">
              <a:buClr>
                <a:schemeClr val="accent2">
                  <a:lumMod val="75000"/>
                </a:schemeClr>
              </a:buClr>
              <a:buSzPct val="100000"/>
              <a:buFont typeface="Arial" panose="020B0604020202020204" pitchFamily="34" charset="0"/>
              <a:buChar char="•"/>
            </a:pPr>
            <a:endParaRPr lang="en-US" b="0" u="none" dirty="0">
              <a:solidFill>
                <a:schemeClr val="tx1">
                  <a:lumMod val="65000"/>
                  <a:lumOff val="35000"/>
                </a:schemeClr>
              </a:solidFill>
              <a:latin typeface="Comic Sans MS" panose="030F0702030302020204" pitchFamily="66" charset="0"/>
            </a:endParaRPr>
          </a:p>
          <a:p>
            <a:pPr marL="285750" indent="-285750">
              <a:buClr>
                <a:schemeClr val="accent2">
                  <a:lumMod val="75000"/>
                </a:schemeClr>
              </a:buClr>
              <a:buSzPct val="100000"/>
              <a:buFont typeface="Arial" panose="020B0604020202020204" pitchFamily="34" charset="0"/>
              <a:buChar char="•"/>
            </a:pPr>
            <a:r>
              <a:rPr lang="en-US" b="0" u="none" dirty="0">
                <a:solidFill>
                  <a:schemeClr val="tx1">
                    <a:lumMod val="65000"/>
                    <a:lumOff val="35000"/>
                  </a:schemeClr>
                </a:solidFill>
                <a:latin typeface="Comic Sans MS" panose="030F0702030302020204" pitchFamily="66" charset="0"/>
              </a:rPr>
              <a:t>The construct is emotional awareness.</a:t>
            </a:r>
          </a:p>
          <a:p>
            <a:pPr marL="285750" indent="-285750">
              <a:buClr>
                <a:schemeClr val="accent2">
                  <a:lumMod val="75000"/>
                </a:schemeClr>
              </a:buClr>
              <a:buSzPct val="100000"/>
              <a:buFont typeface="Arial" panose="020B0604020202020204" pitchFamily="34" charset="0"/>
              <a:buChar char="•"/>
            </a:pPr>
            <a:endParaRPr lang="en-US" b="0" u="none" dirty="0">
              <a:solidFill>
                <a:schemeClr val="tx1">
                  <a:lumMod val="65000"/>
                  <a:lumOff val="35000"/>
                </a:schemeClr>
              </a:solidFill>
              <a:latin typeface="Comic Sans MS" panose="030F0702030302020204" pitchFamily="66" charset="0"/>
            </a:endParaRPr>
          </a:p>
          <a:p>
            <a:pPr marL="285750" indent="-285750">
              <a:buClr>
                <a:schemeClr val="accent2">
                  <a:lumMod val="75000"/>
                </a:schemeClr>
              </a:buClr>
              <a:buSzPct val="100000"/>
              <a:buFont typeface="Arial" panose="020B0604020202020204" pitchFamily="34" charset="0"/>
              <a:buChar char="•"/>
            </a:pPr>
            <a:r>
              <a:rPr lang="en-US" b="0" u="none" dirty="0">
                <a:solidFill>
                  <a:schemeClr val="tx1">
                    <a:lumMod val="65000"/>
                    <a:lumOff val="35000"/>
                  </a:schemeClr>
                </a:solidFill>
                <a:latin typeface="Comic Sans MS" panose="030F0702030302020204" pitchFamily="66" charset="0"/>
              </a:rPr>
              <a:t>The objective is for students to describe what triggers their own strong emotions.</a:t>
            </a:r>
          </a:p>
        </p:txBody>
      </p:sp>
    </p:spTree>
    <p:custDataLst>
      <p:tags r:id="rId1"/>
    </p:custDataLst>
    <p:extLst>
      <p:ext uri="{BB962C8B-B14F-4D97-AF65-F5344CB8AC3E}">
        <p14:creationId xmlns:p14="http://schemas.microsoft.com/office/powerpoint/2010/main" val="2164181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7;gb06ce43697_0_0">
            <a:extLst>
              <a:ext uri="{FF2B5EF4-FFF2-40B4-BE49-F238E27FC236}">
                <a16:creationId xmlns:a16="http://schemas.microsoft.com/office/drawing/2014/main" id="{188F86E1-1889-4717-AD7F-7F7AAF305A4D}"/>
              </a:ext>
            </a:extLst>
          </p:cNvPr>
          <p:cNvSpPr txBox="1">
            <a:spLocks/>
          </p:cNvSpPr>
          <p:nvPr/>
        </p:nvSpPr>
        <p:spPr>
          <a:xfrm>
            <a:off x="1024500" y="4837015"/>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dirty="0">
                <a:solidFill>
                  <a:schemeClr val="accent1">
                    <a:lumMod val="50000"/>
                  </a:schemeClr>
                </a:solidFill>
                <a:latin typeface="Comic Sans MS" panose="030F0702030302020204" pitchFamily="66" charset="0"/>
              </a:rPr>
              <a:t>Math review</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920772" y="1282045"/>
            <a:ext cx="5717519" cy="3211693"/>
          </a:xfrm>
          <a:prstGeom prst="rect">
            <a:avLst/>
          </a:prstGeom>
        </p:spPr>
      </p:pic>
    </p:spTree>
    <p:custDataLst>
      <p:tags r:id="rId1"/>
    </p:custDataLst>
    <p:extLst>
      <p:ext uri="{BB962C8B-B14F-4D97-AF65-F5344CB8AC3E}">
        <p14:creationId xmlns:p14="http://schemas.microsoft.com/office/powerpoint/2010/main" val="4186958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Use the set-square provided to find the right angles and mark them in green.</a:t>
            </a:r>
            <a:endParaRPr lang="en-US" sz="3200" b="1" dirty="0">
              <a:solidFill>
                <a:schemeClr val="bg1"/>
              </a:solidFill>
              <a:latin typeface="+mn-lt"/>
            </a:endParaRPr>
          </a:p>
        </p:txBody>
      </p:sp>
      <p:sp>
        <p:nvSpPr>
          <p:cNvPr id="6" name="TextBox 5">
            <a:extLst>
              <a:ext uri="{FF2B5EF4-FFF2-40B4-BE49-F238E27FC236}">
                <a16:creationId xmlns:a16="http://schemas.microsoft.com/office/drawing/2014/main" id="{76811B58-16FB-4D55-AF9E-D59924137743}"/>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en-GB" b="0" i="0" dirty="0">
                <a:solidFill>
                  <a:schemeClr val="tx1">
                    <a:lumMod val="50000"/>
                    <a:lumOff val="50000"/>
                  </a:schemeClr>
                </a:solidFill>
                <a:effectLst/>
                <a:latin typeface="+mj-lt"/>
              </a:rPr>
              <a:t> Check your knowledge</a:t>
            </a:r>
            <a:endParaRPr lang="en-GB" dirty="0">
              <a:solidFill>
                <a:schemeClr val="tx1">
                  <a:lumMod val="50000"/>
                  <a:lumOff val="50000"/>
                </a:schemeClr>
              </a:solidFill>
              <a:latin typeface="+mj-lt"/>
            </a:endParaRPr>
          </a:p>
        </p:txBody>
      </p:sp>
      <p:pic>
        <p:nvPicPr>
          <p:cNvPr id="16" name="Picture 15">
            <a:extLst>
              <a:ext uri="{FF2B5EF4-FFF2-40B4-BE49-F238E27FC236}">
                <a16:creationId xmlns:a16="http://schemas.microsoft.com/office/drawing/2014/main" id="{DEFB3B41-5E5D-B969-A31B-5130107765D5}"/>
              </a:ext>
            </a:extLst>
          </p:cNvPr>
          <p:cNvPicPr>
            <a:picLocks noChangeAspect="1"/>
          </p:cNvPicPr>
          <p:nvPr/>
        </p:nvPicPr>
        <p:blipFill>
          <a:blip r:embed="rId4"/>
          <a:stretch>
            <a:fillRect/>
          </a:stretch>
        </p:blipFill>
        <p:spPr>
          <a:xfrm>
            <a:off x="2415960" y="2540000"/>
            <a:ext cx="3626335" cy="2159000"/>
          </a:xfrm>
          <a:prstGeom prst="rect">
            <a:avLst/>
          </a:prstGeom>
        </p:spPr>
      </p:pic>
      <p:pic>
        <p:nvPicPr>
          <p:cNvPr id="18" name="Picture 17">
            <a:extLst>
              <a:ext uri="{FF2B5EF4-FFF2-40B4-BE49-F238E27FC236}">
                <a16:creationId xmlns:a16="http://schemas.microsoft.com/office/drawing/2014/main" id="{FF7FC59C-BBFD-4E17-AACE-8D5DB2FFA39E}"/>
              </a:ext>
            </a:extLst>
          </p:cNvPr>
          <p:cNvPicPr>
            <a:picLocks noChangeAspect="1"/>
          </p:cNvPicPr>
          <p:nvPr/>
        </p:nvPicPr>
        <p:blipFill>
          <a:blip r:embed="rId5"/>
          <a:stretch>
            <a:fillRect/>
          </a:stretch>
        </p:blipFill>
        <p:spPr>
          <a:xfrm>
            <a:off x="7101015" y="2343586"/>
            <a:ext cx="1644696" cy="2772605"/>
          </a:xfrm>
          <a:prstGeom prst="rect">
            <a:avLst/>
          </a:prstGeom>
        </p:spPr>
      </p:pic>
      <p:pic>
        <p:nvPicPr>
          <p:cNvPr id="5" name="Graphic 4" descr="Triangle Ruler outline">
            <a:extLst>
              <a:ext uri="{FF2B5EF4-FFF2-40B4-BE49-F238E27FC236}">
                <a16:creationId xmlns:a16="http://schemas.microsoft.com/office/drawing/2014/main" id="{1D53A69D-61BE-9E23-30A9-B31024A47D5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45888" y="1832832"/>
            <a:ext cx="1442236" cy="1442236"/>
          </a:xfrm>
          <a:prstGeom prst="rect">
            <a:avLst/>
          </a:prstGeom>
        </p:spPr>
      </p:pic>
      <p:pic>
        <p:nvPicPr>
          <p:cNvPr id="8" name="Graphic 7" descr="Pencil with solid fill">
            <a:extLst>
              <a:ext uri="{FF2B5EF4-FFF2-40B4-BE49-F238E27FC236}">
                <a16:creationId xmlns:a16="http://schemas.microsoft.com/office/drawing/2014/main" id="{338C9C38-E40C-641D-977B-E516AA48CAD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flipH="1">
            <a:off x="939227" y="1956239"/>
            <a:ext cx="914400" cy="914400"/>
          </a:xfrm>
          <a:prstGeom prst="rect">
            <a:avLst/>
          </a:prstGeom>
        </p:spPr>
      </p:pic>
      <p:pic>
        <p:nvPicPr>
          <p:cNvPr id="22" name="Graphic 21" descr="Triangle Ruler outline">
            <a:extLst>
              <a:ext uri="{FF2B5EF4-FFF2-40B4-BE49-F238E27FC236}">
                <a16:creationId xmlns:a16="http://schemas.microsoft.com/office/drawing/2014/main" id="{84E70665-A167-3438-38B6-3B9B9F9E5DF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3939363">
            <a:off x="2561773" y="2898383"/>
            <a:ext cx="1442236" cy="1442236"/>
          </a:xfrm>
          <a:prstGeom prst="rect">
            <a:avLst/>
          </a:prstGeom>
        </p:spPr>
      </p:pic>
      <p:pic>
        <p:nvPicPr>
          <p:cNvPr id="23" name="Picture 22">
            <a:extLst>
              <a:ext uri="{FF2B5EF4-FFF2-40B4-BE49-F238E27FC236}">
                <a16:creationId xmlns:a16="http://schemas.microsoft.com/office/drawing/2014/main" id="{DED90664-74B6-B5CF-D76B-D9C66A16769A}"/>
              </a:ext>
            </a:extLst>
          </p:cNvPr>
          <p:cNvPicPr>
            <a:picLocks noChangeAspect="1"/>
          </p:cNvPicPr>
          <p:nvPr/>
        </p:nvPicPr>
        <p:blipFill>
          <a:blip r:embed="rId10"/>
          <a:stretch>
            <a:fillRect/>
          </a:stretch>
        </p:blipFill>
        <p:spPr>
          <a:xfrm>
            <a:off x="2348426" y="2517185"/>
            <a:ext cx="3668469" cy="2184724"/>
          </a:xfrm>
          <a:prstGeom prst="rect">
            <a:avLst/>
          </a:prstGeom>
        </p:spPr>
      </p:pic>
      <p:pic>
        <p:nvPicPr>
          <p:cNvPr id="24" name="Graphic 23" descr="Pencil with solid fill">
            <a:extLst>
              <a:ext uri="{FF2B5EF4-FFF2-40B4-BE49-F238E27FC236}">
                <a16:creationId xmlns:a16="http://schemas.microsoft.com/office/drawing/2014/main" id="{B750D64B-AAB5-6EE3-71BB-5768A2EFBDE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flipH="1">
            <a:off x="947140" y="1956239"/>
            <a:ext cx="914400" cy="914400"/>
          </a:xfrm>
          <a:prstGeom prst="rect">
            <a:avLst/>
          </a:prstGeom>
        </p:spPr>
      </p:pic>
      <p:pic>
        <p:nvPicPr>
          <p:cNvPr id="25" name="Graphic 24" descr="Triangle Ruler outline">
            <a:extLst>
              <a:ext uri="{FF2B5EF4-FFF2-40B4-BE49-F238E27FC236}">
                <a16:creationId xmlns:a16="http://schemas.microsoft.com/office/drawing/2014/main" id="{BB469A58-5F43-9CC4-A59A-58BAE151CDF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2982628">
            <a:off x="7138744" y="2950268"/>
            <a:ext cx="1442236" cy="1442236"/>
          </a:xfrm>
          <a:prstGeom prst="rect">
            <a:avLst/>
          </a:prstGeom>
        </p:spPr>
      </p:pic>
      <p:pic>
        <p:nvPicPr>
          <p:cNvPr id="26" name="Picture 25">
            <a:extLst>
              <a:ext uri="{FF2B5EF4-FFF2-40B4-BE49-F238E27FC236}">
                <a16:creationId xmlns:a16="http://schemas.microsoft.com/office/drawing/2014/main" id="{85D3E38C-1768-B31F-ECD3-DB9EE04507AD}"/>
              </a:ext>
            </a:extLst>
          </p:cNvPr>
          <p:cNvPicPr>
            <a:picLocks noChangeAspect="1"/>
          </p:cNvPicPr>
          <p:nvPr/>
        </p:nvPicPr>
        <p:blipFill>
          <a:blip r:embed="rId11"/>
          <a:stretch>
            <a:fillRect/>
          </a:stretch>
        </p:blipFill>
        <p:spPr>
          <a:xfrm>
            <a:off x="7101015" y="2386143"/>
            <a:ext cx="1687576" cy="2716400"/>
          </a:xfrm>
          <a:prstGeom prst="rect">
            <a:avLst/>
          </a:prstGeom>
        </p:spPr>
      </p:pic>
    </p:spTree>
    <p:custDataLst>
      <p:tags r:id="rId1"/>
    </p:custDataLst>
    <p:extLst>
      <p:ext uri="{BB962C8B-B14F-4D97-AF65-F5344CB8AC3E}">
        <p14:creationId xmlns:p14="http://schemas.microsoft.com/office/powerpoint/2010/main" val="1639845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22"/>
                                        </p:tgtEl>
                                      </p:cBhvr>
                                    </p:animEffect>
                                    <p:set>
                                      <p:cBhvr>
                                        <p:cTn id="16" dur="1" fill="hold">
                                          <p:stCondLst>
                                            <p:cond delay="499"/>
                                          </p:stCondLst>
                                        </p:cTn>
                                        <p:tgtEl>
                                          <p:spTgt spid="22"/>
                                        </p:tgtEl>
                                        <p:attrNameLst>
                                          <p:attrName>style.visibility</p:attrName>
                                        </p:attrNameLst>
                                      </p:cBhvr>
                                      <p:to>
                                        <p:strVal val="hidden"/>
                                      </p:to>
                                    </p:set>
                                  </p:childTnLst>
                                </p:cTn>
                              </p:par>
                            </p:childTnLst>
                          </p:cTn>
                        </p:par>
                        <p:par>
                          <p:cTn id="17" fill="hold">
                            <p:stCondLst>
                              <p:cond delay="500"/>
                            </p:stCondLst>
                            <p:childTnLst>
                              <p:par>
                                <p:cTn id="18" presetID="42" presetClass="path" presetSubtype="0" accel="50000" decel="50000" fill="hold" nodeType="afterEffect">
                                  <p:stCondLst>
                                    <p:cond delay="0"/>
                                  </p:stCondLst>
                                  <p:childTnLst>
                                    <p:animMotion origin="layout" path="M -3.33333E-6 -1.85185E-6 L 0.06993 0.08472 " pathEditMode="relative" rAng="0" ptsTypes="AA">
                                      <p:cBhvr>
                                        <p:cTn id="19" dur="500" fill="hold"/>
                                        <p:tgtEl>
                                          <p:spTgt spid="8"/>
                                        </p:tgtEl>
                                        <p:attrNameLst>
                                          <p:attrName>ppt_x</p:attrName>
                                          <p:attrName>ppt_y</p:attrName>
                                        </p:attrNameLst>
                                      </p:cBhvr>
                                      <p:rCtr x="3490" y="4236"/>
                                    </p:animMotion>
                                  </p:childTnLst>
                                </p:cTn>
                              </p:par>
                            </p:childTnLst>
                          </p:cTn>
                        </p:par>
                      </p:childTnLst>
                    </p:cTn>
                  </p:par>
                  <p:par>
                    <p:cTn id="20" fill="hold">
                      <p:stCondLst>
                        <p:cond delay="indefinite"/>
                      </p:stCondLst>
                      <p:childTnLst>
                        <p:par>
                          <p:cTn id="21" fill="hold">
                            <p:stCondLst>
                              <p:cond delay="0"/>
                            </p:stCondLst>
                            <p:childTnLst>
                              <p:par>
                                <p:cTn id="22" presetID="32" presetClass="emph" presetSubtype="0" fill="hold" nodeType="clickEffect">
                                  <p:stCondLst>
                                    <p:cond delay="0"/>
                                  </p:stCondLst>
                                  <p:childTnLst>
                                    <p:animRot by="120000">
                                      <p:cBhvr>
                                        <p:cTn id="23" dur="50" fill="hold">
                                          <p:stCondLst>
                                            <p:cond delay="0"/>
                                          </p:stCondLst>
                                        </p:cTn>
                                        <p:tgtEl>
                                          <p:spTgt spid="8"/>
                                        </p:tgtEl>
                                        <p:attrNameLst>
                                          <p:attrName>r</p:attrName>
                                        </p:attrNameLst>
                                      </p:cBhvr>
                                    </p:animRot>
                                    <p:animRot by="-240000">
                                      <p:cBhvr>
                                        <p:cTn id="24" dur="100" fill="hold">
                                          <p:stCondLst>
                                            <p:cond delay="100"/>
                                          </p:stCondLst>
                                        </p:cTn>
                                        <p:tgtEl>
                                          <p:spTgt spid="8"/>
                                        </p:tgtEl>
                                        <p:attrNameLst>
                                          <p:attrName>r</p:attrName>
                                        </p:attrNameLst>
                                      </p:cBhvr>
                                    </p:animRot>
                                    <p:animRot by="240000">
                                      <p:cBhvr>
                                        <p:cTn id="25" dur="100" fill="hold">
                                          <p:stCondLst>
                                            <p:cond delay="200"/>
                                          </p:stCondLst>
                                        </p:cTn>
                                        <p:tgtEl>
                                          <p:spTgt spid="8"/>
                                        </p:tgtEl>
                                        <p:attrNameLst>
                                          <p:attrName>r</p:attrName>
                                        </p:attrNameLst>
                                      </p:cBhvr>
                                    </p:animRot>
                                    <p:animRot by="-240000">
                                      <p:cBhvr>
                                        <p:cTn id="26" dur="100" fill="hold">
                                          <p:stCondLst>
                                            <p:cond delay="300"/>
                                          </p:stCondLst>
                                        </p:cTn>
                                        <p:tgtEl>
                                          <p:spTgt spid="8"/>
                                        </p:tgtEl>
                                        <p:attrNameLst>
                                          <p:attrName>r</p:attrName>
                                        </p:attrNameLst>
                                      </p:cBhvr>
                                    </p:animRot>
                                    <p:animRot by="120000">
                                      <p:cBhvr>
                                        <p:cTn id="27" dur="100" fill="hold">
                                          <p:stCondLst>
                                            <p:cond delay="400"/>
                                          </p:stCondLst>
                                        </p:cTn>
                                        <p:tgtEl>
                                          <p:spTgt spid="8"/>
                                        </p:tgtEl>
                                        <p:attrNameLst>
                                          <p:attrName>r</p:attrName>
                                        </p:attrNameLst>
                                      </p:cBhvr>
                                    </p:animRot>
                                  </p:childTnLst>
                                </p:cTn>
                              </p:par>
                              <p:par>
                                <p:cTn id="28" presetID="10" presetClass="exit" presetSubtype="0" fill="hold" nodeType="withEffect">
                                  <p:stCondLst>
                                    <p:cond delay="0"/>
                                  </p:stCondLst>
                                  <p:childTnLst>
                                    <p:animEffect transition="out" filter="fade">
                                      <p:cBhvr>
                                        <p:cTn id="29" dur="500"/>
                                        <p:tgtEl>
                                          <p:spTgt spid="8"/>
                                        </p:tgtEl>
                                      </p:cBhvr>
                                    </p:animEffect>
                                    <p:set>
                                      <p:cBhvr>
                                        <p:cTn id="30" dur="1" fill="hold">
                                          <p:stCondLst>
                                            <p:cond delay="499"/>
                                          </p:stCondLst>
                                        </p:cTn>
                                        <p:tgtEl>
                                          <p:spTgt spid="8"/>
                                        </p:tgtEl>
                                        <p:attrNameLst>
                                          <p:attrName>style.visibility</p:attrName>
                                        </p:attrNameLst>
                                      </p:cBhvr>
                                      <p:to>
                                        <p:strVal val="hidden"/>
                                      </p:to>
                                    </p:set>
                                  </p:childTnLst>
                                </p:cTn>
                              </p:par>
                              <p:par>
                                <p:cTn id="31" presetID="10" presetClass="entr" presetSubtype="0" fill="hold" nodeType="withEffect">
                                  <p:stCondLst>
                                    <p:cond delay="25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nodeType="withEffect">
                                  <p:stCondLst>
                                    <p:cond delay="25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nodeType="withEffect">
                                  <p:stCondLst>
                                    <p:cond delay="25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nodeType="clickEffect">
                                  <p:stCondLst>
                                    <p:cond delay="0"/>
                                  </p:stCondLst>
                                  <p:childTnLst>
                                    <p:animEffect transition="out" filter="fade">
                                      <p:cBhvr>
                                        <p:cTn id="43" dur="500"/>
                                        <p:tgtEl>
                                          <p:spTgt spid="5"/>
                                        </p:tgtEl>
                                      </p:cBhvr>
                                    </p:animEffect>
                                    <p:set>
                                      <p:cBhvr>
                                        <p:cTn id="44" dur="1" fill="hold">
                                          <p:stCondLst>
                                            <p:cond delay="499"/>
                                          </p:stCondLst>
                                        </p:cTn>
                                        <p:tgtEl>
                                          <p:spTgt spid="5"/>
                                        </p:tgtEl>
                                        <p:attrNameLst>
                                          <p:attrName>style.visibility</p:attrName>
                                        </p:attrNameLst>
                                      </p:cBhvr>
                                      <p:to>
                                        <p:strVal val="hidden"/>
                                      </p:to>
                                    </p:set>
                                  </p:childTnLst>
                                </p:cTn>
                              </p:par>
                            </p:childTnLst>
                          </p:cTn>
                        </p:par>
                        <p:par>
                          <p:cTn id="45" fill="hold">
                            <p:stCondLst>
                              <p:cond delay="500"/>
                            </p:stCondLst>
                            <p:childTnLst>
                              <p:par>
                                <p:cTn id="46" presetID="10" presetClass="entr" presetSubtype="0"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par>
                          <p:cTn id="49" fill="hold">
                            <p:stCondLst>
                              <p:cond delay="1000"/>
                            </p:stCondLst>
                            <p:childTnLst>
                              <p:par>
                                <p:cTn id="50" presetID="42" presetClass="path" presetSubtype="0" accel="50000" decel="50000" fill="hold" nodeType="afterEffect">
                                  <p:stCondLst>
                                    <p:cond delay="0"/>
                                  </p:stCondLst>
                                  <p:childTnLst>
                                    <p:animMotion origin="layout" path="M -4.375E-6 -1.85185E-6 L 0.55013 0.11343 " pathEditMode="relative" rAng="0" ptsTypes="AA">
                                      <p:cBhvr>
                                        <p:cTn id="51" dur="500" fill="hold"/>
                                        <p:tgtEl>
                                          <p:spTgt spid="24"/>
                                        </p:tgtEl>
                                        <p:attrNameLst>
                                          <p:attrName>ppt_x</p:attrName>
                                          <p:attrName>ppt_y</p:attrName>
                                        </p:attrNameLst>
                                      </p:cBhvr>
                                      <p:rCtr x="27500" y="5671"/>
                                    </p:animMotion>
                                  </p:childTnLst>
                                </p:cTn>
                              </p:par>
                            </p:childTnLst>
                          </p:cTn>
                        </p:par>
                      </p:childTnLst>
                    </p:cTn>
                  </p:par>
                  <p:par>
                    <p:cTn id="52" fill="hold">
                      <p:stCondLst>
                        <p:cond delay="indefinite"/>
                      </p:stCondLst>
                      <p:childTnLst>
                        <p:par>
                          <p:cTn id="53" fill="hold">
                            <p:stCondLst>
                              <p:cond delay="0"/>
                            </p:stCondLst>
                            <p:childTnLst>
                              <p:par>
                                <p:cTn id="54" presetID="32" presetClass="emph" presetSubtype="0" fill="hold" nodeType="clickEffect">
                                  <p:stCondLst>
                                    <p:cond delay="0"/>
                                  </p:stCondLst>
                                  <p:childTnLst>
                                    <p:animRot by="120000">
                                      <p:cBhvr>
                                        <p:cTn id="55" dur="50" fill="hold">
                                          <p:stCondLst>
                                            <p:cond delay="0"/>
                                          </p:stCondLst>
                                        </p:cTn>
                                        <p:tgtEl>
                                          <p:spTgt spid="24"/>
                                        </p:tgtEl>
                                        <p:attrNameLst>
                                          <p:attrName>r</p:attrName>
                                        </p:attrNameLst>
                                      </p:cBhvr>
                                    </p:animRot>
                                    <p:animRot by="-240000">
                                      <p:cBhvr>
                                        <p:cTn id="56" dur="100" fill="hold">
                                          <p:stCondLst>
                                            <p:cond delay="100"/>
                                          </p:stCondLst>
                                        </p:cTn>
                                        <p:tgtEl>
                                          <p:spTgt spid="24"/>
                                        </p:tgtEl>
                                        <p:attrNameLst>
                                          <p:attrName>r</p:attrName>
                                        </p:attrNameLst>
                                      </p:cBhvr>
                                    </p:animRot>
                                    <p:animRot by="240000">
                                      <p:cBhvr>
                                        <p:cTn id="57" dur="100" fill="hold">
                                          <p:stCondLst>
                                            <p:cond delay="200"/>
                                          </p:stCondLst>
                                        </p:cTn>
                                        <p:tgtEl>
                                          <p:spTgt spid="24"/>
                                        </p:tgtEl>
                                        <p:attrNameLst>
                                          <p:attrName>r</p:attrName>
                                        </p:attrNameLst>
                                      </p:cBhvr>
                                    </p:animRot>
                                    <p:animRot by="-240000">
                                      <p:cBhvr>
                                        <p:cTn id="58" dur="100" fill="hold">
                                          <p:stCondLst>
                                            <p:cond delay="300"/>
                                          </p:stCondLst>
                                        </p:cTn>
                                        <p:tgtEl>
                                          <p:spTgt spid="24"/>
                                        </p:tgtEl>
                                        <p:attrNameLst>
                                          <p:attrName>r</p:attrName>
                                        </p:attrNameLst>
                                      </p:cBhvr>
                                    </p:animRot>
                                    <p:animRot by="120000">
                                      <p:cBhvr>
                                        <p:cTn id="59" dur="100" fill="hold">
                                          <p:stCondLst>
                                            <p:cond delay="400"/>
                                          </p:stCondLst>
                                        </p:cTn>
                                        <p:tgtEl>
                                          <p:spTgt spid="24"/>
                                        </p:tgtEl>
                                        <p:attrNameLst>
                                          <p:attrName>r</p:attrName>
                                        </p:attrNameLst>
                                      </p:cBhvr>
                                    </p:animRot>
                                  </p:childTnLst>
                                </p:cTn>
                              </p:par>
                              <p:par>
                                <p:cTn id="60" presetID="10" presetClass="exit" presetSubtype="0" fill="hold" nodeType="withEffect">
                                  <p:stCondLst>
                                    <p:cond delay="0"/>
                                  </p:stCondLst>
                                  <p:childTnLst>
                                    <p:animEffect transition="out" filter="fade">
                                      <p:cBhvr>
                                        <p:cTn id="61" dur="500"/>
                                        <p:tgtEl>
                                          <p:spTgt spid="24"/>
                                        </p:tgtEl>
                                      </p:cBhvr>
                                    </p:animEffect>
                                    <p:set>
                                      <p:cBhvr>
                                        <p:cTn id="62" dur="1" fill="hold">
                                          <p:stCondLst>
                                            <p:cond delay="499"/>
                                          </p:stCondLst>
                                        </p:cTn>
                                        <p:tgtEl>
                                          <p:spTgt spid="24"/>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25"/>
                                        </p:tgtEl>
                                      </p:cBhvr>
                                    </p:animEffect>
                                    <p:set>
                                      <p:cBhvr>
                                        <p:cTn id="65" dur="1" fill="hold">
                                          <p:stCondLst>
                                            <p:cond delay="499"/>
                                          </p:stCondLst>
                                        </p:cTn>
                                        <p:tgtEl>
                                          <p:spTgt spid="25"/>
                                        </p:tgtEl>
                                        <p:attrNameLst>
                                          <p:attrName>style.visibility</p:attrName>
                                        </p:attrNameLst>
                                      </p:cBhvr>
                                      <p:to>
                                        <p:strVal val="hidden"/>
                                      </p:to>
                                    </p:set>
                                  </p:childTnLst>
                                </p:cTn>
                              </p:par>
                              <p:par>
                                <p:cTn id="66" presetID="10" presetClass="entr" presetSubtype="0" fill="hold" nodeType="withEffect">
                                  <p:stCondLst>
                                    <p:cond delay="25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D01677CD-E455-AC8E-018D-F33618A74220}"/>
              </a:ext>
            </a:extLst>
          </p:cNvPr>
          <p:cNvPicPr>
            <a:picLocks noChangeAspect="1"/>
          </p:cNvPicPr>
          <p:nvPr/>
        </p:nvPicPr>
        <p:blipFill>
          <a:blip r:embed="rId4"/>
          <a:stretch>
            <a:fillRect/>
          </a:stretch>
        </p:blipFill>
        <p:spPr>
          <a:xfrm>
            <a:off x="3682183" y="3113609"/>
            <a:ext cx="4462553" cy="2143017"/>
          </a:xfrm>
          <a:prstGeom prst="rect">
            <a:avLst/>
          </a:prstGeom>
        </p:spPr>
      </p:pic>
      <p:pic>
        <p:nvPicPr>
          <p:cNvPr id="19" name="Graphic 18" descr="Triangle Ruler outline">
            <a:extLst>
              <a:ext uri="{FF2B5EF4-FFF2-40B4-BE49-F238E27FC236}">
                <a16:creationId xmlns:a16="http://schemas.microsoft.com/office/drawing/2014/main" id="{FBC29279-5335-1AB2-F877-5AC554F0439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858866" y="3029012"/>
            <a:ext cx="2231277" cy="2231277"/>
          </a:xfrm>
          <a:prstGeom prst="rect">
            <a:avLst/>
          </a:prstGeom>
        </p:spPr>
      </p:pic>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569620"/>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Use the provided set-square to draw a line passing through the blue dot and forming a right angle with the red segment.</a:t>
            </a:r>
            <a:endParaRPr lang="en-US" sz="3200" b="1" dirty="0">
              <a:solidFill>
                <a:schemeClr val="bg1"/>
              </a:solidFill>
              <a:latin typeface="+mn-lt"/>
            </a:endParaRPr>
          </a:p>
        </p:txBody>
      </p:sp>
      <p:sp>
        <p:nvSpPr>
          <p:cNvPr id="3" name="Rectangle 2">
            <a:extLst>
              <a:ext uri="{FF2B5EF4-FFF2-40B4-BE49-F238E27FC236}">
                <a16:creationId xmlns:a16="http://schemas.microsoft.com/office/drawing/2014/main" id="{19B17A5A-5AB8-AD32-0B59-A0F771BFBFF8}"/>
              </a:ext>
            </a:extLst>
          </p:cNvPr>
          <p:cNvSpPr/>
          <p:nvPr/>
        </p:nvSpPr>
        <p:spPr>
          <a:xfrm>
            <a:off x="0" y="2552131"/>
            <a:ext cx="3507475" cy="42922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Graphic 16" descr="Triangle Ruler outline">
            <a:extLst>
              <a:ext uri="{FF2B5EF4-FFF2-40B4-BE49-F238E27FC236}">
                <a16:creationId xmlns:a16="http://schemas.microsoft.com/office/drawing/2014/main" id="{396095CB-63B2-4A16-CD45-AB0B07986CD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00479" y="2283208"/>
            <a:ext cx="1442236" cy="1442236"/>
          </a:xfrm>
          <a:prstGeom prst="rect">
            <a:avLst/>
          </a:prstGeom>
        </p:spPr>
      </p:pic>
      <p:cxnSp>
        <p:nvCxnSpPr>
          <p:cNvPr id="6" name="Straight Connector 5">
            <a:extLst>
              <a:ext uri="{FF2B5EF4-FFF2-40B4-BE49-F238E27FC236}">
                <a16:creationId xmlns:a16="http://schemas.microsoft.com/office/drawing/2014/main" id="{7CDFC728-CE5E-83DC-8FA8-B9BFD5C34F75}"/>
              </a:ext>
            </a:extLst>
          </p:cNvPr>
          <p:cNvCxnSpPr/>
          <p:nvPr/>
        </p:nvCxnSpPr>
        <p:spPr>
          <a:xfrm>
            <a:off x="5981700" y="2552131"/>
            <a:ext cx="0" cy="3084394"/>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183801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7"/>
                                        </p:tgtEl>
                                      </p:cBhvr>
                                    </p:animEffect>
                                    <p:set>
                                      <p:cBhvr>
                                        <p:cTn id="7" dur="1" fill="hold">
                                          <p:stCondLst>
                                            <p:cond delay="499"/>
                                          </p:stCondLst>
                                        </p:cTn>
                                        <p:tgtEl>
                                          <p:spTgt spid="17"/>
                                        </p:tgtEl>
                                        <p:attrNameLst>
                                          <p:attrName>style.visibility</p:attrName>
                                        </p:attrNameLst>
                                      </p:cBhvr>
                                      <p:to>
                                        <p:strVal val="hidden"/>
                                      </p:to>
                                    </p:se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0-#ppt_w/2"/>
                                          </p:val>
                                        </p:tav>
                                        <p:tav tm="100000">
                                          <p:val>
                                            <p:strVal val="#ppt_x"/>
                                          </p:val>
                                        </p:tav>
                                      </p:tavLst>
                                    </p:anim>
                                    <p:anim calcmode="lin" valueType="num">
                                      <p:cBhvr additive="base">
                                        <p:cTn id="12"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500"/>
                            </p:stCondLst>
                            <p:childTnLst>
                              <p:par>
                                <p:cTn id="19" presetID="10" presetClass="exit" presetSubtype="0" fill="hold" nodeType="afterEffect">
                                  <p:stCondLst>
                                    <p:cond delay="0"/>
                                  </p:stCondLst>
                                  <p:childTnLst>
                                    <p:animEffect transition="out" filter="fade">
                                      <p:cBhvr>
                                        <p:cTn id="20" dur="500"/>
                                        <p:tgtEl>
                                          <p:spTgt spid="19"/>
                                        </p:tgtEl>
                                      </p:cBhvr>
                                    </p:animEffect>
                                    <p:set>
                                      <p:cBhvr>
                                        <p:cTn id="21"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Color the rectangles in green.</a:t>
            </a:r>
            <a:endParaRPr lang="en-US" sz="3200" b="1" dirty="0">
              <a:solidFill>
                <a:schemeClr val="bg1"/>
              </a:solidFill>
              <a:latin typeface="+mn-lt"/>
            </a:endParaRPr>
          </a:p>
        </p:txBody>
      </p:sp>
      <p:pic>
        <p:nvPicPr>
          <p:cNvPr id="9" name="Picture 8">
            <a:extLst>
              <a:ext uri="{FF2B5EF4-FFF2-40B4-BE49-F238E27FC236}">
                <a16:creationId xmlns:a16="http://schemas.microsoft.com/office/drawing/2014/main" id="{80CE257E-AD7B-90A0-1F07-1EF987C1D8A1}"/>
              </a:ext>
            </a:extLst>
          </p:cNvPr>
          <p:cNvPicPr>
            <a:picLocks noChangeAspect="1"/>
          </p:cNvPicPr>
          <p:nvPr/>
        </p:nvPicPr>
        <p:blipFill>
          <a:blip r:embed="rId4"/>
          <a:stretch>
            <a:fillRect/>
          </a:stretch>
        </p:blipFill>
        <p:spPr>
          <a:xfrm>
            <a:off x="2377960" y="1619941"/>
            <a:ext cx="8143838" cy="3589561"/>
          </a:xfrm>
          <a:prstGeom prst="rect">
            <a:avLst/>
          </a:prstGeom>
        </p:spPr>
      </p:pic>
      <p:pic>
        <p:nvPicPr>
          <p:cNvPr id="13" name="Graphic 12" descr="Pencil with solid fill">
            <a:extLst>
              <a:ext uri="{FF2B5EF4-FFF2-40B4-BE49-F238E27FC236}">
                <a16:creationId xmlns:a16="http://schemas.microsoft.com/office/drawing/2014/main" id="{ED689AED-158E-B2F3-55CA-C224BD84D38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565003" y="1367519"/>
            <a:ext cx="914400" cy="914400"/>
          </a:xfrm>
          <a:prstGeom prst="rect">
            <a:avLst/>
          </a:prstGeom>
        </p:spPr>
      </p:pic>
      <p:sp>
        <p:nvSpPr>
          <p:cNvPr id="3" name="Rectangle 2">
            <a:extLst>
              <a:ext uri="{FF2B5EF4-FFF2-40B4-BE49-F238E27FC236}">
                <a16:creationId xmlns:a16="http://schemas.microsoft.com/office/drawing/2014/main" id="{E2462C35-5147-EF8C-0ADA-1F67D571C056}"/>
              </a:ext>
            </a:extLst>
          </p:cNvPr>
          <p:cNvSpPr/>
          <p:nvPr/>
        </p:nvSpPr>
        <p:spPr>
          <a:xfrm>
            <a:off x="2470246" y="1965278"/>
            <a:ext cx="2197288" cy="1119116"/>
          </a:xfrm>
          <a:prstGeom prst="rect">
            <a:avLst/>
          </a:prstGeom>
          <a:solidFill>
            <a:srgbClr val="92D050"/>
          </a:solidFill>
          <a:ln>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iamond 4">
            <a:extLst>
              <a:ext uri="{FF2B5EF4-FFF2-40B4-BE49-F238E27FC236}">
                <a16:creationId xmlns:a16="http://schemas.microsoft.com/office/drawing/2014/main" id="{3703F332-1F13-F1E0-55AC-E07E145F4E6F}"/>
              </a:ext>
            </a:extLst>
          </p:cNvPr>
          <p:cNvSpPr/>
          <p:nvPr/>
        </p:nvSpPr>
        <p:spPr>
          <a:xfrm>
            <a:off x="8532867" y="1739619"/>
            <a:ext cx="1889902" cy="1855600"/>
          </a:xfrm>
          <a:prstGeom prst="diamond">
            <a:avLst/>
          </a:prstGeom>
          <a:solidFill>
            <a:srgbClr val="92D050"/>
          </a:solidFill>
          <a:ln>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3103439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50"/>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2.xml><?xml version="1.0" encoding="utf-8"?>
<ds:datastoreItem xmlns:ds="http://schemas.openxmlformats.org/officeDocument/2006/customXml" ds:itemID="{B52C9AE0-2863-482C-91B6-D8A991EB5B04}">
  <ds:schemaRefs>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http://www.w3.org/XML/1998/namespace"/>
    <ds:schemaRef ds:uri="http://purl.org/dc/terms/"/>
    <ds:schemaRef ds:uri="28d7a5b2-e9af-4604-92b1-4666a8526ab6"/>
    <ds:schemaRef ds:uri="http://purl.org/dc/dcmitype/"/>
    <ds:schemaRef ds:uri="http://purl.org/dc/elements/1.1/"/>
  </ds:schemaRefs>
</ds:datastoreItem>
</file>

<file path=customXml/itemProps3.xml><?xml version="1.0" encoding="utf-8"?>
<ds:datastoreItem xmlns:ds="http://schemas.openxmlformats.org/officeDocument/2006/customXml" ds:itemID="{743499F0-F4C1-414E-AED5-326B3C6EE1F9}"/>
</file>

<file path=docProps/app.xml><?xml version="1.0" encoding="utf-8"?>
<Properties xmlns="http://schemas.openxmlformats.org/officeDocument/2006/extended-properties" xmlns:vt="http://schemas.openxmlformats.org/officeDocument/2006/docPropsVTypes">
  <TotalTime>7296</TotalTime>
  <Words>6134</Words>
  <Application>Microsoft Office PowerPoint</Application>
  <PresentationFormat>Widescreen</PresentationFormat>
  <Paragraphs>810</Paragraphs>
  <Slides>49</Slides>
  <Notes>48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49</vt:i4>
      </vt:variant>
    </vt:vector>
  </HeadingPairs>
  <TitlesOfParts>
    <vt:vector size="58" baseType="lpstr">
      <vt:lpstr>Arial</vt:lpstr>
      <vt:lpstr>Calibri</vt:lpstr>
      <vt:lpstr>Comic Sans MS</vt:lpstr>
      <vt:lpstr>Neo Sans</vt:lpstr>
      <vt:lpstr>Noto Sans Symbols</vt:lpstr>
      <vt:lpstr>Symbol</vt:lpstr>
      <vt:lpstr>Times New Roman</vt:lpstr>
      <vt:lpstr>Twentieth Century</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Theresia Tabchi</cp:lastModifiedBy>
  <cp:revision>1062</cp:revision>
  <dcterms:created xsi:type="dcterms:W3CDTF">2020-11-03T06:34:51Z</dcterms:created>
  <dcterms:modified xsi:type="dcterms:W3CDTF">2023-10-20T08:12:17Z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ies>
</file>