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64" r:id="rId3"/>
    <p:sldId id="270" r:id="rId4"/>
    <p:sldId id="258" r:id="rId5"/>
    <p:sldId id="295" r:id="rId6"/>
    <p:sldId id="299" r:id="rId7"/>
    <p:sldId id="300" r:id="rId8"/>
    <p:sldId id="277" r:id="rId9"/>
    <p:sldId id="302" r:id="rId10"/>
    <p:sldId id="303" r:id="rId11"/>
    <p:sldId id="304" r:id="rId12"/>
    <p:sldId id="294" r:id="rId13"/>
    <p:sldId id="289" r:id="rId14"/>
    <p:sldId id="261" r:id="rId15"/>
    <p:sldId id="265" r:id="rId16"/>
    <p:sldId id="272" r:id="rId17"/>
  </p:sldIdLst>
  <p:sldSz cx="12192000" cy="6858000"/>
  <p:notesSz cx="6858000" cy="9144000"/>
  <p:embeddedFontLst>
    <p:embeddedFont>
      <p:font typeface="Adobe Arabic" panose="02040503050201020203" pitchFamily="18" charset="-7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mbria Math" panose="02040503050406030204" pitchFamily="18" charset="0"/>
      <p:regular r:id="rId27"/>
    </p:embeddedFont>
    <p:embeddedFont>
      <p:font typeface="Myriad Pro" panose="020B0503030403020204" pitchFamily="34" charset="0"/>
      <p:regular r:id="rId28"/>
      <p:bold r:id="rId29"/>
      <p:italic r:id="rId30"/>
      <p:boldItalic r:id="rId31"/>
    </p:embeddedFont>
    <p:embeddedFont>
      <p:font typeface="Myriad Pro Light" panose="020B0403030403020204" pitchFamily="34" charset="0"/>
      <p:regular r:id="rId32"/>
      <p:bold r:id="rId33"/>
      <p:italic r:id="rId34"/>
      <p:boldItalic r:id="rId35"/>
    </p:embeddedFont>
    <p:embeddedFont>
      <p:font typeface="Tw Cen MT" panose="020B0602020104020603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FF0066"/>
    <a:srgbClr val="DEEBF7"/>
    <a:srgbClr val="9DC3E6"/>
    <a:srgbClr val="FFF8C2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7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12/04/2021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5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417003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10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96484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0.png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5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36.png"/><Relationship Id="rId10" Type="http://schemas.openxmlformats.org/officeDocument/2006/relationships/image" Target="../media/image19.png"/><Relationship Id="rId4" Type="http://schemas.openxmlformats.org/officeDocument/2006/relationships/image" Target="../media/image35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97759" y="4588459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Eight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352641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The Midpoint Theorem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571747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FD29701-F0AD-4B6E-8BD2-1DB321633BF5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511CCE-641B-4988-B753-B6A30948C27E}"/>
              </a:ext>
            </a:extLst>
          </p:cNvPr>
          <p:cNvSpPr txBox="1"/>
          <p:nvPr/>
        </p:nvSpPr>
        <p:spPr>
          <a:xfrm>
            <a:off x="5097759" y="3429000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Chapter :12 - part 02</a:t>
            </a:r>
            <a:endParaRPr lang="ar-LB" sz="2400" dirty="0">
              <a:solidFill>
                <a:srgbClr val="0096D6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trapezoid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7C8BF-84AB-45E6-9B05-4C7D48EE98DF}"/>
              </a:ext>
            </a:extLst>
          </p:cNvPr>
          <p:cNvSpPr txBox="1">
            <a:spLocks/>
          </p:cNvSpPr>
          <p:nvPr/>
        </p:nvSpPr>
        <p:spPr>
          <a:xfrm>
            <a:off x="572801" y="1242062"/>
            <a:ext cx="4747429" cy="169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the figure below,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AB = 4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MP = 9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Calculate CD.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BDE69BE-FD47-4787-ADEA-01F2F884D2FE}"/>
              </a:ext>
            </a:extLst>
          </p:cNvPr>
          <p:cNvCxnSpPr/>
          <p:nvPr/>
        </p:nvCxnSpPr>
        <p:spPr>
          <a:xfrm>
            <a:off x="6059606" y="1530307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438400AF-6C31-4C0A-8BFE-11C9FB1F66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32663" y="2845843"/>
                <a:ext cx="2791755" cy="232334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𝑀𝑃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𝐴𝐵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𝐶𝐷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9     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𝐶𝐷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Then,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CD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9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</m:oMath>
                </a14:m>
                <a:endParaRPr lang="en-US" sz="2000" b="0" i="1" dirty="0">
                  <a:solidFill>
                    <a:srgbClr val="FF0000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14</a:t>
                </a:r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438400AF-6C31-4C0A-8BFE-11C9FB1F6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663" y="2845843"/>
                <a:ext cx="2791755" cy="2323342"/>
              </a:xfrm>
              <a:prstGeom prst="rect">
                <a:avLst/>
              </a:prstGeom>
              <a:blipFill>
                <a:blip r:embed="rId3"/>
                <a:stretch>
                  <a:fillRect l="-2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9EFF85C-9363-454A-882B-753DF6ADCA9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83604" y="1242062"/>
                <a:ext cx="5418438" cy="210723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Application 2 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figure below,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2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+ 2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CD = 8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– 4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&gt; 1.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Verify that MP = 5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– 1</a:t>
                </a: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9EFF85C-9363-454A-882B-753DF6ADC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04" y="1242062"/>
                <a:ext cx="5418438" cy="2107233"/>
              </a:xfrm>
              <a:prstGeom prst="rect">
                <a:avLst/>
              </a:prstGeom>
              <a:blipFill>
                <a:blip r:embed="rId4"/>
                <a:stretch>
                  <a:fillRect l="-1687" t="-290" b="-6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DC803DE-4048-4151-A02E-782D09FE199A}"/>
              </a:ext>
            </a:extLst>
          </p:cNvPr>
          <p:cNvGrpSpPr/>
          <p:nvPr/>
        </p:nvGrpSpPr>
        <p:grpSpPr>
          <a:xfrm>
            <a:off x="6560395" y="3386898"/>
            <a:ext cx="3051103" cy="2619445"/>
            <a:chOff x="7716888" y="3942490"/>
            <a:chExt cx="3115385" cy="242508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75546C7-666F-4C11-B638-980D71125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6888" y="4089185"/>
              <a:ext cx="3115385" cy="2160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47487C3-7796-4843-9B6D-686B2D92D75E}"/>
                    </a:ext>
                  </a:extLst>
                </p:cNvPr>
                <p:cNvSpPr txBox="1"/>
                <p:nvPr/>
              </p:nvSpPr>
              <p:spPr>
                <a:xfrm>
                  <a:off x="8476623" y="3942490"/>
                  <a:ext cx="1080000" cy="34715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ts val="0"/>
                    </a:spcBef>
                  </a:pPr>
                  <a:r>
                    <a:rPr lang="en-US" b="0" dirty="0">
                      <a:latin typeface="Myriad Pro" panose="020B0503030403020204" pitchFamily="34" charset="0"/>
                      <a:cs typeface="Times New Roman" panose="02020603050405020304" pitchFamily="18" charset="0"/>
                    </a:rPr>
                    <a:t>2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a14:m>
                  <a:r>
                    <a:rPr lang="en-US" b="0" dirty="0">
                      <a:latin typeface="Myriad Pro" panose="020B0503030403020204" pitchFamily="34" charset="0"/>
                      <a:cs typeface="Times New Roman" panose="02020603050405020304" pitchFamily="18" charset="0"/>
                    </a:rPr>
                    <a:t> + 2</a:t>
                  </a: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47487C3-7796-4843-9B6D-686B2D92D7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76623" y="3942490"/>
                  <a:ext cx="1080000" cy="347151"/>
                </a:xfrm>
                <a:prstGeom prst="rect">
                  <a:avLst/>
                </a:prstGeom>
                <a:blipFill>
                  <a:blip r:embed="rId6"/>
                  <a:stretch>
                    <a:fillRect t="-8197" b="-2623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F16C310-CEF0-46E5-8D43-A8C0040F2C4F}"/>
                    </a:ext>
                  </a:extLst>
                </p:cNvPr>
                <p:cNvSpPr txBox="1"/>
                <p:nvPr/>
              </p:nvSpPr>
              <p:spPr>
                <a:xfrm>
                  <a:off x="8734580" y="6020421"/>
                  <a:ext cx="1080000" cy="34715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ts val="0"/>
                    </a:spcBef>
                  </a:pPr>
                  <a:r>
                    <a:rPr lang="en-US" dirty="0">
                      <a:latin typeface="Myriad Pro" panose="020B0503030403020204" pitchFamily="34" charset="0"/>
                      <a:cs typeface="Times New Roman" panose="02020603050405020304" pitchFamily="18" charset="0"/>
                    </a:rPr>
                    <a:t>8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a14:m>
                  <a:r>
                    <a:rPr lang="en-US" b="0" dirty="0">
                      <a:latin typeface="Myriad Pro" panose="020B0503030403020204" pitchFamily="34" charset="0"/>
                      <a:cs typeface="Times New Roman" panose="02020603050405020304" pitchFamily="18" charset="0"/>
                    </a:rPr>
                    <a:t> – 4</a:t>
                  </a: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F16C310-CEF0-46E5-8D43-A8C0040F2C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34580" y="6020421"/>
                  <a:ext cx="1080000" cy="347151"/>
                </a:xfrm>
                <a:prstGeom prst="rect">
                  <a:avLst/>
                </a:prstGeom>
                <a:blipFill>
                  <a:blip r:embed="rId7"/>
                  <a:stretch>
                    <a:fillRect t="-8197" b="-2623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67302AC-E1BF-48FA-9AA3-6E86B1BDE556}"/>
              </a:ext>
            </a:extLst>
          </p:cNvPr>
          <p:cNvGrpSpPr/>
          <p:nvPr/>
        </p:nvGrpSpPr>
        <p:grpSpPr>
          <a:xfrm>
            <a:off x="572801" y="3469926"/>
            <a:ext cx="3115385" cy="2306695"/>
            <a:chOff x="7716888" y="3942490"/>
            <a:chExt cx="3115385" cy="230669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FB44F1A-8C4F-4C63-A77B-AAB92A546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6888" y="4089185"/>
              <a:ext cx="3115385" cy="2160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FF3B450-EF4A-41E0-BAF2-B8928FD661E3}"/>
                </a:ext>
              </a:extLst>
            </p:cNvPr>
            <p:cNvSpPr txBox="1"/>
            <p:nvPr/>
          </p:nvSpPr>
          <p:spPr>
            <a:xfrm>
              <a:off x="8476623" y="3942490"/>
              <a:ext cx="1080000" cy="3749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en-US" b="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4B1AE53-AABF-4123-B399-F207DCEE325F}"/>
                </a:ext>
              </a:extLst>
            </p:cNvPr>
            <p:cNvSpPr txBox="1"/>
            <p:nvPr/>
          </p:nvSpPr>
          <p:spPr>
            <a:xfrm>
              <a:off x="8628156" y="5184674"/>
              <a:ext cx="1080000" cy="3749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en-US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9</a:t>
              </a:r>
              <a:endParaRPr lang="en-US" b="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97095F-F6F2-43EF-843D-708CD49AD6E5}"/>
                  </a:ext>
                </a:extLst>
              </p:cNvPr>
              <p:cNvSpPr txBox="1"/>
              <p:nvPr/>
            </p:nvSpPr>
            <p:spPr>
              <a:xfrm>
                <a:off x="9646687" y="3679234"/>
                <a:ext cx="2079544" cy="1888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𝑀𝑃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𝐴𝐵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𝐶𝐷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</m:t>
                    </m:r>
                  </m:oMath>
                </a14:m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97095F-F6F2-43EF-843D-708CD49AD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87" y="3679234"/>
                <a:ext cx="2079544" cy="18880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861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build="p"/>
      <p:bldP spid="8" grpId="0" uiExpand="1" build="p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896126" y="253549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96D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6D6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9155FBC1-EA37-4BE8-9B24-EC19FC55A033}"/>
              </a:ext>
            </a:extLst>
          </p:cNvPr>
          <p:cNvSpPr txBox="1">
            <a:spLocks/>
          </p:cNvSpPr>
          <p:nvPr/>
        </p:nvSpPr>
        <p:spPr>
          <a:xfrm>
            <a:off x="386334" y="1383582"/>
            <a:ext cx="5967812" cy="297119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Salem has a pool whose surface is a trapezoid, where the lengths of the parallel sides are 10 m and 12 m.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He wants to put a rope whose extremities are the midpoints of the two non-parallel sides of the pool.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long is the rope?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3B6E54-CE3F-4E27-A2AD-5B852958AFFA}"/>
              </a:ext>
            </a:extLst>
          </p:cNvPr>
          <p:cNvGrpSpPr/>
          <p:nvPr/>
        </p:nvGrpSpPr>
        <p:grpSpPr>
          <a:xfrm>
            <a:off x="7983005" y="1182461"/>
            <a:ext cx="3132000" cy="403229"/>
            <a:chOff x="8747437" y="1454481"/>
            <a:chExt cx="1844842" cy="403229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586EA5-CE1A-4A2B-8434-7F60ACE46A59}"/>
                </a:ext>
              </a:extLst>
            </p:cNvPr>
            <p:cNvCxnSpPr>
              <a:cxnSpLocks/>
            </p:cNvCxnSpPr>
            <p:nvPr/>
          </p:nvCxnSpPr>
          <p:spPr>
            <a:xfrm>
              <a:off x="8895858" y="1857710"/>
              <a:ext cx="1548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814086-0FE0-48E4-888C-724F7DBF4A91}"/>
                </a:ext>
              </a:extLst>
            </p:cNvPr>
            <p:cNvSpPr txBox="1"/>
            <p:nvPr/>
          </p:nvSpPr>
          <p:spPr>
            <a:xfrm>
              <a:off x="8747437" y="1454481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Myriad Pro" panose="020B0503030403020204" pitchFamily="34" charset="0"/>
                </a:rPr>
                <a:t>10 m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62DAD31-8516-4E33-9004-B732A2B4B5CA}"/>
              </a:ext>
            </a:extLst>
          </p:cNvPr>
          <p:cNvGrpSpPr/>
          <p:nvPr/>
        </p:nvGrpSpPr>
        <p:grpSpPr>
          <a:xfrm>
            <a:off x="8190678" y="5567111"/>
            <a:ext cx="3312000" cy="431280"/>
            <a:chOff x="7709247" y="3978165"/>
            <a:chExt cx="4032000" cy="4312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68B795-7F59-4A4D-9445-CE1BF0CAE334}"/>
                </a:ext>
              </a:extLst>
            </p:cNvPr>
            <p:cNvSpPr txBox="1"/>
            <p:nvPr/>
          </p:nvSpPr>
          <p:spPr>
            <a:xfrm>
              <a:off x="8895858" y="4009335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Myriad Pro" panose="020B0503030403020204" pitchFamily="34" charset="0"/>
                </a:rPr>
                <a:t>12 m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3A6D82DE-C504-4A87-95B0-8E6871ACA4FE}"/>
                </a:ext>
              </a:extLst>
            </p:cNvPr>
            <p:cNvCxnSpPr>
              <a:cxnSpLocks/>
            </p:cNvCxnSpPr>
            <p:nvPr/>
          </p:nvCxnSpPr>
          <p:spPr>
            <a:xfrm>
              <a:off x="7709247" y="3978165"/>
              <a:ext cx="4032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lowchart: Manual Input 33">
            <a:extLst>
              <a:ext uri="{FF2B5EF4-FFF2-40B4-BE49-F238E27FC236}">
                <a16:creationId xmlns:a16="http://schemas.microsoft.com/office/drawing/2014/main" id="{55E2424A-A36E-4CE8-A108-7C38A80E7F1B}"/>
              </a:ext>
            </a:extLst>
          </p:cNvPr>
          <p:cNvSpPr/>
          <p:nvPr/>
        </p:nvSpPr>
        <p:spPr>
          <a:xfrm rot="5400000">
            <a:off x="8118315" y="2038866"/>
            <a:ext cx="3448727" cy="3022245"/>
          </a:xfrm>
          <a:prstGeom prst="flowChartManualInput">
            <a:avLst/>
          </a:prstGeom>
          <a:blipFill>
            <a:blip r:embed="rId2"/>
            <a:tile tx="0" ty="0" sx="100000" sy="100000" flip="none" algn="tl"/>
          </a:blipFill>
          <a:ln w="190500" cap="rnd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anose="020B0503030403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5CC0C8C-B81F-4FFF-A274-0817C49A3176}"/>
              </a:ext>
            </a:extLst>
          </p:cNvPr>
          <p:cNvGrpSpPr/>
          <p:nvPr/>
        </p:nvGrpSpPr>
        <p:grpSpPr>
          <a:xfrm>
            <a:off x="8211935" y="3440316"/>
            <a:ext cx="2988000" cy="219344"/>
            <a:chOff x="8249247" y="2736853"/>
            <a:chExt cx="2916000" cy="21934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921480B1-D69A-474F-99BB-5B7557426EFD}"/>
                </a:ext>
              </a:extLst>
            </p:cNvPr>
            <p:cNvSpPr/>
            <p:nvPr/>
          </p:nvSpPr>
          <p:spPr>
            <a:xfrm>
              <a:off x="8357247" y="2796963"/>
              <a:ext cx="2700000" cy="108000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pitchFamily="34" charset="0"/>
              </a:endParaRPr>
            </a:p>
            <a:p>
              <a:pPr algn="ctr"/>
              <a:endParaRPr lang="en-US" dirty="0">
                <a:latin typeface="Myriad Pro" panose="020B0503030403020204" pitchFamily="3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DB89992-E540-4378-A5B8-D96A1AC52327}"/>
                </a:ext>
              </a:extLst>
            </p:cNvPr>
            <p:cNvSpPr/>
            <p:nvPr/>
          </p:nvSpPr>
          <p:spPr>
            <a:xfrm>
              <a:off x="8249247" y="2740197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pitchFamily="3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5832A62-A919-468C-8C89-19A3FEAEF1A1}"/>
                </a:ext>
              </a:extLst>
            </p:cNvPr>
            <p:cNvSpPr/>
            <p:nvPr/>
          </p:nvSpPr>
          <p:spPr>
            <a:xfrm>
              <a:off x="10949247" y="2736853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D4CCC90-CC13-40F0-A16D-9DF936130FDA}"/>
              </a:ext>
            </a:extLst>
          </p:cNvPr>
          <p:cNvSpPr txBox="1"/>
          <p:nvPr/>
        </p:nvSpPr>
        <p:spPr>
          <a:xfrm>
            <a:off x="2030388" y="4354778"/>
            <a:ext cx="2199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          11m</a:t>
            </a:r>
            <a:endParaRPr lang="fr-FR" sz="24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34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0"/>
            <a:ext cx="10916041" cy="91332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FEA1CB33-F836-436C-9302-FDF5C37B0EAA}"/>
              </a:ext>
            </a:extLst>
          </p:cNvPr>
          <p:cNvSpPr txBox="1">
            <a:spLocks/>
          </p:cNvSpPr>
          <p:nvPr/>
        </p:nvSpPr>
        <p:spPr>
          <a:xfrm>
            <a:off x="478199" y="1119696"/>
            <a:ext cx="4107133" cy="3336306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 trapezoid is a quadrilateral having one pair of parallel opposite sides and one pair of non-parallel opposite sides.</a:t>
            </a:r>
            <a:endParaRPr lang="en-US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US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US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endParaRPr lang="en-US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US" sz="24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DB20AF10-3786-445E-8717-306A09560D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8199" y="4578766"/>
                <a:ext cx="4107133" cy="178663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right trapezoid,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DB20AF10-3786-445E-8717-306A09560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199" y="4578766"/>
                <a:ext cx="4107133" cy="1786632"/>
              </a:xfrm>
              <a:prstGeom prst="rect">
                <a:avLst/>
              </a:prstGeom>
              <a:blipFill>
                <a:blip r:embed="rId2"/>
                <a:stretch>
                  <a:fillRect l="-2226" t="-64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437912FB-90C6-48DD-9774-645BE36263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1886" y="4907453"/>
            <a:ext cx="1453446" cy="1292614"/>
          </a:xfrm>
          <a:prstGeom prst="rect">
            <a:avLst/>
          </a:prstGeom>
          <a:solidFill>
            <a:srgbClr val="DEEBF7"/>
          </a:solidFill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483D7BB-D8D1-4C8C-A147-477C6748F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173" y="2929233"/>
            <a:ext cx="2451652" cy="1484202"/>
          </a:xfrm>
          <a:prstGeom prst="rect">
            <a:avLst/>
          </a:prstGeom>
          <a:pattFill prst="pct80">
            <a:fgClr>
              <a:srgbClr val="DEEBF7"/>
            </a:fgClr>
            <a:bgClr>
              <a:schemeClr val="bg1"/>
            </a:bgClr>
          </a:pattFill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 Placeholder 2">
                <a:extLst>
                  <a:ext uri="{FF2B5EF4-FFF2-40B4-BE49-F238E27FC236}">
                    <a16:creationId xmlns:a16="http://schemas.microsoft.com/office/drawing/2014/main" id="{32ED7803-D548-48AB-AA12-8D58358FC8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3193" y="1119696"/>
                <a:ext cx="7000166" cy="1656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isosceles trapezoid,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AD = BC and AC = BD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r>
                  <a:rPr lang="en-US" b="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0" name="Text Placeholder 2">
                <a:extLst>
                  <a:ext uri="{FF2B5EF4-FFF2-40B4-BE49-F238E27FC236}">
                    <a16:creationId xmlns:a16="http://schemas.microsoft.com/office/drawing/2014/main" id="{32ED7803-D548-48AB-AA12-8D58358FC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193" y="1119696"/>
                <a:ext cx="7000166" cy="1656000"/>
              </a:xfrm>
              <a:prstGeom prst="rect">
                <a:avLst/>
              </a:prstGeom>
              <a:blipFill>
                <a:blip r:embed="rId5"/>
                <a:stretch>
                  <a:fillRect l="-1394" t="-7011" b="-8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0">
            <a:extLst>
              <a:ext uri="{FF2B5EF4-FFF2-40B4-BE49-F238E27FC236}">
                <a16:creationId xmlns:a16="http://schemas.microsoft.com/office/drawing/2014/main" id="{ADD8F837-9F0D-4FD6-99DC-74960C29BC9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8618" y="1208710"/>
            <a:ext cx="2024283" cy="1298915"/>
          </a:xfrm>
          <a:prstGeom prst="rect">
            <a:avLst/>
          </a:prstGeom>
          <a:solidFill>
            <a:srgbClr val="DEEBF7"/>
          </a:solidFill>
        </p:spPr>
      </p:pic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2BC753B9-670B-4583-9093-10D38D65067D}"/>
              </a:ext>
            </a:extLst>
          </p:cNvPr>
          <p:cNvSpPr txBox="1">
            <a:spLocks/>
          </p:cNvSpPr>
          <p:nvPr/>
        </p:nvSpPr>
        <p:spPr>
          <a:xfrm>
            <a:off x="4705350" y="2860260"/>
            <a:ext cx="7000166" cy="126000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the trapezoid ABCD,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If AD = BC, then ABCD is isosceles.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If AC = BD, then ABCD is isosceles</a:t>
            </a: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b="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 Placeholder 2">
                <a:extLst>
                  <a:ext uri="{FF2B5EF4-FFF2-40B4-BE49-F238E27FC236}">
                    <a16:creationId xmlns:a16="http://schemas.microsoft.com/office/drawing/2014/main" id="{AB06BBCD-E656-4778-B5AD-1546802FF5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5350" y="4204824"/>
                <a:ext cx="7002000" cy="2160573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trapezoid ABCD, if  </a:t>
                </a:r>
              </a:p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AD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BC</m:t>
                            </m:r>
                            <m:r>
                              <m:rPr>
                                <m:nor/>
                              </m:rPr>
                              <a:rPr lang="en-US" b="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]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b="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then</a:t>
                </a: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r>
                  <a:rPr lang="en-US" b="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3" name="Text Placeholder 2">
                <a:extLst>
                  <a:ext uri="{FF2B5EF4-FFF2-40B4-BE49-F238E27FC236}">
                    <a16:creationId xmlns:a16="http://schemas.microsoft.com/office/drawing/2014/main" id="{AB06BBCD-E656-4778-B5AD-1546802FF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5350" y="4204824"/>
                <a:ext cx="7002000" cy="2160573"/>
              </a:xfrm>
              <a:prstGeom prst="rect">
                <a:avLst/>
              </a:prstGeom>
              <a:blipFill>
                <a:blip r:embed="rId7"/>
                <a:stretch>
                  <a:fillRect l="-1394" t="-5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383498A-763F-4675-AF94-D20C63088FA8}"/>
                  </a:ext>
                </a:extLst>
              </p:cNvPr>
              <p:cNvSpPr txBox="1"/>
              <p:nvPr/>
            </p:nvSpPr>
            <p:spPr>
              <a:xfrm>
                <a:off x="4829174" y="5472082"/>
                <a:ext cx="2962275" cy="739883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= 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n-US" sz="24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AB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CD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  <m:mr>
                        <m:e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MP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n-US" sz="24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en-US" sz="2400" dirty="0"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383498A-763F-4675-AF94-D20C63088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9174" y="5472082"/>
                <a:ext cx="2962275" cy="739883"/>
              </a:xfrm>
              <a:prstGeom prst="rect">
                <a:avLst/>
              </a:prstGeom>
              <a:blipFill>
                <a:blip r:embed="rId8"/>
                <a:stretch>
                  <a:fillRect t="-123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2EEB7808-CD53-4957-B51C-F554F57BB7F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2516" y="4508067"/>
            <a:ext cx="2440385" cy="1692000"/>
          </a:xfrm>
          <a:prstGeom prst="rect">
            <a:avLst/>
          </a:prstGeom>
          <a:solidFill>
            <a:srgbClr val="DEEBF7"/>
          </a:solidFill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223B86D-65FC-4A02-8449-5DB8D64548CB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3959" y="2840460"/>
            <a:ext cx="1949400" cy="1299600"/>
          </a:xfrm>
          <a:prstGeom prst="rect">
            <a:avLst/>
          </a:prstGeom>
          <a:solidFill>
            <a:srgbClr val="DEEBF7"/>
          </a:solidFill>
        </p:spPr>
      </p:pic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 animBg="1"/>
      <p:bldP spid="27" grpId="0" uiExpand="1" build="p" animBg="1"/>
      <p:bldP spid="30" grpId="0" uiExpand="1" build="p" animBg="1"/>
      <p:bldP spid="32" grpId="0" uiExpand="1" build="p" animBg="1"/>
      <p:bldP spid="33" grpId="0" uiExpand="1" build="p" animBg="1"/>
      <p:bldP spid="3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8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 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 : Hussein Mohammed Ballout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 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 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At the end of this lesson, students should be able to:</a:t>
            </a:r>
            <a:endParaRPr lang="ar-LB" sz="24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17185" y="3894790"/>
            <a:ext cx="546719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2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5" y="2545217"/>
            <a:ext cx="484907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1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  <a:latin typeface="Myriad Pro" panose="020B0503030403020204" charset="0"/>
              </a:rPr>
              <a:t>4</a:t>
            </a:r>
            <a:endParaRPr lang="ko-KR" altLang="en-US" sz="27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18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flipH="1">
            <a:off x="1553388" y="3519771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742;p2">
            <a:extLst>
              <a:ext uri="{FF2B5EF4-FFF2-40B4-BE49-F238E27FC236}">
                <a16:creationId xmlns:a16="http://schemas.microsoft.com/office/drawing/2014/main" id="{1FA0F380-23A9-4286-ABD4-996D3531D67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68796" y="3066498"/>
            <a:ext cx="967661" cy="13640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743;p2">
            <a:extLst>
              <a:ext uri="{FF2B5EF4-FFF2-40B4-BE49-F238E27FC236}">
                <a16:creationId xmlns:a16="http://schemas.microsoft.com/office/drawing/2014/main" id="{25525B3C-4B56-45ED-BB74-7E122560BF00}"/>
              </a:ext>
            </a:extLst>
          </p:cNvPr>
          <p:cNvSpPr txBox="1"/>
          <p:nvPr/>
        </p:nvSpPr>
        <p:spPr>
          <a:xfrm>
            <a:off x="796730" y="3522657"/>
            <a:ext cx="440914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1" name="Google Shape;744;p2">
            <a:extLst>
              <a:ext uri="{FF2B5EF4-FFF2-40B4-BE49-F238E27FC236}">
                <a16:creationId xmlns:a16="http://schemas.microsoft.com/office/drawing/2014/main" id="{8A82619B-7E1F-457B-A7EE-3A37D282019D}"/>
              </a:ext>
            </a:extLst>
          </p:cNvPr>
          <p:cNvSpPr txBox="1"/>
          <p:nvPr/>
        </p:nvSpPr>
        <p:spPr>
          <a:xfrm flipH="1">
            <a:off x="1983512" y="3262290"/>
            <a:ext cx="8126888" cy="78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l">
              <a:lnSpc>
                <a:spcPct val="150000"/>
              </a:lnSpc>
              <a:spcBef>
                <a:spcPts val="1800"/>
              </a:spcBef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Define and apply the properties of an isosceles trapezoid.</a:t>
            </a:r>
          </a:p>
        </p:txBody>
      </p:sp>
      <p:sp>
        <p:nvSpPr>
          <p:cNvPr id="22" name="Google Shape;745;p2">
            <a:extLst>
              <a:ext uri="{FF2B5EF4-FFF2-40B4-BE49-F238E27FC236}">
                <a16:creationId xmlns:a16="http://schemas.microsoft.com/office/drawing/2014/main" id="{AC86C792-3B3F-4721-AE10-FAC94DD8A69A}"/>
              </a:ext>
            </a:extLst>
          </p:cNvPr>
          <p:cNvSpPr/>
          <p:nvPr/>
        </p:nvSpPr>
        <p:spPr>
          <a:xfrm flipH="1">
            <a:off x="1549182" y="4573638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746;p2">
            <a:extLst>
              <a:ext uri="{FF2B5EF4-FFF2-40B4-BE49-F238E27FC236}">
                <a16:creationId xmlns:a16="http://schemas.microsoft.com/office/drawing/2014/main" id="{248B71D3-5ECD-423A-9BDA-1D6D95135D9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68796" y="4152404"/>
            <a:ext cx="967661" cy="136400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747;p2">
            <a:extLst>
              <a:ext uri="{FF2B5EF4-FFF2-40B4-BE49-F238E27FC236}">
                <a16:creationId xmlns:a16="http://schemas.microsoft.com/office/drawing/2014/main" id="{F4029818-202C-4B55-9C23-FE57E98D7057}"/>
              </a:ext>
            </a:extLst>
          </p:cNvPr>
          <p:cNvSpPr txBox="1"/>
          <p:nvPr/>
        </p:nvSpPr>
        <p:spPr>
          <a:xfrm>
            <a:off x="796729" y="4615466"/>
            <a:ext cx="484907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5" name="Google Shape;748;p2">
            <a:extLst>
              <a:ext uri="{FF2B5EF4-FFF2-40B4-BE49-F238E27FC236}">
                <a16:creationId xmlns:a16="http://schemas.microsoft.com/office/drawing/2014/main" id="{EFB2599D-BD82-4295-9656-C51893A42006}"/>
              </a:ext>
            </a:extLst>
          </p:cNvPr>
          <p:cNvSpPr txBox="1"/>
          <p:nvPr/>
        </p:nvSpPr>
        <p:spPr>
          <a:xfrm flipH="1">
            <a:off x="1971736" y="4540907"/>
            <a:ext cx="8173978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Define and apply the properties of a right trapezoid.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Myriad Pro" panose="020B050303040302020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6" name="Google Shape;749;p2">
            <a:extLst>
              <a:ext uri="{FF2B5EF4-FFF2-40B4-BE49-F238E27FC236}">
                <a16:creationId xmlns:a16="http://schemas.microsoft.com/office/drawing/2014/main" id="{6CFDE3CE-448E-4301-ADBD-B8DFD39F6CCC}"/>
              </a:ext>
            </a:extLst>
          </p:cNvPr>
          <p:cNvSpPr/>
          <p:nvPr/>
        </p:nvSpPr>
        <p:spPr>
          <a:xfrm flipH="1">
            <a:off x="1542697" y="2402914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750;p2">
            <a:extLst>
              <a:ext uri="{FF2B5EF4-FFF2-40B4-BE49-F238E27FC236}">
                <a16:creationId xmlns:a16="http://schemas.microsoft.com/office/drawing/2014/main" id="{C0C8FD48-9642-4FCF-B941-42892CB3233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68796" y="1989810"/>
            <a:ext cx="967661" cy="136400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751;p2">
            <a:extLst>
              <a:ext uri="{FF2B5EF4-FFF2-40B4-BE49-F238E27FC236}">
                <a16:creationId xmlns:a16="http://schemas.microsoft.com/office/drawing/2014/main" id="{E54353DD-34C5-431B-87A1-2F7A5F454E82}"/>
              </a:ext>
            </a:extLst>
          </p:cNvPr>
          <p:cNvSpPr txBox="1"/>
          <p:nvPr/>
        </p:nvSpPr>
        <p:spPr>
          <a:xfrm>
            <a:off x="796730" y="2424862"/>
            <a:ext cx="478422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9" name="Google Shape;752;p2">
            <a:extLst>
              <a:ext uri="{FF2B5EF4-FFF2-40B4-BE49-F238E27FC236}">
                <a16:creationId xmlns:a16="http://schemas.microsoft.com/office/drawing/2014/main" id="{BD6781F3-1882-4070-972D-02F40B4DB7C7}"/>
              </a:ext>
            </a:extLst>
          </p:cNvPr>
          <p:cNvSpPr txBox="1"/>
          <p:nvPr/>
        </p:nvSpPr>
        <p:spPr>
          <a:xfrm flipH="1">
            <a:off x="1965251" y="2370183"/>
            <a:ext cx="8173978" cy="96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Define and apply the properties of a trapezoid.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Myriad Pro" panose="020B0503030403020204" charset="0"/>
            </a:endParaRPr>
          </a:p>
        </p:txBody>
      </p:sp>
      <p:sp>
        <p:nvSpPr>
          <p:cNvPr id="30" name="Google Shape;753;p2">
            <a:extLst>
              <a:ext uri="{FF2B5EF4-FFF2-40B4-BE49-F238E27FC236}">
                <a16:creationId xmlns:a16="http://schemas.microsoft.com/office/drawing/2014/main" id="{8E2E7D57-F20D-439C-9F85-D9961ACE41BC}"/>
              </a:ext>
            </a:extLst>
          </p:cNvPr>
          <p:cNvSpPr/>
          <p:nvPr/>
        </p:nvSpPr>
        <p:spPr>
          <a:xfrm flipH="1">
            <a:off x="1549182" y="5631199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pic>
        <p:nvPicPr>
          <p:cNvPr id="31" name="Google Shape;754;p2">
            <a:extLst>
              <a:ext uri="{FF2B5EF4-FFF2-40B4-BE49-F238E27FC236}">
                <a16:creationId xmlns:a16="http://schemas.microsoft.com/office/drawing/2014/main" id="{8FEBACAC-B7A2-4E6A-BA43-8282B44E8E6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68796" y="5201211"/>
            <a:ext cx="967661" cy="136400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755;p2">
            <a:extLst>
              <a:ext uri="{FF2B5EF4-FFF2-40B4-BE49-F238E27FC236}">
                <a16:creationId xmlns:a16="http://schemas.microsoft.com/office/drawing/2014/main" id="{1E2ABA09-4347-48CA-8FD6-6717DCB0A446}"/>
              </a:ext>
            </a:extLst>
          </p:cNvPr>
          <p:cNvSpPr txBox="1"/>
          <p:nvPr/>
        </p:nvSpPr>
        <p:spPr>
          <a:xfrm>
            <a:off x="796729" y="5664273"/>
            <a:ext cx="484907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4</a:t>
            </a:r>
            <a:endParaRPr sz="2700" b="1" dirty="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33" name="Google Shape;756;p2">
            <a:extLst>
              <a:ext uri="{FF2B5EF4-FFF2-40B4-BE49-F238E27FC236}">
                <a16:creationId xmlns:a16="http://schemas.microsoft.com/office/drawing/2014/main" id="{A953051D-5003-461F-A972-1D8ED4C8EA6B}"/>
              </a:ext>
            </a:extLst>
          </p:cNvPr>
          <p:cNvSpPr txBox="1"/>
          <p:nvPr/>
        </p:nvSpPr>
        <p:spPr>
          <a:xfrm flipH="1">
            <a:off x="1971736" y="5598419"/>
            <a:ext cx="8173978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Find unknown lengths in a trapezoid.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Myriad Pro" panose="020B050303040302020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8" grpId="0" animBg="1"/>
      <p:bldP spid="21" grpId="0"/>
      <p:bldP spid="22" grpId="0" animBg="1"/>
      <p:bldP spid="25" grpId="0"/>
      <p:bldP spid="26" grpId="0" animBg="1"/>
      <p:bldP spid="29" grpId="0"/>
      <p:bldP spid="30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1053338" y="1401728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At the beginning of this chapter, students should be aware of:</a:t>
            </a:r>
            <a:b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EE3374E-9328-4052-A010-B83A07AED55D}"/>
              </a:ext>
            </a:extLst>
          </p:cNvPr>
          <p:cNvSpPr txBox="1"/>
          <p:nvPr/>
        </p:nvSpPr>
        <p:spPr>
          <a:xfrm>
            <a:off x="637532" y="2108356"/>
            <a:ext cx="838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Identify a trapezoid</a:t>
            </a:r>
            <a:endParaRPr lang="fr-FR" sz="2400" dirty="0">
              <a:latin typeface="Myriad Pro" panose="020B050303040302020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2D480D-0134-481F-A244-B961ED7DBE3A}"/>
              </a:ext>
            </a:extLst>
          </p:cNvPr>
          <p:cNvSpPr txBox="1"/>
          <p:nvPr/>
        </p:nvSpPr>
        <p:spPr>
          <a:xfrm>
            <a:off x="637531" y="2829699"/>
            <a:ext cx="5010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Identify all type of trapezoid</a:t>
            </a:r>
            <a:endParaRPr lang="fr-FR" sz="24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4461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9155FBC1-EA37-4BE8-9B24-EC19FC55A033}"/>
              </a:ext>
            </a:extLst>
          </p:cNvPr>
          <p:cNvSpPr txBox="1">
            <a:spLocks/>
          </p:cNvSpPr>
          <p:nvPr/>
        </p:nvSpPr>
        <p:spPr>
          <a:xfrm>
            <a:off x="235828" y="1857680"/>
            <a:ext cx="6279501" cy="297119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Salem has a pool whose surface is a trapezoid, where the lengths of the parallel sides are 10 m and 12 m.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He wants to put a rope whose extremities are the midpoints of the two non-parallel sides of the pool.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How long is the rope?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3B6E54-CE3F-4E27-A2AD-5B852958AFFA}"/>
              </a:ext>
            </a:extLst>
          </p:cNvPr>
          <p:cNvGrpSpPr/>
          <p:nvPr/>
        </p:nvGrpSpPr>
        <p:grpSpPr>
          <a:xfrm>
            <a:off x="7983005" y="1182461"/>
            <a:ext cx="3132000" cy="403229"/>
            <a:chOff x="8747437" y="1454481"/>
            <a:chExt cx="1844842" cy="403229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586EA5-CE1A-4A2B-8434-7F60ACE46A59}"/>
                </a:ext>
              </a:extLst>
            </p:cNvPr>
            <p:cNvCxnSpPr>
              <a:cxnSpLocks/>
            </p:cNvCxnSpPr>
            <p:nvPr/>
          </p:nvCxnSpPr>
          <p:spPr>
            <a:xfrm>
              <a:off x="8895858" y="1857710"/>
              <a:ext cx="1548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814086-0FE0-48E4-888C-724F7DBF4A91}"/>
                </a:ext>
              </a:extLst>
            </p:cNvPr>
            <p:cNvSpPr txBox="1"/>
            <p:nvPr/>
          </p:nvSpPr>
          <p:spPr>
            <a:xfrm>
              <a:off x="8747437" y="1454481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Myriad Pro" panose="020B0503030403020204" charset="0"/>
                </a:rPr>
                <a:t>10 m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62DAD31-8516-4E33-9004-B732A2B4B5CA}"/>
              </a:ext>
            </a:extLst>
          </p:cNvPr>
          <p:cNvGrpSpPr/>
          <p:nvPr/>
        </p:nvGrpSpPr>
        <p:grpSpPr>
          <a:xfrm>
            <a:off x="8190678" y="5567111"/>
            <a:ext cx="3312000" cy="431280"/>
            <a:chOff x="7709247" y="3978165"/>
            <a:chExt cx="4032000" cy="4312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68B795-7F59-4A4D-9445-CE1BF0CAE334}"/>
                </a:ext>
              </a:extLst>
            </p:cNvPr>
            <p:cNvSpPr txBox="1"/>
            <p:nvPr/>
          </p:nvSpPr>
          <p:spPr>
            <a:xfrm>
              <a:off x="8895858" y="4009335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Myriad Pro" panose="020B0503030403020204" charset="0"/>
                </a:rPr>
                <a:t>12 m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3A6D82DE-C504-4A87-95B0-8E6871ACA4FE}"/>
                </a:ext>
              </a:extLst>
            </p:cNvPr>
            <p:cNvCxnSpPr>
              <a:cxnSpLocks/>
            </p:cNvCxnSpPr>
            <p:nvPr/>
          </p:nvCxnSpPr>
          <p:spPr>
            <a:xfrm>
              <a:off x="7709247" y="3978165"/>
              <a:ext cx="4032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lowchart: Manual Input 33">
            <a:extLst>
              <a:ext uri="{FF2B5EF4-FFF2-40B4-BE49-F238E27FC236}">
                <a16:creationId xmlns:a16="http://schemas.microsoft.com/office/drawing/2014/main" id="{55E2424A-A36E-4CE8-A108-7C38A80E7F1B}"/>
              </a:ext>
            </a:extLst>
          </p:cNvPr>
          <p:cNvSpPr/>
          <p:nvPr/>
        </p:nvSpPr>
        <p:spPr>
          <a:xfrm rot="5400000">
            <a:off x="8118315" y="2038866"/>
            <a:ext cx="3448727" cy="3022245"/>
          </a:xfrm>
          <a:prstGeom prst="flowChartManualInput">
            <a:avLst/>
          </a:prstGeom>
          <a:blipFill>
            <a:blip r:embed="rId2"/>
            <a:tile tx="0" ty="0" sx="100000" sy="100000" flip="none" algn="tl"/>
          </a:blipFill>
          <a:ln w="190500" cap="rnd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anose="020B050303040302020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5CC0C8C-B81F-4FFF-A274-0817C49A3176}"/>
              </a:ext>
            </a:extLst>
          </p:cNvPr>
          <p:cNvGrpSpPr/>
          <p:nvPr/>
        </p:nvGrpSpPr>
        <p:grpSpPr>
          <a:xfrm>
            <a:off x="8211935" y="3440316"/>
            <a:ext cx="2988000" cy="219344"/>
            <a:chOff x="8249247" y="2736853"/>
            <a:chExt cx="2916000" cy="21934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921480B1-D69A-474F-99BB-5B7557426EFD}"/>
                </a:ext>
              </a:extLst>
            </p:cNvPr>
            <p:cNvSpPr/>
            <p:nvPr/>
          </p:nvSpPr>
          <p:spPr>
            <a:xfrm>
              <a:off x="8357247" y="2796963"/>
              <a:ext cx="2700000" cy="108000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DB89992-E540-4378-A5B8-D96A1AC52327}"/>
                </a:ext>
              </a:extLst>
            </p:cNvPr>
            <p:cNvSpPr/>
            <p:nvPr/>
          </p:nvSpPr>
          <p:spPr>
            <a:xfrm>
              <a:off x="8249247" y="2740197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5832A62-A919-468C-8C89-19A3FEAEF1A1}"/>
                </a:ext>
              </a:extLst>
            </p:cNvPr>
            <p:cNvSpPr/>
            <p:nvPr/>
          </p:nvSpPr>
          <p:spPr>
            <a:xfrm>
              <a:off x="10949247" y="2736853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2C6D938-F525-47DC-9734-95428D7CEE57}"/>
              </a:ext>
            </a:extLst>
          </p:cNvPr>
          <p:cNvSpPr txBox="1"/>
          <p:nvPr/>
        </p:nvSpPr>
        <p:spPr>
          <a:xfrm>
            <a:off x="992065" y="1246146"/>
            <a:ext cx="61055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 of the Chapter</a:t>
            </a:r>
            <a:endParaRPr lang="en-US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930598B1-307E-4770-82BC-4A95FC9AF0CD}"/>
              </a:ext>
            </a:extLst>
          </p:cNvPr>
          <p:cNvSpPr txBox="1">
            <a:spLocks/>
          </p:cNvSpPr>
          <p:nvPr/>
        </p:nvSpPr>
        <p:spPr>
          <a:xfrm>
            <a:off x="0" y="968986"/>
            <a:ext cx="12192000" cy="267867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trapezoid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A3D53AD-FB9C-4C9B-979E-82EBE754EAE4}"/>
              </a:ext>
            </a:extLst>
          </p:cNvPr>
          <p:cNvSpPr txBox="1"/>
          <p:nvPr/>
        </p:nvSpPr>
        <p:spPr>
          <a:xfrm>
            <a:off x="617880" y="1662810"/>
            <a:ext cx="79978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trapezoid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is a quadrilateral having one pair of parallel opposite sides (called the bases) and one pair of non-parallel opposite sides (called the legs).</a:t>
            </a:r>
            <a:endParaRPr lang="en-US" sz="2400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8D966BE5-5ADF-499B-A1A7-463A01458933}"/>
              </a:ext>
            </a:extLst>
          </p:cNvPr>
          <p:cNvSpPr txBox="1">
            <a:spLocks/>
          </p:cNvSpPr>
          <p:nvPr/>
        </p:nvSpPr>
        <p:spPr>
          <a:xfrm>
            <a:off x="617880" y="118465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8C56D80-9BA5-4EC4-8B38-AB22116CFA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9710" y="1616283"/>
            <a:ext cx="3089520" cy="169200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98C8C19E-7B8E-4A4B-AF5E-5D3E6482766B}"/>
              </a:ext>
            </a:extLst>
          </p:cNvPr>
          <p:cNvGrpSpPr/>
          <p:nvPr/>
        </p:nvGrpSpPr>
        <p:grpSpPr>
          <a:xfrm>
            <a:off x="9454337" y="1110264"/>
            <a:ext cx="1203158" cy="542248"/>
            <a:chOff x="9427058" y="1425014"/>
            <a:chExt cx="1203158" cy="54224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F33F9DA-25C5-4397-BDC0-876133459F33}"/>
                </a:ext>
              </a:extLst>
            </p:cNvPr>
            <p:cNvSpPr txBox="1"/>
            <p:nvPr/>
          </p:nvSpPr>
          <p:spPr>
            <a:xfrm>
              <a:off x="9427058" y="1425014"/>
              <a:ext cx="1203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Base</a:t>
              </a:r>
              <a:endParaRPr lang="en-US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ABDC02D-5228-4611-9F7E-CC3829D0DF34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0028637" y="1825124"/>
              <a:ext cx="164382" cy="142138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2CB8ED-6925-4442-B3D1-DFB18EBA00F9}"/>
              </a:ext>
            </a:extLst>
          </p:cNvPr>
          <p:cNvGrpSpPr/>
          <p:nvPr/>
        </p:nvGrpSpPr>
        <p:grpSpPr>
          <a:xfrm>
            <a:off x="9160100" y="3208621"/>
            <a:ext cx="1203158" cy="439040"/>
            <a:chOff x="9011561" y="1477109"/>
            <a:chExt cx="1203158" cy="4390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CF35ED5-8DC8-4DCF-9C30-3FA81DBEF58A}"/>
                </a:ext>
              </a:extLst>
            </p:cNvPr>
            <p:cNvSpPr txBox="1"/>
            <p:nvPr/>
          </p:nvSpPr>
          <p:spPr>
            <a:xfrm>
              <a:off x="9011561" y="1516039"/>
              <a:ext cx="1203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Base</a:t>
              </a:r>
              <a:endParaRPr lang="en-US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C5E4624-37C9-4032-984A-1FDFBD4806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34086" y="1477109"/>
              <a:ext cx="306009" cy="137711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84F6036-5DAA-431C-8C62-BABEE8E76667}"/>
              </a:ext>
            </a:extLst>
          </p:cNvPr>
          <p:cNvGrpSpPr/>
          <p:nvPr/>
        </p:nvGrpSpPr>
        <p:grpSpPr>
          <a:xfrm>
            <a:off x="8289233" y="1865804"/>
            <a:ext cx="1203158" cy="560979"/>
            <a:chOff x="9306245" y="1347313"/>
            <a:chExt cx="1203158" cy="56097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9651556-4E4D-445A-8CCE-DEAF0E776B12}"/>
                </a:ext>
              </a:extLst>
            </p:cNvPr>
            <p:cNvSpPr txBox="1"/>
            <p:nvPr/>
          </p:nvSpPr>
          <p:spPr>
            <a:xfrm>
              <a:off x="9306245" y="1347313"/>
              <a:ext cx="1203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Leg</a:t>
              </a:r>
              <a:endParaRPr lang="en-US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4A607E2F-755F-4962-8B9D-920C8BBEEDB0}"/>
                </a:ext>
              </a:extLst>
            </p:cNvPr>
            <p:cNvCxnSpPr>
              <a:cxnSpLocks/>
              <a:stCxn id="33" idx="2"/>
            </p:cNvCxnSpPr>
            <p:nvPr/>
          </p:nvCxnSpPr>
          <p:spPr>
            <a:xfrm>
              <a:off x="9907824" y="1747423"/>
              <a:ext cx="269288" cy="160869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26175B2-DE70-4AB6-BF86-FCE9A3CD6568}"/>
              </a:ext>
            </a:extLst>
          </p:cNvPr>
          <p:cNvGrpSpPr/>
          <p:nvPr/>
        </p:nvGrpSpPr>
        <p:grpSpPr>
          <a:xfrm>
            <a:off x="10657495" y="1758278"/>
            <a:ext cx="1203158" cy="590671"/>
            <a:chOff x="9306245" y="1347313"/>
            <a:chExt cx="1203158" cy="59067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3154EB3-F5A0-49B7-979E-E680EC91B85A}"/>
                </a:ext>
              </a:extLst>
            </p:cNvPr>
            <p:cNvSpPr txBox="1"/>
            <p:nvPr/>
          </p:nvSpPr>
          <p:spPr>
            <a:xfrm>
              <a:off x="9306245" y="1347313"/>
              <a:ext cx="1203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Leg</a:t>
              </a:r>
              <a:endParaRPr lang="en-US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A8E759A-2355-464B-BF71-24DA86C9304D}"/>
                </a:ext>
              </a:extLst>
            </p:cNvPr>
            <p:cNvCxnSpPr>
              <a:cxnSpLocks/>
              <a:stCxn id="36" idx="2"/>
            </p:cNvCxnSpPr>
            <p:nvPr/>
          </p:nvCxnSpPr>
          <p:spPr>
            <a:xfrm flipH="1">
              <a:off x="9724218" y="1747423"/>
              <a:ext cx="183606" cy="190561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54DCA4D1-6F13-48D9-9645-7DEADBAC437F}"/>
              </a:ext>
            </a:extLst>
          </p:cNvPr>
          <p:cNvSpPr txBox="1">
            <a:spLocks/>
          </p:cNvSpPr>
          <p:nvPr/>
        </p:nvSpPr>
        <p:spPr>
          <a:xfrm>
            <a:off x="0" y="3969854"/>
            <a:ext cx="12192000" cy="275143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F8A1EF-DDA4-4E90-ADBE-42E7B675B44D}"/>
              </a:ext>
            </a:extLst>
          </p:cNvPr>
          <p:cNvSpPr txBox="1"/>
          <p:nvPr/>
        </p:nvSpPr>
        <p:spPr>
          <a:xfrm>
            <a:off x="2621971" y="4558030"/>
            <a:ext cx="59708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 trapezoid is said to be </a:t>
            </a:r>
            <a:r>
              <a:rPr lang="en-US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right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if it has two right angles adjacent to one of its legs.</a:t>
            </a:r>
            <a:endParaRPr lang="en-US" sz="2400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CD9DB864-72A1-4DEB-8191-78FF88FCE4B7}"/>
              </a:ext>
            </a:extLst>
          </p:cNvPr>
          <p:cNvSpPr txBox="1">
            <a:spLocks/>
          </p:cNvSpPr>
          <p:nvPr/>
        </p:nvSpPr>
        <p:spPr>
          <a:xfrm>
            <a:off x="617880" y="398170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DFEA973-D02B-4DB2-BBE5-5C8117DBC2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2111" y="4370965"/>
            <a:ext cx="2234816" cy="1987521"/>
          </a:xfrm>
          <a:prstGeom prst="rect">
            <a:avLst/>
          </a:prstGeom>
        </p:spPr>
      </p:pic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5D5FA350-7688-46ED-82CD-8609DCB4D5CE}"/>
              </a:ext>
            </a:extLst>
          </p:cNvPr>
          <p:cNvSpPr txBox="1">
            <a:spLocks/>
          </p:cNvSpPr>
          <p:nvPr/>
        </p:nvSpPr>
        <p:spPr>
          <a:xfrm>
            <a:off x="636924" y="448329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39B02C1D-CD6E-42FD-A7EC-DA6317CCB36D}"/>
              </a:ext>
            </a:extLst>
          </p:cNvPr>
          <p:cNvSpPr txBox="1">
            <a:spLocks/>
          </p:cNvSpPr>
          <p:nvPr/>
        </p:nvSpPr>
        <p:spPr>
          <a:xfrm>
            <a:off x="626737" y="5380814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50E22EF-A98C-4AB7-811C-1D8EC11B801F}"/>
                  </a:ext>
                </a:extLst>
              </p:cNvPr>
              <p:cNvSpPr txBox="1"/>
              <p:nvPr/>
            </p:nvSpPr>
            <p:spPr>
              <a:xfrm>
                <a:off x="2621970" y="5420638"/>
                <a:ext cx="5970851" cy="12126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right trapezoid,</a:t>
                </a:r>
              </a:p>
              <a:p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</a:t>
                </a: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endParaRPr lang="en-US" sz="24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50E22EF-A98C-4AB7-811C-1D8EC11B8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1970" y="5420638"/>
                <a:ext cx="5970851" cy="1212640"/>
              </a:xfrm>
              <a:prstGeom prst="rect">
                <a:avLst/>
              </a:prstGeom>
              <a:blipFill>
                <a:blip r:embed="rId5"/>
                <a:stretch>
                  <a:fillRect l="-1531" t="-3518" b="-11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375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3" grpId="0" uiExpand="1" build="p"/>
      <p:bldP spid="24" grpId="0" animBg="1"/>
      <p:bldP spid="38" grpId="0" uiExpand="1" build="p" animBg="1"/>
      <p:bldP spid="39" grpId="0" uiExpand="1" build="p"/>
      <p:bldP spid="40" grpId="0" animBg="1"/>
      <p:bldP spid="42" grpId="0" animBg="1"/>
      <p:bldP spid="43" grpId="0" animBg="1"/>
      <p:bldP spid="6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trapezoid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B942DB3-9308-4E8B-BADC-9967767814F1}"/>
              </a:ext>
            </a:extLst>
          </p:cNvPr>
          <p:cNvSpPr txBox="1">
            <a:spLocks/>
          </p:cNvSpPr>
          <p:nvPr/>
        </p:nvSpPr>
        <p:spPr>
          <a:xfrm>
            <a:off x="479999" y="1135470"/>
            <a:ext cx="11250891" cy="303475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77D14-EA06-4119-8C0B-815159211C66}"/>
              </a:ext>
            </a:extLst>
          </p:cNvPr>
          <p:cNvSpPr txBox="1"/>
          <p:nvPr/>
        </p:nvSpPr>
        <p:spPr>
          <a:xfrm>
            <a:off x="2732176" y="1638820"/>
            <a:ext cx="5831065" cy="127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 trapezoid is said to be </a:t>
            </a:r>
            <a:r>
              <a:rPr lang="en-US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isosceles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if the angles adjacent to the same base are equal.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In an isosceles trapezoid, the legs are equal and the diagonals are equal.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4E24E14-3D84-441D-B0D8-AAC23CE69CEF}"/>
              </a:ext>
            </a:extLst>
          </p:cNvPr>
          <p:cNvSpPr txBox="1">
            <a:spLocks/>
          </p:cNvSpPr>
          <p:nvPr/>
        </p:nvSpPr>
        <p:spPr>
          <a:xfrm>
            <a:off x="618658" y="1135470"/>
            <a:ext cx="1978182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0A1DE1-2E4B-4DB8-92CA-B3942A8DC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7370" y="1638820"/>
            <a:ext cx="2641318" cy="1692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2232C2F-7E4A-40C1-AF76-B4E0AC023D59}"/>
              </a:ext>
            </a:extLst>
          </p:cNvPr>
          <p:cNvSpPr txBox="1">
            <a:spLocks/>
          </p:cNvSpPr>
          <p:nvPr/>
        </p:nvSpPr>
        <p:spPr>
          <a:xfrm>
            <a:off x="618658" y="1638820"/>
            <a:ext cx="1978182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E8751B4-E442-4750-83FA-1BD72ADC50F1}"/>
              </a:ext>
            </a:extLst>
          </p:cNvPr>
          <p:cNvSpPr txBox="1">
            <a:spLocks/>
          </p:cNvSpPr>
          <p:nvPr/>
        </p:nvSpPr>
        <p:spPr>
          <a:xfrm>
            <a:off x="595744" y="2804464"/>
            <a:ext cx="1978182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4CE6302-8DAB-4EB3-88EB-DD0C5BDE5419}"/>
                  </a:ext>
                </a:extLst>
              </p:cNvPr>
              <p:cNvSpPr txBox="1"/>
              <p:nvPr/>
            </p:nvSpPr>
            <p:spPr>
              <a:xfrm>
                <a:off x="2694000" y="2886160"/>
                <a:ext cx="5980893" cy="12840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isosceles trapezoid,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AD = BC and AC = BD</a:t>
                </a:r>
              </a:p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4CE6302-8DAB-4EB3-88EB-DD0C5BDE5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4000" y="2886160"/>
                <a:ext cx="5980893" cy="1284069"/>
              </a:xfrm>
              <a:prstGeom prst="rect">
                <a:avLst/>
              </a:prstGeom>
              <a:blipFill>
                <a:blip r:embed="rId3"/>
                <a:stretch>
                  <a:fillRect l="-1631" t="-9005" b="-99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ABBD39-4C6D-4742-B0B6-449E690E56BC}"/>
              </a:ext>
            </a:extLst>
          </p:cNvPr>
          <p:cNvSpPr txBox="1">
            <a:spLocks/>
          </p:cNvSpPr>
          <p:nvPr/>
        </p:nvSpPr>
        <p:spPr>
          <a:xfrm>
            <a:off x="479999" y="4219168"/>
            <a:ext cx="11250891" cy="2196000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91A3375-7318-4157-A0A1-785C05515150}"/>
              </a:ext>
            </a:extLst>
          </p:cNvPr>
          <p:cNvSpPr txBox="1">
            <a:spLocks/>
          </p:cNvSpPr>
          <p:nvPr/>
        </p:nvSpPr>
        <p:spPr>
          <a:xfrm>
            <a:off x="595080" y="4695741"/>
            <a:ext cx="1978182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707ED20-455F-4313-93F4-1DD730D6CC84}"/>
              </a:ext>
            </a:extLst>
          </p:cNvPr>
          <p:cNvSpPr txBox="1">
            <a:spLocks/>
          </p:cNvSpPr>
          <p:nvPr/>
        </p:nvSpPr>
        <p:spPr>
          <a:xfrm>
            <a:off x="510987" y="5311423"/>
            <a:ext cx="1978182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C9EA90-0750-4564-9680-F0462E5164C9}"/>
              </a:ext>
            </a:extLst>
          </p:cNvPr>
          <p:cNvSpPr txBox="1"/>
          <p:nvPr/>
        </p:nvSpPr>
        <p:spPr>
          <a:xfrm>
            <a:off x="2401753" y="4745408"/>
            <a:ext cx="8543541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 trapezoid whose legs are equal is isosceles.</a:t>
            </a:r>
          </a:p>
          <a:p>
            <a:pPr>
              <a:lnSpc>
                <a:spcPct val="80000"/>
              </a:lnSpc>
            </a:pPr>
            <a:r>
              <a:rPr lang="en-US" sz="24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 trapezoid whose diagonals are equal is isosceles.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F7CED98-D8B1-456A-954F-FA68A6DBF5C8}"/>
              </a:ext>
            </a:extLst>
          </p:cNvPr>
          <p:cNvSpPr txBox="1">
            <a:spLocks/>
          </p:cNvSpPr>
          <p:nvPr/>
        </p:nvSpPr>
        <p:spPr>
          <a:xfrm>
            <a:off x="595080" y="4229976"/>
            <a:ext cx="1978182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3628C3-5DC7-4626-B437-D719EE5BD48A}"/>
              </a:ext>
            </a:extLst>
          </p:cNvPr>
          <p:cNvSpPr txBox="1"/>
          <p:nvPr/>
        </p:nvSpPr>
        <p:spPr>
          <a:xfrm>
            <a:off x="2401753" y="5433638"/>
            <a:ext cx="8543541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In the trapezoid ABCD,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If AD = BC, then ABCD is isosceles.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If AC = BD, then ABCD is isosceles.</a:t>
            </a:r>
            <a:endParaRPr lang="en-US" sz="24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6DF01E-13A3-4FE4-BB26-DB037DAAD58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3452" y="4771102"/>
            <a:ext cx="2542269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7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 uiExpand="1" build="p"/>
      <p:bldP spid="8" grpId="0" animBg="1"/>
      <p:bldP spid="10" grpId="0" animBg="1"/>
      <p:bldP spid="12" grpId="0" animBg="1"/>
      <p:bldP spid="13" grpId="0" uiExpand="1" build="p"/>
      <p:bldP spid="14" grpId="0" uiExpand="1" build="p" animBg="1"/>
      <p:bldP spid="15" grpId="0" animBg="1"/>
      <p:bldP spid="16" grpId="0" animBg="1"/>
      <p:bldP spid="17" grpId="0" uiExpand="1" build="p"/>
      <p:bldP spid="18" grpId="0" animBg="1"/>
      <p:bldP spid="1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trapezoid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5882F7A-C7E6-45D2-8662-C07D07A050A8}"/>
              </a:ext>
            </a:extLst>
          </p:cNvPr>
          <p:cNvSpPr txBox="1">
            <a:spLocks/>
          </p:cNvSpPr>
          <p:nvPr/>
        </p:nvSpPr>
        <p:spPr>
          <a:xfrm>
            <a:off x="535570" y="1662159"/>
            <a:ext cx="8856300" cy="11898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1</a:t>
            </a: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In the figure at right,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ABC is an isosceles triangle with vertex A.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 and F are the midpoints of [AB] and [AC] respectively.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Prove that BCFE is an isosceles trapezoid and compare BF to CE.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72B8505E-7788-4431-B753-9F30720406AB}"/>
              </a:ext>
            </a:extLst>
          </p:cNvPr>
          <p:cNvSpPr txBox="1">
            <a:spLocks/>
          </p:cNvSpPr>
          <p:nvPr/>
        </p:nvSpPr>
        <p:spPr>
          <a:xfrm>
            <a:off x="4551436" y="3119201"/>
            <a:ext cx="4901113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Midpoint Theorem in triangle ABC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910A5C73-4420-4FDB-B5F5-F937552A1C39}"/>
              </a:ext>
            </a:extLst>
          </p:cNvPr>
          <p:cNvSpPr txBox="1">
            <a:spLocks/>
          </p:cNvSpPr>
          <p:nvPr/>
        </p:nvSpPr>
        <p:spPr>
          <a:xfrm>
            <a:off x="4552949" y="3829313"/>
            <a:ext cx="4899600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 of a trapezoid.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7CD262D-87E5-4581-8A00-66C363E43DB0}"/>
              </a:ext>
            </a:extLst>
          </p:cNvPr>
          <p:cNvSpPr txBox="1">
            <a:spLocks/>
          </p:cNvSpPr>
          <p:nvPr/>
        </p:nvSpPr>
        <p:spPr>
          <a:xfrm>
            <a:off x="535570" y="2852018"/>
            <a:ext cx="2795463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(EF) / / (BC)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2A388212-5CD2-4CC8-B660-BE3C47E521DB}"/>
              </a:ext>
            </a:extLst>
          </p:cNvPr>
          <p:cNvSpPr txBox="1">
            <a:spLocks/>
          </p:cNvSpPr>
          <p:nvPr/>
        </p:nvSpPr>
        <p:spPr>
          <a:xfrm>
            <a:off x="535570" y="3569223"/>
            <a:ext cx="4017379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Then, BCFE is a trapezoid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52942D97-B081-4B20-8B22-7826196B9B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5570" y="4286428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But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en-US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en-US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52942D97-B081-4B20-8B22-7826196B9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570" y="4286428"/>
                <a:ext cx="2795463" cy="607062"/>
              </a:xfrm>
              <a:prstGeom prst="rect">
                <a:avLst/>
              </a:prstGeom>
              <a:blipFill>
                <a:blip r:embed="rId2"/>
                <a:stretch>
                  <a:fillRect l="-3493" b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59F8271-50A0-4B43-AD39-1C141DD1C3F9}"/>
              </a:ext>
            </a:extLst>
          </p:cNvPr>
          <p:cNvSpPr txBox="1">
            <a:spLocks/>
          </p:cNvSpPr>
          <p:nvPr/>
        </p:nvSpPr>
        <p:spPr>
          <a:xfrm>
            <a:off x="4552949" y="4408159"/>
            <a:ext cx="4899600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Base angles of an isosceles triangle.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C968C5-28BA-4F3A-8ECD-36F00ADAC5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451" y="1146046"/>
            <a:ext cx="1820670" cy="2520000"/>
          </a:xfrm>
          <a:prstGeom prst="rect">
            <a:avLst/>
          </a:prstGeom>
        </p:spPr>
      </p:pic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E6F99FC4-5348-41EA-9D47-FB4558613253}"/>
              </a:ext>
            </a:extLst>
          </p:cNvPr>
          <p:cNvSpPr txBox="1">
            <a:spLocks/>
          </p:cNvSpPr>
          <p:nvPr/>
        </p:nvSpPr>
        <p:spPr>
          <a:xfrm>
            <a:off x="535570" y="5003632"/>
            <a:ext cx="2795463" cy="8510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Thus, BCFE is an isosceles trapezoid.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4B2B5F69-CF45-4DD9-867E-481A62BB3CCC}"/>
              </a:ext>
            </a:extLst>
          </p:cNvPr>
          <p:cNvSpPr txBox="1">
            <a:spLocks/>
          </p:cNvSpPr>
          <p:nvPr/>
        </p:nvSpPr>
        <p:spPr>
          <a:xfrm>
            <a:off x="4552949" y="5431987"/>
            <a:ext cx="6971172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Trapezoid with equal angles adjacent to the same base 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799A856-11B4-428D-AFA9-8136C160F32F}"/>
              </a:ext>
            </a:extLst>
          </p:cNvPr>
          <p:cNvSpPr txBox="1">
            <a:spLocks/>
          </p:cNvSpPr>
          <p:nvPr/>
        </p:nvSpPr>
        <p:spPr>
          <a:xfrm>
            <a:off x="535570" y="5964805"/>
            <a:ext cx="2795463" cy="4118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BF = CE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62A44E9C-415B-46DE-B2A5-1CAB9076B0A8}"/>
              </a:ext>
            </a:extLst>
          </p:cNvPr>
          <p:cNvSpPr txBox="1">
            <a:spLocks/>
          </p:cNvSpPr>
          <p:nvPr/>
        </p:nvSpPr>
        <p:spPr>
          <a:xfrm>
            <a:off x="4552949" y="5988954"/>
            <a:ext cx="6781801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Diagonals of an isosceles trapezoid are equal</a:t>
            </a:r>
          </a:p>
        </p:txBody>
      </p:sp>
    </p:spTree>
    <p:extLst>
      <p:ext uri="{BB962C8B-B14F-4D97-AF65-F5344CB8AC3E}">
        <p14:creationId xmlns:p14="http://schemas.microsoft.com/office/powerpoint/2010/main" val="161906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  <p:bldP spid="10" grpId="0" uiExpand="1" build="p"/>
      <p:bldP spid="12" grpId="0" uiExpand="1" build="p"/>
      <p:bldP spid="13" grpId="0" uiExpand="1" build="p"/>
      <p:bldP spid="14" grpId="0" uiExpand="1" build="p"/>
      <p:bldP spid="15" grpId="0" uiExpand="1" build="p"/>
      <p:bldP spid="17" grpId="0" uiExpand="1" build="p"/>
      <p:bldP spid="18" grpId="0" uiExpand="1" build="p"/>
      <p:bldP spid="19" grpId="0" uiExpand="1" build="p"/>
      <p:bldP spid="2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B770FA34-5972-4551-81DA-E080EA239194}"/>
              </a:ext>
            </a:extLst>
          </p:cNvPr>
          <p:cNvSpPr txBox="1">
            <a:spLocks/>
          </p:cNvSpPr>
          <p:nvPr/>
        </p:nvSpPr>
        <p:spPr>
          <a:xfrm>
            <a:off x="506504" y="1445051"/>
            <a:ext cx="8854111" cy="1336809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In the figure on the right,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ABCD is a trapezoid with bases [AB] and [CD].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M, N, and P are the midpoints of [AD], [BD], and [BC] respectively.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97B92BC3-A976-4FEF-A1C2-AE5ABAE2C2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6504" y="2925637"/>
                <a:ext cx="6495921" cy="36040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00000"/>
                  </a:lnSpc>
                  <a:spcBef>
                    <a:spcPts val="0"/>
                  </a:spcBef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Show that (MN) / / (AB) and that 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AB.</a:t>
                </a:r>
              </a:p>
              <a:p>
                <a:pPr marL="457200" indent="-457200">
                  <a:lnSpc>
                    <a:spcPct val="200000"/>
                  </a:lnSpc>
                  <a:spcBef>
                    <a:spcPts val="0"/>
                  </a:spcBef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Show that (NP) / / (CD) and that NP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CD.</a:t>
                </a:r>
              </a:p>
              <a:p>
                <a:pPr marL="457200" indent="-457200">
                  <a:lnSpc>
                    <a:spcPct val="200000"/>
                  </a:lnSpc>
                  <a:spcBef>
                    <a:spcPts val="0"/>
                  </a:spcBef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Verify that (MP) / / (CD) / / (AB).</a:t>
                </a:r>
              </a:p>
              <a:p>
                <a:pPr marL="457200" indent="-457200">
                  <a:lnSpc>
                    <a:spcPct val="300000"/>
                  </a:lnSpc>
                  <a:spcBef>
                    <a:spcPts val="0"/>
                  </a:spcBef>
                  <a:buAutoNum type="arabicParenR"/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Prove that 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(AB + CD).</a:t>
                </a: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97B92BC3-A976-4FEF-A1C2-AE5ABAE2C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04" y="2925637"/>
                <a:ext cx="6495921" cy="3604028"/>
              </a:xfrm>
              <a:prstGeom prst="rect">
                <a:avLst/>
              </a:prstGeom>
              <a:blipFill>
                <a:blip r:embed="rId2"/>
                <a:stretch>
                  <a:fillRect l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046CA8CA-172E-4694-A115-207506324D99}"/>
              </a:ext>
            </a:extLst>
          </p:cNvPr>
          <p:cNvSpPr txBox="1">
            <a:spLocks/>
          </p:cNvSpPr>
          <p:nvPr/>
        </p:nvSpPr>
        <p:spPr>
          <a:xfrm>
            <a:off x="6634066" y="2853242"/>
            <a:ext cx="5051430" cy="6680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In triangle ABD, M and N are the respective midpoints of [AD] and [BD].</a:t>
            </a: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4801B37E-8142-483F-8DC1-2A991CFF6AF0}"/>
              </a:ext>
            </a:extLst>
          </p:cNvPr>
          <p:cNvSpPr txBox="1">
            <a:spLocks/>
          </p:cNvSpPr>
          <p:nvPr/>
        </p:nvSpPr>
        <p:spPr>
          <a:xfrm>
            <a:off x="6653266" y="3715580"/>
            <a:ext cx="5215259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In triangle BCD, N and P are the respective midpoints of [BD] and [BC].</a:t>
            </a: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9B5F1A0C-67C0-45BC-B752-33EF848312EB}"/>
              </a:ext>
            </a:extLst>
          </p:cNvPr>
          <p:cNvSpPr txBox="1">
            <a:spLocks/>
          </p:cNvSpPr>
          <p:nvPr/>
        </p:nvSpPr>
        <p:spPr>
          <a:xfrm>
            <a:off x="6653265" y="4564210"/>
            <a:ext cx="5215259" cy="1171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(AB) / / (CD), (MN) / / (AB), (NP) / / (CD).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Then (MN) and (NP) are confounded being two lines parallel to a third line from the same point.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Thus, (MN) / / (CD) / / (AB).</a:t>
            </a: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760C47DB-CD6B-4D8A-BCEE-FE6F75D173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03446" y="5915154"/>
                <a:ext cx="5215258" cy="5240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MP = MN + NP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AB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CD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(AB + CD). </a:t>
                </a:r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760C47DB-CD6B-4D8A-BCEE-FE6F75D17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3446" y="5915154"/>
                <a:ext cx="5215258" cy="524064"/>
              </a:xfrm>
              <a:prstGeom prst="rect">
                <a:avLst/>
              </a:prstGeom>
              <a:blipFill>
                <a:blip r:embed="rId3"/>
                <a:stretch>
                  <a:fillRect l="-1168" b="-9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>
            <a:extLst>
              <a:ext uri="{FF2B5EF4-FFF2-40B4-BE49-F238E27FC236}">
                <a16:creationId xmlns:a16="http://schemas.microsoft.com/office/drawing/2014/main" id="{60C732FE-87BA-470A-95A6-BCF020D4FA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0437" y="1162649"/>
            <a:ext cx="2455059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8" grpId="0" uiExpand="1" build="p"/>
      <p:bldP spid="29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trapezoid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5BEE007-E8BB-4D88-9202-25EC8B88C5D0}"/>
              </a:ext>
            </a:extLst>
          </p:cNvPr>
          <p:cNvSpPr txBox="1">
            <a:spLocks/>
          </p:cNvSpPr>
          <p:nvPr/>
        </p:nvSpPr>
        <p:spPr>
          <a:xfrm>
            <a:off x="0" y="1152442"/>
            <a:ext cx="12192000" cy="28381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en-US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F0A0A29-B72C-4CFA-B1C0-17C5EB3B9EBE}"/>
              </a:ext>
            </a:extLst>
          </p:cNvPr>
          <p:cNvSpPr txBox="1">
            <a:spLocks/>
          </p:cNvSpPr>
          <p:nvPr/>
        </p:nvSpPr>
        <p:spPr>
          <a:xfrm>
            <a:off x="628066" y="154413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Verbally</a:t>
            </a: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A3C97C4-7681-42BC-A1C6-D0EADCFAE780}"/>
              </a:ext>
            </a:extLst>
          </p:cNvPr>
          <p:cNvSpPr txBox="1">
            <a:spLocks/>
          </p:cNvSpPr>
          <p:nvPr/>
        </p:nvSpPr>
        <p:spPr>
          <a:xfrm>
            <a:off x="459880" y="277478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Symbolically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06CA14-2408-4048-82B0-93F6340A1B37}"/>
                  </a:ext>
                </a:extLst>
              </p:cNvPr>
              <p:cNvSpPr txBox="1"/>
              <p:nvPr/>
            </p:nvSpPr>
            <p:spPr>
              <a:xfrm>
                <a:off x="2434740" y="1594674"/>
                <a:ext cx="6822201" cy="2298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a trapezoid, t</a:t>
                </a:r>
                <a:r>
                  <a:rPr lang="en-US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he segment joining the midpoints of the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two non parallel sides is parallel to the two bases and is equal to half their sum</a:t>
                </a:r>
                <a:r>
                  <a:rPr lang="en-US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US" sz="20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trapezoid ABCD: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AD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000" b="0" i="0" dirty="0" smtClean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midpoint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of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en-US" sz="2000" b="0" i="0" dirty="0" smtClean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en-US" sz="2000" dirty="0">
                                <a:latin typeface="Myriad Pro" panose="020B0503030403020204" pitchFamily="3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000" b="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then</a:t>
                </a:r>
                <a:endParaRPr lang="en-US" sz="20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06CA14-2408-4048-82B0-93F6340A1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740" y="1594674"/>
                <a:ext cx="6822201" cy="2298899"/>
              </a:xfrm>
              <a:prstGeom prst="rect">
                <a:avLst/>
              </a:prstGeom>
              <a:blipFill>
                <a:blip r:embed="rId2"/>
                <a:stretch>
                  <a:fillRect l="-893" t="-1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4A8DDCD-28F5-4C3B-A88D-A84244630C7F}"/>
              </a:ext>
            </a:extLst>
          </p:cNvPr>
          <p:cNvSpPr txBox="1">
            <a:spLocks/>
          </p:cNvSpPr>
          <p:nvPr/>
        </p:nvSpPr>
        <p:spPr>
          <a:xfrm>
            <a:off x="628066" y="115675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0DBE5DF-3035-41B4-B825-F81FE7E5D3DD}"/>
                  </a:ext>
                </a:extLst>
              </p:cNvPr>
              <p:cNvSpPr txBox="1"/>
              <p:nvPr/>
            </p:nvSpPr>
            <p:spPr>
              <a:xfrm>
                <a:off x="5612758" y="2915442"/>
                <a:ext cx="2120773" cy="725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nor/>
                            </m:rPr>
                            <a:rPr lang="en-US" sz="20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m:rPr>
                              <m:nor/>
                            </m:rPr>
                            <a:rPr lang="en-US" sz="20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0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= 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n-US" sz="20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AB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CD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 </m:t>
                          </m:r>
                        </m:e>
                      </m:mr>
                      <m:mr>
                        <m:e>
                          <m:r>
                            <m:rPr>
                              <m:nor/>
                            </m:rPr>
                            <a:rPr lang="en-US" sz="20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20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MP</m:t>
                          </m:r>
                          <m:r>
                            <m:rPr>
                              <m:nor/>
                            </m:rPr>
                            <a:rPr lang="en-US" sz="20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n-US" sz="20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en-US" sz="20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n-US" sz="2000" b="0" i="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n-US" sz="2000" dirty="0" smtClean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en-US" sz="2000" dirty="0"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0DBE5DF-3035-41B4-B825-F81FE7E5D3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2758" y="2915442"/>
                <a:ext cx="2120773" cy="72539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8223C8E8-1D96-42C0-B4AA-CD65611ABE59}"/>
              </a:ext>
            </a:extLst>
          </p:cNvPr>
          <p:cNvSpPr txBox="1">
            <a:spLocks/>
          </p:cNvSpPr>
          <p:nvPr/>
        </p:nvSpPr>
        <p:spPr>
          <a:xfrm>
            <a:off x="563510" y="3978191"/>
            <a:ext cx="8856300" cy="5133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2       </a:t>
            </a:r>
            <a:r>
              <a:rPr lang="en-US" sz="20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Find MP, knowing that AB = 5 cm and CD = 11 cm.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08E4FED5-3309-4DF9-A58C-D44CBD91E81E}"/>
              </a:ext>
            </a:extLst>
          </p:cNvPr>
          <p:cNvSpPr txBox="1">
            <a:spLocks/>
          </p:cNvSpPr>
          <p:nvPr/>
        </p:nvSpPr>
        <p:spPr>
          <a:xfrm>
            <a:off x="2985584" y="4506735"/>
            <a:ext cx="9292944" cy="4716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Segment joining the midpoints of two non parallel sides in a trapezoid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44B25D43-8C60-4693-B8BC-DEAB3FDD1C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510" y="4456081"/>
                <a:ext cx="5399006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(AB + CD)</a:t>
                </a: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44B25D43-8C60-4693-B8BC-DEAB3FDD1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10" y="4456081"/>
                <a:ext cx="5399006" cy="607062"/>
              </a:xfrm>
              <a:prstGeom prst="rect">
                <a:avLst/>
              </a:prstGeom>
              <a:blipFill>
                <a:blip r:embed="rId4"/>
                <a:stretch>
                  <a:fillRect l="-1129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48CE77B7-2474-4D27-AAC2-A0A227C49EDC}"/>
              </a:ext>
            </a:extLst>
          </p:cNvPr>
          <p:cNvSpPr txBox="1">
            <a:spLocks/>
          </p:cNvSpPr>
          <p:nvPr/>
        </p:nvSpPr>
        <p:spPr>
          <a:xfrm>
            <a:off x="2985584" y="5164211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Substitute AB = 5 and CD = 11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50A447B4-F122-447E-9D4F-C8F801F139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507" y="4984478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(5 + 11)</a:t>
                </a: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50A447B4-F122-447E-9D4F-C8F801F13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07" y="4984478"/>
                <a:ext cx="2795463" cy="607062"/>
              </a:xfrm>
              <a:prstGeom prst="rect">
                <a:avLst/>
              </a:prstGeom>
              <a:blipFill>
                <a:blip r:embed="rId5"/>
                <a:stretch>
                  <a:fillRect l="-2179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BEAD5E8-8D6F-443C-BC97-F1338AAE57FC}"/>
              </a:ext>
            </a:extLst>
          </p:cNvPr>
          <p:cNvSpPr txBox="1">
            <a:spLocks/>
          </p:cNvSpPr>
          <p:nvPr/>
        </p:nvSpPr>
        <p:spPr>
          <a:xfrm>
            <a:off x="563509" y="5399683"/>
            <a:ext cx="2795463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MP = 8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0FDB126A-C776-474D-8894-B29968E02AC9}"/>
              </a:ext>
            </a:extLst>
          </p:cNvPr>
          <p:cNvSpPr txBox="1">
            <a:spLocks/>
          </p:cNvSpPr>
          <p:nvPr/>
        </p:nvSpPr>
        <p:spPr>
          <a:xfrm>
            <a:off x="563507" y="5903396"/>
            <a:ext cx="2795463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Thus</a:t>
            </a:r>
            <a:r>
              <a:rPr lang="en-US" sz="2000" b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, MP </a:t>
            </a:r>
            <a:r>
              <a:rPr lang="en-US" sz="2000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 8 cm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F77C0185-088C-4EB1-89C0-022C3D72493D}"/>
              </a:ext>
            </a:extLst>
          </p:cNvPr>
          <p:cNvSpPr txBox="1">
            <a:spLocks/>
          </p:cNvSpPr>
          <p:nvPr/>
        </p:nvSpPr>
        <p:spPr>
          <a:xfrm>
            <a:off x="2985584" y="5636190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b="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Simplify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1F73702-CDC6-4D82-9E8D-8E93FE6FE28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0506" y="4972267"/>
            <a:ext cx="2440385" cy="1692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914A7D0-03BE-424F-BC90-BDA4DF933A3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0506" y="1702015"/>
            <a:ext cx="2440385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animBg="1"/>
      <p:bldP spid="7" grpId="0" animBg="1"/>
      <p:bldP spid="9" grpId="0" uiExpand="1" build="p"/>
      <p:bldP spid="10" grpId="0" animBg="1"/>
      <p:bldP spid="12" grpId="0" build="p"/>
      <p:bldP spid="13" grpId="0" uiExpand="1" build="p"/>
      <p:bldP spid="14" grpId="0" uiExpand="1" build="p"/>
      <p:bldP spid="15" grpId="0" uiExpand="1" build="p"/>
      <p:bldP spid="16" grpId="0" uiExpand="1" build="p"/>
      <p:bldP spid="17" grpId="0" uiExpand="1" build="p"/>
      <p:bldP spid="18" grpId="0" uiExpand="1" build="p"/>
      <p:bldP spid="19" grpId="0" uiExpand="1" build="p"/>
      <p:bldP spid="20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2657</TotalTime>
  <Words>1119</Words>
  <Application>Microsoft Office PowerPoint</Application>
  <PresentationFormat>Widescreen</PresentationFormat>
  <Paragraphs>177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Myriad Pro</vt:lpstr>
      <vt:lpstr>Tw Cen MT</vt:lpstr>
      <vt:lpstr>Arial</vt:lpstr>
      <vt:lpstr>Myriad Pro Light</vt:lpstr>
      <vt:lpstr>Cambria Math</vt:lpstr>
      <vt:lpstr>Calibri</vt:lpstr>
      <vt:lpstr>Adobe Arabic</vt:lpstr>
      <vt:lpstr>Office Theme</vt:lpstr>
      <vt:lpstr>The Midpoint Theorem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MSI-PC</dc:creator>
  <cp:lastModifiedBy>Acer</cp:lastModifiedBy>
  <cp:revision>156</cp:revision>
  <dcterms:created xsi:type="dcterms:W3CDTF">2021-05-31T08:15:25Z</dcterms:created>
  <dcterms:modified xsi:type="dcterms:W3CDTF">2021-12-04T08:14:01Z</dcterms:modified>
</cp:coreProperties>
</file>