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256" r:id="rId2"/>
    <p:sldId id="264" r:id="rId3"/>
    <p:sldId id="270" r:id="rId4"/>
    <p:sldId id="258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93" r:id="rId18"/>
    <p:sldId id="294" r:id="rId19"/>
    <p:sldId id="289" r:id="rId20"/>
    <p:sldId id="261" r:id="rId21"/>
    <p:sldId id="265" r:id="rId22"/>
    <p:sldId id="272" r:id="rId23"/>
  </p:sldIdLst>
  <p:sldSz cx="12192000" cy="6858000"/>
  <p:notesSz cx="6858000" cy="9144000"/>
  <p:embeddedFontLst>
    <p:embeddedFont>
      <p:font typeface="Adobe Arabic" panose="02040503050201020203" pitchFamily="18" charset="-78"/>
      <p:regular r:id="rId25"/>
      <p:bold r:id="rId26"/>
      <p:italic r:id="rId27"/>
      <p:bold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Cambria Math" panose="02040503050406030204" pitchFamily="18" charset="0"/>
      <p:regular r:id="rId33"/>
    </p:embeddedFont>
    <p:embeddedFont>
      <p:font typeface="Myriad Pro" panose="020B0503030403020204" pitchFamily="34" charset="0"/>
      <p:regular r:id="rId34"/>
      <p:bold r:id="rId35"/>
      <p:italic r:id="rId36"/>
      <p:boldItalic r:id="rId37"/>
    </p:embeddedFont>
    <p:embeddedFont>
      <p:font typeface="Myriad Pro Light" panose="020B0403030403020204" pitchFamily="34" charset="0"/>
      <p:regular r:id="rId38"/>
      <p:bold r:id="rId39"/>
      <p:italic r:id="rId40"/>
      <p:boldItalic r:id="rId41"/>
    </p:embeddedFont>
    <p:embeddedFont>
      <p:font typeface="Tw Cen MT" panose="020B0602020104020603" pitchFamily="34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D6"/>
    <a:srgbClr val="DEEBF7"/>
    <a:srgbClr val="9DC3E6"/>
    <a:srgbClr val="FFF8C2"/>
    <a:srgbClr val="F9EC7B"/>
    <a:srgbClr val="0097D7"/>
    <a:srgbClr val="FF8021"/>
    <a:srgbClr val="5DCCF3"/>
    <a:srgbClr val="53FF91"/>
    <a:srgbClr val="34FF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68" autoAdjust="0"/>
    <p:restoredTop sz="95407" autoAdjust="0"/>
  </p:normalViewPr>
  <p:slideViewPr>
    <p:cSldViewPr snapToGrid="0">
      <p:cViewPr varScale="1">
        <p:scale>
          <a:sx n="79" d="100"/>
          <a:sy n="79" d="100"/>
        </p:scale>
        <p:origin x="778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25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font" Target="fonts/font18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5.fntdata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font" Target="fonts/font2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4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font" Target="fonts/font19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en-LB" smtClean="0"/>
              <a:t>12/04/2021</a:t>
            </a:fld>
            <a:endParaRPr lang="en-L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L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en-LB" smtClean="0"/>
              <a:t>‹#›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en-LB" smtClean="0"/>
              <a:t>5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761749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08A6B-DD12-5C4E-A0BC-3BAD92526AA8}" type="slidenum">
              <a:rPr lang="en-LB" smtClean="0"/>
              <a:t>13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1359713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en-LB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End of Lesson Question/s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en-LB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References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LB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Our Team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Thank You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Objectives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68" r:id="rId7"/>
    <p:sldLayoutId id="2147483670" r:id="rId8"/>
    <p:sldLayoutId id="2147483671" r:id="rId9"/>
    <p:sldLayoutId id="2147483676" r:id="rId10"/>
    <p:sldLayoutId id="2147483672" r:id="rId11"/>
    <p:sldLayoutId id="2147483675" r:id="rId12"/>
    <p:sldLayoutId id="2147483663" r:id="rId13"/>
    <p:sldLayoutId id="2147483664" r:id="rId14"/>
    <p:sldLayoutId id="2147483665" r:id="rId15"/>
    <p:sldLayoutId id="2147483673" r:id="rId16"/>
    <p:sldLayoutId id="2147483674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40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60970" y="4636641"/>
            <a:ext cx="6510177" cy="461665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latin typeface="Myriad Pro" panose="020B0503030403020204" pitchFamily="34" charset="0"/>
              </a:rPr>
              <a:t>Grade:  Eight		</a:t>
            </a: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5060970" y="2574997"/>
            <a:ext cx="6473388" cy="757130"/>
          </a:xfrm>
          <a:prstGeom prst="rect">
            <a:avLst/>
          </a:prstGeom>
        </p:spPr>
        <p:txBody>
          <a:bodyPr anchor="t" anchorCtr="0">
            <a:spAutoFit/>
          </a:bodyPr>
          <a:lstStyle/>
          <a:p>
            <a:r>
              <a:rPr lang="en-US" sz="4800" b="1" dirty="0">
                <a:latin typeface="Myriad Pro" panose="020B0503030403020204" pitchFamily="34" charset="0"/>
              </a:rPr>
              <a:t>Pythagoras’ Theorem</a:t>
            </a:r>
            <a:endParaRPr lang="en-US" sz="4800" b="1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Bold" panose="020A0503020102020204" pitchFamily="18" charset="-78"/>
              <a:cs typeface="GE SS Two Bold" panose="020A0503020102020204" pitchFamily="18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5060970" y="1925677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Mathematics</a:t>
            </a:r>
            <a:endParaRPr lang="ar-LB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1EC520B7-0C89-4B03-93BA-C79F556A6FDF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4" r="19244"/>
          <a:stretch>
            <a:fillRect/>
          </a:stretch>
        </p:blipFill>
        <p:spPr>
          <a:xfrm>
            <a:off x="1210019" y="2607882"/>
            <a:ext cx="2975891" cy="2975891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D17FF52-5546-4EE0-A708-B5F08FDDF615}"/>
              </a:ext>
            </a:extLst>
          </p:cNvPr>
          <p:cNvSpPr txBox="1"/>
          <p:nvPr/>
        </p:nvSpPr>
        <p:spPr>
          <a:xfrm>
            <a:off x="5060970" y="3519783"/>
            <a:ext cx="6097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96D6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Chapter:15</a:t>
            </a:r>
            <a:endParaRPr kumimoji="0" lang="ar-LB" sz="2400" b="0" i="0" u="none" strike="noStrike" kern="1200" cap="none" spc="0" normalizeH="0" baseline="0" noProof="0" dirty="0">
              <a:ln>
                <a:noFill/>
              </a:ln>
              <a:solidFill>
                <a:srgbClr val="0096D6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64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Relations in Special Triangles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E69025CB-0136-425F-BDDA-D9DF2251C68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1703" y="1482137"/>
                <a:ext cx="8983709" cy="1700917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Example 2</a:t>
                </a:r>
                <a:r>
                  <a:rPr lang="en-US" b="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Let ABC be a right-isosceles triangle at A such that AB = 5. Find BC.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BC = AB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en-US" b="0" dirty="0">
                  <a:solidFill>
                    <a:srgbClr val="0070C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BC = 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en-US" b="0" dirty="0">
                  <a:solidFill>
                    <a:schemeClr val="tx1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E69025CB-0136-425F-BDDA-D9DF2251C6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703" y="1482137"/>
                <a:ext cx="8983709" cy="1700917"/>
              </a:xfrm>
              <a:prstGeom prst="rect">
                <a:avLst/>
              </a:prstGeom>
              <a:blipFill>
                <a:blip r:embed="rId2"/>
                <a:stretch>
                  <a:fillRect l="-1086" t="-4301" r="-1222" b="-86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ight Triangle 4">
            <a:extLst>
              <a:ext uri="{FF2B5EF4-FFF2-40B4-BE49-F238E27FC236}">
                <a16:creationId xmlns:a16="http://schemas.microsoft.com/office/drawing/2014/main" id="{082FFE9D-683C-43F5-A664-9918D95D48D2}"/>
              </a:ext>
            </a:extLst>
          </p:cNvPr>
          <p:cNvSpPr/>
          <p:nvPr/>
        </p:nvSpPr>
        <p:spPr>
          <a:xfrm rot="16200000">
            <a:off x="9813989" y="1701160"/>
            <a:ext cx="1187133" cy="126625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Myriad Pro" panose="020B050303040302020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C7C985-1FD6-429C-A880-B598AB7DB153}"/>
              </a:ext>
            </a:extLst>
          </p:cNvPr>
          <p:cNvSpPr txBox="1"/>
          <p:nvPr/>
        </p:nvSpPr>
        <p:spPr>
          <a:xfrm>
            <a:off x="10886106" y="2843041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472E8C-33E5-4169-B509-79A0714ADF82}"/>
              </a:ext>
            </a:extLst>
          </p:cNvPr>
          <p:cNvSpPr txBox="1"/>
          <p:nvPr/>
        </p:nvSpPr>
        <p:spPr>
          <a:xfrm>
            <a:off x="10142833" y="2941067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1F3841-488A-4D4D-9B7D-511AC27C3689}"/>
              </a:ext>
            </a:extLst>
          </p:cNvPr>
          <p:cNvSpPr txBox="1"/>
          <p:nvPr/>
        </p:nvSpPr>
        <p:spPr>
          <a:xfrm>
            <a:off x="10951572" y="2186656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9A22BB-C688-4B13-8C29-8FB2E858B540}"/>
              </a:ext>
            </a:extLst>
          </p:cNvPr>
          <p:cNvSpPr/>
          <p:nvPr/>
        </p:nvSpPr>
        <p:spPr>
          <a:xfrm>
            <a:off x="10896680" y="2779938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Myriad Pro" panose="020B0503030403020204" charset="0"/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1AC19F70-C8EB-44CA-8D7F-8635A193A7BF}"/>
              </a:ext>
            </a:extLst>
          </p:cNvPr>
          <p:cNvSpPr txBox="1">
            <a:spLocks/>
          </p:cNvSpPr>
          <p:nvPr/>
        </p:nvSpPr>
        <p:spPr>
          <a:xfrm>
            <a:off x="3759971" y="1874261"/>
            <a:ext cx="6857016" cy="12872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Relations in a right-isosceles triangle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Substitute AB = 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8CDCCD-691F-47B3-AAA0-B8AAED639267}"/>
              </a:ext>
            </a:extLst>
          </p:cNvPr>
          <p:cNvSpPr txBox="1"/>
          <p:nvPr/>
        </p:nvSpPr>
        <p:spPr>
          <a:xfrm>
            <a:off x="10887370" y="1443609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F34DDF7-0C8F-4687-A915-3F102315BEA0}"/>
              </a:ext>
            </a:extLst>
          </p:cNvPr>
          <p:cNvSpPr txBox="1"/>
          <p:nvPr/>
        </p:nvSpPr>
        <p:spPr>
          <a:xfrm>
            <a:off x="9398848" y="2860733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417696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animBg="1"/>
      <p:bldP spid="6" grpId="0"/>
      <p:bldP spid="7" grpId="0"/>
      <p:bldP spid="8" grpId="0"/>
      <p:bldP spid="9" grpId="0" animBg="1"/>
      <p:bldP spid="10" grpId="0" uiExpand="1" build="p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Relations in Special Triangles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50528F-2519-4345-A217-4C2DA2E27EF2}"/>
              </a:ext>
            </a:extLst>
          </p:cNvPr>
          <p:cNvSpPr txBox="1">
            <a:spLocks/>
          </p:cNvSpPr>
          <p:nvPr/>
        </p:nvSpPr>
        <p:spPr>
          <a:xfrm>
            <a:off x="598155" y="1325539"/>
            <a:ext cx="8995544" cy="8930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3</a:t>
            </a:r>
            <a:r>
              <a:rPr lang="en-US" b="0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Let MNP be a right-isosceles triangle  at M such that NP = 8. Find MN.</a:t>
            </a:r>
          </a:p>
        </p:txBody>
      </p:sp>
      <p:sp>
        <p:nvSpPr>
          <p:cNvPr id="5" name="Right Triangle 4">
            <a:extLst>
              <a:ext uri="{FF2B5EF4-FFF2-40B4-BE49-F238E27FC236}">
                <a16:creationId xmlns:a16="http://schemas.microsoft.com/office/drawing/2014/main" id="{379500A7-D757-4C5F-891E-0C729C44E77D}"/>
              </a:ext>
            </a:extLst>
          </p:cNvPr>
          <p:cNvSpPr/>
          <p:nvPr/>
        </p:nvSpPr>
        <p:spPr>
          <a:xfrm rot="16200000">
            <a:off x="9829628" y="1960857"/>
            <a:ext cx="1187133" cy="126625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Myriad Pro" panose="020B050303040302020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CC865A-DCD9-4637-97EE-8B18B74E5132}"/>
              </a:ext>
            </a:extLst>
          </p:cNvPr>
          <p:cNvSpPr txBox="1"/>
          <p:nvPr/>
        </p:nvSpPr>
        <p:spPr>
          <a:xfrm>
            <a:off x="10901745" y="3102738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9261D3-1B9C-44CF-9982-6386202C9B8A}"/>
              </a:ext>
            </a:extLst>
          </p:cNvPr>
          <p:cNvSpPr txBox="1"/>
          <p:nvPr/>
        </p:nvSpPr>
        <p:spPr>
          <a:xfrm>
            <a:off x="10019331" y="2320355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9F78AE2-1737-4741-93FB-3BC4D7FB9653}"/>
              </a:ext>
            </a:extLst>
          </p:cNvPr>
          <p:cNvSpPr/>
          <p:nvPr/>
        </p:nvSpPr>
        <p:spPr>
          <a:xfrm>
            <a:off x="10912319" y="3037241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Myriad Pro" panose="020B050303040302020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262DB7-4141-4069-9EF3-7D9263657C05}"/>
              </a:ext>
            </a:extLst>
          </p:cNvPr>
          <p:cNvSpPr txBox="1"/>
          <p:nvPr/>
        </p:nvSpPr>
        <p:spPr>
          <a:xfrm>
            <a:off x="10903009" y="1703306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DC1EDE-BF47-4767-8AD0-CFBD17B1CD8C}"/>
              </a:ext>
            </a:extLst>
          </p:cNvPr>
          <p:cNvSpPr txBox="1"/>
          <p:nvPr/>
        </p:nvSpPr>
        <p:spPr>
          <a:xfrm>
            <a:off x="9414487" y="3120430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D70E2D4F-31EB-4C5E-A62F-919C76413F3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98155" y="2455130"/>
                <a:ext cx="2125891" cy="1330600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NP = MN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en-US" b="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8 = MN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en-US" b="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MN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=4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en-US" b="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D70E2D4F-31EB-4C5E-A62F-919C76413F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155" y="2455130"/>
                <a:ext cx="2125891" cy="1330600"/>
              </a:xfrm>
              <a:prstGeom prst="rect">
                <a:avLst/>
              </a:prstGeom>
              <a:blipFill>
                <a:blip r:embed="rId2"/>
                <a:stretch>
                  <a:fillRect l="-4298" t="-18349" b="-3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8121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animBg="1"/>
      <p:bldP spid="6" grpId="0"/>
      <p:bldP spid="7" grpId="0"/>
      <p:bldP spid="8" grpId="0" animBg="1"/>
      <p:bldP spid="9" grpId="0"/>
      <p:bldP spid="10" grpId="0"/>
      <p:bldP spid="12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3698C8F5-393F-43DA-8E38-514F979D99E6}"/>
              </a:ext>
            </a:extLst>
          </p:cNvPr>
          <p:cNvSpPr txBox="1">
            <a:spLocks/>
          </p:cNvSpPr>
          <p:nvPr/>
        </p:nvSpPr>
        <p:spPr>
          <a:xfrm>
            <a:off x="628066" y="1189889"/>
            <a:ext cx="11193230" cy="1985403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en-US" b="0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 | Relations in Special Triangles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EA51187C-4098-4470-AC5F-C35307F2716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6171" y="3288950"/>
                <a:ext cx="4794167" cy="124533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80000"/>
                  </a:lnSpc>
                  <a:spcBef>
                    <a:spcPts val="0"/>
                  </a:spcBef>
                </a:pPr>
                <a:r>
                  <a:rPr lang="en-US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Proof</a:t>
                </a:r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BC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BD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BA</a:t>
                </a:r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a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c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num>
                      <m:den>
                        <m:r>
                          <a:rPr lang="en-US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                   </a:t>
                </a: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EA51187C-4098-4470-AC5F-C35307F271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171" y="3288950"/>
                <a:ext cx="4794167" cy="1245332"/>
              </a:xfrm>
              <a:prstGeom prst="rect">
                <a:avLst/>
              </a:prstGeom>
              <a:blipFill>
                <a:blip r:embed="rId2"/>
                <a:stretch>
                  <a:fillRect l="-2036" t="-8824" b="-53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0256FD8F-2027-4757-8DFC-304C5041835B}"/>
              </a:ext>
            </a:extLst>
          </p:cNvPr>
          <p:cNvSpPr txBox="1">
            <a:spLocks/>
          </p:cNvSpPr>
          <p:nvPr/>
        </p:nvSpPr>
        <p:spPr>
          <a:xfrm>
            <a:off x="4177882" y="3348564"/>
            <a:ext cx="6857016" cy="10267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ABD equilateral and [AC] height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Simplify</a:t>
            </a:r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09D84348-2850-4266-A161-4B07D7456A28}"/>
              </a:ext>
            </a:extLst>
          </p:cNvPr>
          <p:cNvSpPr/>
          <p:nvPr/>
        </p:nvSpPr>
        <p:spPr>
          <a:xfrm rot="16200000">
            <a:off x="9156850" y="4737083"/>
            <a:ext cx="1498883" cy="93600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en-US" dirty="0">
              <a:latin typeface="Myriad Pro" panose="020B050303040302020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36B7B0-EBD9-42F0-9094-4683B9E29078}"/>
              </a:ext>
            </a:extLst>
          </p:cNvPr>
          <p:cNvSpPr txBox="1"/>
          <p:nvPr/>
        </p:nvSpPr>
        <p:spPr>
          <a:xfrm>
            <a:off x="9458316" y="4989526"/>
            <a:ext cx="5049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60DD7C-3337-4440-944F-12EF440ACC2B}"/>
              </a:ext>
            </a:extLst>
          </p:cNvPr>
          <p:cNvSpPr txBox="1"/>
          <p:nvPr/>
        </p:nvSpPr>
        <p:spPr>
          <a:xfrm>
            <a:off x="9690774" y="5930919"/>
            <a:ext cx="5049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3F23B0-609B-4DCA-9722-EFA08DEED8BD}"/>
              </a:ext>
            </a:extLst>
          </p:cNvPr>
          <p:cNvSpPr txBox="1"/>
          <p:nvPr/>
        </p:nvSpPr>
        <p:spPr>
          <a:xfrm>
            <a:off x="10254361" y="5103381"/>
            <a:ext cx="5049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1775AE8-E0C8-47B3-848B-F8A649FD4E09}"/>
              </a:ext>
            </a:extLst>
          </p:cNvPr>
          <p:cNvSpPr/>
          <p:nvPr/>
        </p:nvSpPr>
        <p:spPr>
          <a:xfrm>
            <a:off x="10224509" y="5811947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en-US" sz="1600" dirty="0">
              <a:latin typeface="Myriad Pro" panose="020B050303040302020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780D052-779B-458E-BF4C-E3A7E22B8F07}"/>
              </a:ext>
            </a:extLst>
          </p:cNvPr>
          <p:cNvSpPr txBox="1"/>
          <p:nvPr/>
        </p:nvSpPr>
        <p:spPr>
          <a:xfrm>
            <a:off x="9496484" y="5645856"/>
            <a:ext cx="5049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60</a:t>
            </a: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en-US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77F38F-CF5B-4EA5-BC73-85AEAB0E6ECD}"/>
              </a:ext>
            </a:extLst>
          </p:cNvPr>
          <p:cNvSpPr txBox="1"/>
          <p:nvPr/>
        </p:nvSpPr>
        <p:spPr>
          <a:xfrm>
            <a:off x="9960246" y="4861284"/>
            <a:ext cx="5049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30</a:t>
            </a: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en-US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A7DD2411-F8AB-47DE-96B8-66E924D640C1}"/>
              </a:ext>
            </a:extLst>
          </p:cNvPr>
          <p:cNvSpPr/>
          <p:nvPr/>
        </p:nvSpPr>
        <p:spPr>
          <a:xfrm rot="5400000" flipH="1">
            <a:off x="10095690" y="4742816"/>
            <a:ext cx="1498883" cy="936000"/>
          </a:xfrm>
          <a:prstGeom prst="rtTriangl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en-US" dirty="0">
              <a:latin typeface="Myriad Pro" panose="020B050303040302020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5F1D21-1350-4268-9822-831509439049}"/>
              </a:ext>
            </a:extLst>
          </p:cNvPr>
          <p:cNvSpPr txBox="1"/>
          <p:nvPr/>
        </p:nvSpPr>
        <p:spPr>
          <a:xfrm>
            <a:off x="10132788" y="4027586"/>
            <a:ext cx="5049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8DFAA9F-D92C-4D10-A4A5-40A3A6063649}"/>
              </a:ext>
            </a:extLst>
          </p:cNvPr>
          <p:cNvSpPr txBox="1"/>
          <p:nvPr/>
        </p:nvSpPr>
        <p:spPr>
          <a:xfrm>
            <a:off x="9011249" y="5777452"/>
            <a:ext cx="5049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3C936B-16C0-4F03-9E0D-47DAEEA056BA}"/>
              </a:ext>
            </a:extLst>
          </p:cNvPr>
          <p:cNvSpPr txBox="1"/>
          <p:nvPr/>
        </p:nvSpPr>
        <p:spPr>
          <a:xfrm>
            <a:off x="10130677" y="6012627"/>
            <a:ext cx="5049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C5B6CB-14F7-426D-AC4F-2B79FB01E66B}"/>
              </a:ext>
            </a:extLst>
          </p:cNvPr>
          <p:cNvSpPr txBox="1"/>
          <p:nvPr/>
        </p:nvSpPr>
        <p:spPr>
          <a:xfrm>
            <a:off x="10302959" y="4861284"/>
            <a:ext cx="5049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30</a:t>
            </a: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en-US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7B65A18-A2E9-4A32-8853-3C9F141FA51B}"/>
              </a:ext>
            </a:extLst>
          </p:cNvPr>
          <p:cNvSpPr txBox="1"/>
          <p:nvPr/>
        </p:nvSpPr>
        <p:spPr>
          <a:xfrm>
            <a:off x="11198293" y="5775407"/>
            <a:ext cx="5049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ontent Placeholder 3">
                <a:extLst>
                  <a:ext uri="{FF2B5EF4-FFF2-40B4-BE49-F238E27FC236}">
                    <a16:creationId xmlns:a16="http://schemas.microsoft.com/office/drawing/2014/main" id="{75EE7DE6-2231-417F-97CA-696B9FEAC53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8919" y="4639222"/>
                <a:ext cx="3816807" cy="2015025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8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c</a:t>
                </a:r>
                <a:r>
                  <a:rPr lang="en-US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a</a:t>
                </a:r>
                <a:r>
                  <a:rPr lang="en-US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+ b</a:t>
                </a:r>
                <a:r>
                  <a:rPr lang="en-US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endParaRPr lang="en-US" b="0" dirty="0">
                  <a:solidFill>
                    <a:srgbClr val="0070C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c</a:t>
                </a:r>
                <a:r>
                  <a:rPr lang="en-US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c</m:t>
                                </m:r>
                              </m:num>
                              <m:den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+ b</a:t>
                </a:r>
                <a:r>
                  <a:rPr lang="en-US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endParaRPr lang="en-US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b</a:t>
                </a:r>
                <a:r>
                  <a:rPr lang="en-US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c</a:t>
                </a:r>
                <a:r>
                  <a:rPr lang="en-US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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c</m:t>
                                </m:r>
                              </m:num>
                              <m:den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c</a:t>
                </a:r>
                <a:r>
                  <a:rPr lang="en-US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</m:e>
                          <m:sup>
                            <m:r>
                              <a:rPr lang="en-US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</m:e>
                          <m:sup>
                            <m:r>
                              <a:rPr lang="en-US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US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b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c</m:t>
                                </m:r>
                              </m:e>
                              <m:sup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  <m:rad>
                          <m:radPr>
                            <m:degHide m:val="on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Content Placeholder 3">
                <a:extLst>
                  <a:ext uri="{FF2B5EF4-FFF2-40B4-BE49-F238E27FC236}">
                    <a16:creationId xmlns:a16="http://schemas.microsoft.com/office/drawing/2014/main" id="{75EE7DE6-2231-417F-97CA-696B9FEAC5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919" y="4639222"/>
                <a:ext cx="3816807" cy="2015025"/>
              </a:xfrm>
              <a:prstGeom prst="rect">
                <a:avLst/>
              </a:prstGeom>
              <a:blipFill>
                <a:blip r:embed="rId3"/>
                <a:stretch>
                  <a:fillRect l="-2556" t="-54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0453841E-7124-42D0-9A08-38AD819335A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159414" y="4495539"/>
                <a:ext cx="4487357" cy="1974893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solidFill>
                      <a:srgbClr val="0070C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Pythagoras’ Theorem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solidFill>
                      <a:srgbClr val="0070C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Substitute a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num>
                      <m:den>
                        <m:r>
                          <a:rPr lang="en-US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b="0" dirty="0">
                  <a:solidFill>
                    <a:srgbClr val="0070C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solidFill>
                      <a:srgbClr val="0070C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Simplify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</a:pPr>
                <a:r>
                  <a:rPr lang="en-US" b="0" dirty="0">
                    <a:solidFill>
                      <a:srgbClr val="0070C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Find the square roots of both sides</a:t>
                </a:r>
              </a:p>
            </p:txBody>
          </p:sp>
        </mc:Choice>
        <mc:Fallback xmlns=""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0453841E-7124-42D0-9A08-38AD819335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9414" y="4495539"/>
                <a:ext cx="4487357" cy="1974893"/>
              </a:xfrm>
              <a:prstGeom prst="rect">
                <a:avLst/>
              </a:prstGeom>
              <a:blipFill>
                <a:blip r:embed="rId4"/>
                <a:stretch>
                  <a:fillRect l="-2038" t="-17284" b="-74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D77E331D-6C80-4613-86D4-C502C72EB83B}"/>
              </a:ext>
            </a:extLst>
          </p:cNvPr>
          <p:cNvSpPr txBox="1">
            <a:spLocks/>
          </p:cNvSpPr>
          <p:nvPr/>
        </p:nvSpPr>
        <p:spPr>
          <a:xfrm>
            <a:off x="628066" y="1586417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Verbally</a:t>
            </a: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EF0915C5-D9DC-4186-A669-983E1EC25DE3}"/>
              </a:ext>
            </a:extLst>
          </p:cNvPr>
          <p:cNvSpPr txBox="1">
            <a:spLocks/>
          </p:cNvSpPr>
          <p:nvPr/>
        </p:nvSpPr>
        <p:spPr>
          <a:xfrm>
            <a:off x="628066" y="2414478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Symbolically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765DCEE-35A8-4F9D-8F1F-79FE3D01E475}"/>
                  </a:ext>
                </a:extLst>
              </p:cNvPr>
              <p:cNvSpPr txBox="1"/>
              <p:nvPr/>
            </p:nvSpPr>
            <p:spPr>
              <a:xfrm>
                <a:off x="2889473" y="1557933"/>
                <a:ext cx="7581178" cy="15620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lang="en-US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In a semi-equilateral triangle with hypotenuse c, the length of the shorter leg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land the length of the longer leg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  <m:rad>
                          <m:radPr>
                            <m:degHide m:val="on"/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. </a:t>
                </a:r>
              </a:p>
              <a:p>
                <a:pPr>
                  <a:lnSpc>
                    <a:spcPct val="70000"/>
                  </a:lnSpc>
                </a:pPr>
                <a:r>
                  <a:rPr lang="en-US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a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and b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  <m:rad>
                          <m:radPr>
                            <m:degHide m:val="on"/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  <a:endParaRPr lang="en-US" sz="2400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765DCEE-35A8-4F9D-8F1F-79FE3D01E4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9473" y="1557933"/>
                <a:ext cx="7581178" cy="1562031"/>
              </a:xfrm>
              <a:prstGeom prst="rect">
                <a:avLst/>
              </a:prstGeom>
              <a:blipFill>
                <a:blip r:embed="rId5"/>
                <a:stretch>
                  <a:fillRect l="-1286" t="-9375" r="-161" b="-312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ight Triangle 25">
            <a:extLst>
              <a:ext uri="{FF2B5EF4-FFF2-40B4-BE49-F238E27FC236}">
                <a16:creationId xmlns:a16="http://schemas.microsoft.com/office/drawing/2014/main" id="{508AE78E-5F65-45B9-AED7-166C7A0306B0}"/>
              </a:ext>
            </a:extLst>
          </p:cNvPr>
          <p:cNvSpPr/>
          <p:nvPr/>
        </p:nvSpPr>
        <p:spPr>
          <a:xfrm rot="16200000">
            <a:off x="10184248" y="1715237"/>
            <a:ext cx="1245330" cy="749061"/>
          </a:xfrm>
          <a:prstGeom prst="rtTriangle">
            <a:avLst/>
          </a:prstGeom>
          <a:solidFill>
            <a:srgbClr val="DEEBF7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5D0467A-0208-4EF3-B3A1-69C39DA8ED61}"/>
              </a:ext>
            </a:extLst>
          </p:cNvPr>
          <p:cNvSpPr txBox="1"/>
          <p:nvPr/>
        </p:nvSpPr>
        <p:spPr>
          <a:xfrm>
            <a:off x="10487092" y="1824827"/>
            <a:ext cx="25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4DC775F-1F63-4A3E-8C4B-5A0883DA583D}"/>
              </a:ext>
            </a:extLst>
          </p:cNvPr>
          <p:cNvSpPr txBox="1"/>
          <p:nvPr/>
        </p:nvSpPr>
        <p:spPr>
          <a:xfrm>
            <a:off x="10734081" y="2601528"/>
            <a:ext cx="25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9F30232-20EC-4546-A97A-DB05B2891DB5}"/>
              </a:ext>
            </a:extLst>
          </p:cNvPr>
          <p:cNvSpPr txBox="1"/>
          <p:nvPr/>
        </p:nvSpPr>
        <p:spPr>
          <a:xfrm>
            <a:off x="11169508" y="1952625"/>
            <a:ext cx="25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ABA3ED1-F474-422F-BD7D-FC5E78B1D5DC}"/>
              </a:ext>
            </a:extLst>
          </p:cNvPr>
          <p:cNvSpPr/>
          <p:nvPr/>
        </p:nvSpPr>
        <p:spPr>
          <a:xfrm>
            <a:off x="11034898" y="2566368"/>
            <a:ext cx="144000" cy="144000"/>
          </a:xfrm>
          <a:prstGeom prst="rect">
            <a:avLst/>
          </a:prstGeom>
          <a:solidFill>
            <a:srgbClr val="DEEBF7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Myriad Pro" panose="020B050303040302020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5405C12-B8A9-4A42-A446-3F177432FEA7}"/>
              </a:ext>
            </a:extLst>
          </p:cNvPr>
          <p:cNvSpPr txBox="1"/>
          <p:nvPr/>
        </p:nvSpPr>
        <p:spPr>
          <a:xfrm>
            <a:off x="10446477" y="2432542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60</a:t>
            </a: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en-US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1276B23-68C7-45FF-982E-F8BE0D076AF6}"/>
              </a:ext>
            </a:extLst>
          </p:cNvPr>
          <p:cNvSpPr txBox="1"/>
          <p:nvPr/>
        </p:nvSpPr>
        <p:spPr>
          <a:xfrm>
            <a:off x="10783300" y="1855394"/>
            <a:ext cx="46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Myriad Pro" panose="020B0503030403020204" charset="0"/>
                <a:cs typeface="Times New Roman" panose="02020603050405020304" pitchFamily="18" charset="0"/>
              </a:rPr>
              <a:t>30</a:t>
            </a:r>
            <a:r>
              <a:rPr lang="en-US" sz="1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en-US" sz="1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93ED195A-A155-45E9-B2BF-ADE1F3E6D537}"/>
              </a:ext>
            </a:extLst>
          </p:cNvPr>
          <p:cNvSpPr txBox="1">
            <a:spLocks/>
          </p:cNvSpPr>
          <p:nvPr/>
        </p:nvSpPr>
        <p:spPr>
          <a:xfrm>
            <a:off x="628066" y="1196892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Property</a:t>
            </a:r>
            <a:endParaRPr lang="en-US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05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uiExpand="1" build="p"/>
      <p:bldP spid="5" grpId="0" uiExpand="1" build="p"/>
      <p:bldP spid="6" grpId="0" animBg="1"/>
      <p:bldP spid="7" grpId="0"/>
      <p:bldP spid="8" grpId="0"/>
      <p:bldP spid="9" grpId="0"/>
      <p:bldP spid="10" grpId="0" animBg="1"/>
      <p:bldP spid="12" grpId="0"/>
      <p:bldP spid="13" grpId="0"/>
      <p:bldP spid="14" grpId="0" animBg="1"/>
      <p:bldP spid="15" grpId="0"/>
      <p:bldP spid="16" grpId="0"/>
      <p:bldP spid="17" grpId="0"/>
      <p:bldP spid="18" grpId="0"/>
      <p:bldP spid="19" grpId="0"/>
      <p:bldP spid="20" grpId="0" uiExpand="1" build="p"/>
      <p:bldP spid="21" grpId="0" uiExpand="1" build="p"/>
      <p:bldP spid="23" grpId="0" animBg="1"/>
      <p:bldP spid="24" grpId="0" animBg="1"/>
      <p:bldP spid="25" grpId="0" uiExpand="1" build="p"/>
      <p:bldP spid="26" grpId="0" animBg="1"/>
      <p:bldP spid="27" grpId="0"/>
      <p:bldP spid="28" grpId="0"/>
      <p:bldP spid="29" grpId="0"/>
      <p:bldP spid="30" grpId="0" animBg="1"/>
      <p:bldP spid="31" grpId="0"/>
      <p:bldP spid="32" grpId="0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Relations in Special Triangles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B38EBFF-4435-4FAA-80B0-F66D3517A30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80040" y="1425077"/>
                <a:ext cx="8861323" cy="1700917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Example 3</a:t>
                </a:r>
                <a:r>
                  <a:rPr lang="en-US" b="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Calculate BC and AC.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BC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AB</m:t>
                        </m:r>
                      </m:num>
                      <m:den>
                        <m:r>
                          <a:rPr lang="en-US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b="0" dirty="0">
                  <a:solidFill>
                    <a:srgbClr val="0070C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BC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3 cm</a:t>
                </a: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B38EBFF-4435-4FAA-80B0-F66D3517A3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040" y="1425077"/>
                <a:ext cx="8861323" cy="1700917"/>
              </a:xfrm>
              <a:prstGeom prst="rect">
                <a:avLst/>
              </a:prstGeom>
              <a:blipFill>
                <a:blip r:embed="rId3"/>
                <a:stretch>
                  <a:fillRect l="-1101" b="-35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998E1E2E-F688-4E8C-8037-79C4F3F7EF87}"/>
              </a:ext>
            </a:extLst>
          </p:cNvPr>
          <p:cNvSpPr txBox="1">
            <a:spLocks/>
          </p:cNvSpPr>
          <p:nvPr/>
        </p:nvSpPr>
        <p:spPr>
          <a:xfrm>
            <a:off x="3868737" y="1760988"/>
            <a:ext cx="6857016" cy="12872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Relations in a semi-equilateral triangle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Substitute AB = 6</a:t>
            </a:r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2C848871-E157-4CA2-8317-1D242E24E950}"/>
              </a:ext>
            </a:extLst>
          </p:cNvPr>
          <p:cNvSpPr/>
          <p:nvPr/>
        </p:nvSpPr>
        <p:spPr>
          <a:xfrm rot="16200000">
            <a:off x="9848773" y="1928368"/>
            <a:ext cx="1498883" cy="93600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071557-D687-43B1-955C-520C42859E75}"/>
              </a:ext>
            </a:extLst>
          </p:cNvPr>
          <p:cNvSpPr txBox="1"/>
          <p:nvPr/>
        </p:nvSpPr>
        <p:spPr>
          <a:xfrm>
            <a:off x="9748855" y="2111693"/>
            <a:ext cx="942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6 cm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C541C6-68C9-4231-89EC-777721A62A94}"/>
              </a:ext>
            </a:extLst>
          </p:cNvPr>
          <p:cNvSpPr/>
          <p:nvPr/>
        </p:nvSpPr>
        <p:spPr>
          <a:xfrm>
            <a:off x="10916432" y="3003232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Myriad Pro" panose="020B050303040302020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4A9426-81D6-4F05-A736-7F05D855A75C}"/>
              </a:ext>
            </a:extLst>
          </p:cNvPr>
          <p:cNvSpPr txBox="1"/>
          <p:nvPr/>
        </p:nvSpPr>
        <p:spPr>
          <a:xfrm>
            <a:off x="10188407" y="2837141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60</a:t>
            </a: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en-US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BF8C85-F816-47D2-BA5A-B8A8393B7A20}"/>
              </a:ext>
            </a:extLst>
          </p:cNvPr>
          <p:cNvSpPr txBox="1"/>
          <p:nvPr/>
        </p:nvSpPr>
        <p:spPr>
          <a:xfrm>
            <a:off x="10652169" y="2052569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30</a:t>
            </a: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en-US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BA009D-D56D-4DBD-9CA8-F2061205DC6B}"/>
              </a:ext>
            </a:extLst>
          </p:cNvPr>
          <p:cNvSpPr txBox="1"/>
          <p:nvPr/>
        </p:nvSpPr>
        <p:spPr>
          <a:xfrm>
            <a:off x="10824711" y="1218871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1976EA-1A46-45A1-B07E-11D27B838C1D}"/>
              </a:ext>
            </a:extLst>
          </p:cNvPr>
          <p:cNvSpPr txBox="1"/>
          <p:nvPr/>
        </p:nvSpPr>
        <p:spPr>
          <a:xfrm>
            <a:off x="9703172" y="2968737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781706-3584-4E3C-8BE5-689D753F255B}"/>
              </a:ext>
            </a:extLst>
          </p:cNvPr>
          <p:cNvSpPr txBox="1"/>
          <p:nvPr/>
        </p:nvSpPr>
        <p:spPr>
          <a:xfrm>
            <a:off x="10852398" y="3075232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FB38EBFF-4435-4FAA-80B0-F66D3517A30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80039" y="3593938"/>
                <a:ext cx="8861323" cy="1700917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AC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AB</m:t>
                        </m:r>
                        <m:rad>
                          <m:radPr>
                            <m:degHide m:val="on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b="0" dirty="0">
                  <a:solidFill>
                    <a:srgbClr val="0070C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AC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cm</a:t>
                </a:r>
              </a:p>
            </p:txBody>
          </p:sp>
        </mc:Choice>
        <mc:Fallback xmlns="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FB38EBFF-4435-4FAA-80B0-F66D3517A3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039" y="3593938"/>
                <a:ext cx="8861323" cy="1700917"/>
              </a:xfrm>
              <a:prstGeom prst="rect">
                <a:avLst/>
              </a:prstGeom>
              <a:blipFill>
                <a:blip r:embed="rId4"/>
                <a:stretch>
                  <a:fillRect l="-1101" b="-250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3868737" y="3852125"/>
            <a:ext cx="5080750" cy="584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4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Relations in a semi-equilateral triangle</a:t>
            </a:r>
          </a:p>
        </p:txBody>
      </p:sp>
      <p:sp>
        <p:nvSpPr>
          <p:cNvPr id="3" name="Rectangle 2"/>
          <p:cNvSpPr/>
          <p:nvPr/>
        </p:nvSpPr>
        <p:spPr>
          <a:xfrm>
            <a:off x="3868737" y="4612392"/>
            <a:ext cx="2398157" cy="584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4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Substitute AB = 6</a:t>
            </a:r>
          </a:p>
        </p:txBody>
      </p:sp>
    </p:spTree>
    <p:extLst>
      <p:ext uri="{BB962C8B-B14F-4D97-AF65-F5344CB8AC3E}">
        <p14:creationId xmlns:p14="http://schemas.microsoft.com/office/powerpoint/2010/main" val="1480212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uiExpand="1" build="p"/>
      <p:bldP spid="6" grpId="0" animBg="1"/>
      <p:bldP spid="7" grpId="0"/>
      <p:bldP spid="8" grpId="0" animBg="1"/>
      <p:bldP spid="9" grpId="0"/>
      <p:bldP spid="10" grpId="0"/>
      <p:bldP spid="12" grpId="0"/>
      <p:bldP spid="13" grpId="0"/>
      <p:bldP spid="14" grpId="0"/>
      <p:bldP spid="15" grpId="0" uiExpand="1" build="p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Relations in Special Triangles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BE581B-0412-4912-817D-2DA8BF033A4E}"/>
              </a:ext>
            </a:extLst>
          </p:cNvPr>
          <p:cNvSpPr txBox="1">
            <a:spLocks/>
          </p:cNvSpPr>
          <p:nvPr/>
        </p:nvSpPr>
        <p:spPr>
          <a:xfrm>
            <a:off x="486557" y="1536744"/>
            <a:ext cx="5017581" cy="4335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4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A.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 Calculate AB and BC.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3">
                <a:extLst>
                  <a:ext uri="{FF2B5EF4-FFF2-40B4-BE49-F238E27FC236}">
                    <a16:creationId xmlns:a16="http://schemas.microsoft.com/office/drawing/2014/main" id="{71A017AD-5368-44E8-A410-ACEDD3ADDA9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9788" y="4442875"/>
                <a:ext cx="1835171" cy="165415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AC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AB</m:t>
                        </m:r>
                        <m:rad>
                          <m:radPr>
                            <m:degHide m:val="on"/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2400" b="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AB</m:t>
                        </m:r>
                        <m:rad>
                          <m:radPr>
                            <m:degHide m:val="on"/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2400" b="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AB</m:t>
                    </m:r>
                    <m:rad>
                      <m:radPr>
                        <m:degHide m:val="on"/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AB = 2</a:t>
                </a:r>
              </a:p>
            </p:txBody>
          </p:sp>
        </mc:Choice>
        <mc:Fallback xmlns="">
          <p:sp>
            <p:nvSpPr>
              <p:cNvPr id="5" name="Content Placeholder 3">
                <a:extLst>
                  <a:ext uri="{FF2B5EF4-FFF2-40B4-BE49-F238E27FC236}">
                    <a16:creationId xmlns:a16="http://schemas.microsoft.com/office/drawing/2014/main" id="{71A017AD-5368-44E8-A410-ACEDD3ADDA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788" y="4442875"/>
                <a:ext cx="1835171" cy="1654154"/>
              </a:xfrm>
              <a:prstGeom prst="rect">
                <a:avLst/>
              </a:prstGeom>
              <a:blipFill>
                <a:blip r:embed="rId2"/>
                <a:stretch>
                  <a:fillRect l="-5316" b="-309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51C0731-1C46-4A0B-AEF8-D9C77EAAB45B}"/>
              </a:ext>
            </a:extLst>
          </p:cNvPr>
          <p:cNvSpPr txBox="1">
            <a:spLocks/>
          </p:cNvSpPr>
          <p:nvPr/>
        </p:nvSpPr>
        <p:spPr>
          <a:xfrm>
            <a:off x="6645902" y="1494034"/>
            <a:ext cx="4819921" cy="4335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B.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 Calculate EG and EF</a:t>
            </a:r>
          </a:p>
        </p:txBody>
      </p: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EE75A96F-B773-4E0B-B400-E7C8E06E60DE}"/>
              </a:ext>
            </a:extLst>
          </p:cNvPr>
          <p:cNvSpPr/>
          <p:nvPr/>
        </p:nvSpPr>
        <p:spPr>
          <a:xfrm rot="16200000">
            <a:off x="9218875" y="1961652"/>
            <a:ext cx="1080000" cy="187200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A1E380-3941-46A6-BA38-5B3F00F525E4}"/>
              </a:ext>
            </a:extLst>
          </p:cNvPr>
          <p:cNvSpPr txBox="1"/>
          <p:nvPr/>
        </p:nvSpPr>
        <p:spPr>
          <a:xfrm>
            <a:off x="10650071" y="2678761"/>
            <a:ext cx="796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4 m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F53D738-92AC-40F2-A8DC-0A2108F357E5}"/>
              </a:ext>
            </a:extLst>
          </p:cNvPr>
          <p:cNvSpPr/>
          <p:nvPr/>
        </p:nvSpPr>
        <p:spPr>
          <a:xfrm>
            <a:off x="10545102" y="3289739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7F828CE9-B6DD-4894-BAAF-7D7D2780C97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98803" y="4304312"/>
                <a:ext cx="2160000" cy="21524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FG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EG</m:t>
                        </m:r>
                      </m:num>
                      <m:den>
                        <m: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2400" b="0" i="1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4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EG</m:t>
                        </m:r>
                      </m:num>
                      <m:den>
                        <m: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EG = 4 </a:t>
                </a: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 2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EG = 8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Thus, EG = 8 m</a:t>
                </a:r>
              </a:p>
            </p:txBody>
          </p:sp>
        </mc:Choice>
        <mc:Fallback xmlns=""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7F828CE9-B6DD-4894-BAAF-7D7D2780C9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8803" y="4304312"/>
                <a:ext cx="2160000" cy="2152472"/>
              </a:xfrm>
              <a:prstGeom prst="rect">
                <a:avLst/>
              </a:prstGeom>
              <a:blipFill>
                <a:blip r:embed="rId3"/>
                <a:stretch>
                  <a:fillRect l="-4520" b="-10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1C6C0D6-6044-40D0-9B38-0E1FBF878DD4}"/>
              </a:ext>
            </a:extLst>
          </p:cNvPr>
          <p:cNvCxnSpPr/>
          <p:nvPr/>
        </p:nvCxnSpPr>
        <p:spPr>
          <a:xfrm>
            <a:off x="6096000" y="1514269"/>
            <a:ext cx="0" cy="4490114"/>
          </a:xfrm>
          <a:prstGeom prst="line">
            <a:avLst/>
          </a:prstGeom>
          <a:ln w="19050">
            <a:solidFill>
              <a:srgbClr val="B4C7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652A7A46-8F2D-4712-AEB1-22AD25D7FBE2}"/>
              </a:ext>
            </a:extLst>
          </p:cNvPr>
          <p:cNvSpPr/>
          <p:nvPr/>
        </p:nvSpPr>
        <p:spPr>
          <a:xfrm rot="16200000">
            <a:off x="1052714" y="2734346"/>
            <a:ext cx="1498883" cy="93600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0E9B6C2-FFA9-43B9-9E6A-57E6B09C2C1D}"/>
                  </a:ext>
                </a:extLst>
              </p:cNvPr>
              <p:cNvSpPr txBox="1"/>
              <p:nvPr/>
            </p:nvSpPr>
            <p:spPr>
              <a:xfrm>
                <a:off x="2270156" y="3029129"/>
                <a:ext cx="504967" cy="4364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</m:rad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0E9B6C2-FFA9-43B9-9E6A-57E6B09C2C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0156" y="3029129"/>
                <a:ext cx="504967" cy="43640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>
            <a:extLst>
              <a:ext uri="{FF2B5EF4-FFF2-40B4-BE49-F238E27FC236}">
                <a16:creationId xmlns:a16="http://schemas.microsoft.com/office/drawing/2014/main" id="{F6E68BA5-A193-41FB-8DE5-D26489EA62DC}"/>
              </a:ext>
            </a:extLst>
          </p:cNvPr>
          <p:cNvSpPr/>
          <p:nvPr/>
        </p:nvSpPr>
        <p:spPr>
          <a:xfrm>
            <a:off x="2118757" y="3795562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Myriad Pro" panose="020B050303040302020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5FB412-2CC3-4FC3-865F-C5DF66719408}"/>
              </a:ext>
            </a:extLst>
          </p:cNvPr>
          <p:cNvSpPr txBox="1"/>
          <p:nvPr/>
        </p:nvSpPr>
        <p:spPr>
          <a:xfrm>
            <a:off x="1392348" y="3629471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60</a:t>
            </a: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en-US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9BB0F13-D9E5-4ACB-854D-E0A979A1D82A}"/>
              </a:ext>
            </a:extLst>
          </p:cNvPr>
          <p:cNvSpPr txBox="1"/>
          <p:nvPr/>
        </p:nvSpPr>
        <p:spPr>
          <a:xfrm>
            <a:off x="1856110" y="2844899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30</a:t>
            </a: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en-US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D5E019-F055-4B8E-867E-5EEB558D95D0}"/>
              </a:ext>
            </a:extLst>
          </p:cNvPr>
          <p:cNvSpPr txBox="1"/>
          <p:nvPr/>
        </p:nvSpPr>
        <p:spPr>
          <a:xfrm>
            <a:off x="2028652" y="2011201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5F46D1B-CCDA-4556-9DBA-077113B5FC68}"/>
              </a:ext>
            </a:extLst>
          </p:cNvPr>
          <p:cNvSpPr txBox="1"/>
          <p:nvPr/>
        </p:nvSpPr>
        <p:spPr>
          <a:xfrm>
            <a:off x="907113" y="3761067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BD92FF8-3970-4C33-AAFE-42B01545150B}"/>
              </a:ext>
            </a:extLst>
          </p:cNvPr>
          <p:cNvSpPr txBox="1"/>
          <p:nvPr/>
        </p:nvSpPr>
        <p:spPr>
          <a:xfrm>
            <a:off x="2056339" y="3867562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768A7AE5-63A5-4D57-BFB5-C20C32A29F3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29369" y="4464680"/>
                <a:ext cx="1442632" cy="163234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BC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AB</m:t>
                        </m:r>
                      </m:num>
                      <m:den>
                        <m: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2400" b="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BC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2400" b="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BC = 1</a:t>
                </a:r>
              </a:p>
            </p:txBody>
          </p:sp>
        </mc:Choice>
        <mc:Fallback xmlns=""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768A7AE5-63A5-4D57-BFB5-C20C32A29F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9369" y="4464680"/>
                <a:ext cx="1442632" cy="1632349"/>
              </a:xfrm>
              <a:prstGeom prst="rect">
                <a:avLst/>
              </a:prstGeom>
              <a:blipFill>
                <a:blip r:embed="rId5"/>
                <a:stretch>
                  <a:fillRect l="-6329" b="-7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>
            <a:extLst>
              <a:ext uri="{FF2B5EF4-FFF2-40B4-BE49-F238E27FC236}">
                <a16:creationId xmlns:a16="http://schemas.microsoft.com/office/drawing/2014/main" id="{ED0889F1-AE99-4787-AD01-26B0164D0907}"/>
              </a:ext>
            </a:extLst>
          </p:cNvPr>
          <p:cNvSpPr txBox="1"/>
          <p:nvPr/>
        </p:nvSpPr>
        <p:spPr>
          <a:xfrm>
            <a:off x="10262708" y="2537225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60</a:t>
            </a: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en-US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31ED787-7503-4910-8C7D-8CC6C140300B}"/>
              </a:ext>
            </a:extLst>
          </p:cNvPr>
          <p:cNvSpPr txBox="1"/>
          <p:nvPr/>
        </p:nvSpPr>
        <p:spPr>
          <a:xfrm>
            <a:off x="9240313" y="3120462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30</a:t>
            </a: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en-US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4DFF41-E17F-48B3-90CE-2529A4CB52B6}"/>
              </a:ext>
            </a:extLst>
          </p:cNvPr>
          <p:cNvSpPr txBox="1"/>
          <p:nvPr/>
        </p:nvSpPr>
        <p:spPr>
          <a:xfrm>
            <a:off x="8353836" y="3145264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74CFCA7-5389-409B-8717-08EA3A12F827}"/>
              </a:ext>
            </a:extLst>
          </p:cNvPr>
          <p:cNvSpPr txBox="1"/>
          <p:nvPr/>
        </p:nvSpPr>
        <p:spPr>
          <a:xfrm>
            <a:off x="10560154" y="3326953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675620-451B-48AD-9BAA-FEC0D239F048}"/>
              </a:ext>
            </a:extLst>
          </p:cNvPr>
          <p:cNvSpPr txBox="1"/>
          <p:nvPr/>
        </p:nvSpPr>
        <p:spPr>
          <a:xfrm>
            <a:off x="10478792" y="1932200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CF186E3-6FBA-4D68-94EA-DCDA5404EC8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492796" y="4319602"/>
                <a:ext cx="2450388" cy="213718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EF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EG</m:t>
                        </m:r>
                        <m:rad>
                          <m:radPr>
                            <m:degHide m:val="on"/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2400" b="0" i="1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EF</a:t>
                </a:r>
                <a:r>
                  <a:rPr lang="en-US" sz="24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  <m:rad>
                          <m:radPr>
                            <m:degHide m:val="on"/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EF = 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Thus, EF = 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m</a:t>
                </a:r>
              </a:p>
            </p:txBody>
          </p:sp>
        </mc:Choice>
        <mc:Fallback xmlns=""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CF186E3-6FBA-4D68-94EA-DCDA5404EC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92796" y="4319602"/>
                <a:ext cx="2450388" cy="2137182"/>
              </a:xfrm>
              <a:prstGeom prst="rect">
                <a:avLst/>
              </a:prstGeom>
              <a:blipFill>
                <a:blip r:embed="rId6"/>
                <a:stretch>
                  <a:fillRect l="-3731" r="-498" b="-3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5097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build="p"/>
      <p:bldP spid="6" grpId="0" uiExpand="1" build="p"/>
      <p:bldP spid="7" grpId="0" animBg="1"/>
      <p:bldP spid="8" grpId="0"/>
      <p:bldP spid="9" grpId="0" animBg="1"/>
      <p:bldP spid="10" grpId="0" build="p"/>
      <p:bldP spid="13" grpId="0" animBg="1"/>
      <p:bldP spid="14" grpId="0"/>
      <p:bldP spid="15" grpId="0" animBg="1"/>
      <p:bldP spid="16" grpId="0"/>
      <p:bldP spid="17" grpId="0"/>
      <p:bldP spid="18" grpId="0"/>
      <p:bldP spid="19" grpId="0"/>
      <p:bldP spid="20" grpId="0"/>
      <p:bldP spid="21" grpId="0" build="p"/>
      <p:bldP spid="22" grpId="0"/>
      <p:bldP spid="23" grpId="0"/>
      <p:bldP spid="24" grpId="0"/>
      <p:bldP spid="25" grpId="0"/>
      <p:bldP spid="26" grpId="0"/>
      <p:bldP spid="2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6"/>
            <a:ext cx="10916041" cy="788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Relations in Special Triangles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41C3B2-C4D9-4125-ACCB-3BB2549B51EE}"/>
              </a:ext>
            </a:extLst>
          </p:cNvPr>
          <p:cNvSpPr txBox="1">
            <a:spLocks/>
          </p:cNvSpPr>
          <p:nvPr/>
        </p:nvSpPr>
        <p:spPr>
          <a:xfrm>
            <a:off x="593809" y="2025703"/>
            <a:ext cx="6857016" cy="149193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5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Sarah has a squared carpet of diagonal 5m.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She wants to put it on the ground of her squared room with the side of 4 m.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1) What is the side of the carpet ?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2) Can Sarah put it on her room?</a:t>
            </a:r>
            <a:endParaRPr lang="en-US" b="0" dirty="0">
              <a:solidFill>
                <a:srgbClr val="0070C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61E2CDD-FE4D-40FF-AC48-570C6461B2CB}"/>
              </a:ext>
            </a:extLst>
          </p:cNvPr>
          <p:cNvSpPr txBox="1">
            <a:spLocks/>
          </p:cNvSpPr>
          <p:nvPr/>
        </p:nvSpPr>
        <p:spPr>
          <a:xfrm>
            <a:off x="593809" y="3939704"/>
            <a:ext cx="6438974" cy="3651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The side of the carpet  3.5 m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3.5 &lt; 4 . So, yes she can put the carpet.</a:t>
            </a:r>
            <a:endParaRPr lang="en-US" sz="24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and Knotted Mamluk Ziegler Wool Square Rug - 9' 10 x 10' 2 - On Sale -  Overstock - 24013064">
            <a:extLst>
              <a:ext uri="{FF2B5EF4-FFF2-40B4-BE49-F238E27FC236}">
                <a16:creationId xmlns:a16="http://schemas.microsoft.com/office/drawing/2014/main" id="{61307C4A-C389-4D29-8B3C-122F232104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3309" y="1413351"/>
            <a:ext cx="2667000" cy="2302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83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Miscellaneous Application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B54245-0947-41C7-BA09-4C2E207035CE}"/>
              </a:ext>
            </a:extLst>
          </p:cNvPr>
          <p:cNvSpPr txBox="1">
            <a:spLocks/>
          </p:cNvSpPr>
          <p:nvPr/>
        </p:nvSpPr>
        <p:spPr>
          <a:xfrm>
            <a:off x="663324" y="1218871"/>
            <a:ext cx="6857016" cy="245827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6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In the figure at right,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BCDE is a square of length 4 cm.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ABE is an equilateral triangle.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F is the midpoint of [BE].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Calculate CE, AF, and BF.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3">
                <a:extLst>
                  <a:ext uri="{FF2B5EF4-FFF2-40B4-BE49-F238E27FC236}">
                    <a16:creationId xmlns:a16="http://schemas.microsoft.com/office/drawing/2014/main" id="{AF9DC4A7-2B64-46E8-8BED-8BDB0C8B35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3324" y="3836348"/>
                <a:ext cx="2160000" cy="11541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CE = 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cm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AF = 2</a:t>
                </a:r>
                <a:r>
                  <a:rPr lang="en-US" sz="24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cm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BF = 2 cm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endParaRPr lang="en-US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Content Placeholder 3">
                <a:extLst>
                  <a:ext uri="{FF2B5EF4-FFF2-40B4-BE49-F238E27FC236}">
                    <a16:creationId xmlns:a16="http://schemas.microsoft.com/office/drawing/2014/main" id="{AF9DC4A7-2B64-46E8-8BED-8BDB0C8B35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324" y="3836348"/>
                <a:ext cx="2160000" cy="1154100"/>
              </a:xfrm>
              <a:prstGeom prst="rect">
                <a:avLst/>
              </a:prstGeom>
              <a:blipFill>
                <a:blip r:embed="rId2"/>
                <a:stretch>
                  <a:fillRect l="-4520" t="-526" b="-2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723EC912-81B2-4679-A5CB-07C0059267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499" y="1427746"/>
            <a:ext cx="2976556" cy="4382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14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adroTexto 238">
            <a:extLst>
              <a:ext uri="{FF2B5EF4-FFF2-40B4-BE49-F238E27FC236}">
                <a16:creationId xmlns:a16="http://schemas.microsoft.com/office/drawing/2014/main" id="{D7882081-25EE-1044-8F36-673BC8017AFA}"/>
              </a:ext>
            </a:extLst>
          </p:cNvPr>
          <p:cNvSpPr txBox="1"/>
          <p:nvPr/>
        </p:nvSpPr>
        <p:spPr>
          <a:xfrm>
            <a:off x="469609" y="1518990"/>
            <a:ext cx="59104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A lighthouse is 25 m tall.</a:t>
            </a:r>
          </a:p>
          <a:p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A boat is 180 m away from the bottom of the lighthouse.</a:t>
            </a:r>
          </a:p>
          <a:p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Rami is observing an object in the boat from the top of the lighthouse. He can clearly see the object if it is 200 m away or less.</a:t>
            </a:r>
          </a:p>
          <a:p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Does Rami clearly observe the object or not?</a:t>
            </a:r>
          </a:p>
        </p:txBody>
      </p:sp>
      <p:pic>
        <p:nvPicPr>
          <p:cNvPr id="7" name="Picture 4" descr="What are some real life uses of the Pythagorean theorem? - Quora">
            <a:extLst>
              <a:ext uri="{FF2B5EF4-FFF2-40B4-BE49-F238E27FC236}">
                <a16:creationId xmlns:a16="http://schemas.microsoft.com/office/drawing/2014/main" id="{32A5ED28-0C65-4816-BA19-910F74947CBF}"/>
              </a:ext>
            </a:extLst>
          </p:cNvPr>
          <p:cNvPicPr>
            <a:picLocks noGrp="1" noChangeAspect="1" noChangeArrowheads="1"/>
          </p:cNvPicPr>
          <p:nvPr>
            <p:ph type="pic" sz="quarter" idx="6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2" b="17552"/>
          <a:stretch>
            <a:fillRect/>
          </a:stretch>
        </p:blipFill>
        <p:spPr bwMode="auto">
          <a:xfrm>
            <a:off x="6740013" y="2169966"/>
            <a:ext cx="5111485" cy="2264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21997" y="-15793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dirty="0">
                <a:solidFill>
                  <a:srgbClr val="0096D6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Problem of the Chapter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66510FD-CA35-42E6-8FC2-771BEACA71F9}"/>
              </a:ext>
            </a:extLst>
          </p:cNvPr>
          <p:cNvSpPr txBox="1">
            <a:spLocks/>
          </p:cNvSpPr>
          <p:nvPr/>
        </p:nvSpPr>
        <p:spPr>
          <a:xfrm>
            <a:off x="2364940" y="4533850"/>
            <a:ext cx="1059873" cy="4493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yes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endParaRPr lang="en-US" sz="24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75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1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Assignment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614206" y="1825624"/>
            <a:ext cx="10774230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Select the appropriate exercises and problems from the textbook and/or your own resources.</a:t>
            </a:r>
          </a:p>
        </p:txBody>
      </p:sp>
    </p:spTree>
    <p:extLst>
      <p:ext uri="{BB962C8B-B14F-4D97-AF65-F5344CB8AC3E}">
        <p14:creationId xmlns:p14="http://schemas.microsoft.com/office/powerpoint/2010/main" val="77872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Focus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95DABBB-F1F3-4445-BC84-0727C3D4AF68}"/>
              </a:ext>
            </a:extLst>
          </p:cNvPr>
          <p:cNvSpPr txBox="1">
            <a:spLocks/>
          </p:cNvSpPr>
          <p:nvPr/>
        </p:nvSpPr>
        <p:spPr>
          <a:xfrm>
            <a:off x="498808" y="1305792"/>
            <a:ext cx="3420000" cy="5040000"/>
          </a:xfrm>
          <a:prstGeom prst="rect">
            <a:avLst/>
          </a:prstGeom>
          <a:solidFill>
            <a:srgbClr val="DEEBF7"/>
          </a:solidFill>
        </p:spPr>
        <p:txBody>
          <a:bodyPr anchor="t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Property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In a right triangle with hypotenuse c and legs a and b,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  <a:r>
              <a:rPr lang="en-US" baseline="30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 + b</a:t>
            </a:r>
            <a:r>
              <a:rPr lang="en-US" baseline="30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 = c</a:t>
            </a:r>
            <a:r>
              <a:rPr lang="en-US" baseline="30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  <a:endParaRPr lang="en-US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5" name="Right Triangle 4">
            <a:extLst>
              <a:ext uri="{FF2B5EF4-FFF2-40B4-BE49-F238E27FC236}">
                <a16:creationId xmlns:a16="http://schemas.microsoft.com/office/drawing/2014/main" id="{8FA161E9-DAE1-40F0-893C-F4E4D81DD8EF}"/>
              </a:ext>
            </a:extLst>
          </p:cNvPr>
          <p:cNvSpPr/>
          <p:nvPr/>
        </p:nvSpPr>
        <p:spPr>
          <a:xfrm rot="16200000">
            <a:off x="1368700" y="4435902"/>
            <a:ext cx="1187133" cy="757451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US" dirty="0">
              <a:latin typeface="Myriad Pro" panose="020B050303040302020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76FAAE-B9DA-456B-9F80-6B8B86E8E816}"/>
              </a:ext>
            </a:extLst>
          </p:cNvPr>
          <p:cNvSpPr txBox="1"/>
          <p:nvPr/>
        </p:nvSpPr>
        <p:spPr>
          <a:xfrm>
            <a:off x="1556923" y="4512157"/>
            <a:ext cx="50496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FD6278-1B84-47A3-9B93-E00160624D3B}"/>
              </a:ext>
            </a:extLst>
          </p:cNvPr>
          <p:cNvSpPr txBox="1"/>
          <p:nvPr/>
        </p:nvSpPr>
        <p:spPr>
          <a:xfrm>
            <a:off x="1779892" y="5298601"/>
            <a:ext cx="50496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0622A7-191A-4571-8D51-8B1F2E7B2B7D}"/>
              </a:ext>
            </a:extLst>
          </p:cNvPr>
          <p:cNvSpPr txBox="1"/>
          <p:nvPr/>
        </p:nvSpPr>
        <p:spPr>
          <a:xfrm>
            <a:off x="2239068" y="4751172"/>
            <a:ext cx="50496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75A1BA8-51A2-41EC-946F-05096DE51FFF}"/>
              </a:ext>
            </a:extLst>
          </p:cNvPr>
          <p:cNvSpPr/>
          <p:nvPr/>
        </p:nvSpPr>
        <p:spPr>
          <a:xfrm>
            <a:off x="2196992" y="5260280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US" dirty="0">
              <a:latin typeface="Myriad Pro" panose="020B0503030403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29373134-E045-495C-B84B-A0825731D3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66888" y="1294688"/>
                <a:ext cx="3420000" cy="5040000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n-US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Property</a:t>
                </a: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In a right-isosceles triangle with hypotenuse c and leg length a, </a:t>
                </a: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c = 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29373134-E045-495C-B84B-A0825731D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6888" y="1294688"/>
                <a:ext cx="3420000" cy="5040000"/>
              </a:xfrm>
              <a:prstGeom prst="rect">
                <a:avLst/>
              </a:prstGeom>
              <a:blipFill>
                <a:blip r:embed="rId2"/>
                <a:stretch>
                  <a:fillRect l="-2674" t="-846" r="-35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CA65BD30-6108-47AB-95F2-D2169958573B}"/>
              </a:ext>
            </a:extLst>
          </p:cNvPr>
          <p:cNvSpPr/>
          <p:nvPr/>
        </p:nvSpPr>
        <p:spPr>
          <a:xfrm rot="16200000">
            <a:off x="5602932" y="4449559"/>
            <a:ext cx="936000" cy="93600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US" dirty="0">
              <a:latin typeface="Myriad Pro" panose="020B050303040302020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779FF7-912A-4D43-B57D-0C0CC35B6D34}"/>
              </a:ext>
            </a:extLst>
          </p:cNvPr>
          <p:cNvSpPr txBox="1"/>
          <p:nvPr/>
        </p:nvSpPr>
        <p:spPr>
          <a:xfrm>
            <a:off x="5675033" y="4540079"/>
            <a:ext cx="50496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A722C0-D5FE-4DF6-802B-245321FB3D71}"/>
              </a:ext>
            </a:extLst>
          </p:cNvPr>
          <p:cNvSpPr txBox="1"/>
          <p:nvPr/>
        </p:nvSpPr>
        <p:spPr>
          <a:xfrm>
            <a:off x="5852661" y="5260280"/>
            <a:ext cx="50496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486A241-A0AB-4AC2-9246-E85C856741B3}"/>
              </a:ext>
            </a:extLst>
          </p:cNvPr>
          <p:cNvSpPr txBox="1"/>
          <p:nvPr/>
        </p:nvSpPr>
        <p:spPr>
          <a:xfrm>
            <a:off x="6468457" y="4741082"/>
            <a:ext cx="50496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67908BC-4B93-4D57-8610-7B0174F7DD3C}"/>
              </a:ext>
            </a:extLst>
          </p:cNvPr>
          <p:cNvSpPr/>
          <p:nvPr/>
        </p:nvSpPr>
        <p:spPr>
          <a:xfrm>
            <a:off x="6386518" y="5235750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US" dirty="0">
              <a:latin typeface="Myriad Pro" panose="020B0503030403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 Placeholder 2">
                <a:extLst>
                  <a:ext uri="{FF2B5EF4-FFF2-40B4-BE49-F238E27FC236}">
                    <a16:creationId xmlns:a16="http://schemas.microsoft.com/office/drawing/2014/main" id="{07833E32-9C32-470F-9E52-C0A5B773887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34968" y="1305792"/>
                <a:ext cx="3420000" cy="5028895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n-US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Property</a:t>
                </a:r>
                <a:endParaRPr lang="en-US" b="0" dirty="0">
                  <a:solidFill>
                    <a:srgbClr val="00B0F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In a semi-equilateral triangle with hypotenuse c, shorter leg a, and longer leg b, a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b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num>
                      <m:den>
                        <m:r>
                          <a:rPr lang="en-US" b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and    b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b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  <m:rad>
                          <m:radPr>
                            <m:degHide m:val="on"/>
                            <m:ctrlPr>
                              <a:rPr lang="en-US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b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b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 Placeholder 2">
                <a:extLst>
                  <a:ext uri="{FF2B5EF4-FFF2-40B4-BE49-F238E27FC236}">
                    <a16:creationId xmlns:a16="http://schemas.microsoft.com/office/drawing/2014/main" id="{07833E32-9C32-470F-9E52-C0A5B77388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4968" y="1305792"/>
                <a:ext cx="3420000" cy="5028895"/>
              </a:xfrm>
              <a:prstGeom prst="rect">
                <a:avLst/>
              </a:prstGeom>
              <a:blipFill>
                <a:blip r:embed="rId3"/>
                <a:stretch>
                  <a:fillRect l="-2852" t="-848" r="-33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ight Triangle 17">
            <a:extLst>
              <a:ext uri="{FF2B5EF4-FFF2-40B4-BE49-F238E27FC236}">
                <a16:creationId xmlns:a16="http://schemas.microsoft.com/office/drawing/2014/main" id="{C505239C-ED1C-461C-A5B5-692478B46C33}"/>
              </a:ext>
            </a:extLst>
          </p:cNvPr>
          <p:cNvSpPr/>
          <p:nvPr/>
        </p:nvSpPr>
        <p:spPr>
          <a:xfrm rot="16200000">
            <a:off x="9449996" y="4624385"/>
            <a:ext cx="1245330" cy="749061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US" dirty="0">
              <a:latin typeface="Myriad Pro" panose="020B050303040302020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58F8AAE-607C-4828-9389-298B9D67DF55}"/>
              </a:ext>
            </a:extLst>
          </p:cNvPr>
          <p:cNvSpPr txBox="1"/>
          <p:nvPr/>
        </p:nvSpPr>
        <p:spPr>
          <a:xfrm>
            <a:off x="9617507" y="4799330"/>
            <a:ext cx="50496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7FB7513-1D97-4AAA-8CC1-F45245B3E675}"/>
              </a:ext>
            </a:extLst>
          </p:cNvPr>
          <p:cNvSpPr txBox="1"/>
          <p:nvPr/>
        </p:nvSpPr>
        <p:spPr>
          <a:xfrm>
            <a:off x="9847574" y="5510967"/>
            <a:ext cx="50496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7906C5B-F446-4EFB-AC61-4F97ADDA1C6A}"/>
              </a:ext>
            </a:extLst>
          </p:cNvPr>
          <p:cNvSpPr txBox="1"/>
          <p:nvPr/>
        </p:nvSpPr>
        <p:spPr>
          <a:xfrm>
            <a:off x="10334828" y="4908757"/>
            <a:ext cx="50496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1691B65-902A-4325-9B8E-A5A3744FC2BC}"/>
              </a:ext>
            </a:extLst>
          </p:cNvPr>
          <p:cNvSpPr/>
          <p:nvPr/>
        </p:nvSpPr>
        <p:spPr>
          <a:xfrm>
            <a:off x="10300646" y="5475516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US" sz="1600" dirty="0">
              <a:latin typeface="Myriad Pro" panose="020B050303040302020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502880B-073D-4E99-9645-25EA40D1ECD4}"/>
              </a:ext>
            </a:extLst>
          </p:cNvPr>
          <p:cNvSpPr txBox="1"/>
          <p:nvPr/>
        </p:nvSpPr>
        <p:spPr>
          <a:xfrm>
            <a:off x="9712225" y="5341690"/>
            <a:ext cx="504967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60</a:t>
            </a: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en-US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EC4B60A-E568-42DB-851C-FD13D810BDCC}"/>
              </a:ext>
            </a:extLst>
          </p:cNvPr>
          <p:cNvSpPr txBox="1"/>
          <p:nvPr/>
        </p:nvSpPr>
        <p:spPr>
          <a:xfrm>
            <a:off x="10049048" y="4764542"/>
            <a:ext cx="504967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30</a:t>
            </a: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en-US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03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  <p:bldP spid="5" grpId="0" animBg="1"/>
      <p:bldP spid="6" grpId="0"/>
      <p:bldP spid="7" grpId="0"/>
      <p:bldP spid="8" grpId="0"/>
      <p:bldP spid="9" grpId="0" animBg="1"/>
      <p:bldP spid="10" grpId="0" build="p" animBg="1"/>
      <p:bldP spid="12" grpId="0" animBg="1"/>
      <p:bldP spid="13" grpId="0"/>
      <p:bldP spid="14" grpId="0"/>
      <p:bldP spid="15" grpId="0"/>
      <p:bldP spid="16" grpId="0" animBg="1"/>
      <p:bldP spid="17" grpId="0" build="p" animBg="1"/>
      <p:bldP spid="18" grpId="0" animBg="1"/>
      <p:bldP spid="19" grpId="0"/>
      <p:bldP spid="20" grpId="0"/>
      <p:bldP spid="21" grpId="0"/>
      <p:bldP spid="22" grpId="0" animBg="1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582673" y="1672828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Myriad Pro" panose="020B050303040302020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 At the end of this lesson, students should be able to:</a:t>
            </a:r>
            <a:endParaRPr lang="ar-LB" sz="2400" dirty="0">
              <a:latin typeface="Myriad Pro" panose="020B050303040302020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E529B0A2-DB30-B948-8126-A04627032BEF}"/>
              </a:ext>
            </a:extLst>
          </p:cNvPr>
          <p:cNvSpPr/>
          <p:nvPr/>
        </p:nvSpPr>
        <p:spPr>
          <a:xfrm flipH="1">
            <a:off x="1801463" y="3609888"/>
            <a:ext cx="9026653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2400">
              <a:latin typeface="Myriad Pro" panose="020B0503030403020204" charset="0"/>
            </a:endParaRPr>
          </a:p>
        </p:txBody>
      </p:sp>
      <p:pic>
        <p:nvPicPr>
          <p:cNvPr id="130" name="Graphic 129">
            <a:extLst>
              <a:ext uri="{FF2B5EF4-FFF2-40B4-BE49-F238E27FC236}">
                <a16:creationId xmlns:a16="http://schemas.microsoft.com/office/drawing/2014/main" id="{6D6A3ACE-865F-4B46-96A2-46497EFF6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892977" y="3103504"/>
            <a:ext cx="1100188" cy="1550813"/>
          </a:xfrm>
          <a:prstGeom prst="rect">
            <a:avLst/>
          </a:prstGeom>
        </p:spPr>
      </p:pic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912121" y="3675263"/>
            <a:ext cx="55131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latin typeface="Myriad Pro" panose="020B0503030403020204" charset="0"/>
              </a:rPr>
              <a:t>2</a:t>
            </a:r>
            <a:endParaRPr lang="ko-KR" altLang="en-US" sz="2400" b="1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4D44CACC-C4E0-7B45-A101-3EABD06A05A2}"/>
              </a:ext>
            </a:extLst>
          </p:cNvPr>
          <p:cNvSpPr txBox="1"/>
          <p:nvPr/>
        </p:nvSpPr>
        <p:spPr>
          <a:xfrm flipH="1">
            <a:off x="2323651" y="3583068"/>
            <a:ext cx="8173978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Myriad Pro" panose="020B050303040302020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Use Pythagoras’ theorem in proofs. 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DB32C9AE-AB8A-DC45-B272-DEF916032480}"/>
              </a:ext>
            </a:extLst>
          </p:cNvPr>
          <p:cNvSpPr/>
          <p:nvPr/>
        </p:nvSpPr>
        <p:spPr>
          <a:xfrm flipH="1">
            <a:off x="1801463" y="4883383"/>
            <a:ext cx="9026653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2400">
              <a:latin typeface="Myriad Pro" panose="020B0503030403020204" charset="0"/>
            </a:endParaRPr>
          </a:p>
        </p:txBody>
      </p:sp>
      <p:pic>
        <p:nvPicPr>
          <p:cNvPr id="134" name="Graphic 133">
            <a:extLst>
              <a:ext uri="{FF2B5EF4-FFF2-40B4-BE49-F238E27FC236}">
                <a16:creationId xmlns:a16="http://schemas.microsoft.com/office/drawing/2014/main" id="{E17E16C8-E764-9C43-91F3-BC2CB3EA7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892977" y="4317686"/>
            <a:ext cx="1100188" cy="1550813"/>
          </a:xfrm>
          <a:prstGeom prst="rect">
            <a:avLst/>
          </a:prstGeom>
        </p:spPr>
      </p:pic>
      <p:sp>
        <p:nvSpPr>
          <p:cNvPr id="135" name="TextBox 134">
            <a:extLst>
              <a:ext uri="{FF2B5EF4-FFF2-40B4-BE49-F238E27FC236}">
                <a16:creationId xmlns:a16="http://schemas.microsoft.com/office/drawing/2014/main" id="{EFA55753-AC98-BA4A-B81E-88658A9C6B37}"/>
              </a:ext>
            </a:extLst>
          </p:cNvPr>
          <p:cNvSpPr txBox="1"/>
          <p:nvPr/>
        </p:nvSpPr>
        <p:spPr>
          <a:xfrm>
            <a:off x="912121" y="4875674"/>
            <a:ext cx="55131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latin typeface="Myriad Pro" panose="020B0503030403020204" charset="0"/>
              </a:rPr>
              <a:t>3</a:t>
            </a:r>
            <a:endParaRPr lang="ko-KR" altLang="en-US" sz="2400" b="1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67662F08-5FF4-9748-97F3-1883A737AD60}"/>
              </a:ext>
            </a:extLst>
          </p:cNvPr>
          <p:cNvSpPr txBox="1"/>
          <p:nvPr/>
        </p:nvSpPr>
        <p:spPr>
          <a:xfrm flipH="1">
            <a:off x="2371925" y="4870534"/>
            <a:ext cx="8173978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Myriad Pro" panose="020B050303040302020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Use Pythagoras’ theorem  for calculating lengths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8EB2F92-6074-684D-9916-88EB23EE4E41}"/>
              </a:ext>
            </a:extLst>
          </p:cNvPr>
          <p:cNvSpPr/>
          <p:nvPr/>
        </p:nvSpPr>
        <p:spPr>
          <a:xfrm flipH="1">
            <a:off x="1801463" y="2349844"/>
            <a:ext cx="9026653" cy="779753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2400" dirty="0">
              <a:latin typeface="Myriad Pro" panose="020B0503030403020204" charset="0"/>
            </a:endParaRPr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4F63A660-D7FB-2147-B405-4264DF300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892977" y="2049910"/>
            <a:ext cx="1095026" cy="1383123"/>
          </a:xfrm>
          <a:prstGeom prst="rect">
            <a:avLst/>
          </a:prstGeom>
        </p:spPr>
      </p:pic>
      <p:sp>
        <p:nvSpPr>
          <p:cNvPr id="139" name="TextBox 138">
            <a:extLst>
              <a:ext uri="{FF2B5EF4-FFF2-40B4-BE49-F238E27FC236}">
                <a16:creationId xmlns:a16="http://schemas.microsoft.com/office/drawing/2014/main" id="{95051552-3588-4842-A1A5-6C72EC38031C}"/>
              </a:ext>
            </a:extLst>
          </p:cNvPr>
          <p:cNvSpPr txBox="1"/>
          <p:nvPr/>
        </p:nvSpPr>
        <p:spPr>
          <a:xfrm>
            <a:off x="912121" y="2517425"/>
            <a:ext cx="55131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latin typeface="Myriad Pro" panose="020B0503030403020204" charset="0"/>
              </a:rPr>
              <a:t>1</a:t>
            </a:r>
            <a:endParaRPr lang="ko-KR" altLang="en-US" sz="2400" b="1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A2DED82E-A298-C54D-B597-4D90C1E83594}"/>
              </a:ext>
            </a:extLst>
          </p:cNvPr>
          <p:cNvSpPr txBox="1"/>
          <p:nvPr/>
        </p:nvSpPr>
        <p:spPr>
          <a:xfrm flipH="1">
            <a:off x="2371926" y="2403084"/>
            <a:ext cx="8549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Myriad Pro" panose="020B050303040302020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Apply Pythagoras’ theorem to find the length of a side of a right triangle, knowing the other two sides.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FF8E0268-0F03-7A42-AB49-C26C78DFA5C3}"/>
              </a:ext>
            </a:extLst>
          </p:cNvPr>
          <p:cNvSpPr txBox="1"/>
          <p:nvPr/>
        </p:nvSpPr>
        <p:spPr>
          <a:xfrm>
            <a:off x="1064276" y="6344165"/>
            <a:ext cx="36941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latin typeface="Myriad Pro" panose="020B0503030403020204" charset="0"/>
              </a:rPr>
              <a:t>4</a:t>
            </a:r>
            <a:endParaRPr lang="ko-KR" altLang="en-US" sz="2400" b="1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43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29" grpId="0" animBg="1"/>
      <p:bldP spid="131" grpId="0"/>
      <p:bldP spid="132" grpId="0"/>
      <p:bldP spid="133" grpId="0" animBg="1"/>
      <p:bldP spid="135" grpId="0"/>
      <p:bldP spid="136" grpId="0"/>
      <p:bldP spid="137" grpId="0" animBg="1"/>
      <p:bldP spid="139" grpId="0"/>
      <p:bldP spid="1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Building up Mathematics – National Textbook - Grade 8</a:t>
            </a:r>
          </a:p>
          <a:p>
            <a:pPr>
              <a:lnSpc>
                <a:spcPct val="150000"/>
              </a:lnSpc>
            </a:pPr>
            <a:endParaRPr lang="ar-SA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62519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12699" y="1905706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Coordinator : Samer Siefeldeen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Author : Hussein Mohammed Ballout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Reviewer : Georges Habib Maamari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Language Editor : Tatiana </a:t>
            </a:r>
            <a:r>
              <a:rPr lang="en-US" sz="2400" dirty="0" err="1">
                <a:latin typeface="Myriad Pro" panose="020B0503030403020204" pitchFamily="34" charset="0"/>
              </a:rPr>
              <a:t>Aweek</a:t>
            </a:r>
            <a:endParaRPr lang="en-US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Validator : Hatem </a:t>
            </a:r>
            <a:r>
              <a:rPr lang="en-US" sz="2400" dirty="0" err="1">
                <a:latin typeface="Myriad Pro" panose="020B0503030403020204" pitchFamily="34" charset="0"/>
              </a:rPr>
              <a:t>Chalak</a:t>
            </a:r>
            <a:endParaRPr lang="en-US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0306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Prerequisites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577515" y="1224155"/>
            <a:ext cx="10619874" cy="9374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 At the beginning of this chapter, students should be aware of:</a:t>
            </a:r>
            <a:b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</a:br>
            <a:endParaRPr lang="en-US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610DE59-6E57-4E8A-A95F-B819D886CB39}"/>
              </a:ext>
            </a:extLst>
          </p:cNvPr>
          <p:cNvSpPr txBox="1">
            <a:spLocks/>
          </p:cNvSpPr>
          <p:nvPr/>
        </p:nvSpPr>
        <p:spPr>
          <a:xfrm>
            <a:off x="456571" y="1881786"/>
            <a:ext cx="3420000" cy="2723424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In a right triangle, </a:t>
            </a: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95FFB02B-C90D-4563-87BE-24242A43F26E}"/>
              </a:ext>
            </a:extLst>
          </p:cNvPr>
          <p:cNvSpPr/>
          <p:nvPr/>
        </p:nvSpPr>
        <p:spPr>
          <a:xfrm rot="16200000">
            <a:off x="1424789" y="2460364"/>
            <a:ext cx="1476810" cy="879313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038529A-8ED2-4D04-8829-1B1B6222830D}"/>
              </a:ext>
            </a:extLst>
          </p:cNvPr>
          <p:cNvSpPr txBox="1"/>
          <p:nvPr/>
        </p:nvSpPr>
        <p:spPr>
          <a:xfrm>
            <a:off x="952164" y="3822049"/>
            <a:ext cx="13131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Shorter leg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99F3E31-126E-4F62-8910-C1FDC0603469}"/>
              </a:ext>
            </a:extLst>
          </p:cNvPr>
          <p:cNvSpPr/>
          <p:nvPr/>
        </p:nvSpPr>
        <p:spPr>
          <a:xfrm>
            <a:off x="2458849" y="3492858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 Placeholder 2">
                <a:extLst>
                  <a:ext uri="{FF2B5EF4-FFF2-40B4-BE49-F238E27FC236}">
                    <a16:creationId xmlns:a16="http://schemas.microsoft.com/office/drawing/2014/main" id="{E945EAEB-2E13-4C09-99DB-264741EE0FC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188948" y="1895396"/>
                <a:ext cx="3808487" cy="4439733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n-US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The area of a right triangle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Height</m:t>
                        </m:r>
                        <m:r>
                          <a:rPr lang="en-US" sz="20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×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Base</m:t>
                        </m:r>
                      </m:num>
                      <m:den>
                        <m:r>
                          <a:rPr lang="en-US" sz="20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ab</m:t>
                        </m:r>
                      </m:num>
                      <m:den>
                        <m:r>
                          <a:rPr lang="en-US" sz="20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sz="200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sz="200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sz="200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sz="200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sz="200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 Placeholder 2">
                <a:extLst>
                  <a:ext uri="{FF2B5EF4-FFF2-40B4-BE49-F238E27FC236}">
                    <a16:creationId xmlns:a16="http://schemas.microsoft.com/office/drawing/2014/main" id="{E945EAEB-2E13-4C09-99DB-264741EE0F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8948" y="1895396"/>
                <a:ext cx="3808487" cy="4439733"/>
              </a:xfrm>
              <a:prstGeom prst="rect">
                <a:avLst/>
              </a:prstGeom>
              <a:blipFill>
                <a:blip r:embed="rId2"/>
                <a:stretch>
                  <a:fillRect t="-6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C0A761F-F06B-4189-9500-C4C69AA3579C}"/>
              </a:ext>
            </a:extLst>
          </p:cNvPr>
          <p:cNvCxnSpPr>
            <a:cxnSpLocks/>
          </p:cNvCxnSpPr>
          <p:nvPr/>
        </p:nvCxnSpPr>
        <p:spPr>
          <a:xfrm flipV="1">
            <a:off x="1608728" y="3685867"/>
            <a:ext cx="439808" cy="191600"/>
          </a:xfrm>
          <a:prstGeom prst="straightConnector1">
            <a:avLst/>
          </a:prstGeom>
          <a:ln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211AE2C-DD27-4B7B-9F1D-D67CB706C92F}"/>
              </a:ext>
            </a:extLst>
          </p:cNvPr>
          <p:cNvSpPr txBox="1"/>
          <p:nvPr/>
        </p:nvSpPr>
        <p:spPr>
          <a:xfrm>
            <a:off x="2881594" y="2666901"/>
            <a:ext cx="1023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Longer leg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F37AAD3-B6DF-4C92-96C8-C948F136B0ED}"/>
              </a:ext>
            </a:extLst>
          </p:cNvPr>
          <p:cNvCxnSpPr>
            <a:cxnSpLocks/>
          </p:cNvCxnSpPr>
          <p:nvPr/>
        </p:nvCxnSpPr>
        <p:spPr>
          <a:xfrm flipH="1" flipV="1">
            <a:off x="2602849" y="2966304"/>
            <a:ext cx="326102" cy="147044"/>
          </a:xfrm>
          <a:prstGeom prst="straightConnector1">
            <a:avLst/>
          </a:prstGeom>
          <a:ln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C2EDAD39-B1E3-4232-B980-9C15F09397E6}"/>
              </a:ext>
            </a:extLst>
          </p:cNvPr>
          <p:cNvSpPr txBox="1"/>
          <p:nvPr/>
        </p:nvSpPr>
        <p:spPr>
          <a:xfrm>
            <a:off x="595984" y="2265403"/>
            <a:ext cx="15672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Hypotenuse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F66B436-DFF7-4B5B-8315-28DB191E021C}"/>
              </a:ext>
            </a:extLst>
          </p:cNvPr>
          <p:cNvCxnSpPr>
            <a:cxnSpLocks/>
          </p:cNvCxnSpPr>
          <p:nvPr/>
        </p:nvCxnSpPr>
        <p:spPr>
          <a:xfrm>
            <a:off x="1694866" y="2727162"/>
            <a:ext cx="353670" cy="278801"/>
          </a:xfrm>
          <a:prstGeom prst="straightConnector1">
            <a:avLst/>
          </a:prstGeom>
          <a:ln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Right Triangle 22">
            <a:extLst>
              <a:ext uri="{FF2B5EF4-FFF2-40B4-BE49-F238E27FC236}">
                <a16:creationId xmlns:a16="http://schemas.microsoft.com/office/drawing/2014/main" id="{1CFCDBD0-31A7-48E7-A5A6-4A8AC428A826}"/>
              </a:ext>
            </a:extLst>
          </p:cNvPr>
          <p:cNvSpPr/>
          <p:nvPr/>
        </p:nvSpPr>
        <p:spPr>
          <a:xfrm rot="16200000">
            <a:off x="5502434" y="3956420"/>
            <a:ext cx="1187133" cy="757451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06BFE5D-69C1-46A6-8232-9244BA52FFC8}"/>
              </a:ext>
            </a:extLst>
          </p:cNvPr>
          <p:cNvSpPr txBox="1"/>
          <p:nvPr/>
        </p:nvSpPr>
        <p:spPr>
          <a:xfrm>
            <a:off x="5690657" y="4032675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30CA99A-CE52-4FFB-B43C-D8767821F2C6}"/>
              </a:ext>
            </a:extLst>
          </p:cNvPr>
          <p:cNvSpPr txBox="1"/>
          <p:nvPr/>
        </p:nvSpPr>
        <p:spPr>
          <a:xfrm>
            <a:off x="5843516" y="4805992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F37606F-2F87-4507-8BB4-2C3FEF4472F3}"/>
              </a:ext>
            </a:extLst>
          </p:cNvPr>
          <p:cNvSpPr txBox="1"/>
          <p:nvPr/>
        </p:nvSpPr>
        <p:spPr>
          <a:xfrm>
            <a:off x="6402726" y="4141737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6E5BE21-4A13-4944-B931-EAAB3BFE1B79}"/>
              </a:ext>
            </a:extLst>
          </p:cNvPr>
          <p:cNvSpPr/>
          <p:nvPr/>
        </p:nvSpPr>
        <p:spPr>
          <a:xfrm>
            <a:off x="6330726" y="4780798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713548AB-41B8-4139-9670-332ACBE8AF57}"/>
              </a:ext>
            </a:extLst>
          </p:cNvPr>
          <p:cNvSpPr txBox="1">
            <a:spLocks/>
          </p:cNvSpPr>
          <p:nvPr/>
        </p:nvSpPr>
        <p:spPr>
          <a:xfrm>
            <a:off x="456571" y="4707768"/>
            <a:ext cx="3420000" cy="1627362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The area of a square is c</a:t>
            </a:r>
            <a:r>
              <a:rPr lang="en-US" sz="2000" baseline="30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endParaRPr lang="en-US" sz="2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sz="20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sz="20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sz="20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sz="20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sz="20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CEF0FD1-DDDE-41EB-A108-F49E1E042E20}"/>
              </a:ext>
            </a:extLst>
          </p:cNvPr>
          <p:cNvSpPr/>
          <p:nvPr/>
        </p:nvSpPr>
        <p:spPr>
          <a:xfrm>
            <a:off x="1724562" y="5267657"/>
            <a:ext cx="864000" cy="86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C2382CF-F00E-4AEC-B3E4-23C71E76F1D1}"/>
              </a:ext>
            </a:extLst>
          </p:cNvPr>
          <p:cNvSpPr txBox="1"/>
          <p:nvPr/>
        </p:nvSpPr>
        <p:spPr>
          <a:xfrm>
            <a:off x="2504815" y="5498028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2B0F1E08-EAD0-49B5-B4EB-ABEF1A67871C}"/>
              </a:ext>
            </a:extLst>
          </p:cNvPr>
          <p:cNvSpPr txBox="1">
            <a:spLocks/>
          </p:cNvSpPr>
          <p:nvPr/>
        </p:nvSpPr>
        <p:spPr>
          <a:xfrm>
            <a:off x="8309811" y="1893497"/>
            <a:ext cx="3420000" cy="2045347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In a right-isosceles triangle, </a:t>
            </a:r>
          </a:p>
        </p:txBody>
      </p:sp>
      <p:sp>
        <p:nvSpPr>
          <p:cNvPr id="33" name="Right Triangle 32">
            <a:extLst>
              <a:ext uri="{FF2B5EF4-FFF2-40B4-BE49-F238E27FC236}">
                <a16:creationId xmlns:a16="http://schemas.microsoft.com/office/drawing/2014/main" id="{E89139F8-D28D-43FC-8D34-60710144A265}"/>
              </a:ext>
            </a:extLst>
          </p:cNvPr>
          <p:cNvSpPr/>
          <p:nvPr/>
        </p:nvSpPr>
        <p:spPr>
          <a:xfrm rot="16200000">
            <a:off x="9836179" y="2247499"/>
            <a:ext cx="1440000" cy="144000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DA5C78D-12E6-4ED9-ADB0-CA51922AD483}"/>
              </a:ext>
            </a:extLst>
          </p:cNvPr>
          <p:cNvSpPr/>
          <p:nvPr/>
        </p:nvSpPr>
        <p:spPr>
          <a:xfrm>
            <a:off x="11132179" y="3543499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8CC0EDB-DFAC-4539-8497-3ED03D4AA02A}"/>
              </a:ext>
            </a:extLst>
          </p:cNvPr>
          <p:cNvSpPr txBox="1"/>
          <p:nvPr/>
        </p:nvSpPr>
        <p:spPr>
          <a:xfrm>
            <a:off x="10817672" y="2640425"/>
            <a:ext cx="5049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45</a:t>
            </a: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en-US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0E16133-7FF8-4A44-8FB1-C7E035AC1CA1}"/>
              </a:ext>
            </a:extLst>
          </p:cNvPr>
          <p:cNvSpPr txBox="1"/>
          <p:nvPr/>
        </p:nvSpPr>
        <p:spPr>
          <a:xfrm>
            <a:off x="10003768" y="3405823"/>
            <a:ext cx="5049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45</a:t>
            </a: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en-US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7A2F9A6-C3CA-4A64-9601-DC1C70F4FD59}"/>
              </a:ext>
            </a:extLst>
          </p:cNvPr>
          <p:cNvCxnSpPr/>
          <p:nvPr/>
        </p:nvCxnSpPr>
        <p:spPr>
          <a:xfrm>
            <a:off x="11180305" y="3029148"/>
            <a:ext cx="19046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C5ED8CE-B98F-44FB-811D-583EA96944BB}"/>
              </a:ext>
            </a:extLst>
          </p:cNvPr>
          <p:cNvCxnSpPr>
            <a:cxnSpLocks/>
          </p:cNvCxnSpPr>
          <p:nvPr/>
        </p:nvCxnSpPr>
        <p:spPr>
          <a:xfrm rot="5400000">
            <a:off x="10493033" y="3694687"/>
            <a:ext cx="19046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92FDD042-1081-43E2-BEF0-C3ED53B3963C}"/>
              </a:ext>
            </a:extLst>
          </p:cNvPr>
          <p:cNvSpPr txBox="1">
            <a:spLocks/>
          </p:cNvSpPr>
          <p:nvPr/>
        </p:nvSpPr>
        <p:spPr>
          <a:xfrm>
            <a:off x="8308769" y="4038258"/>
            <a:ext cx="3420000" cy="2299936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In a semi-equilateral triangle, </a:t>
            </a:r>
          </a:p>
        </p:txBody>
      </p:sp>
      <p:sp>
        <p:nvSpPr>
          <p:cNvPr id="40" name="Right Triangle 39">
            <a:extLst>
              <a:ext uri="{FF2B5EF4-FFF2-40B4-BE49-F238E27FC236}">
                <a16:creationId xmlns:a16="http://schemas.microsoft.com/office/drawing/2014/main" id="{0184EDB7-6EEF-4090-9C10-BB2EAAD3AD53}"/>
              </a:ext>
            </a:extLst>
          </p:cNvPr>
          <p:cNvSpPr/>
          <p:nvPr/>
        </p:nvSpPr>
        <p:spPr>
          <a:xfrm rot="16200000">
            <a:off x="9816509" y="4724339"/>
            <a:ext cx="1836000" cy="108000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89CCF76-B54B-4C80-93EB-CEA17CC63023}"/>
              </a:ext>
            </a:extLst>
          </p:cNvPr>
          <p:cNvSpPr/>
          <p:nvPr/>
        </p:nvSpPr>
        <p:spPr>
          <a:xfrm>
            <a:off x="11131137" y="6039100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62F69F6-0D60-42EF-BAD6-A93B7790A1A8}"/>
              </a:ext>
            </a:extLst>
          </p:cNvPr>
          <p:cNvSpPr txBox="1"/>
          <p:nvPr/>
        </p:nvSpPr>
        <p:spPr>
          <a:xfrm>
            <a:off x="10834816" y="4929840"/>
            <a:ext cx="5049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30</a:t>
            </a: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en-US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9554F11-3323-45B2-9E26-5214EEA5358B}"/>
              </a:ext>
            </a:extLst>
          </p:cNvPr>
          <p:cNvSpPr txBox="1"/>
          <p:nvPr/>
        </p:nvSpPr>
        <p:spPr>
          <a:xfrm>
            <a:off x="10286723" y="5906792"/>
            <a:ext cx="5049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</a:rPr>
              <a:t>60</a:t>
            </a:r>
            <a:r>
              <a:rPr lang="en-US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en-US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211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animBg="1"/>
      <p:bldP spid="14" grpId="0" animBg="1"/>
      <p:bldP spid="15" grpId="0"/>
      <p:bldP spid="16" grpId="0" animBg="1"/>
      <p:bldP spid="17" grpId="0" animBg="1"/>
      <p:bldP spid="19" grpId="0"/>
      <p:bldP spid="21" grpId="0"/>
      <p:bldP spid="23" grpId="0" animBg="1"/>
      <p:bldP spid="24" grpId="0"/>
      <p:bldP spid="25" grpId="0"/>
      <p:bldP spid="26" grpId="0"/>
      <p:bldP spid="27" grpId="0" animBg="1"/>
      <p:bldP spid="28" grpId="0" animBg="1"/>
      <p:bldP spid="29" grpId="0" animBg="1"/>
      <p:bldP spid="30" grpId="0"/>
      <p:bldP spid="32" grpId="0" animBg="1"/>
      <p:bldP spid="33" grpId="0" animBg="1"/>
      <p:bldP spid="34" grpId="0" animBg="1"/>
      <p:bldP spid="35" grpId="0"/>
      <p:bldP spid="36" grpId="0"/>
      <p:bldP spid="39" grpId="0" animBg="1"/>
      <p:bldP spid="40" grpId="0" animBg="1"/>
      <p:bldP spid="41" grpId="0" animBg="1"/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adroTexto 238">
            <a:extLst>
              <a:ext uri="{FF2B5EF4-FFF2-40B4-BE49-F238E27FC236}">
                <a16:creationId xmlns:a16="http://schemas.microsoft.com/office/drawing/2014/main" id="{D7882081-25EE-1044-8F36-673BC8017AFA}"/>
              </a:ext>
            </a:extLst>
          </p:cNvPr>
          <p:cNvSpPr txBox="1"/>
          <p:nvPr/>
        </p:nvSpPr>
        <p:spPr>
          <a:xfrm>
            <a:off x="469610" y="1989657"/>
            <a:ext cx="59104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A lighthouse is 25 m tall.</a:t>
            </a:r>
          </a:p>
          <a:p>
            <a:r>
              <a:rPr lang="en-US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A boat is 180 m away from the bottom of the lighthouse.</a:t>
            </a:r>
          </a:p>
          <a:p>
            <a:r>
              <a:rPr lang="en-US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Rami is observing an object in the boat from the top of the lighthouse. He can clearly see the object if it is 200 m away or less.</a:t>
            </a:r>
          </a:p>
          <a:p>
            <a:r>
              <a:rPr lang="en-US" sz="20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Does Rami clearly observe the object or not?</a:t>
            </a:r>
          </a:p>
        </p:txBody>
      </p:sp>
      <p:sp>
        <p:nvSpPr>
          <p:cNvPr id="12" name="CuadroTexto 238">
            <a:extLst>
              <a:ext uri="{FF2B5EF4-FFF2-40B4-BE49-F238E27FC236}">
                <a16:creationId xmlns:a16="http://schemas.microsoft.com/office/drawing/2014/main" id="{B17EE9AC-EA1F-E64A-A160-8258CE99CB97}"/>
              </a:ext>
            </a:extLst>
          </p:cNvPr>
          <p:cNvSpPr txBox="1"/>
          <p:nvPr/>
        </p:nvSpPr>
        <p:spPr>
          <a:xfrm>
            <a:off x="1407942" y="1470349"/>
            <a:ext cx="5332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Problem of the Chapter</a:t>
            </a:r>
          </a:p>
        </p:txBody>
      </p:sp>
      <p:pic>
        <p:nvPicPr>
          <p:cNvPr id="7" name="Picture 4" descr="What are some real life uses of the Pythagorean theorem? - Quora">
            <a:extLst>
              <a:ext uri="{FF2B5EF4-FFF2-40B4-BE49-F238E27FC236}">
                <a16:creationId xmlns:a16="http://schemas.microsoft.com/office/drawing/2014/main" id="{32A5ED28-0C65-4816-BA19-910F74947CBF}"/>
              </a:ext>
            </a:extLst>
          </p:cNvPr>
          <p:cNvPicPr>
            <a:picLocks noGrp="1" noChangeAspect="1" noChangeArrowheads="1"/>
          </p:cNvPicPr>
          <p:nvPr>
            <p:ph type="pic" sz="quarter" idx="6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2" b="17552"/>
          <a:stretch>
            <a:fillRect/>
          </a:stretch>
        </p:blipFill>
        <p:spPr bwMode="auto">
          <a:xfrm>
            <a:off x="6740013" y="2169966"/>
            <a:ext cx="5111485" cy="2264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173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Activity</a:t>
            </a:r>
          </a:p>
        </p:txBody>
      </p:sp>
      <p:sp>
        <p:nvSpPr>
          <p:cNvPr id="44" name="Content Placeholder 3">
            <a:extLst>
              <a:ext uri="{FF2B5EF4-FFF2-40B4-BE49-F238E27FC236}">
                <a16:creationId xmlns:a16="http://schemas.microsoft.com/office/drawing/2014/main" id="{2B7664C6-7782-4A57-90DB-50259AA99120}"/>
              </a:ext>
            </a:extLst>
          </p:cNvPr>
          <p:cNvSpPr txBox="1">
            <a:spLocks/>
          </p:cNvSpPr>
          <p:nvPr/>
        </p:nvSpPr>
        <p:spPr>
          <a:xfrm>
            <a:off x="402184" y="1282838"/>
            <a:ext cx="7626686" cy="2160000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In the figure on the right,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The yellow shape is a square with side length c.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The four triangles are right and congruent, with side lengths a, b, and c each.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The four triangles and the square form a bigger square.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45" name="Right Triangle 44">
            <a:extLst>
              <a:ext uri="{FF2B5EF4-FFF2-40B4-BE49-F238E27FC236}">
                <a16:creationId xmlns:a16="http://schemas.microsoft.com/office/drawing/2014/main" id="{43C347D8-520D-4F68-AEB8-6780660B0F72}"/>
              </a:ext>
            </a:extLst>
          </p:cNvPr>
          <p:cNvSpPr/>
          <p:nvPr/>
        </p:nvSpPr>
        <p:spPr>
          <a:xfrm>
            <a:off x="8941723" y="2817019"/>
            <a:ext cx="1440000" cy="1080000"/>
          </a:xfrm>
          <a:prstGeom prst="rtTriangle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46" name="Right Triangle 45">
            <a:extLst>
              <a:ext uri="{FF2B5EF4-FFF2-40B4-BE49-F238E27FC236}">
                <a16:creationId xmlns:a16="http://schemas.microsoft.com/office/drawing/2014/main" id="{9651237B-A03B-466E-9AA7-855931D845E7}"/>
              </a:ext>
            </a:extLst>
          </p:cNvPr>
          <p:cNvSpPr/>
          <p:nvPr/>
        </p:nvSpPr>
        <p:spPr>
          <a:xfrm rot="16200000">
            <a:off x="10192665" y="2634314"/>
            <a:ext cx="1440000" cy="1080000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47" name="Right Triangle 46">
            <a:extLst>
              <a:ext uri="{FF2B5EF4-FFF2-40B4-BE49-F238E27FC236}">
                <a16:creationId xmlns:a16="http://schemas.microsoft.com/office/drawing/2014/main" id="{4C36C823-34CE-441C-B6D2-31F0D987D9B1}"/>
              </a:ext>
            </a:extLst>
          </p:cNvPr>
          <p:cNvSpPr/>
          <p:nvPr/>
        </p:nvSpPr>
        <p:spPr>
          <a:xfrm rot="5400000">
            <a:off x="8761723" y="1551609"/>
            <a:ext cx="1440000" cy="1080000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48" name="Right Triangle 47">
            <a:extLst>
              <a:ext uri="{FF2B5EF4-FFF2-40B4-BE49-F238E27FC236}">
                <a16:creationId xmlns:a16="http://schemas.microsoft.com/office/drawing/2014/main" id="{96516D66-A136-4AD1-AB34-3C06DED2A5A2}"/>
              </a:ext>
            </a:extLst>
          </p:cNvPr>
          <p:cNvSpPr/>
          <p:nvPr/>
        </p:nvSpPr>
        <p:spPr>
          <a:xfrm rot="10800000">
            <a:off x="10000016" y="1377374"/>
            <a:ext cx="1440000" cy="1080000"/>
          </a:xfrm>
          <a:prstGeom prst="rt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D093ABB-13B9-46B2-AD98-F357CA55D864}"/>
              </a:ext>
            </a:extLst>
          </p:cNvPr>
          <p:cNvSpPr/>
          <p:nvPr/>
        </p:nvSpPr>
        <p:spPr>
          <a:xfrm rot="2220000">
            <a:off x="9295278" y="1731203"/>
            <a:ext cx="1800000" cy="1800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1D17CC2-73DA-4F47-B07F-EA3C15002BD2}"/>
              </a:ext>
            </a:extLst>
          </p:cNvPr>
          <p:cNvSpPr txBox="1"/>
          <p:nvPr/>
        </p:nvSpPr>
        <p:spPr>
          <a:xfrm>
            <a:off x="9311604" y="1901332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D10204C-1E0F-4369-BDC4-7191DD8AF326}"/>
              </a:ext>
            </a:extLst>
          </p:cNvPr>
          <p:cNvSpPr txBox="1"/>
          <p:nvPr/>
        </p:nvSpPr>
        <p:spPr>
          <a:xfrm>
            <a:off x="9465568" y="2951280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279D04A-265C-4B9B-B866-B3E9ED5BEF49}"/>
              </a:ext>
            </a:extLst>
          </p:cNvPr>
          <p:cNvSpPr txBox="1"/>
          <p:nvPr/>
        </p:nvSpPr>
        <p:spPr>
          <a:xfrm>
            <a:off x="10561701" y="2866381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FC74274-414C-433A-ABE7-1349A6C9F02F}"/>
              </a:ext>
            </a:extLst>
          </p:cNvPr>
          <p:cNvSpPr txBox="1"/>
          <p:nvPr/>
        </p:nvSpPr>
        <p:spPr>
          <a:xfrm>
            <a:off x="10413910" y="1748489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944BB61-2621-46BB-97E3-421745CCE81F}"/>
              </a:ext>
            </a:extLst>
          </p:cNvPr>
          <p:cNvSpPr txBox="1"/>
          <p:nvPr/>
        </p:nvSpPr>
        <p:spPr>
          <a:xfrm>
            <a:off x="11354558" y="1609062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25B957B-825B-4A94-86D0-CD8099147B38}"/>
              </a:ext>
            </a:extLst>
          </p:cNvPr>
          <p:cNvSpPr txBox="1"/>
          <p:nvPr/>
        </p:nvSpPr>
        <p:spPr>
          <a:xfrm>
            <a:off x="10664710" y="3767409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89A8E0D-0635-4E36-B050-F818A1F9A430}"/>
              </a:ext>
            </a:extLst>
          </p:cNvPr>
          <p:cNvSpPr txBox="1"/>
          <p:nvPr/>
        </p:nvSpPr>
        <p:spPr>
          <a:xfrm>
            <a:off x="8526522" y="3113854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E8F5CAC-6562-4F48-AFA3-441AB6D39F85}"/>
              </a:ext>
            </a:extLst>
          </p:cNvPr>
          <p:cNvSpPr txBox="1"/>
          <p:nvPr/>
        </p:nvSpPr>
        <p:spPr>
          <a:xfrm>
            <a:off x="8531031" y="1839741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C4C9E02-E010-4826-994C-39B48C851C99}"/>
              </a:ext>
            </a:extLst>
          </p:cNvPr>
          <p:cNvSpPr txBox="1"/>
          <p:nvPr/>
        </p:nvSpPr>
        <p:spPr>
          <a:xfrm>
            <a:off x="9331340" y="3838282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059ECB0-132D-452D-899B-D4A3AA1B52BD}"/>
              </a:ext>
            </a:extLst>
          </p:cNvPr>
          <p:cNvSpPr txBox="1"/>
          <p:nvPr/>
        </p:nvSpPr>
        <p:spPr>
          <a:xfrm>
            <a:off x="11359067" y="3035422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0" name="Content Placeholder 3">
            <a:extLst>
              <a:ext uri="{FF2B5EF4-FFF2-40B4-BE49-F238E27FC236}">
                <a16:creationId xmlns:a16="http://schemas.microsoft.com/office/drawing/2014/main" id="{7A24032A-A75C-41C8-BEDC-FA524049C904}"/>
              </a:ext>
            </a:extLst>
          </p:cNvPr>
          <p:cNvSpPr txBox="1">
            <a:spLocks/>
          </p:cNvSpPr>
          <p:nvPr/>
        </p:nvSpPr>
        <p:spPr>
          <a:xfrm>
            <a:off x="370085" y="3406886"/>
            <a:ext cx="7626686" cy="29949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1) Write, in terms of a and b, the area of each triangle.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2) Write, in terms of c, the area of the yellow square.</a:t>
            </a:r>
          </a:p>
          <a:p>
            <a:pPr marL="627063" indent="-62706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3) a- Find, in terms of a and b, the length of the side of the bigger square.</a:t>
            </a:r>
          </a:p>
          <a:p>
            <a:pPr marL="648000" indent="-62706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    b- Find, in terms of a and b, the area of the bigger square.</a:t>
            </a:r>
          </a:p>
          <a:p>
            <a:pPr marL="273050" indent="-2730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4) By noticing that the area of the bigger square is the sum of the areas of the yellow square and the four triangles, verify that a</a:t>
            </a:r>
            <a:r>
              <a:rPr lang="en-US" sz="2400" baseline="30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 + b</a:t>
            </a:r>
            <a:r>
              <a:rPr lang="en-US" sz="2400" baseline="30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 = c</a:t>
            </a:r>
            <a:r>
              <a:rPr lang="en-US" sz="2400" baseline="30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4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Content Placeholder 3">
                <a:extLst>
                  <a:ext uri="{FF2B5EF4-FFF2-40B4-BE49-F238E27FC236}">
                    <a16:creationId xmlns:a16="http://schemas.microsoft.com/office/drawing/2014/main" id="{D804B122-898C-440C-A10C-22F7E386BDB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84510" y="3425305"/>
                <a:ext cx="1754959" cy="58433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  <m:r>
                          <a:rPr lang="en-US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×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num>
                      <m:den>
                        <m:r>
                          <a:rPr lang="en-US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num>
                      <m:den>
                        <m:r>
                          <a:rPr lang="en-US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</a:pPr>
                <a:endParaRPr lang="en-US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Content Placeholder 3">
                <a:extLst>
                  <a:ext uri="{FF2B5EF4-FFF2-40B4-BE49-F238E27FC236}">
                    <a16:creationId xmlns:a16="http://schemas.microsoft.com/office/drawing/2014/main" id="{D804B122-898C-440C-A10C-22F7E386BD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4510" y="3425305"/>
                <a:ext cx="1754959" cy="5843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Content Placeholder 3">
            <a:extLst>
              <a:ext uri="{FF2B5EF4-FFF2-40B4-BE49-F238E27FC236}">
                <a16:creationId xmlns:a16="http://schemas.microsoft.com/office/drawing/2014/main" id="{A348F763-0E79-4CB5-85AA-CBDB795D99F4}"/>
              </a:ext>
            </a:extLst>
          </p:cNvPr>
          <p:cNvSpPr txBox="1">
            <a:spLocks/>
          </p:cNvSpPr>
          <p:nvPr/>
        </p:nvSpPr>
        <p:spPr>
          <a:xfrm>
            <a:off x="6789037" y="3844072"/>
            <a:ext cx="1754959" cy="4558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c 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 c = c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3" name="Content Placeholder 3">
            <a:extLst>
              <a:ext uri="{FF2B5EF4-FFF2-40B4-BE49-F238E27FC236}">
                <a16:creationId xmlns:a16="http://schemas.microsoft.com/office/drawing/2014/main" id="{A78C8992-6A7B-42A6-8D18-CE18F4699763}"/>
              </a:ext>
            </a:extLst>
          </p:cNvPr>
          <p:cNvSpPr txBox="1">
            <a:spLocks/>
          </p:cNvSpPr>
          <p:nvPr/>
        </p:nvSpPr>
        <p:spPr>
          <a:xfrm>
            <a:off x="2314846" y="4553271"/>
            <a:ext cx="1754959" cy="4558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a + b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4" name="Content Placeholder 3">
            <a:extLst>
              <a:ext uri="{FF2B5EF4-FFF2-40B4-BE49-F238E27FC236}">
                <a16:creationId xmlns:a16="http://schemas.microsoft.com/office/drawing/2014/main" id="{809EA939-4C37-4327-9690-2E74A363E096}"/>
              </a:ext>
            </a:extLst>
          </p:cNvPr>
          <p:cNvSpPr txBox="1">
            <a:spLocks/>
          </p:cNvSpPr>
          <p:nvPr/>
        </p:nvSpPr>
        <p:spPr>
          <a:xfrm>
            <a:off x="7499215" y="4901085"/>
            <a:ext cx="3171668" cy="4558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(a + b)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 = a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 + 2ab + b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Content Placeholder 3">
                <a:extLst>
                  <a:ext uri="{FF2B5EF4-FFF2-40B4-BE49-F238E27FC236}">
                    <a16:creationId xmlns:a16="http://schemas.microsoft.com/office/drawing/2014/main" id="{54B74B7B-D14E-4ABB-9116-186435E1924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879734" y="5295912"/>
                <a:ext cx="3171668" cy="124685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</a:t>
                </a:r>
                <a:r>
                  <a:rPr lang="en-US" sz="20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+ 2ab + b</a:t>
                </a:r>
                <a:r>
                  <a:rPr lang="en-US" sz="20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c</a:t>
                </a:r>
                <a:r>
                  <a:rPr lang="en-US" sz="20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+ 4 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0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a</m:t>
                            </m:r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b</m:t>
                            </m:r>
                          </m:num>
                          <m:den>
                            <m:r>
                              <a:rPr lang="en-US" sz="20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endParaRPr lang="en-US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</a:t>
                </a:r>
                <a:r>
                  <a:rPr lang="en-US" sz="20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+ 2ab + b</a:t>
                </a:r>
                <a:r>
                  <a:rPr lang="en-US" sz="20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c</a:t>
                </a:r>
                <a:r>
                  <a:rPr lang="en-US" sz="20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+ 2ab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</a:t>
                </a:r>
                <a:r>
                  <a:rPr lang="en-US" sz="20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+ b</a:t>
                </a:r>
                <a:r>
                  <a:rPr lang="en-US" sz="20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c</a:t>
                </a:r>
                <a:r>
                  <a:rPr lang="en-US" sz="20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endParaRPr lang="en-US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5" name="Content Placeholder 3">
                <a:extLst>
                  <a:ext uri="{FF2B5EF4-FFF2-40B4-BE49-F238E27FC236}">
                    <a16:creationId xmlns:a16="http://schemas.microsoft.com/office/drawing/2014/main" id="{54B74B7B-D14E-4ABB-9116-186435E192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9734" y="5295912"/>
                <a:ext cx="3171668" cy="1246856"/>
              </a:xfrm>
              <a:prstGeom prst="rect">
                <a:avLst/>
              </a:prstGeom>
              <a:blipFill>
                <a:blip r:embed="rId4"/>
                <a:stretch>
                  <a:fillRect l="-2115" b="-19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CAD0E98B-E298-4D86-A12C-26DB53B35055}"/>
              </a:ext>
            </a:extLst>
          </p:cNvPr>
          <p:cNvSpPr txBox="1"/>
          <p:nvPr/>
        </p:nvSpPr>
        <p:spPr>
          <a:xfrm>
            <a:off x="9294532" y="1010182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93A6435-CCB7-43B0-8CC3-60B571D72FCE}"/>
              </a:ext>
            </a:extLst>
          </p:cNvPr>
          <p:cNvSpPr txBox="1"/>
          <p:nvPr/>
        </p:nvSpPr>
        <p:spPr>
          <a:xfrm>
            <a:off x="10586198" y="1017896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40349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uiExpand="1" build="p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 uiExpand="1" build="p"/>
      <p:bldP spid="61" grpId="0"/>
      <p:bldP spid="62" grpId="0"/>
      <p:bldP spid="63" grpId="0"/>
      <p:bldP spid="64" grpId="0"/>
      <p:bldP spid="6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 | Pythagoras’ Theorem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609524" y="1169717"/>
            <a:ext cx="11232000" cy="2017492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C2D2D2B0-9021-4519-9149-4641A09A6996}"/>
              </a:ext>
            </a:extLst>
          </p:cNvPr>
          <p:cNvSpPr txBox="1">
            <a:spLocks/>
          </p:cNvSpPr>
          <p:nvPr/>
        </p:nvSpPr>
        <p:spPr>
          <a:xfrm>
            <a:off x="628066" y="1703949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Verbally</a:t>
            </a: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4DEE6A33-2707-46F5-BDB2-3AC03FC75D5A}"/>
              </a:ext>
            </a:extLst>
          </p:cNvPr>
          <p:cNvSpPr txBox="1">
            <a:spLocks/>
          </p:cNvSpPr>
          <p:nvPr/>
        </p:nvSpPr>
        <p:spPr>
          <a:xfrm>
            <a:off x="628066" y="2617739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Symbolically</a:t>
            </a:r>
          </a:p>
        </p:txBody>
      </p:sp>
      <p:sp>
        <p:nvSpPr>
          <p:cNvPr id="48" name="Right Triangle 47">
            <a:extLst>
              <a:ext uri="{FF2B5EF4-FFF2-40B4-BE49-F238E27FC236}">
                <a16:creationId xmlns:a16="http://schemas.microsoft.com/office/drawing/2014/main" id="{1DD1FADF-56F4-405B-80EB-375D4D5DF2C4}"/>
              </a:ext>
            </a:extLst>
          </p:cNvPr>
          <p:cNvSpPr/>
          <p:nvPr/>
        </p:nvSpPr>
        <p:spPr>
          <a:xfrm rot="16200000">
            <a:off x="10048971" y="1711071"/>
            <a:ext cx="1187133" cy="757451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956EA3F-427F-4F62-A35A-68C0E46150D8}"/>
              </a:ext>
            </a:extLst>
          </p:cNvPr>
          <p:cNvSpPr txBox="1"/>
          <p:nvPr/>
        </p:nvSpPr>
        <p:spPr>
          <a:xfrm>
            <a:off x="10237194" y="1787326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1FB2430-533A-441D-B5F5-E6399F294D00}"/>
              </a:ext>
            </a:extLst>
          </p:cNvPr>
          <p:cNvSpPr txBox="1"/>
          <p:nvPr/>
        </p:nvSpPr>
        <p:spPr>
          <a:xfrm>
            <a:off x="10460163" y="2573770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577A443-7A07-41D8-8FD3-C405CB26AA3A}"/>
              </a:ext>
            </a:extLst>
          </p:cNvPr>
          <p:cNvSpPr txBox="1"/>
          <p:nvPr/>
        </p:nvSpPr>
        <p:spPr>
          <a:xfrm>
            <a:off x="10919339" y="2026341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EB97EE03-1FE8-46A4-A9A5-5FAA82D0F391}"/>
              </a:ext>
            </a:extLst>
          </p:cNvPr>
          <p:cNvSpPr/>
          <p:nvPr/>
        </p:nvSpPr>
        <p:spPr>
          <a:xfrm>
            <a:off x="10877263" y="2535449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3196882"/>
                <a:ext cx="2848284" cy="3319895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Example 1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Find c.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c</a:t>
                </a:r>
                <a:r>
                  <a:rPr lang="en-US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a</a:t>
                </a:r>
                <a:r>
                  <a:rPr lang="en-US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+ b</a:t>
                </a:r>
                <a:r>
                  <a:rPr lang="en-US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endParaRPr lang="en-US" b="0" dirty="0">
                  <a:solidFill>
                    <a:srgbClr val="0070C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c</a:t>
                </a:r>
                <a:r>
                  <a:rPr lang="en-US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3</a:t>
                </a:r>
                <a:r>
                  <a:rPr lang="en-US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+ 4</a:t>
                </a:r>
                <a:r>
                  <a:rPr lang="en-US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                     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c</a:t>
                </a:r>
                <a:r>
                  <a:rPr lang="en-US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9 + 16</a:t>
                </a:r>
                <a:endParaRPr lang="en-US" b="0" dirty="0">
                  <a:solidFill>
                    <a:srgbClr val="0070C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c</a:t>
                </a:r>
                <a:r>
                  <a:rPr lang="en-US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25</a:t>
                </a:r>
                <a:endParaRPr lang="en-US" b="0" dirty="0">
                  <a:solidFill>
                    <a:srgbClr val="0070C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c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or c =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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25</m:t>
                        </m:r>
                      </m:e>
                    </m:rad>
                  </m:oMath>
                </a14:m>
                <a:endParaRPr lang="en-US" b="0" dirty="0">
                  <a:solidFill>
                    <a:srgbClr val="0070C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c = 5 or c =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5                   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Thus, c = 5. </a:t>
                </a:r>
                <a:endParaRPr lang="en-US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3196882"/>
                <a:ext cx="2848284" cy="3319895"/>
              </a:xfrm>
              <a:prstGeom prst="rect">
                <a:avLst/>
              </a:prstGeom>
              <a:blipFill>
                <a:blip r:embed="rId2"/>
                <a:stretch>
                  <a:fillRect l="-3212" t="-1101" r="-17773" b="-42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Right Triangle 53">
            <a:extLst>
              <a:ext uri="{FF2B5EF4-FFF2-40B4-BE49-F238E27FC236}">
                <a16:creationId xmlns:a16="http://schemas.microsoft.com/office/drawing/2014/main" id="{AD66938E-1BAB-4725-AD28-E35A25D6B70B}"/>
              </a:ext>
            </a:extLst>
          </p:cNvPr>
          <p:cNvSpPr/>
          <p:nvPr/>
        </p:nvSpPr>
        <p:spPr>
          <a:xfrm rot="16200000">
            <a:off x="10116516" y="3659786"/>
            <a:ext cx="1187133" cy="757451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C3872CB-BEB9-4BFB-9CFB-FB9BAA4909B8}"/>
              </a:ext>
            </a:extLst>
          </p:cNvPr>
          <p:cNvSpPr txBox="1"/>
          <p:nvPr/>
        </p:nvSpPr>
        <p:spPr>
          <a:xfrm>
            <a:off x="10304739" y="3736041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D3F788B-38CB-44C6-9BC2-18A1D9ED5AF3}"/>
              </a:ext>
            </a:extLst>
          </p:cNvPr>
          <p:cNvSpPr txBox="1"/>
          <p:nvPr/>
        </p:nvSpPr>
        <p:spPr>
          <a:xfrm>
            <a:off x="10460455" y="4546462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B60C429-6547-4B2D-A84B-9939247CD641}"/>
              </a:ext>
            </a:extLst>
          </p:cNvPr>
          <p:cNvSpPr txBox="1"/>
          <p:nvPr/>
        </p:nvSpPr>
        <p:spPr>
          <a:xfrm>
            <a:off x="10971251" y="3849956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6C1D3BA1-D7EF-4316-B541-A402F013D5D7}"/>
              </a:ext>
            </a:extLst>
          </p:cNvPr>
          <p:cNvSpPr/>
          <p:nvPr/>
        </p:nvSpPr>
        <p:spPr>
          <a:xfrm>
            <a:off x="10944808" y="4484164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59" name="Content Placeholder 3">
            <a:extLst>
              <a:ext uri="{FF2B5EF4-FFF2-40B4-BE49-F238E27FC236}">
                <a16:creationId xmlns:a16="http://schemas.microsoft.com/office/drawing/2014/main" id="{9C822E80-4A5B-4E63-9BCB-0F4A7BB74231}"/>
              </a:ext>
            </a:extLst>
          </p:cNvPr>
          <p:cNvSpPr txBox="1">
            <a:spLocks/>
          </p:cNvSpPr>
          <p:nvPr/>
        </p:nvSpPr>
        <p:spPr>
          <a:xfrm>
            <a:off x="3781067" y="3153359"/>
            <a:ext cx="6857016" cy="3319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Pythagoras’ Theorem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Substitute a = 3 and b = 4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Simplify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Add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Find the square roots of both sides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c = 5 is rejected because a length cannot be negative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E75BD00-B5A1-47CE-BF74-21CCA4B0E08B}"/>
              </a:ext>
            </a:extLst>
          </p:cNvPr>
          <p:cNvSpPr txBox="1"/>
          <p:nvPr/>
        </p:nvSpPr>
        <p:spPr>
          <a:xfrm>
            <a:off x="2889473" y="1748615"/>
            <a:ext cx="7059455" cy="1387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0" dirty="0">
                <a:latin typeface="Myriad Pro" panose="020B0503030403020204" charset="0"/>
                <a:cs typeface="Times New Roman" panose="02020603050405020304" pitchFamily="18" charset="0"/>
              </a:rPr>
              <a:t>In a right triangle, the square of the hypotenuse is</a:t>
            </a:r>
            <a:r>
              <a:rPr lang="ar-LB" sz="2400" b="0" dirty="0">
                <a:latin typeface="Myriad Pro" panose="020B0503030403020204" charset="0"/>
                <a:cs typeface="Times New Roman" panose="02020603050405020304" pitchFamily="18" charset="0"/>
              </a:rPr>
              <a:t>       </a:t>
            </a:r>
            <a:r>
              <a:rPr lang="en-US" sz="2400" b="0" dirty="0">
                <a:latin typeface="Myriad Pro" panose="020B0503030403020204" charset="0"/>
                <a:cs typeface="Times New Roman" panose="02020603050405020304" pitchFamily="18" charset="0"/>
              </a:rPr>
              <a:t>equal to the sum of the squares of the other two legs.</a:t>
            </a:r>
          </a:p>
          <a:p>
            <a:pPr>
              <a:lnSpc>
                <a:spcPct val="120000"/>
              </a:lnSpc>
            </a:pPr>
            <a:r>
              <a:rPr lang="en-US" sz="2400" b="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  <a:r>
              <a:rPr lang="en-US" sz="2400" b="0" baseline="30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400" b="0" dirty="0">
                <a:latin typeface="Myriad Pro" panose="020B0503030403020204" charset="0"/>
                <a:cs typeface="Times New Roman" panose="02020603050405020304" pitchFamily="18" charset="0"/>
              </a:rPr>
              <a:t> + b</a:t>
            </a:r>
            <a:r>
              <a:rPr lang="en-US" sz="2400" b="0" baseline="30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400" b="0" dirty="0">
                <a:latin typeface="Myriad Pro" panose="020B0503030403020204" charset="0"/>
                <a:cs typeface="Times New Roman" panose="02020603050405020304" pitchFamily="18" charset="0"/>
              </a:rPr>
              <a:t> = c</a:t>
            </a:r>
            <a:r>
              <a:rPr lang="en-US" sz="2400" b="0" baseline="30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400" b="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  <a:endParaRPr lang="en-US" sz="2400" b="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657326" y="1184099"/>
            <a:ext cx="3014129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Pythagoras’ Theorem</a:t>
            </a:r>
            <a:endParaRPr lang="en-US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84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uiExpand="1" build="p" animBg="1"/>
      <p:bldP spid="46" grpId="0" animBg="1"/>
      <p:bldP spid="47" grpId="0" animBg="1"/>
      <p:bldP spid="48" grpId="0" animBg="1"/>
      <p:bldP spid="49" grpId="0"/>
      <p:bldP spid="50" grpId="0"/>
      <p:bldP spid="51" grpId="0"/>
      <p:bldP spid="52" grpId="0" animBg="1"/>
      <p:bldP spid="53" grpId="0" uiExpand="1" build="p"/>
      <p:bldP spid="54" grpId="0" animBg="1"/>
      <p:bldP spid="55" grpId="0"/>
      <p:bldP spid="56" grpId="0"/>
      <p:bldP spid="57" grpId="0"/>
      <p:bldP spid="58" grpId="0" animBg="1"/>
      <p:bldP spid="59" grpId="0" uiExpand="1" build="p"/>
      <p:bldP spid="60" grpId="0" uiExpand="1" build="p"/>
      <p:bldP spid="6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Pythagoras’ Theorem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5C28CBE2-169C-40EE-AB24-D19B7E67D8D9}"/>
              </a:ext>
            </a:extLst>
          </p:cNvPr>
          <p:cNvSpPr txBox="1">
            <a:spLocks/>
          </p:cNvSpPr>
          <p:nvPr/>
        </p:nvSpPr>
        <p:spPr>
          <a:xfrm>
            <a:off x="657083" y="1541150"/>
            <a:ext cx="2848284" cy="4335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1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A.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 Find c.</a:t>
            </a:r>
          </a:p>
        </p:txBody>
      </p:sp>
      <p:sp>
        <p:nvSpPr>
          <p:cNvPr id="22" name="Right Triangle 21">
            <a:extLst>
              <a:ext uri="{FF2B5EF4-FFF2-40B4-BE49-F238E27FC236}">
                <a16:creationId xmlns:a16="http://schemas.microsoft.com/office/drawing/2014/main" id="{A83608AC-42FF-4B3C-9FB5-724E6A3CE4D4}"/>
              </a:ext>
            </a:extLst>
          </p:cNvPr>
          <p:cNvSpPr/>
          <p:nvPr/>
        </p:nvSpPr>
        <p:spPr>
          <a:xfrm rot="16200000">
            <a:off x="1495059" y="1802592"/>
            <a:ext cx="1080000" cy="216000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8F917D-AA46-4C95-BD55-4B2459A6899D}"/>
              </a:ext>
            </a:extLst>
          </p:cNvPr>
          <p:cNvSpPr txBox="1"/>
          <p:nvPr/>
        </p:nvSpPr>
        <p:spPr>
          <a:xfrm>
            <a:off x="1738811" y="2420927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D97EC1A-F2CD-4057-B238-FA4D508139D4}"/>
              </a:ext>
            </a:extLst>
          </p:cNvPr>
          <p:cNvSpPr txBox="1"/>
          <p:nvPr/>
        </p:nvSpPr>
        <p:spPr>
          <a:xfrm>
            <a:off x="1800327" y="3416511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25B3434-4A5F-4CBD-8A7E-C3DF4471246E}"/>
              </a:ext>
            </a:extLst>
          </p:cNvPr>
          <p:cNvSpPr txBox="1"/>
          <p:nvPr/>
        </p:nvSpPr>
        <p:spPr>
          <a:xfrm>
            <a:off x="3027530" y="2691442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C57201A-0674-4AF3-8FD1-8E7E0B959E05}"/>
              </a:ext>
            </a:extLst>
          </p:cNvPr>
          <p:cNvSpPr/>
          <p:nvPr/>
        </p:nvSpPr>
        <p:spPr>
          <a:xfrm>
            <a:off x="2972659" y="3274679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D1F1134-7B2D-41EE-9584-BB64923A0AD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11294" y="4315086"/>
                <a:ext cx="2160000" cy="163234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c</a:t>
                </a:r>
                <a:r>
                  <a:rPr lang="en-US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a</a:t>
                </a:r>
                <a:r>
                  <a:rPr lang="en-US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+ b</a:t>
                </a:r>
                <a:r>
                  <a:rPr lang="en-US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endParaRPr lang="en-US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c</a:t>
                </a:r>
                <a:r>
                  <a:rPr lang="en-US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6</a:t>
                </a:r>
                <a:r>
                  <a:rPr lang="en-US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+ 3</a:t>
                </a:r>
                <a:r>
                  <a:rPr lang="en-US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endParaRPr lang="en-US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26670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= 36 + 9</a:t>
                </a:r>
              </a:p>
              <a:p>
                <a:pPr marL="26670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= 45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c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endParaRPr lang="en-US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D1F1134-7B2D-41EE-9584-BB64923A0A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294" y="4315086"/>
                <a:ext cx="2160000" cy="1632349"/>
              </a:xfrm>
              <a:prstGeom prst="rect">
                <a:avLst/>
              </a:prstGeom>
              <a:blipFill>
                <a:blip r:embed="rId2"/>
                <a:stretch>
                  <a:fillRect l="-4225" t="-2612" b="-287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38FBDEE4-C721-40CC-8C1B-C16737363245}"/>
              </a:ext>
            </a:extLst>
          </p:cNvPr>
          <p:cNvSpPr txBox="1">
            <a:spLocks/>
          </p:cNvSpPr>
          <p:nvPr/>
        </p:nvSpPr>
        <p:spPr>
          <a:xfrm>
            <a:off x="4193426" y="1541150"/>
            <a:ext cx="2848284" cy="4335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B.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 Find a.</a:t>
            </a:r>
          </a:p>
        </p:txBody>
      </p:sp>
      <p:sp>
        <p:nvSpPr>
          <p:cNvPr id="29" name="Right Triangle 28">
            <a:extLst>
              <a:ext uri="{FF2B5EF4-FFF2-40B4-BE49-F238E27FC236}">
                <a16:creationId xmlns:a16="http://schemas.microsoft.com/office/drawing/2014/main" id="{0FFC9990-BAE2-44DC-91DB-24A69E20FA4D}"/>
              </a:ext>
            </a:extLst>
          </p:cNvPr>
          <p:cNvSpPr/>
          <p:nvPr/>
        </p:nvSpPr>
        <p:spPr>
          <a:xfrm rot="16200000">
            <a:off x="5396526" y="1802592"/>
            <a:ext cx="1080000" cy="216000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3125D3A-C61E-4A92-8138-95FAD196D44D}"/>
              </a:ext>
            </a:extLst>
          </p:cNvPr>
          <p:cNvSpPr txBox="1"/>
          <p:nvPr/>
        </p:nvSpPr>
        <p:spPr>
          <a:xfrm>
            <a:off x="5640278" y="2420927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538BFD3-1090-4A16-95A2-78BB1AD3C44C}"/>
              </a:ext>
            </a:extLst>
          </p:cNvPr>
          <p:cNvSpPr txBox="1"/>
          <p:nvPr/>
        </p:nvSpPr>
        <p:spPr>
          <a:xfrm>
            <a:off x="5701794" y="3416511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A1DE8EB-3576-4D14-8727-88C5950AD735}"/>
              </a:ext>
            </a:extLst>
          </p:cNvPr>
          <p:cNvSpPr txBox="1"/>
          <p:nvPr/>
        </p:nvSpPr>
        <p:spPr>
          <a:xfrm>
            <a:off x="6928997" y="2691442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577C917-0E12-4494-BA72-34FDD655B9BD}"/>
              </a:ext>
            </a:extLst>
          </p:cNvPr>
          <p:cNvSpPr/>
          <p:nvPr/>
        </p:nvSpPr>
        <p:spPr>
          <a:xfrm>
            <a:off x="6874126" y="3274679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34" name="Content Placeholder 3">
            <a:extLst>
              <a:ext uri="{FF2B5EF4-FFF2-40B4-BE49-F238E27FC236}">
                <a16:creationId xmlns:a16="http://schemas.microsoft.com/office/drawing/2014/main" id="{4297B494-AC88-4EDA-A010-D951F424ABED}"/>
              </a:ext>
            </a:extLst>
          </p:cNvPr>
          <p:cNvSpPr txBox="1">
            <a:spLocks/>
          </p:cNvSpPr>
          <p:nvPr/>
        </p:nvSpPr>
        <p:spPr>
          <a:xfrm>
            <a:off x="5064630" y="4333761"/>
            <a:ext cx="2160000" cy="19112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sz="24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 = a</a:t>
            </a:r>
            <a:r>
              <a:rPr lang="en-US" sz="24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 + b</a:t>
            </a:r>
            <a:r>
              <a:rPr lang="en-US" sz="24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endParaRPr lang="en-US" sz="24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13</a:t>
            </a:r>
            <a:r>
              <a:rPr lang="en-US" sz="24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 = a</a:t>
            </a:r>
            <a:r>
              <a:rPr lang="en-US" sz="24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 + 12</a:t>
            </a:r>
            <a:r>
              <a:rPr lang="en-US" sz="24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endParaRPr lang="en-US" sz="24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169 = a</a:t>
            </a:r>
            <a:r>
              <a:rPr lang="en-US" sz="24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 + 144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a</a:t>
            </a:r>
            <a:r>
              <a:rPr lang="en-US" sz="24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 = 169 – 144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a</a:t>
            </a:r>
            <a:r>
              <a:rPr lang="en-US" sz="24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 = 25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a = 5</a:t>
            </a:r>
            <a:endParaRPr lang="en-US" sz="24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5" name="Content Placeholder 3">
            <a:extLst>
              <a:ext uri="{FF2B5EF4-FFF2-40B4-BE49-F238E27FC236}">
                <a16:creationId xmlns:a16="http://schemas.microsoft.com/office/drawing/2014/main" id="{AB9B8E6B-8667-4991-AABB-3B22D9D4C149}"/>
              </a:ext>
            </a:extLst>
          </p:cNvPr>
          <p:cNvSpPr txBox="1">
            <a:spLocks/>
          </p:cNvSpPr>
          <p:nvPr/>
        </p:nvSpPr>
        <p:spPr>
          <a:xfrm>
            <a:off x="8112244" y="1538325"/>
            <a:ext cx="2848284" cy="4335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C.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 Find b.</a:t>
            </a:r>
          </a:p>
        </p:txBody>
      </p:sp>
      <p:sp>
        <p:nvSpPr>
          <p:cNvPr id="36" name="Right Triangle 35">
            <a:extLst>
              <a:ext uri="{FF2B5EF4-FFF2-40B4-BE49-F238E27FC236}">
                <a16:creationId xmlns:a16="http://schemas.microsoft.com/office/drawing/2014/main" id="{0C7E4864-10A0-4F0A-B678-3D3E22AD4C98}"/>
              </a:ext>
            </a:extLst>
          </p:cNvPr>
          <p:cNvSpPr/>
          <p:nvPr/>
        </p:nvSpPr>
        <p:spPr>
          <a:xfrm rot="16200000">
            <a:off x="9340528" y="1796511"/>
            <a:ext cx="1080000" cy="216000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5CCC1AC-8AE8-42FF-97E7-6B440895BCDA}"/>
              </a:ext>
            </a:extLst>
          </p:cNvPr>
          <p:cNvSpPr txBox="1"/>
          <p:nvPr/>
        </p:nvSpPr>
        <p:spPr>
          <a:xfrm>
            <a:off x="9584280" y="2414846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3D751D-2662-4034-95D9-5B06A9436CC6}"/>
              </a:ext>
            </a:extLst>
          </p:cNvPr>
          <p:cNvSpPr txBox="1"/>
          <p:nvPr/>
        </p:nvSpPr>
        <p:spPr>
          <a:xfrm>
            <a:off x="9645796" y="3410430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1C87E9D-1702-4336-8D1E-7F4BFB9B4A66}"/>
              </a:ext>
            </a:extLst>
          </p:cNvPr>
          <p:cNvSpPr txBox="1"/>
          <p:nvPr/>
        </p:nvSpPr>
        <p:spPr>
          <a:xfrm>
            <a:off x="10872999" y="2685361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165445F-B3B9-454F-A408-7C31E2FB31AB}"/>
              </a:ext>
            </a:extLst>
          </p:cNvPr>
          <p:cNvSpPr/>
          <p:nvPr/>
        </p:nvSpPr>
        <p:spPr>
          <a:xfrm>
            <a:off x="10818128" y="3268598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Content Placeholder 3">
                <a:extLst>
                  <a:ext uri="{FF2B5EF4-FFF2-40B4-BE49-F238E27FC236}">
                    <a16:creationId xmlns:a16="http://schemas.microsoft.com/office/drawing/2014/main" id="{B646B78E-D030-425D-883C-516265AD07A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979025" y="4315086"/>
                <a:ext cx="2442848" cy="267648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c</a:t>
                </a:r>
                <a:r>
                  <a:rPr lang="en-US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a</a:t>
                </a:r>
                <a:r>
                  <a:rPr lang="en-US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+ b</a:t>
                </a:r>
                <a:r>
                  <a:rPr lang="en-US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endParaRPr lang="en-US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10</a:t>
                </a:r>
                <a:r>
                  <a:rPr lang="en-US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4</a:t>
                </a:r>
                <a:r>
                  <a:rPr lang="en-US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+ b</a:t>
                </a:r>
                <a:r>
                  <a:rPr lang="en-US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endParaRPr lang="en-US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100 = 16 + b</a:t>
                </a:r>
                <a:r>
                  <a:rPr lang="en-US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endParaRPr lang="en-US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b</a:t>
                </a:r>
                <a:r>
                  <a:rPr lang="en-US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100 – 16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b</a:t>
                </a:r>
                <a:r>
                  <a:rPr lang="en-US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84</m:t>
                        </m:r>
                      </m:e>
                    </m:rad>
                  </m:oMath>
                </a14:m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21</m:t>
                        </m:r>
                      </m:e>
                    </m:rad>
                  </m:oMath>
                </a14:m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b = 5</a:t>
                </a:r>
                <a:endParaRPr lang="en-US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1" name="Content Placeholder 3">
                <a:extLst>
                  <a:ext uri="{FF2B5EF4-FFF2-40B4-BE49-F238E27FC236}">
                    <a16:creationId xmlns:a16="http://schemas.microsoft.com/office/drawing/2014/main" id="{B646B78E-D030-425D-883C-516265AD07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9025" y="4315086"/>
                <a:ext cx="2442848" cy="2676485"/>
              </a:xfrm>
              <a:prstGeom prst="rect">
                <a:avLst/>
              </a:prstGeom>
              <a:blipFill>
                <a:blip r:embed="rId3"/>
                <a:stretch>
                  <a:fillRect l="-3990" t="-15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A672571-1CBF-4E16-A1D2-2DA3F64B24A8}"/>
              </a:ext>
            </a:extLst>
          </p:cNvPr>
          <p:cNvCxnSpPr/>
          <p:nvPr/>
        </p:nvCxnSpPr>
        <p:spPr>
          <a:xfrm>
            <a:off x="4079393" y="1854895"/>
            <a:ext cx="0" cy="4490114"/>
          </a:xfrm>
          <a:prstGeom prst="line">
            <a:avLst/>
          </a:prstGeom>
          <a:ln w="19050">
            <a:solidFill>
              <a:srgbClr val="B4C7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04065A94-E516-4619-A3CF-54500207F33D}"/>
              </a:ext>
            </a:extLst>
          </p:cNvPr>
          <p:cNvCxnSpPr/>
          <p:nvPr/>
        </p:nvCxnSpPr>
        <p:spPr>
          <a:xfrm>
            <a:off x="7998575" y="1854895"/>
            <a:ext cx="0" cy="4490114"/>
          </a:xfrm>
          <a:prstGeom prst="line">
            <a:avLst/>
          </a:prstGeom>
          <a:ln w="19050">
            <a:solidFill>
              <a:srgbClr val="B4C7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9288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  <p:bldP spid="22" grpId="0" animBg="1"/>
      <p:bldP spid="23" grpId="0"/>
      <p:bldP spid="24" grpId="0"/>
      <p:bldP spid="25" grpId="0"/>
      <p:bldP spid="26" grpId="0" animBg="1"/>
      <p:bldP spid="27" grpId="0" build="p"/>
      <p:bldP spid="28" grpId="0" uiExpand="1" build="p"/>
      <p:bldP spid="29" grpId="0" animBg="1"/>
      <p:bldP spid="30" grpId="0"/>
      <p:bldP spid="31" grpId="0"/>
      <p:bldP spid="32" grpId="0"/>
      <p:bldP spid="33" grpId="0" animBg="1"/>
      <p:bldP spid="34" grpId="0" build="p"/>
      <p:bldP spid="35" grpId="0" uiExpand="1" build="p"/>
      <p:bldP spid="36" grpId="0" animBg="1"/>
      <p:bldP spid="37" grpId="0"/>
      <p:bldP spid="38" grpId="0"/>
      <p:bldP spid="39" grpId="0"/>
      <p:bldP spid="40" grpId="0" animBg="1"/>
      <p:bldP spid="4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Pythagoras’ Theorem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596690" y="1270419"/>
            <a:ext cx="7197307" cy="294851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2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A rectangular football playground has a length of 105 m and a width of 68 m.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 Coach Hani wants to put a rope from one corner of the playground to its opposite corner.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What is the length of the rope? Round your answer to the nearest  meter.</a:t>
            </a:r>
            <a:endParaRPr lang="en-US" b="0" dirty="0">
              <a:solidFill>
                <a:srgbClr val="0070C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Soccer Pitch Field - Free vector graphic on Pixabay">
            <a:extLst>
              <a:ext uri="{FF2B5EF4-FFF2-40B4-BE49-F238E27FC236}">
                <a16:creationId xmlns:a16="http://schemas.microsoft.com/office/drawing/2014/main" id="{A92C52F9-79B2-4706-B835-C878BC4D9A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266" y="2169075"/>
            <a:ext cx="34515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3">
                <a:extLst>
                  <a:ext uri="{FF2B5EF4-FFF2-40B4-BE49-F238E27FC236}">
                    <a16:creationId xmlns:a16="http://schemas.microsoft.com/office/drawing/2014/main" id="{07ECFEDF-9038-4A1A-8C39-1542C2A3691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1631" y="4218933"/>
                <a:ext cx="5801644" cy="42289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Length of the rope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15649</m:t>
                        </m:r>
                      </m:e>
                    </m:rad>
                  </m:oMath>
                </a14:m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 125 m</a:t>
                </a:r>
                <a:endParaRPr lang="en-US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Content Placeholder 3">
                <a:extLst>
                  <a:ext uri="{FF2B5EF4-FFF2-40B4-BE49-F238E27FC236}">
                    <a16:creationId xmlns:a16="http://schemas.microsoft.com/office/drawing/2014/main" id="{07ECFEDF-9038-4A1A-8C39-1542C2A369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631" y="4218933"/>
                <a:ext cx="5801644" cy="422897"/>
              </a:xfrm>
              <a:prstGeom prst="rect">
                <a:avLst/>
              </a:prstGeom>
              <a:blipFill>
                <a:blip r:embed="rId3"/>
                <a:stretch>
                  <a:fillRect l="-1576" t="-4348" b="-521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9857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61D1F21-EE40-4AE4-B8F8-19FEA7621DFA}"/>
              </a:ext>
            </a:extLst>
          </p:cNvPr>
          <p:cNvSpPr txBox="1">
            <a:spLocks/>
          </p:cNvSpPr>
          <p:nvPr/>
        </p:nvSpPr>
        <p:spPr>
          <a:xfrm>
            <a:off x="628066" y="1164569"/>
            <a:ext cx="11193230" cy="1974893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en-US" b="0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 | Relations in Special Triangles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0ADD784B-EA86-4F81-BBB5-9250BF59985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5" y="3429000"/>
                <a:ext cx="2848284" cy="2118893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Proof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c</a:t>
                </a:r>
                <a:r>
                  <a:rPr lang="en-US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a</a:t>
                </a:r>
                <a:r>
                  <a:rPr lang="en-US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+ a</a:t>
                </a:r>
                <a:r>
                  <a:rPr lang="en-US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endParaRPr lang="en-US" b="0" dirty="0">
                  <a:solidFill>
                    <a:srgbClr val="0070C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c</a:t>
                </a:r>
                <a:r>
                  <a:rPr lang="en-US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2a</a:t>
                </a:r>
                <a:r>
                  <a:rPr lang="en-US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                     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c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en-US" b="0" dirty="0">
                  <a:solidFill>
                    <a:srgbClr val="0070C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c = 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en-US" b="0" dirty="0">
                  <a:solidFill>
                    <a:srgbClr val="0070C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0ADD784B-EA86-4F81-BBB5-9250BF5998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5" y="3429000"/>
                <a:ext cx="2848284" cy="2118893"/>
              </a:xfrm>
              <a:prstGeom prst="rect">
                <a:avLst/>
              </a:prstGeom>
              <a:blipFill>
                <a:blip r:embed="rId2"/>
                <a:stretch>
                  <a:fillRect l="-3212" t="-3458" b="-69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406B13A-D49D-4BCE-84BF-4844D4582493}"/>
              </a:ext>
            </a:extLst>
          </p:cNvPr>
          <p:cNvSpPr txBox="1">
            <a:spLocks/>
          </p:cNvSpPr>
          <p:nvPr/>
        </p:nvSpPr>
        <p:spPr>
          <a:xfrm>
            <a:off x="3801698" y="3429000"/>
            <a:ext cx="6857016" cy="19748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Pythagoras’ Theorem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Simplify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Find the square roots of both sides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5461054-7744-41BE-842E-847CE7A93BC9}"/>
              </a:ext>
            </a:extLst>
          </p:cNvPr>
          <p:cNvSpPr txBox="1">
            <a:spLocks/>
          </p:cNvSpPr>
          <p:nvPr/>
        </p:nvSpPr>
        <p:spPr>
          <a:xfrm>
            <a:off x="628066" y="1641603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Verbally</a:t>
            </a: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E25D88D-70CA-4D77-84EC-39CF42F5FF28}"/>
              </a:ext>
            </a:extLst>
          </p:cNvPr>
          <p:cNvSpPr txBox="1">
            <a:spLocks/>
          </p:cNvSpPr>
          <p:nvPr/>
        </p:nvSpPr>
        <p:spPr>
          <a:xfrm>
            <a:off x="628066" y="2589483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Symbolically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7B7F662-A781-4CC6-B3CC-2DA96C2AC2A9}"/>
                  </a:ext>
                </a:extLst>
              </p:cNvPr>
              <p:cNvSpPr txBox="1"/>
              <p:nvPr/>
            </p:nvSpPr>
            <p:spPr>
              <a:xfrm>
                <a:off x="2889473" y="1686269"/>
                <a:ext cx="7059455" cy="14581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In a right-isosceles triangle with hypotenuse c and                          side  a, the length of c is the product of a by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c = 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  <a:endParaRPr lang="en-US" sz="2400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7B7F662-A781-4CC6-B3CC-2DA96C2AC2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9473" y="1686269"/>
                <a:ext cx="7059455" cy="1458156"/>
              </a:xfrm>
              <a:prstGeom prst="rect">
                <a:avLst/>
              </a:prstGeom>
              <a:blipFill>
                <a:blip r:embed="rId3"/>
                <a:stretch>
                  <a:fillRect l="-1382" t="-837" r="-17876" b="-878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ight Triangle 9">
            <a:extLst>
              <a:ext uri="{FF2B5EF4-FFF2-40B4-BE49-F238E27FC236}">
                <a16:creationId xmlns:a16="http://schemas.microsoft.com/office/drawing/2014/main" id="{80E88142-E97D-4E91-99DD-D4663A3FD2BB}"/>
              </a:ext>
            </a:extLst>
          </p:cNvPr>
          <p:cNvSpPr/>
          <p:nvPr/>
        </p:nvSpPr>
        <p:spPr>
          <a:xfrm rot="16200000">
            <a:off x="10220922" y="1658517"/>
            <a:ext cx="936000" cy="936000"/>
          </a:xfrm>
          <a:prstGeom prst="rtTriangle">
            <a:avLst/>
          </a:prstGeom>
          <a:solidFill>
            <a:srgbClr val="DEEBF7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C718AF4-82BA-4275-B4D6-4DEC7C3AE89E}"/>
              </a:ext>
            </a:extLst>
          </p:cNvPr>
          <p:cNvSpPr txBox="1"/>
          <p:nvPr/>
        </p:nvSpPr>
        <p:spPr>
          <a:xfrm>
            <a:off x="10149588" y="1683288"/>
            <a:ext cx="504967" cy="461665"/>
          </a:xfrm>
          <a:prstGeom prst="rect">
            <a:avLst/>
          </a:prstGeom>
          <a:solidFill>
            <a:srgbClr val="DEEBF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DFF3DA-F0B4-4E05-A641-7F395A696219}"/>
              </a:ext>
            </a:extLst>
          </p:cNvPr>
          <p:cNvSpPr txBox="1"/>
          <p:nvPr/>
        </p:nvSpPr>
        <p:spPr>
          <a:xfrm>
            <a:off x="10495882" y="2642450"/>
            <a:ext cx="504967" cy="461665"/>
          </a:xfrm>
          <a:prstGeom prst="rect">
            <a:avLst/>
          </a:prstGeom>
          <a:solidFill>
            <a:srgbClr val="DEEBF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D6FB8D-C1AF-49FB-AF84-A2C414D7D841}"/>
              </a:ext>
            </a:extLst>
          </p:cNvPr>
          <p:cNvSpPr txBox="1"/>
          <p:nvPr/>
        </p:nvSpPr>
        <p:spPr>
          <a:xfrm>
            <a:off x="11228256" y="1925124"/>
            <a:ext cx="504967" cy="461665"/>
          </a:xfrm>
          <a:prstGeom prst="rect">
            <a:avLst/>
          </a:prstGeom>
          <a:solidFill>
            <a:srgbClr val="DEEBF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1841C42-4CFC-4E4C-93F3-E2195153ACD4}"/>
              </a:ext>
            </a:extLst>
          </p:cNvPr>
          <p:cNvSpPr/>
          <p:nvPr/>
        </p:nvSpPr>
        <p:spPr>
          <a:xfrm>
            <a:off x="11004508" y="2444708"/>
            <a:ext cx="144000" cy="144000"/>
          </a:xfrm>
          <a:prstGeom prst="rect">
            <a:avLst/>
          </a:prstGeom>
          <a:solidFill>
            <a:srgbClr val="DEEBF7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0913B2D-953F-4E14-A7AE-782FFCD3422C}"/>
              </a:ext>
            </a:extLst>
          </p:cNvPr>
          <p:cNvSpPr txBox="1">
            <a:spLocks/>
          </p:cNvSpPr>
          <p:nvPr/>
        </p:nvSpPr>
        <p:spPr>
          <a:xfrm>
            <a:off x="628065" y="1184767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Property</a:t>
            </a:r>
            <a:endParaRPr lang="en-US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871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uiExpand="1" build="p"/>
      <p:bldP spid="5" grpId="0" uiExpand="1" build="p"/>
      <p:bldP spid="7" grpId="0" animBg="1"/>
      <p:bldP spid="8" grpId="0" animBg="1"/>
      <p:bldP spid="9" grpId="0" uiExpand="1" build="p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2653</TotalTime>
  <Words>1479</Words>
  <Application>Microsoft Office PowerPoint</Application>
  <PresentationFormat>Widescreen</PresentationFormat>
  <Paragraphs>332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Myriad Pro</vt:lpstr>
      <vt:lpstr>Tw Cen MT</vt:lpstr>
      <vt:lpstr>Arial</vt:lpstr>
      <vt:lpstr>Myriad Pro Light</vt:lpstr>
      <vt:lpstr>Cambria Math</vt:lpstr>
      <vt:lpstr>Calibri</vt:lpstr>
      <vt:lpstr>Adobe Arabic</vt:lpstr>
      <vt:lpstr>Office Theme</vt:lpstr>
      <vt:lpstr>Pythagoras’ Theorem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MSI-PC</dc:creator>
  <cp:lastModifiedBy>Acer</cp:lastModifiedBy>
  <cp:revision>156</cp:revision>
  <dcterms:created xsi:type="dcterms:W3CDTF">2021-05-31T08:15:25Z</dcterms:created>
  <dcterms:modified xsi:type="dcterms:W3CDTF">2021-12-04T08:14:45Z</dcterms:modified>
</cp:coreProperties>
</file>