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tags/tag40.xml" ContentType="application/vnd.openxmlformats-officedocument.presentationml.tags+xml"/>
  <Override PartName="/ppt/notesSlides/notesSlide31.xml" ContentType="application/vnd.openxmlformats-officedocument.presentationml.notesSlide+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7"/>
  </p:notesMasterIdLst>
  <p:handoutMasterIdLst>
    <p:handoutMasterId r:id="rId38"/>
  </p:handoutMasterIdLst>
  <p:sldIdLst>
    <p:sldId id="256" r:id="rId5"/>
    <p:sldId id="2126" r:id="rId6"/>
    <p:sldId id="2127" r:id="rId7"/>
    <p:sldId id="520" r:id="rId8"/>
    <p:sldId id="1765" r:id="rId9"/>
    <p:sldId id="523" r:id="rId10"/>
    <p:sldId id="2102" r:id="rId11"/>
    <p:sldId id="2107" r:id="rId12"/>
    <p:sldId id="2108" r:id="rId13"/>
    <p:sldId id="2109" r:id="rId14"/>
    <p:sldId id="2110" r:id="rId15"/>
    <p:sldId id="2111" r:id="rId16"/>
    <p:sldId id="2112" r:id="rId17"/>
    <p:sldId id="2105" r:id="rId18"/>
    <p:sldId id="524" r:id="rId19"/>
    <p:sldId id="2106" r:id="rId20"/>
    <p:sldId id="1992" r:id="rId21"/>
    <p:sldId id="2113" r:id="rId22"/>
    <p:sldId id="2114" r:id="rId23"/>
    <p:sldId id="2115" r:id="rId24"/>
    <p:sldId id="2116" r:id="rId25"/>
    <p:sldId id="2118" r:id="rId26"/>
    <p:sldId id="2119" r:id="rId27"/>
    <p:sldId id="2117" r:id="rId28"/>
    <p:sldId id="677" r:id="rId29"/>
    <p:sldId id="2121" r:id="rId30"/>
    <p:sldId id="2122" r:id="rId31"/>
    <p:sldId id="699" r:id="rId32"/>
    <p:sldId id="700" r:id="rId33"/>
    <p:sldId id="2124" r:id="rId34"/>
    <p:sldId id="2125" r:id="rId35"/>
    <p:sldId id="1655" r:id="rId36"/>
  </p:sldIdLst>
  <p:sldSz cx="12192000" cy="6858000"/>
  <p:notesSz cx="6858000" cy="9144000"/>
  <p:custDataLst>
    <p:tags r:id="rId39"/>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504" userDrawn="1">
          <p15:clr>
            <a:srgbClr val="A4A3A4"/>
          </p15:clr>
        </p15:guide>
        <p15:guide id="2" pos="5784" userDrawn="1">
          <p15:clr>
            <a:srgbClr val="A4A3A4"/>
          </p15:clr>
        </p15:guide>
        <p15:guide id="3" orient="horz" pos="2160"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8"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58" clrIdx="14">
    <p:extLst>
      <p:ext uri="{19B8F6BF-5375-455C-9EA6-DF929625EA0E}">
        <p15:presenceInfo xmlns:p15="http://schemas.microsoft.com/office/powerpoint/2012/main" userId="S::Theresia.Tabchi@qitabi.org::04654ed0-3f64-44cb-b32b-c45aabe67ae5" providerId="AD"/>
      </p:ext>
    </p:extLst>
  </p:cmAuthor>
  <p:cmAuthor id="15" name="Theresia" initials="T" lastIdx="4" clrIdx="15">
    <p:extLst>
      <p:ext uri="{19B8F6BF-5375-455C-9EA6-DF929625EA0E}">
        <p15:presenceInfo xmlns:p15="http://schemas.microsoft.com/office/powerpoint/2012/main" userId="e860802d81434d7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CEBF3"/>
    <a:srgbClr val="E4FCFD"/>
    <a:srgbClr val="74C274"/>
    <a:srgbClr val="FF01DB"/>
    <a:srgbClr val="FFA7F2"/>
    <a:srgbClr val="E701C6"/>
    <a:srgbClr val="A14779"/>
    <a:srgbClr val="A27B00"/>
    <a:srgbClr val="CDC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2" autoAdjust="0"/>
    <p:restoredTop sz="50251" autoAdjust="0"/>
  </p:normalViewPr>
  <p:slideViewPr>
    <p:cSldViewPr snapToGrid="0">
      <p:cViewPr varScale="1">
        <p:scale>
          <a:sx n="43" d="100"/>
          <a:sy n="43" d="100"/>
        </p:scale>
        <p:origin x="2045" y="43"/>
      </p:cViewPr>
      <p:guideLst>
        <p:guide orient="horz" pos="3504"/>
        <p:guide pos="5784"/>
        <p:guide orient="horz" pos="2160"/>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0"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8/16/2023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“Shade the side that is congruent to the red side.”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pPr marL="228600" indent="0"/>
            <a:endParaRPr lang="en-US" sz="1600" b="0" i="1" u="none" kern="120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“For both the rectangle and the parallelogram we know that the shapes have 2 long sides that are opposite to each other and that have equal lengths, and 2 short sides opposite to each other that have equal lengths as well. </a:t>
            </a:r>
          </a:p>
          <a:p>
            <a:pPr marL="228600" indent="0"/>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That is why the opposite sides are the congruent sides.”</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37538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“Shade the side that is congruent to the red side.”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pPr marL="228600" indent="0"/>
            <a:endParaRPr lang="en-US" sz="1600" b="0" i="1" u="none" kern="120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“For both the rectangle and the parallelogram we know that the shapes have 2 long sides that are opposite to each other and that have equal lengths, and 2 short sides opposite to each other that have equal lengths as well. </a:t>
            </a:r>
          </a:p>
          <a:p>
            <a:pPr marL="228600" indent="0"/>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That is why the opposite sides are the congruent sides.”</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27546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“Calculate the perimeter of each figure.</a:t>
                </a:r>
              </a:p>
              <a:p>
                <a:r>
                  <a:rPr lang="en-US" sz="1600" b="1" i="1" u="none" kern="1200" dirty="0">
                    <a:solidFill>
                      <a:schemeClr val="tx1"/>
                    </a:solidFill>
                    <a:effectLst/>
                    <a:latin typeface="+mn-lt"/>
                    <a:ea typeface="+mn-ea"/>
                    <a:cs typeface="+mn-cs"/>
                  </a:rPr>
                  <a:t>Note that the grid is made up squares having sides that are 1 unit long each.”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square is composed of 4 sides, each of which are 4 units long. 4 + 4 + 4 + 4 = 16 or 4 </a:t>
                </a:r>
                <a14:m>
                  <m:oMath xmlns:m="http://schemas.openxmlformats.org/officeDocument/2006/math">
                    <m:r>
                      <a:rPr lang="en-US" sz="16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600" b="1" i="1" u="none" kern="1200" dirty="0">
                    <a:solidFill>
                      <a:schemeClr val="tx1"/>
                    </a:solidFill>
                    <a:effectLst/>
                    <a:latin typeface="+mn-lt"/>
                    <a:ea typeface="+mn-ea"/>
                    <a:cs typeface="+mn-cs"/>
                  </a:rPr>
                  <a:t> 4 = 16. The perimeter of the square is 16 units.</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The rectangle is composed of 2 long sides, each measuring 4 units in length, and 2 short sides, each measuring 2 units in length.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4 + 4 + 2 + 2 = 12. </a:t>
                </a:r>
                <a:r>
                  <a:rPr lang="en-US" sz="1600" b="1" i="1" u="none" kern="1200" dirty="0">
                    <a:solidFill>
                      <a:schemeClr val="tx1"/>
                    </a:solidFill>
                    <a:effectLst/>
                    <a:latin typeface="+mn-lt"/>
                    <a:ea typeface="+mn-ea"/>
                    <a:cs typeface="+mn-cs"/>
                  </a:rPr>
                  <a:t>The perimeter of the rectangle is 12 units.”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“Calculate the perimeter of each figure.</a:t>
                </a:r>
              </a:p>
              <a:p>
                <a:r>
                  <a:rPr lang="en-US" sz="1600" b="1" i="1" u="none" kern="1200" dirty="0">
                    <a:solidFill>
                      <a:schemeClr val="tx1"/>
                    </a:solidFill>
                    <a:effectLst/>
                    <a:latin typeface="+mn-lt"/>
                    <a:ea typeface="+mn-ea"/>
                    <a:cs typeface="+mn-cs"/>
                  </a:rPr>
                  <a:t>Note that the grid is made up squares having sides that are 1 unit long each.”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square is composed of 4 sides, each of which are 4 units long. 4 + 4 + 4 + 4 = 16 or 4 </a:t>
                </a:r>
                <a:r>
                  <a:rPr lang="en-US" sz="16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600" b="1" i="1" u="none" kern="1200" dirty="0">
                    <a:solidFill>
                      <a:schemeClr val="tx1"/>
                    </a:solidFill>
                    <a:effectLst/>
                    <a:latin typeface="+mn-lt"/>
                    <a:ea typeface="+mn-ea"/>
                    <a:cs typeface="+mn-cs"/>
                  </a:rPr>
                  <a:t> 4 = 16. The perimeter of the square is 16 units.</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The rectangle is composed of 2 long sides, each measuring 4 units in length, and 2 short sides, each measuring 2 units in length.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4 + 4 + 2 + 2 = 12. </a:t>
                </a:r>
                <a:r>
                  <a:rPr lang="en-US" sz="1600" b="1" i="1" u="none" kern="1200" dirty="0">
                    <a:solidFill>
                      <a:schemeClr val="tx1"/>
                    </a:solidFill>
                    <a:effectLst/>
                    <a:latin typeface="+mn-lt"/>
                    <a:ea typeface="+mn-ea"/>
                    <a:cs typeface="+mn-cs"/>
                  </a:rPr>
                  <a:t>The perimeter of the rectangle is 12 units.”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8467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“Calculate the length of the red side in each case knowing that the perimeter of each shape is 36 units.”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square has 4 equal sides. So, to calculate the length of one side, we divide 36 by 4 to get 9 units. The first red side is 9 units long.</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The parallelogram has 2 long sides that are equal in length and 2 short sides that are equal in length as well. </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The short sides each measure 4 units in length, so together they cover 8 units out of the 36 units of the perimeter. </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So, we solve 36 minus 8 to know the length of the 2 long sides. Together they measure 28 units. </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To know the length of 1 long side, we divide the 28 units by 2 to get 14 units. </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So, the length of the second red side is 14 units long.”</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87140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a:t>
            </a:r>
          </a:p>
          <a:p>
            <a:pPr marL="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Perform pavements.</a:t>
            </a:r>
          </a:p>
          <a:p>
            <a:pPr marL="0" marR="0" algn="just">
              <a:lnSpc>
                <a:spcPct val="107000"/>
              </a:lnSpc>
              <a:spcBef>
                <a:spcPts val="0"/>
              </a:spcBef>
              <a:spcAft>
                <a:spcPts val="800"/>
              </a:spcAft>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Pave a domain.</a:t>
            </a: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solidFill>
                  <a:schemeClr val="tx1">
                    <a:lumMod val="65000"/>
                    <a:lumOff val="35000"/>
                  </a:schemeClr>
                </a:solidFill>
                <a:latin typeface="Comic Sans MS"/>
              </a:rPr>
              <a:t>Express the area of a surface in an arbitrary unit of area</a:t>
            </a:r>
            <a:r>
              <a:rPr lang="fr-FR" sz="1800" dirty="0">
                <a:solidFill>
                  <a:schemeClr val="tx1">
                    <a:lumMod val="65000"/>
                    <a:lumOff val="35000"/>
                  </a:schemeClr>
                </a:solidFill>
                <a:effectLst/>
                <a:latin typeface="Comic Sans MS"/>
                <a:cs typeface="Calibri"/>
              </a:rPr>
              <a:t>.</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837224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of the given square tiles will you need to cover the given figure?”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“24 square tiles fit in this rectangle.”</a:t>
            </a:r>
            <a:endParaRPr lang="en-US" sz="1600" b="1" dirty="0">
              <a:solidFill>
                <a:srgbClr val="595959"/>
              </a:solidFill>
              <a:latin typeface="Comic Sans MS"/>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endParaRPr lang="en-US" sz="1800" b="0" dirty="0">
              <a:effectLst/>
              <a:latin typeface="Segoe UI" panose="020B0502040204020203" pitchFamily="34" charset="0"/>
            </a:endParaRPr>
          </a:p>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en-US" dirty="0">
              <a:solidFill>
                <a:srgbClr val="595959"/>
              </a:solidFill>
              <a:latin typeface="Comic Sans MS"/>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689764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marR="0" indent="0">
              <a:lnSpc>
                <a:spcPct val="115000"/>
              </a:lnSpc>
              <a:spcBef>
                <a:spcPts val="0"/>
              </a:spcBef>
              <a:spcAft>
                <a:spcPts val="0"/>
              </a:spcAft>
            </a:pPr>
            <a:r>
              <a:rPr lang="en-US" sz="1800" dirty="0">
                <a:effectLst/>
                <a:latin typeface="Times New Roman" panose="02020603050405020304" pitchFamily="18" charset="0"/>
                <a:ea typeface="LiberationSerif"/>
                <a:cs typeface="Arial" panose="020B0604020202020204" pitchFamily="34" charset="0"/>
              </a:rPr>
              <a:t>It is important for children to learn and identify their escalating emotions patterns. This will help them stop their emotions from intensifying and regain control. A fun way you can teach your students to identify their patterns of escalating emotions is to create a character.</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en-US" sz="1800" dirty="0">
                <a:effectLst/>
                <a:latin typeface="Times New Roman" panose="02020603050405020304" pitchFamily="18" charset="0"/>
                <a:ea typeface="LiberationSerif"/>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en-US" sz="1800" b="0" dirty="0">
                <a:effectLst/>
                <a:latin typeface="Times New Roman" panose="02020603050405020304" pitchFamily="18" charset="0"/>
                <a:ea typeface="LiberationSerif"/>
                <a:cs typeface="Arial" panose="020B0604020202020204" pitchFamily="34" charset="0"/>
              </a:rPr>
              <a:t>Teacher says: </a:t>
            </a:r>
            <a:r>
              <a:rPr lang="en-US" sz="1800" b="1" i="1" dirty="0">
                <a:effectLst/>
                <a:latin typeface="Times New Roman" panose="02020603050405020304" pitchFamily="18" charset="0"/>
                <a:ea typeface="LiberationSerif"/>
                <a:cs typeface="Arial" panose="020B0604020202020204" pitchFamily="34" charset="0"/>
              </a:rPr>
              <a:t>“We all experience strong emotions at times. When these emotions escalate, they can stop us from engaging in any task, interrupt our learning or any work we intend to do. That is why, it is very important for us to learn and identify our escalating emotions patterns. This will help us stop our emotions from intensifying and regain control. A fun way to learn to do that is to create a character.</a:t>
            </a:r>
            <a:endParaRPr lang="fr-FR"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en-US" sz="1800" b="1" i="1" dirty="0">
                <a:effectLst/>
                <a:latin typeface="Times New Roman" panose="02020603050405020304" pitchFamily="18" charset="0"/>
                <a:ea typeface="LiberationSerif"/>
                <a:cs typeface="Arial" panose="020B0604020202020204" pitchFamily="34" charset="0"/>
              </a:rPr>
              <a:t>Think carefully of a situation where you had strong emotions. Take a piece of paper and try to draw a character that resembles your strong emotions. Give your character a name. Try to think of the impact that your character might have had on the situation.</a:t>
            </a:r>
            <a:endParaRPr lang="fr-FR"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en-US" sz="1800" b="1" i="1" dirty="0">
                <a:effectLst/>
                <a:latin typeface="Times New Roman" panose="02020603050405020304" pitchFamily="18" charset="0"/>
                <a:ea typeface="LiberationSerif"/>
                <a:cs typeface="Arial" panose="020B0604020202020204" pitchFamily="34" charset="0"/>
              </a:rPr>
              <a:t>Now, think of ways to deal with your character. For example, you can share your feelings and thoughts with your characters. Be very transparent and specific and tell them what you dislike about what happened and how things built-up. </a:t>
            </a:r>
            <a:endParaRPr lang="fr-FR"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en-US" sz="1800" b="1" i="1" dirty="0">
                <a:effectLst/>
                <a:latin typeface="Times New Roman" panose="02020603050405020304" pitchFamily="18" charset="0"/>
                <a:ea typeface="LiberationSerif"/>
                <a:cs typeface="Arial" panose="020B0604020202020204" pitchFamily="34" charset="0"/>
              </a:rPr>
              <a:t>You can write all the details next to your character.</a:t>
            </a:r>
            <a:endParaRPr lang="fr-FR"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en-US" sz="1800" b="1" i="1" dirty="0">
                <a:effectLst/>
                <a:latin typeface="Times New Roman" panose="02020603050405020304" pitchFamily="18" charset="0"/>
                <a:ea typeface="LiberationSerif"/>
                <a:cs typeface="Arial" panose="020B0604020202020204" pitchFamily="34" charset="0"/>
              </a:rPr>
              <a:t>Next time your character unleashes strong emotions, try to tell them some of the things you have written on the paper.”</a:t>
            </a:r>
          </a:p>
          <a:p>
            <a:pPr marL="228600" marR="0" indent="0">
              <a:lnSpc>
                <a:spcPct val="115000"/>
              </a:lnSpc>
              <a:spcBef>
                <a:spcPts val="0"/>
              </a:spcBef>
              <a:spcAft>
                <a:spcPts val="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15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LiberationSerif"/>
                <a:cs typeface="Arial" panose="020B0604020202020204" pitchFamily="34" charset="0"/>
              </a:rPr>
              <a:t>Giving the character a name and labeling the strong emotions can help the students gain some distance and allow them to look at things from an outer perspective (the character’s). By teaching students to identify and come up with strategies to handle their strong emotions, you are not teaching them to ignore the emotions they experience because that doesn’t help them work through or with them. Escalating strong emotions can be a way to show us how to look at things differently and come up with alternative solutions. Not all strong emotions are bad as long as we can make them work with us instead of against us. By creating the character with your students, you are not dismissing the emotions, you are showing them how to look at them from the outside instead of just letting them affect them.</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dirty="0">
              <a:effectLst/>
              <a:latin typeface="Segoe UI" panose="020B0502040204020203"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70449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square tiles of sides that measure 1 unit fit in this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“24 square tiles fit in this rectangle. It is composed of 4 rows of 6 squares each.”</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34444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square tiles of sides that measure 1 unit fit in this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“15 square tiles fit in this rectangle. It is composed of 3 rows of 5 squares each.”</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04528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table shows the plan of the chapter.</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chapter begins with the diagnostic assessment which aims to provide an overview of the students’ previous knowledge. The diagnostic assessment, which takes place at the start of learning, enables the teacher to learn about the students' existing knowledge and the skills they have mastered well, and to identify their difficulties.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Each chapter includes activities (which can be explicit or implicit) that promote the development of one skill (or several skills) of social and emotional learning (SEL). Social and emotional learning promotes the development of 5 fundamental skills in students: self-awareness, self-control, social awareness, interpersonal relationships, and decision-making. The role of the teacher is to integrate the objectives related to social and emotional learning in his/her teaching (activities and discussions) in class.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flow of the session is as follows: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An introduction which includes a preparatory question answered at the end of the chapter.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preparatory activity that aims to activate the prerequisites.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learning activity which includes a real-life situation that can lead students to discover new concepts while trying to solve it. </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result of the learning activity related to the objective.</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Applications which can be exercises or problems.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nSpc>
                <a:spcPct val="107000"/>
              </a:lnSpc>
              <a:spcBef>
                <a:spcPts val="0"/>
              </a:spcBef>
              <a:spcAft>
                <a:spcPts val="800"/>
              </a:spcAft>
              <a:buFont typeface="Calibri" panose="020F0502020204030204" pitchFamily="34" charset="0"/>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 A formative assessment is carried out at the end of each session to verify students' understanding of the objectives.</a:t>
            </a:r>
          </a:p>
          <a:p>
            <a:pPr marL="0" marR="0" lvl="0" indent="0">
              <a:lnSpc>
                <a:spcPct val="107000"/>
              </a:lnSpc>
              <a:spcBef>
                <a:spcPts val="0"/>
              </a:spcBef>
              <a:spcAft>
                <a:spcPts val="800"/>
              </a:spcAft>
              <a:buFont typeface="Calibri" panose="020F0502020204030204" pitchFamily="34" charset="0"/>
              <a:buNone/>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A wrap-up activity is given at the end; it can be a game based on the chapter’s objectives.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summative assessment is given at the end of the chapter to verify students' understanding of the chapter objectives.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Note: For students, the formative assessment is found under the title "check your understanding" and the summative assessment is found under the title "test your knowledge".</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668550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square tiles of sides that measure 1 unit fit in this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“20 square tiles fit in this rectangle. It is composed of 5 rows of 4 squares each.”</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996539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“So far, we found out that the area of the first rectangle is 24 square units. It has 4 rows of 6 square units each.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second rectangle is 15 square units. It has 3 rows of 5 square units each.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third rectangle is 20 square units. It has 5 rows of 4 square units each.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What can you deduce from all of this?”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pPr marL="228600" indent="0"/>
            <a:endParaRPr lang="en-US" sz="1600" b="0" i="1" u="none" kern="120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“We deduce that the area of a rectangle is found by multiplying the number of rows by the number of columns, which is basically the width times the length of the rectangle.”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93691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“What is the approximate number of square tiles that fit in the figure?”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“In the triangle there are about 7.5 square tiles, while in the shape with 5 sides, the pentagon, we have about 10.5 square tiles.</a:t>
            </a:r>
          </a:p>
          <a:p>
            <a:r>
              <a:rPr lang="en-US" sz="1600" b="1" i="1" u="none" kern="1200" dirty="0">
                <a:solidFill>
                  <a:schemeClr val="tx1"/>
                </a:solidFill>
                <a:effectLst/>
                <a:latin typeface="+mn-lt"/>
                <a:ea typeface="+mn-ea"/>
                <a:cs typeface="+mn-cs"/>
              </a:rPr>
              <a:t>When using a grid, if the area of the figure is not a whole number, we may use an approximate value.” </a:t>
            </a:r>
          </a:p>
          <a:p>
            <a:endParaRPr kumimoji="0" lang="en-US" sz="1600" b="0" i="1" u="none" strike="noStrike" kern="1200" cap="none" spc="0" normalizeH="0" baseline="0" noProof="0" dirty="0">
              <a:ln>
                <a:noFill/>
              </a:ln>
              <a:solidFill>
                <a:schemeClr val="tx1"/>
              </a:solidFill>
              <a:effectLst/>
              <a:uLnTx/>
              <a:uFillTx/>
              <a:latin typeface="+mn-lt"/>
              <a:ea typeface="+mn-ea"/>
              <a:cs typeface="+mn-cs"/>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Note that the answers may vary slightly. For the triangle, accept any number ranging from 7 to 8, and for the pentagon accept any number ranging from 10 to 11. </a:t>
            </a:r>
            <a:endParaRPr lang="en-US" sz="1600" b="0" dirty="0">
              <a:effectLst/>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771892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“Fill in the blanks and reflect.”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a:t>
                </a: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This</a:t>
                </a:r>
                <a:r>
                  <a:rPr kumimoji="0" lang="en-US" sz="1600" b="1" i="1"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triangle covers about 7.5 squares</a:t>
                </a:r>
                <a:r>
                  <a:rPr lang="en-US" sz="1600" b="1" i="1" dirty="0">
                    <a:solidFill>
                      <a:schemeClr val="tx1">
                        <a:lumMod val="65000"/>
                        <a:lumOff val="35000"/>
                      </a:schemeClr>
                    </a:solidFill>
                  </a:rPr>
                  <a:t>.</a:t>
                </a:r>
                <a:r>
                  <a:rPr kumimoji="0" lang="en-US" sz="1600" b="1" i="1"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endPar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rectangle is made up of 3 rows with 5 squares in each. 3 + 3 + 3 + 3 + 3 = 15 or 3 </a:t>
                </a:r>
                <a14:m>
                  <m:oMath xmlns:m="http://schemas.openxmlformats.org/officeDocument/2006/math">
                    <m:r>
                      <a:rPr lang="en-US" sz="16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600" b="1" i="1" u="none" kern="1200" dirty="0">
                    <a:solidFill>
                      <a:schemeClr val="tx1"/>
                    </a:solidFill>
                    <a:effectLst/>
                    <a:latin typeface="+mn-lt"/>
                    <a:ea typeface="+mn-ea"/>
                    <a:cs typeface="+mn-cs"/>
                  </a:rPr>
                  <a:t> 5 = 15. This rectangle covers about 15 squares.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Can we calculate the number of squares in a triangle by multiplying the numbers of rows and columns, or by multiplying the width by the length?”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a:t>
                </a: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No we cannot. If we multiply the number of rows by the number of columns or the width by the length, we would get 3 times 5 which is 15 square units.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But the area covered by the triangle is only 7.5 square units.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Is the number of squares in a triangle about half the number of squares in the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“Yes, if we divide 15 square units by 2, we get 7.5 square units.”</a:t>
                </a:r>
                <a:r>
                  <a:rPr kumimoji="0" lang="en-US" sz="1600" b="1"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kumimoji="0" lang="en-US" sz="1600" b="1"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endParaRPr lang="en-US" sz="1600" b="1" i="0" u="none" kern="1200" dirty="0">
                  <a:solidFill>
                    <a:schemeClr val="tx1"/>
                  </a:solidFill>
                  <a:effectLst/>
                  <a:latin typeface="+mn-lt"/>
                  <a:ea typeface="+mn-ea"/>
                  <a:cs typeface="+mn-cs"/>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“Fill in the blanks and reflect.”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a:t>
                </a: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This</a:t>
                </a:r>
                <a:r>
                  <a:rPr kumimoji="0" lang="en-US" sz="1600" b="1" i="1"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triangle covers about 7.5 squares</a:t>
                </a:r>
                <a:r>
                  <a:rPr lang="en-US" sz="1600" b="1" i="1" dirty="0">
                    <a:solidFill>
                      <a:schemeClr val="tx1">
                        <a:lumMod val="65000"/>
                        <a:lumOff val="35000"/>
                      </a:schemeClr>
                    </a:solidFill>
                  </a:rPr>
                  <a:t>.</a:t>
                </a:r>
                <a:r>
                  <a:rPr kumimoji="0" lang="en-US" sz="1600" b="1" i="1"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endPar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rectangle is made up of 3 rows with 5 squares in each. 3 + 3 + 3 + 3 + 3 = 15 or 3 </a:t>
                </a:r>
                <a:r>
                  <a:rPr lang="en-US" sz="16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600" b="1" i="1" u="none" kern="1200" dirty="0">
                    <a:solidFill>
                      <a:schemeClr val="tx1"/>
                    </a:solidFill>
                    <a:effectLst/>
                    <a:latin typeface="+mn-lt"/>
                    <a:ea typeface="+mn-ea"/>
                    <a:cs typeface="+mn-cs"/>
                  </a:rPr>
                  <a:t> 5 = 15. This rectangle covers about 15 squares.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Can we calculate the number of squares in a triangle by multiplying the numbers of rows and columns, or by multiplying the width by the length?”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a:t>
                </a: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No we cannot. If we multiply the number of rows by the number of columns or the width by the length, we would get 3 times 5 which is 15 square units.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But the area covered by the triangle is only 7.5 square units.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Is the number of squares in a triangle about half the number of squares in the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“Yes, if we divide 15 square units by 2, we get 7.5 square units.”</a:t>
                </a:r>
                <a:r>
                  <a:rPr kumimoji="0" lang="en-US" sz="1600" b="1"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kumimoji="0" lang="en-US" sz="1600" b="1"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endParaRPr lang="en-US" sz="1600" b="1" i="0" u="none" kern="1200" dirty="0">
                  <a:solidFill>
                    <a:schemeClr val="tx1"/>
                  </a:solidFill>
                  <a:effectLst/>
                  <a:latin typeface="+mn-lt"/>
                  <a:ea typeface="+mn-ea"/>
                  <a:cs typeface="+mn-cs"/>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9548255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indent="0"/>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“The number of square tiles (having sides that measure one unit of length) it takes to pave over the surface of a shape completely is the measurement of the area. </a:t>
            </a:r>
          </a:p>
          <a:p>
            <a:pPr marL="228600" indent="0"/>
            <a:r>
              <a:rPr lang="en-US" sz="1200" b="1" i="1" u="none" kern="1200" dirty="0">
                <a:solidFill>
                  <a:schemeClr val="tx1"/>
                </a:solidFill>
                <a:effectLst/>
                <a:latin typeface="+mn-lt"/>
                <a:ea typeface="+mn-ea"/>
                <a:cs typeface="+mn-cs"/>
              </a:rPr>
              <a:t>The grid is a means that allows one to measure areas.</a:t>
            </a:r>
          </a:p>
          <a:p>
            <a:pPr marL="228600" indent="0"/>
            <a:r>
              <a:rPr lang="en-US" sz="1200" b="1" i="1" u="none" kern="1200" dirty="0">
                <a:solidFill>
                  <a:schemeClr val="tx1"/>
                </a:solidFill>
                <a:effectLst/>
                <a:latin typeface="+mn-lt"/>
                <a:ea typeface="+mn-ea"/>
                <a:cs typeface="+mn-cs"/>
              </a:rPr>
              <a:t>When using a grid, if the area of the figure is not a whole number, we may use an approximate value.”</a:t>
            </a: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200" b="1" dirty="0">
              <a:solidFill>
                <a:srgbClr val="595959"/>
              </a:solidFill>
              <a:latin typeface="Comic Sans MS"/>
              <a:sym typeface="Calibri"/>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437582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25</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triangles tiles are needed to pave each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first shape is made up of 8 triangles in all so we need 8 triangles to pave the first shape.</a:t>
                </a:r>
              </a:p>
              <a:p>
                <a:r>
                  <a:rPr lang="en-US" sz="1600" b="1" i="1" u="none" kern="1200" dirty="0">
                    <a:solidFill>
                      <a:schemeClr val="tx1"/>
                    </a:solidFill>
                    <a:effectLst/>
                    <a:latin typeface="+mn-lt"/>
                    <a:ea typeface="+mn-ea"/>
                    <a:cs typeface="+mn-cs"/>
                  </a:rPr>
                  <a:t>The second shape is a parallelogram. It is made up of 2 rows with 6 triangles in each. 6 + 6 = 12 or 2 </a:t>
                </a:r>
                <a14:m>
                  <m:oMath xmlns:m="http://schemas.openxmlformats.org/officeDocument/2006/math">
                    <m:r>
                      <a:rPr lang="en-US" sz="16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600" b="1" i="1" u="none" kern="1200" dirty="0">
                    <a:solidFill>
                      <a:schemeClr val="tx1"/>
                    </a:solidFill>
                    <a:effectLst/>
                    <a:latin typeface="+mn-lt"/>
                    <a:ea typeface="+mn-ea"/>
                    <a:cs typeface="+mn-cs"/>
                  </a:rPr>
                  <a:t> 6 = 12. So, we need 12 triangles to pave the second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last shape is made up of 8 triangles. So, we need 8 triangles to pave the last shape.”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endParaRPr lang="en-US" b="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triangles tiles are needed to pave each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first shape is made up of 8 triangles in all so we need 8 triangles to pave the first shape.</a:t>
                </a:r>
              </a:p>
              <a:p>
                <a:r>
                  <a:rPr lang="en-US" sz="1600" b="1" i="1" u="none" kern="1200" dirty="0">
                    <a:solidFill>
                      <a:schemeClr val="tx1"/>
                    </a:solidFill>
                    <a:effectLst/>
                    <a:latin typeface="+mn-lt"/>
                    <a:ea typeface="+mn-ea"/>
                    <a:cs typeface="+mn-cs"/>
                  </a:rPr>
                  <a:t>The second shape is a parallelogram. It is made up of 2 rows with 6 triangles in each. 6 + 6 = 12 or 2 </a:t>
                </a:r>
                <a:r>
                  <a:rPr lang="en-US" sz="16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600" b="1" i="1" u="none" kern="1200" dirty="0">
                    <a:solidFill>
                      <a:schemeClr val="tx1"/>
                    </a:solidFill>
                    <a:effectLst/>
                    <a:latin typeface="+mn-lt"/>
                    <a:ea typeface="+mn-ea"/>
                    <a:cs typeface="+mn-cs"/>
                  </a:rPr>
                  <a:t> 6 = 12. So, we need 12 triangles to pave the second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last shape is made up of 8 triangles. So, we need 8 triangles to pave the last shape.”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endParaRPr lang="en-US" b="0"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2419910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squares do we need to pave the given shapes?</a:t>
                </a:r>
              </a:p>
              <a:p>
                <a:r>
                  <a:rPr lang="en-US" sz="1600" b="1" i="1" u="none" kern="1200" dirty="0">
                    <a:solidFill>
                      <a:schemeClr val="tx1"/>
                    </a:solidFill>
                    <a:effectLst/>
                    <a:latin typeface="+mn-lt"/>
                    <a:ea typeface="+mn-ea"/>
                    <a:cs typeface="+mn-cs"/>
                  </a:rPr>
                  <a:t>The grids are made up of square tiles having an area of 1 unit.”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first shape is made up of 18 squares in all so we need 18 squares to pave the first shape.</a:t>
                </a:r>
              </a:p>
              <a:p>
                <a:r>
                  <a:rPr lang="en-US" sz="1600" b="1" i="1" u="none" kern="1200" dirty="0">
                    <a:solidFill>
                      <a:schemeClr val="tx1"/>
                    </a:solidFill>
                    <a:effectLst/>
                    <a:latin typeface="+mn-lt"/>
                    <a:ea typeface="+mn-ea"/>
                    <a:cs typeface="+mn-cs"/>
                  </a:rPr>
                  <a:t>The second shape is a square. It is made up of 3 rows with 3 squares in each. 3 + 3 + 3 = 9 or 3 </a:t>
                </a:r>
                <a14:m>
                  <m:oMath xmlns:m="http://schemas.openxmlformats.org/officeDocument/2006/math">
                    <m:r>
                      <a:rPr lang="en-US" sz="16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600" b="1" i="1" u="none" kern="1200" dirty="0">
                    <a:solidFill>
                      <a:schemeClr val="tx1"/>
                    </a:solidFill>
                    <a:effectLst/>
                    <a:latin typeface="+mn-lt"/>
                    <a:ea typeface="+mn-ea"/>
                    <a:cs typeface="+mn-cs"/>
                  </a:rPr>
                  <a:t> 3 = 9. So, we need 9 squares to pave the second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last shape is a rectangle. It is made up of 5 rows with 3 squares each. 3 + 3 + 3 + 3 + 3 = 15 or 5 </a:t>
                </a:r>
                <a14:m>
                  <m:oMath xmlns:m="http://schemas.openxmlformats.org/officeDocument/2006/math">
                    <m:r>
                      <a:rPr lang="en-US" sz="16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600" b="1" i="1" u="none" kern="1200" dirty="0">
                    <a:solidFill>
                      <a:schemeClr val="tx1"/>
                    </a:solidFill>
                    <a:effectLst/>
                    <a:latin typeface="+mn-lt"/>
                    <a:ea typeface="+mn-ea"/>
                    <a:cs typeface="+mn-cs"/>
                  </a:rPr>
                  <a:t> 3 = 15. So, we need 15 squares to pave the last shape.”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endParaRPr lang="en-US" b="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“How many squares do we need to pave the given shapes?</a:t>
                </a:r>
              </a:p>
              <a:p>
                <a:r>
                  <a:rPr lang="en-US" sz="1600" b="1" i="1" u="none" kern="1200" dirty="0">
                    <a:solidFill>
                      <a:schemeClr val="tx1"/>
                    </a:solidFill>
                    <a:effectLst/>
                    <a:latin typeface="+mn-lt"/>
                    <a:ea typeface="+mn-ea"/>
                    <a:cs typeface="+mn-cs"/>
                  </a:rPr>
                  <a:t>The grids are made up of square tiles having an area of 1 unit.”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“The first shape is made up of 18 squares in all so we need 18 squares to pave the first shape.</a:t>
                </a:r>
              </a:p>
              <a:p>
                <a:r>
                  <a:rPr lang="en-US" sz="1600" b="1" i="1" u="none" kern="1200" dirty="0">
                    <a:solidFill>
                      <a:schemeClr val="tx1"/>
                    </a:solidFill>
                    <a:effectLst/>
                    <a:latin typeface="+mn-lt"/>
                    <a:ea typeface="+mn-ea"/>
                    <a:cs typeface="+mn-cs"/>
                  </a:rPr>
                  <a:t>The second shape is a square. It is made up of 3 rows with 3 squares in each. 3 + 3 + 3 = 9 or 3 </a:t>
                </a:r>
                <a:r>
                  <a:rPr lang="en-US" sz="16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600" b="1" i="1" u="none" kern="1200" dirty="0">
                    <a:solidFill>
                      <a:schemeClr val="tx1"/>
                    </a:solidFill>
                    <a:effectLst/>
                    <a:latin typeface="+mn-lt"/>
                    <a:ea typeface="+mn-ea"/>
                    <a:cs typeface="+mn-cs"/>
                  </a:rPr>
                  <a:t> 3 = 9. So, we need 9 squares to pave the second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The last shape is a rectangle. It is made up of 5 rows with 3 squares each. 3 + 3 + 3 + 3 + 3 = 15 or 5 </a:t>
                </a:r>
                <a:r>
                  <a:rPr lang="en-US" sz="16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600" b="1" i="1" u="none" kern="1200" dirty="0">
                    <a:solidFill>
                      <a:schemeClr val="tx1"/>
                    </a:solidFill>
                    <a:effectLst/>
                    <a:latin typeface="+mn-lt"/>
                    <a:ea typeface="+mn-ea"/>
                    <a:cs typeface="+mn-cs"/>
                  </a:rPr>
                  <a:t> 3 = 15. So, we need 15 squares to pave the last shape.”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endParaRPr lang="en-US" b="0"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11162468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28</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“How many squares do we need to pave each shape?</a:t>
                </a:r>
              </a:p>
              <a:p>
                <a:r>
                  <a:rPr lang="en-US" sz="1200" b="1" i="1" u="none" kern="1200" dirty="0">
                    <a:solidFill>
                      <a:schemeClr val="tx1"/>
                    </a:solidFill>
                    <a:effectLst/>
                    <a:latin typeface="+mn-lt"/>
                    <a:ea typeface="+mn-ea"/>
                    <a:cs typeface="+mn-cs"/>
                  </a:rPr>
                  <a:t>The grids are made up of square tiles having an area of 1 unit.”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a:t>
                </a:r>
                <a:r>
                  <a:rPr lang="en-US" sz="1200" b="0" dirty="0">
                    <a:solidFill>
                      <a:schemeClr val="bg1"/>
                    </a:solidFill>
                    <a:effectLst/>
                    <a:latin typeface="Comic Sans MS"/>
                    <a:sym typeface="Comic Sans MS"/>
                  </a:rPr>
                  <a:t>.</a:t>
                </a:r>
                <a:endParaRPr lang="en-US" sz="1200" b="0" dirty="0">
                  <a:effectLst/>
                </a:endParaRP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The teacher may correct interactively. </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“The pink square is made up of 5 rows with 5 squares each. There are 25 squares in the pink shape. 5 </a:t>
                </a:r>
                <a14:m>
                  <m:oMath xmlns:m="http://schemas.openxmlformats.org/officeDocument/2006/math">
                    <m:r>
                      <a:rPr lang="en-US" sz="12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200" b="1" i="1" u="none" kern="1200" dirty="0">
                    <a:solidFill>
                      <a:schemeClr val="tx1"/>
                    </a:solidFill>
                    <a:effectLst/>
                    <a:latin typeface="+mn-lt"/>
                    <a:ea typeface="+mn-ea"/>
                    <a:cs typeface="+mn-cs"/>
                  </a:rPr>
                  <a:t> 5 = 25. </a:t>
                </a:r>
              </a:p>
              <a:p>
                <a:r>
                  <a:rPr lang="en-US" sz="1200" b="1" i="1" u="none" kern="1200" dirty="0">
                    <a:solidFill>
                      <a:schemeClr val="tx1"/>
                    </a:solidFill>
                    <a:effectLst/>
                    <a:latin typeface="+mn-lt"/>
                    <a:ea typeface="+mn-ea"/>
                    <a:cs typeface="+mn-cs"/>
                  </a:rPr>
                  <a:t>The orange square is made up of 2 rows with 2 squares each. There are 4 squares in the orange shape. 2 </a:t>
                </a:r>
                <a14:m>
                  <m:oMath xmlns:m="http://schemas.openxmlformats.org/officeDocument/2006/math">
                    <m:r>
                      <a:rPr lang="en-US" sz="12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200" b="1" i="1" u="none" kern="1200" dirty="0">
                    <a:solidFill>
                      <a:schemeClr val="tx1"/>
                    </a:solidFill>
                    <a:effectLst/>
                    <a:latin typeface="+mn-lt"/>
                    <a:ea typeface="+mn-ea"/>
                    <a:cs typeface="+mn-cs"/>
                  </a:rPr>
                  <a:t> 2 = 4.</a:t>
                </a:r>
              </a:p>
              <a:p>
                <a:r>
                  <a:rPr lang="en-US" sz="1200" b="1" i="1" u="none" kern="1200" dirty="0">
                    <a:solidFill>
                      <a:schemeClr val="tx1"/>
                    </a:solidFill>
                    <a:effectLst/>
                    <a:latin typeface="+mn-lt"/>
                    <a:ea typeface="+mn-ea"/>
                    <a:cs typeface="+mn-cs"/>
                  </a:rPr>
                  <a:t>The blue square is made up of 3 rows with 3 squares each. There are 9 squares in the blue shape. 3 </a:t>
                </a:r>
                <a14:m>
                  <m:oMath xmlns:m="http://schemas.openxmlformats.org/officeDocument/2006/math">
                    <m:r>
                      <a:rPr lang="en-US" sz="1200" b="1" i="1" u="none" kern="1200" dirty="0" smtClean="0">
                        <a:solidFill>
                          <a:schemeClr val="tx1"/>
                        </a:solidFill>
                        <a:effectLst/>
                        <a:latin typeface="Cambria Math" panose="02040503050406030204" pitchFamily="18" charset="0"/>
                        <a:ea typeface="Cambria Math" panose="02040503050406030204" pitchFamily="18" charset="0"/>
                        <a:cs typeface="+mn-cs"/>
                      </a:rPr>
                      <m:t>×</m:t>
                    </m:r>
                  </m:oMath>
                </a14:m>
                <a:r>
                  <a:rPr lang="en-US" sz="1200" b="1" i="1" u="none" kern="1200" dirty="0">
                    <a:solidFill>
                      <a:schemeClr val="tx1"/>
                    </a:solidFill>
                    <a:effectLst/>
                    <a:latin typeface="+mn-lt"/>
                    <a:ea typeface="+mn-ea"/>
                    <a:cs typeface="+mn-cs"/>
                  </a:rPr>
                  <a:t> 3 = 9.</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Can we say that the area of a square is given by multiplying the number of rows by number of columns,</a:t>
                </a:r>
                <a:r>
                  <a:rPr kumimoji="0" lang="en-US" sz="1200" b="1" i="1"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which is equal to </a:t>
                </a:r>
                <a:r>
                  <a:rPr kumimoji="0" lang="en-US" sz="12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side times side?”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a:t>
                </a:r>
                <a:r>
                  <a:rPr lang="en-US" sz="1200" b="0" dirty="0">
                    <a:solidFill>
                      <a:schemeClr val="bg1"/>
                    </a:solidFill>
                    <a:effectLst/>
                    <a:latin typeface="Comic Sans MS"/>
                    <a:sym typeface="Comic Sans MS"/>
                  </a:rPr>
                  <a:t>.</a:t>
                </a:r>
                <a:endParaRPr lang="en-US" sz="1200" b="0" dirty="0">
                  <a:effectLst/>
                </a:endParaRP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The teacher may correct interactively. </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“Yes this is true because the sides of a square are the same length and the number of rows and the number of squares in each row are the same.”</a:t>
                </a:r>
              </a:p>
              <a:p>
                <a:endParaRPr lang="en-US" sz="1200" b="1" i="1"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“How many squares do we need to pave each shape?</a:t>
                </a:r>
              </a:p>
              <a:p>
                <a:r>
                  <a:rPr lang="en-US" sz="1200" b="1" i="1" u="none" kern="1200" dirty="0">
                    <a:solidFill>
                      <a:schemeClr val="tx1"/>
                    </a:solidFill>
                    <a:effectLst/>
                    <a:latin typeface="+mn-lt"/>
                    <a:ea typeface="+mn-ea"/>
                    <a:cs typeface="+mn-cs"/>
                  </a:rPr>
                  <a:t>The grids are made up of square tiles having an area of 1 unit.”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a:t>
                </a:r>
                <a:r>
                  <a:rPr lang="en-US" sz="1200" b="0" dirty="0">
                    <a:solidFill>
                      <a:schemeClr val="bg1"/>
                    </a:solidFill>
                    <a:effectLst/>
                    <a:latin typeface="Comic Sans MS"/>
                    <a:sym typeface="Comic Sans MS"/>
                  </a:rPr>
                  <a:t>.</a:t>
                </a:r>
                <a:endParaRPr lang="en-US" sz="1200" b="0" dirty="0">
                  <a:effectLst/>
                </a:endParaRP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The teacher may correct interactively. </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“The pink square is made up of 5 rows with 5 squares each. There are 25 squares in the pink shape. 5 </a:t>
                </a:r>
                <a:r>
                  <a:rPr lang="en-US" sz="12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200" b="1" i="1" u="none" kern="1200" dirty="0">
                    <a:solidFill>
                      <a:schemeClr val="tx1"/>
                    </a:solidFill>
                    <a:effectLst/>
                    <a:latin typeface="+mn-lt"/>
                    <a:ea typeface="+mn-ea"/>
                    <a:cs typeface="+mn-cs"/>
                  </a:rPr>
                  <a:t> 5 = 25. </a:t>
                </a:r>
              </a:p>
              <a:p>
                <a:r>
                  <a:rPr lang="en-US" sz="1200" b="1" i="1" u="none" kern="1200" dirty="0">
                    <a:solidFill>
                      <a:schemeClr val="tx1"/>
                    </a:solidFill>
                    <a:effectLst/>
                    <a:latin typeface="+mn-lt"/>
                    <a:ea typeface="+mn-ea"/>
                    <a:cs typeface="+mn-cs"/>
                  </a:rPr>
                  <a:t>The orange square is made up of 2 rows with 2 squares each. There are 4 squares in the orange shape. 2 </a:t>
                </a:r>
                <a:r>
                  <a:rPr lang="en-US" sz="12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200" b="1" i="1" u="none" kern="1200" dirty="0">
                    <a:solidFill>
                      <a:schemeClr val="tx1"/>
                    </a:solidFill>
                    <a:effectLst/>
                    <a:latin typeface="+mn-lt"/>
                    <a:ea typeface="+mn-ea"/>
                    <a:cs typeface="+mn-cs"/>
                  </a:rPr>
                  <a:t> 2 = 4.</a:t>
                </a:r>
              </a:p>
              <a:p>
                <a:r>
                  <a:rPr lang="en-US" sz="1200" b="1" i="1" u="none" kern="1200" dirty="0">
                    <a:solidFill>
                      <a:schemeClr val="tx1"/>
                    </a:solidFill>
                    <a:effectLst/>
                    <a:latin typeface="+mn-lt"/>
                    <a:ea typeface="+mn-ea"/>
                    <a:cs typeface="+mn-cs"/>
                  </a:rPr>
                  <a:t>The blue square is made up of 3 rows with 3 squares each. There are 9 squares in the blue shape. 3 </a:t>
                </a:r>
                <a:r>
                  <a:rPr lang="en-US" sz="1200" b="1" i="0" u="none" kern="1200" dirty="0">
                    <a:solidFill>
                      <a:schemeClr val="tx1"/>
                    </a:solidFill>
                    <a:effectLst/>
                    <a:latin typeface="Cambria Math" panose="02040503050406030204" pitchFamily="18" charset="0"/>
                    <a:ea typeface="Cambria Math" panose="02040503050406030204" pitchFamily="18" charset="0"/>
                    <a:cs typeface="+mn-cs"/>
                  </a:rPr>
                  <a:t>×</a:t>
                </a:r>
                <a:r>
                  <a:rPr lang="en-US" sz="1200" b="1" i="1" u="none" kern="1200" dirty="0">
                    <a:solidFill>
                      <a:schemeClr val="tx1"/>
                    </a:solidFill>
                    <a:effectLst/>
                    <a:latin typeface="+mn-lt"/>
                    <a:ea typeface="+mn-ea"/>
                    <a:cs typeface="+mn-cs"/>
                  </a:rPr>
                  <a:t> 3 = 9.</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Can we say that the area of a square is given by multiplying the number of rows by number of columns,</a:t>
                </a:r>
                <a:r>
                  <a:rPr kumimoji="0" lang="en-US" sz="1200" b="1" i="1"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which is equal to </a:t>
                </a:r>
                <a:r>
                  <a:rPr kumimoji="0" lang="en-US" sz="12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side times side?”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a:t>
                </a:r>
                <a:r>
                  <a:rPr lang="en-US" sz="1200" b="0" dirty="0">
                    <a:solidFill>
                      <a:schemeClr val="bg1"/>
                    </a:solidFill>
                    <a:effectLst/>
                    <a:latin typeface="Comic Sans MS"/>
                    <a:sym typeface="Comic Sans MS"/>
                  </a:rPr>
                  <a:t>.</a:t>
                </a:r>
                <a:endParaRPr lang="en-US" sz="1200" b="0" dirty="0">
                  <a:effectLst/>
                </a:endParaRP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The teacher may correct interactively. </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“Yes this is true because the sides of a square are the same length and the number of rows and the number of squares in each row are the same.”</a:t>
                </a:r>
              </a:p>
              <a:p>
                <a:endParaRPr lang="en-US" sz="1200" b="1" i="1"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29</a:t>
            </a:fld>
            <a:endParaRPr lang="en-US">
              <a:latin typeface="Comic Sans MS" panose="030F0702030302020204" pitchFamily="66" charset="0"/>
            </a:endParaRPr>
          </a:p>
        </p:txBody>
      </p:sp>
    </p:spTree>
    <p:extLst>
      <p:ext uri="{BB962C8B-B14F-4D97-AF65-F5344CB8AC3E}">
        <p14:creationId xmlns:p14="http://schemas.microsoft.com/office/powerpoint/2010/main" val="2057793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1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a:t>
            </a:r>
          </a:p>
          <a:p>
            <a:pPr marL="0" marR="0" algn="just">
              <a:lnSpc>
                <a:spcPct val="107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Perform pavements.</a:t>
            </a:r>
          </a:p>
          <a:p>
            <a:pPr marL="0" marR="0" algn="just">
              <a:lnSpc>
                <a:spcPct val="107000"/>
              </a:lnSpc>
              <a:spcBef>
                <a:spcPts val="0"/>
              </a:spcBef>
              <a:spcAft>
                <a:spcPts val="800"/>
              </a:spcAft>
            </a:pPr>
            <a:endParaRPr lang="en-US" sz="11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1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1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gn="just">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Pave a domain.</a:t>
            </a:r>
            <a:endParaRPr lang="fr-FR" sz="12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Express the area of a surface in an arbitrary unit of area.</a:t>
            </a:r>
            <a:endParaRPr lang="fr-FR" sz="12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Frame the area of a surface by using a pavement.</a:t>
            </a:r>
            <a:endParaRPr lang="fr-FR" sz="12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Distinguish between congruent figures and figures having the same area.</a:t>
            </a:r>
            <a:endParaRPr lang="fr-FR"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Express an area with the help of two arbitrary units where we know the relation between them.</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“How many units do we need to pave each shape?</a:t>
            </a:r>
          </a:p>
          <a:p>
            <a:r>
              <a:rPr lang="en-US" sz="1200" b="1" i="1" u="none" kern="1200" dirty="0">
                <a:solidFill>
                  <a:schemeClr val="tx1"/>
                </a:solidFill>
                <a:effectLst/>
                <a:latin typeface="+mn-lt"/>
                <a:ea typeface="+mn-ea"/>
                <a:cs typeface="+mn-cs"/>
              </a:rPr>
              <a:t>The grids are made up of tiles, each having an area of 1 unit.”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a:t>
            </a:r>
            <a:r>
              <a:rPr lang="en-US" sz="1200" b="0" dirty="0">
                <a:solidFill>
                  <a:schemeClr val="bg1"/>
                </a:solidFill>
                <a:effectLst/>
                <a:latin typeface="Comic Sans MS"/>
                <a:sym typeface="Comic Sans MS"/>
              </a:rPr>
              <a:t>.</a:t>
            </a:r>
            <a:endParaRPr lang="en-US" sz="1200" b="0" dirty="0">
              <a:effectLst/>
            </a:endParaRP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The teacher may correct interactively. </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“In the first shape, there are 8 triangles completely shaded. That is why we need 8 triangles.</a:t>
            </a:r>
          </a:p>
          <a:p>
            <a:r>
              <a:rPr lang="en-US" sz="1200" b="1" i="1" u="none" kern="1200" dirty="0">
                <a:solidFill>
                  <a:schemeClr val="tx1"/>
                </a:solidFill>
                <a:effectLst/>
                <a:latin typeface="+mn-lt"/>
                <a:ea typeface="+mn-ea"/>
                <a:cs typeface="+mn-cs"/>
              </a:rPr>
              <a:t>In the second shape, there are 7 diamonds completely shaded. That is why we need 7 diamonds.” </a:t>
            </a:r>
          </a:p>
          <a:p>
            <a:endParaRPr lang="en-US"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30</a:t>
            </a:fld>
            <a:endParaRPr lang="en-US">
              <a:latin typeface="Comic Sans MS" panose="030F0702030302020204" pitchFamily="66" charset="0"/>
            </a:endParaRPr>
          </a:p>
        </p:txBody>
      </p:sp>
    </p:spTree>
    <p:extLst>
      <p:ext uri="{BB962C8B-B14F-4D97-AF65-F5344CB8AC3E}">
        <p14:creationId xmlns:p14="http://schemas.microsoft.com/office/powerpoint/2010/main" val="20568946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“About how many tiles do we need to pave each shape?”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a:t>
            </a:r>
            <a:r>
              <a:rPr lang="en-US" sz="1200" b="0" dirty="0">
                <a:solidFill>
                  <a:schemeClr val="bg1"/>
                </a:solidFill>
                <a:effectLst/>
                <a:latin typeface="Comic Sans MS"/>
                <a:sym typeface="Comic Sans MS"/>
              </a:rPr>
              <a:t>.</a:t>
            </a:r>
            <a:endParaRPr lang="en-US" sz="1200" b="0" dirty="0">
              <a:effectLst/>
            </a:endParaRP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The teacher may correct interactively. </a:t>
            </a:r>
          </a:p>
          <a:p>
            <a:r>
              <a:rPr lang="en-US" sz="1200" b="0" u="none" kern="1200" dirty="0">
                <a:solidFill>
                  <a:schemeClr val="tx1"/>
                </a:solidFill>
                <a:effectLst/>
                <a:latin typeface="+mn-lt"/>
                <a:ea typeface="+mn-ea"/>
                <a:cs typeface="+mn-cs"/>
              </a:rPr>
              <a:t>Teacher says: </a:t>
            </a:r>
            <a:r>
              <a:rPr lang="en-US" sz="1200" b="1" i="1" u="none" kern="1200" dirty="0">
                <a:solidFill>
                  <a:schemeClr val="tx1"/>
                </a:solidFill>
                <a:effectLst/>
                <a:latin typeface="+mn-lt"/>
                <a:ea typeface="+mn-ea"/>
                <a:cs typeface="+mn-cs"/>
              </a:rPr>
              <a:t>“In the first shape, there are 6 complete triangles in the heart, and some more that are partly shaded. That is why we need about 7 triangles.</a:t>
            </a:r>
          </a:p>
          <a:p>
            <a:r>
              <a:rPr lang="en-US" sz="1200" b="1" i="1" u="none" kern="1200" dirty="0">
                <a:solidFill>
                  <a:schemeClr val="tx1"/>
                </a:solidFill>
                <a:effectLst/>
                <a:latin typeface="+mn-lt"/>
                <a:ea typeface="+mn-ea"/>
                <a:cs typeface="+mn-cs"/>
              </a:rPr>
              <a:t>In the second shape, there are 6 complete diamonds in the parallelogram, 4 triangles that are each half the size of  a diamond, which are equal to 2 more diamonds and some more that are partly shaded. </a:t>
            </a:r>
          </a:p>
          <a:p>
            <a:r>
              <a:rPr lang="en-US" sz="1200" b="1" i="1" u="none" kern="1200" dirty="0">
                <a:solidFill>
                  <a:schemeClr val="tx1"/>
                </a:solidFill>
                <a:effectLst/>
                <a:latin typeface="+mn-lt"/>
                <a:ea typeface="+mn-ea"/>
                <a:cs typeface="+mn-cs"/>
              </a:rPr>
              <a:t>That is why we need about 10 diamonds.” </a:t>
            </a:r>
          </a:p>
          <a:p>
            <a:endParaRPr lang="en-US" sz="12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latin typeface="Calibri" panose="020F0502020204030204" pitchFamily="34" charset="0"/>
                <a:cs typeface="Calibri" panose="020F0502020204030204" pitchFamily="34" charset="0"/>
              </a:rPr>
              <a:t>Note that the answers may vary slightly. For the heart, accept any number between 6 and 7.5, and for the parallelogram accept and number between 8 and 11.</a:t>
            </a:r>
            <a:endParaRPr lang="en-US" sz="1200" b="0" dirty="0">
              <a:effectLst/>
            </a:endParaRPr>
          </a:p>
          <a:p>
            <a:endParaRPr lang="en-US"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31</a:t>
            </a:fld>
            <a:endParaRPr lang="en-US">
              <a:latin typeface="Comic Sans MS" panose="030F0702030302020204" pitchFamily="66" charset="0"/>
            </a:endParaRPr>
          </a:p>
        </p:txBody>
      </p:sp>
    </p:spTree>
    <p:extLst>
      <p:ext uri="{BB962C8B-B14F-4D97-AF65-F5344CB8AC3E}">
        <p14:creationId xmlns:p14="http://schemas.microsoft.com/office/powerpoint/2010/main" val="4170286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2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0" marR="0">
              <a:lnSpc>
                <a:spcPct val="107000"/>
              </a:lnSpc>
              <a:spcBef>
                <a:spcPts val="0"/>
              </a:spcBef>
              <a:spcAft>
                <a:spcPts val="800"/>
              </a:spcAft>
            </a:pPr>
            <a:r>
              <a:rPr lang="en-US" sz="2000" noProof="0" dirty="0">
                <a:effectLst/>
                <a:latin typeface="Times New Roman" panose="02020603050405020304" pitchFamily="18" charset="0"/>
                <a:ea typeface="Calibri" panose="020F0502020204030204" pitchFamily="34" charset="0"/>
                <a:cs typeface="Arial" panose="020B0604020202020204" pitchFamily="34" charset="0"/>
              </a:rPr>
              <a:t>The diagnostic assessment that takes place at the beginning of the chapter allows the teacher to check students’ knowledge of the prerequisites.</a:t>
            </a: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noProof="0" dirty="0">
                <a:effectLst/>
                <a:latin typeface="Times New Roman" panose="02020603050405020304" pitchFamily="18" charset="0"/>
                <a:ea typeface="Calibri" panose="020F0502020204030204" pitchFamily="34" charset="0"/>
                <a:cs typeface="Arial" panose="020B0604020202020204" pitchFamily="34" charset="0"/>
              </a:rPr>
              <a:t>Students will find it under the title “Check your knowledge”. </a:t>
            </a: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000" noProof="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noProof="0" dirty="0">
                <a:effectLst/>
                <a:latin typeface="Times New Roman" panose="02020603050405020304" pitchFamily="18" charset="0"/>
                <a:ea typeface="Calibri" panose="020F0502020204030204" pitchFamily="34" charset="0"/>
                <a:cs typeface="Arial" panose="020B0604020202020204" pitchFamily="34" charset="0"/>
              </a:rPr>
              <a:t>Based on the students' results, the teacher may review some of the prerequisites with them.</a:t>
            </a:r>
            <a:endParaRPr lang="en-US" sz="1800" noProof="0" dirty="0">
              <a:effectLst/>
              <a:latin typeface="Calibri" panose="020F0502020204030204" pitchFamily="34" charset="0"/>
              <a:ea typeface="Calibri" panose="020F0502020204030204" pitchFamily="34" charset="0"/>
              <a:cs typeface="Arial" panose="020B0604020202020204" pitchFamily="34" charset="0"/>
            </a:endParaRPr>
          </a:p>
          <a:p>
            <a:pPr>
              <a:lnSpc>
                <a:spcPct val="90000"/>
              </a:lnSpc>
              <a:spcBef>
                <a:spcPts val="1000"/>
              </a:spcBef>
              <a:buClrTx/>
              <a:buFont typeface="Arial" panose="020B0604020202020204" pitchFamily="34" charset="0"/>
              <a:buNone/>
              <a:defRPr/>
            </a:pPr>
            <a:endParaRPr lang="en-US" sz="1600" dirty="0">
              <a:solidFill>
                <a:schemeClr val="tx1">
                  <a:lumMod val="65000"/>
                  <a:lumOff val="35000"/>
                </a:schemeClr>
              </a:solidFill>
              <a:latin typeface="Comic Sans MS" panose="030F0702030302020204" pitchFamily="66"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42725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2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2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b="0" u="none" dirty="0">
                <a:solidFill>
                  <a:schemeClr val="tx1">
                    <a:lumMod val="65000"/>
                    <a:lumOff val="35000"/>
                  </a:schemeClr>
                </a:solidFill>
                <a:latin typeface="Comic Sans MS" panose="030F0702030302020204" pitchFamily="66" charset="0"/>
              </a:rPr>
              <a:t>The aim of the SEL activity is to train students to demonstrate the ability to interrupt escalating emotions.</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23168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“Draw a square on the grid such that the sides are 4 units long.</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i="1" u="none" kern="1200" dirty="0">
                <a:solidFill>
                  <a:schemeClr val="tx1"/>
                </a:solidFill>
                <a:effectLst/>
                <a:latin typeface="+mn-lt"/>
                <a:ea typeface="+mn-ea"/>
                <a:cs typeface="+mn-cs"/>
              </a:rPr>
              <a:t>Note that, through most of this session, </a:t>
            </a:r>
            <a:r>
              <a:rPr lang="en-US" sz="1600" b="1" i="1" u="none" kern="1200" dirty="0">
                <a:solidFill>
                  <a:schemeClr val="tx1">
                    <a:lumMod val="65000"/>
                    <a:lumOff val="35000"/>
                  </a:schemeClr>
                </a:solidFill>
                <a:effectLst/>
                <a:latin typeface="+mn-lt"/>
                <a:ea typeface="+mn-ea"/>
                <a:cs typeface="Arial" panose="020B0604020202020204" pitchFamily="34" charset="0"/>
                <a:sym typeface="Calibri"/>
              </a:rPr>
              <a:t>t</a:t>
            </a:r>
            <a:r>
              <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he grids are made up of squares having sides that are 1 </a:t>
            </a:r>
            <a:r>
              <a:rPr lang="en-US" sz="1600" b="1" i="1" dirty="0">
                <a:solidFill>
                  <a:schemeClr val="tx1">
                    <a:lumMod val="65000"/>
                    <a:lumOff val="35000"/>
                  </a:schemeClr>
                </a:solidFill>
                <a:latin typeface="+mn-lt"/>
                <a:ea typeface="Calibri" panose="020F0502020204030204" pitchFamily="34" charset="0"/>
                <a:cs typeface="Arial" panose="020B0604020202020204" pitchFamily="34" charset="0"/>
                <a:sym typeface="Calibri"/>
              </a:rPr>
              <a:t>unit long each.</a:t>
            </a:r>
            <a:endParaRPr kumimoji="0" lang="en-US"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r>
              <a:rPr lang="en-US" sz="1600" b="1" i="1" u="none" kern="1200" dirty="0">
                <a:solidFill>
                  <a:schemeClr val="tx1"/>
                </a:solidFill>
                <a:effectLst/>
                <a:latin typeface="+mn-lt"/>
                <a:ea typeface="+mn-ea"/>
                <a:cs typeface="+mn-cs"/>
              </a:rPr>
              <a:t>Then complete the drawing of the rhombus on the grid.”</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“For both the square and the rhombus we know that the shapes have 4 equal sides.</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That is why all 4 sides of the square are 4 units long, and the remaining 2 sides of the rhombus are the same length as the given sides.”</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729343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“Complete the drawing of the rectangle and then of the parallelogram on each grid.”</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pPr marL="228600" indent="0"/>
            <a:endParaRPr lang="en-US" sz="1600" b="0" i="1" u="none" kern="120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pPr marL="228600" indent="0"/>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“For both the rectangle and the parallelogram we know that the shapes have 2 long sides that are opposite to each other and that have equal lengths, and 2 short sides opposite to each other that have equal lengths as well.</a:t>
            </a:r>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875467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“Shade the sides that are congruent to the red side.”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dirty="0">
                <a:latin typeface="Calibri" panose="020F0502020204030204" pitchFamily="34" charset="0"/>
                <a:cs typeface="Calibri" panose="020F0502020204030204" pitchFamily="34" charset="0"/>
              </a:rPr>
              <a:t>Give students </a:t>
            </a:r>
            <a:r>
              <a:rPr lang="en-US" sz="1600" b="0" u="none" dirty="0">
                <a:solidFill>
                  <a:schemeClr val="bg1"/>
                </a:solidFill>
                <a:effectLst/>
                <a:latin typeface="Comic Sans MS"/>
                <a:cs typeface="Calibri" panose="020F0502020204030204" pitchFamily="34" charset="0"/>
                <a:sym typeface="Comic Sans MS"/>
              </a:rPr>
              <a:t>some time to complete</a:t>
            </a:r>
            <a:r>
              <a:rPr lang="en-US" sz="1600" b="0" dirty="0">
                <a:solidFill>
                  <a:schemeClr val="bg1"/>
                </a:solidFill>
                <a:effectLst/>
                <a:latin typeface="Comic Sans MS"/>
                <a:sym typeface="Comic Sans MS"/>
              </a:rPr>
              <a:t>.</a:t>
            </a:r>
            <a:endParaRPr lang="en-US" sz="1600" b="0" dirty="0">
              <a:effectLst/>
            </a:endParaRPr>
          </a:p>
          <a:p>
            <a:endParaRPr lang="en-US" sz="1600" b="0" i="1" u="none"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0" u="none" dirty="0">
                <a:latin typeface="Calibri"/>
                <a:ea typeface="Calibri" panose="020F0502020204030204" pitchFamily="34" charset="0"/>
                <a:cs typeface="Calibri"/>
              </a:rPr>
              <a:t>The teacher may correct interactively. </a:t>
            </a:r>
          </a:p>
          <a:p>
            <a:r>
              <a:rPr lang="en-US" sz="1600" b="0" u="none" kern="1200" dirty="0">
                <a:solidFill>
                  <a:schemeClr val="tx1"/>
                </a:solidFill>
                <a:effectLst/>
                <a:latin typeface="+mn-lt"/>
                <a:ea typeface="+mn-ea"/>
                <a:cs typeface="+mn-cs"/>
              </a:rPr>
              <a:t>Teacher says: </a:t>
            </a:r>
            <a:r>
              <a:rPr lang="en-US" sz="1600" b="1" i="1" u="none" kern="1200" dirty="0">
                <a:solidFill>
                  <a:schemeClr val="tx1"/>
                </a:solidFill>
                <a:effectLst/>
                <a:latin typeface="+mn-lt"/>
                <a:ea typeface="+mn-ea"/>
                <a:cs typeface="+mn-cs"/>
              </a:rPr>
              <a:t>“Congruent sides are sides that are equal in length. </a:t>
            </a:r>
          </a:p>
          <a:p>
            <a:r>
              <a:rPr lang="en-US" sz="1600" b="1" i="1" u="none" kern="1200" dirty="0">
                <a:solidFill>
                  <a:schemeClr val="tx1"/>
                </a:solidFill>
                <a:effectLst/>
                <a:latin typeface="+mn-lt"/>
                <a:ea typeface="+mn-ea"/>
                <a:cs typeface="+mn-cs"/>
              </a:rPr>
              <a:t>For both the square and the rhombus we know that the shapes have 4 equal sides.</a:t>
            </a:r>
          </a:p>
          <a:p>
            <a:r>
              <a:rPr kumimoji="0" lang="en-US" sz="1600" b="1" i="1" u="none" strike="noStrike" kern="1200" cap="none" spc="0" normalizeH="0" baseline="0" noProof="0" dirty="0">
                <a:ln>
                  <a:noFill/>
                </a:ln>
                <a:solidFill>
                  <a:schemeClr val="tx1"/>
                </a:solidFill>
                <a:effectLst/>
                <a:uLnTx/>
                <a:uFillTx/>
                <a:latin typeface="+mn-lt"/>
                <a:ea typeface="+mn-ea"/>
                <a:cs typeface="+mn-cs"/>
                <a:sym typeface="Calibri"/>
              </a:rPr>
              <a:t>That is why all remaining 3 sides of each shape are congruent to the given red side of the corresponding shape.”</a:t>
            </a: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147136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3" r:id="rId2"/>
    <p:sldLayoutId id="2147483654" r:id="rId3"/>
    <p:sldLayoutId id="2147483655" r:id="rId4"/>
    <p:sldLayoutId id="2147483656" r:id="rId5"/>
    <p:sldLayoutId id="2147483657" r:id="rId6"/>
    <p:sldLayoutId id="2147483658"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microsoft.com/office/2007/relationships/media" Target="../media/media1.mp4"/><Relationship Id="rId2" Type="http://schemas.openxmlformats.org/officeDocument/2006/relationships/video" Target="NULL" TargetMode="External"/><Relationship Id="rId1" Type="http://schemas.openxmlformats.org/officeDocument/2006/relationships/tags" Target="../tags/tag25.xml"/><Relationship Id="rId6" Type="http://schemas.openxmlformats.org/officeDocument/2006/relationships/image" Target="../media/image8.png"/><Relationship Id="rId5" Type="http://schemas.openxmlformats.org/officeDocument/2006/relationships/notesSlide" Target="../notesSlides/notesSlide16.xml"/><Relationship Id="rId4"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image" Target="../media/image10.sv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slide" Target="slide4.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slide" Target="slide5.xml"/><Relationship Id="rId5" Type="http://schemas.openxmlformats.org/officeDocument/2006/relationships/slide" Target="slide3.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11.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3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3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21.svg"/><Relationship Id="rId2" Type="http://schemas.openxmlformats.org/officeDocument/2006/relationships/slideLayout" Target="../slideLayouts/slideLayout1.xml"/><Relationship Id="rId1" Type="http://schemas.openxmlformats.org/officeDocument/2006/relationships/tags" Target="../tags/tag39.xml"/><Relationship Id="rId6" Type="http://schemas.openxmlformats.org/officeDocument/2006/relationships/image" Target="../media/image20.png"/><Relationship Id="rId5" Type="http://schemas.openxmlformats.org/officeDocument/2006/relationships/image" Target="../media/image17.sv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23.svg"/><Relationship Id="rId2" Type="http://schemas.openxmlformats.org/officeDocument/2006/relationships/slideLayout" Target="../slideLayouts/slideLayout1.xml"/><Relationship Id="rId1" Type="http://schemas.openxmlformats.org/officeDocument/2006/relationships/tags" Target="../tags/tag40.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8.xml"/><Relationship Id="rId1" Type="http://schemas.openxmlformats.org/officeDocument/2006/relationships/tags" Target="../tags/tag4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2" name="Picture 1">
            <a:extLst>
              <a:ext uri="{FF2B5EF4-FFF2-40B4-BE49-F238E27FC236}">
                <a16:creationId xmlns:a16="http://schemas.microsoft.com/office/drawing/2014/main" id="{A4ACEB32-EEB9-C82F-2034-3DD3AFE1F88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956" b="93244" l="2549" r="98151">
                        <a14:foregroundMark x1="20940" y1="7022" x2="31284" y2="5156"/>
                        <a14:foregroundMark x1="31284" y1="5156" x2="81659" y2="11022"/>
                        <a14:foregroundMark x1="81659" y1="11022" x2="87706" y2="57067"/>
                        <a14:foregroundMark x1="87706" y1="57067" x2="77061" y2="96267"/>
                        <a14:foregroundMark x1="77061" y1="96267" x2="23988" y2="84711"/>
                        <a14:foregroundMark x1="23988" y1="84711" x2="17941" y2="50667"/>
                        <a14:foregroundMark x1="17941" y1="50667" x2="20940" y2="3911"/>
                        <a14:foregroundMark x1="71914" y1="35111" x2="48626" y2="30756"/>
                        <a14:foregroundMark x1="48626" y1="30756" x2="29785" y2="3911"/>
                        <a14:foregroundMark x1="29785" y1="3911" x2="37831" y2="2578"/>
                        <a14:foregroundMark x1="37831" y1="2578" x2="46427" y2="14844"/>
                        <a14:foregroundMark x1="46427" y1="14844" x2="47726" y2="29333"/>
                        <a14:foregroundMark x1="47726" y1="29333" x2="47326" y2="32533"/>
                        <a14:foregroundMark x1="43028" y1="5511" x2="34833" y2="4622"/>
                        <a14:foregroundMark x1="34833" y1="4622" x2="30935" y2="21244"/>
                        <a14:foregroundMark x1="30935" y1="21244" x2="45977" y2="7556"/>
                        <a14:foregroundMark x1="45977" y1="7556" x2="40380" y2="1956"/>
                        <a14:foregroundMark x1="97051" y1="82756" x2="97051" y2="82756"/>
                        <a14:foregroundMark x1="96952" y1="83378" x2="19590" y2="82311"/>
                        <a14:foregroundMark x1="19590" y1="82311" x2="9145" y2="89156"/>
                        <a14:foregroundMark x1="9145" y1="89156" x2="39780" y2="92978"/>
                        <a14:foregroundMark x1="39780" y1="92978" x2="85807" y2="90489"/>
                        <a14:foregroundMark x1="85807" y1="90489" x2="96802" y2="83556"/>
                        <a14:foregroundMark x1="96802" y1="83556" x2="95752" y2="79644"/>
                        <a14:foregroundMark x1="98701" y1="86667" x2="5647" y2="72622"/>
                        <a14:foregroundMark x1="5647" y1="72622" x2="5397" y2="81333"/>
                        <a14:foregroundMark x1="5397" y1="81333" x2="22739" y2="93422"/>
                        <a14:foregroundMark x1="22739" y1="93422" x2="46727" y2="92711"/>
                        <a14:foregroundMark x1="46727" y1="92711" x2="63218" y2="96533"/>
                        <a14:foregroundMark x1="63218" y1="96533" x2="98801" y2="95733"/>
                        <a14:foregroundMark x1="98801" y1="95733" x2="98151" y2="86489"/>
                        <a14:foregroundMark x1="98151" y1="86489" x2="98151" y2="86489"/>
                        <a14:foregroundMark x1="85807" y1="85956" x2="89455" y2="44533"/>
                        <a14:foregroundMark x1="89455" y1="44533" x2="83158" y2="6844"/>
                        <a14:foregroundMark x1="83158" y1="6844" x2="23738" y2="15733"/>
                        <a14:foregroundMark x1="23738" y1="15733" x2="14393" y2="55022"/>
                        <a14:foregroundMark x1="14393" y1="55022" x2="14693" y2="79911"/>
                        <a14:foregroundMark x1="14693" y1="79911" x2="15092" y2="80978"/>
                        <a14:foregroundMark x1="21089" y1="29244" x2="23238" y2="17956"/>
                        <a14:foregroundMark x1="23238" y1="17956" x2="20740" y2="46133"/>
                        <a14:foregroundMark x1="20740" y1="46133" x2="26587" y2="19644"/>
                        <a14:foregroundMark x1="26587" y1="19644" x2="26237" y2="50578"/>
                        <a14:foregroundMark x1="26237" y1="50578" x2="30135" y2="48889"/>
                        <a14:foregroundMark x1="30135" y1="48889" x2="36182" y2="21778"/>
                        <a14:foregroundMark x1="36182" y1="21778" x2="41029" y2="41956"/>
                        <a14:foregroundMark x1="41029" y1="41956" x2="49175" y2="10311"/>
                        <a14:foregroundMark x1="49175" y1="10311" x2="59420" y2="31556"/>
                        <a14:foregroundMark x1="59420" y1="31556" x2="66117" y2="25778"/>
                        <a14:foregroundMark x1="66117" y1="25778" x2="68266" y2="28622"/>
                        <a14:foregroundMark x1="49725" y1="14311" x2="54373" y2="8711"/>
                        <a14:foregroundMark x1="54373" y1="8711" x2="71664" y2="3644"/>
                        <a14:foregroundMark x1="71664" y1="3644" x2="79660" y2="12267"/>
                        <a14:foregroundMark x1="79660" y1="12267" x2="67666" y2="30489"/>
                        <a14:foregroundMark x1="67666" y1="30489" x2="54723" y2="24533"/>
                        <a14:foregroundMark x1="54723" y1="24533" x2="53923" y2="22578"/>
                        <a14:foregroundMark x1="75112" y1="12178" x2="68466" y2="8000"/>
                        <a14:foregroundMark x1="68466" y1="8000" x2="56022" y2="15200"/>
                        <a14:foregroundMark x1="56022" y1="15200" x2="63118" y2="31556"/>
                        <a14:foregroundMark x1="63118" y1="31556" x2="74763" y2="14933"/>
                        <a14:foregroundMark x1="74763" y1="14933" x2="69715" y2="6044"/>
                        <a14:foregroundMark x1="69715" y1="6044" x2="69615" y2="6044"/>
                        <a14:foregroundMark x1="71164" y1="7467" x2="63218" y2="4978"/>
                        <a14:foregroundMark x1="63218" y1="4978" x2="59720" y2="21867"/>
                        <a14:foregroundMark x1="59720" y1="21867" x2="72064" y2="5778"/>
                        <a14:foregroundMark x1="72064" y1="5778" x2="70015" y2="5867"/>
                        <a14:foregroundMark x1="80310" y1="77867" x2="65867" y2="75378"/>
                        <a14:foregroundMark x1="65867" y1="75378" x2="51524" y2="89956"/>
                        <a14:foregroundMark x1="51524" y1="89956" x2="70515" y2="92178"/>
                        <a14:foregroundMark x1="70515" y1="92178" x2="75712" y2="75911"/>
                        <a14:foregroundMark x1="75712" y1="75911" x2="74363" y2="72356"/>
                        <a14:foregroundMark x1="67966" y1="72178" x2="57021" y2="71911"/>
                        <a14:foregroundMark x1="57021" y1="71911" x2="49425" y2="92178"/>
                        <a14:foregroundMark x1="49425" y1="92178" x2="66567" y2="79111"/>
                        <a14:foregroundMark x1="66567" y1="79111" x2="64768" y2="72622"/>
                        <a14:foregroundMark x1="72114" y1="83022" x2="64668" y2="81867"/>
                        <a14:foregroundMark x1="64668" y1="81867" x2="56572" y2="90222"/>
                        <a14:foregroundMark x1="56572" y1="90222" x2="70265" y2="92000"/>
                        <a14:foregroundMark x1="70265" y1="92000" x2="69415" y2="83556"/>
                        <a14:foregroundMark x1="69415" y1="83556" x2="68716" y2="82578"/>
                        <a14:foregroundMark x1="10895" y1="87289" x2="5897" y2="85067"/>
                        <a14:foregroundMark x1="5897" y1="85067" x2="11944" y2="89867"/>
                        <a14:foregroundMark x1="11944" y1="89867" x2="9695" y2="85689"/>
                        <a14:foregroundMark x1="8946" y1="84978" x2="4198" y2="86044"/>
                        <a14:foregroundMark x1="4198" y1="86044" x2="9045" y2="93333"/>
                        <a14:foregroundMark x1="9045" y1="93333" x2="8346" y2="83022"/>
                        <a14:foregroundMark x1="8346" y1="83022" x2="6747" y2="82578"/>
                        <a14:foregroundMark x1="12144" y1="91022" x2="2549" y2="89867"/>
                        <a14:foregroundMark x1="2549" y1="89867" x2="10145" y2="86756"/>
                        <a14:foregroundMark x1="10145" y1="86756" x2="12444" y2="91378"/>
                        <a14:backgroundMark x1="550" y1="13333" x2="5297" y2="12800"/>
                        <a14:backgroundMark x1="5297" y1="12800" x2="10095" y2="5689"/>
                        <a14:backgroundMark x1="10095" y1="5689" x2="6897" y2="89"/>
                        <a14:backgroundMark x1="6897" y1="89" x2="450" y2="1778"/>
                        <a14:backgroundMark x1="450" y1="1778" x2="450" y2="12533"/>
                        <a14:backgroundMark x1="200" y1="16267" x2="5597" y2="16089"/>
                        <a14:backgroundMark x1="5597" y1="16089" x2="10145" y2="6844"/>
                        <a14:backgroundMark x1="10145" y1="6844" x2="7046" y2="711"/>
                        <a14:backgroundMark x1="7046" y1="711" x2="1899" y2="7911"/>
                        <a14:backgroundMark x1="1899" y1="7911" x2="200" y2="14133"/>
                      </a14:backgroundRemoval>
                    </a14:imgEffect>
                  </a14:imgLayer>
                </a14:imgProps>
              </a:ext>
              <a:ext uri="{28A0092B-C50C-407E-A947-70E740481C1C}">
                <a14:useLocalDpi xmlns:a14="http://schemas.microsoft.com/office/drawing/2010/main" val="0"/>
              </a:ext>
            </a:extLst>
          </a:blip>
          <a:stretch>
            <a:fillRect/>
          </a:stretch>
        </p:blipFill>
        <p:spPr>
          <a:xfrm>
            <a:off x="0" y="3427"/>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30" y="3151473"/>
            <a:ext cx="7269479" cy="830997"/>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en-US" sz="4800" b="1" dirty="0">
                <a:solidFill>
                  <a:schemeClr val="accent2">
                    <a:lumMod val="75000"/>
                  </a:schemeClr>
                </a:solidFill>
                <a:latin typeface="Comic Sans MS"/>
              </a:rPr>
              <a:t>Grade 4 – Chapter 34</a:t>
            </a:r>
            <a:endParaRPr lang="en-US"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60" y="2463319"/>
            <a:ext cx="7273809"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Measuring areas </a:t>
            </a:r>
            <a:endParaRPr lang="en-US"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(CRDP)  experts with the support of USAID-funded QITABI 2 project.</a:t>
            </a:r>
          </a:p>
        </p:txBody>
      </p:sp>
      <p:pic>
        <p:nvPicPr>
          <p:cNvPr id="5" name="Picture 4">
            <a:extLst>
              <a:ext uri="{FF2B5EF4-FFF2-40B4-BE49-F238E27FC236}">
                <a16:creationId xmlns:a16="http://schemas.microsoft.com/office/drawing/2014/main" id="{77C9B10D-2210-DFCD-9AEB-8C67701260DB}"/>
              </a:ext>
            </a:extLst>
          </p:cNvPr>
          <p:cNvPicPr>
            <a:picLocks noChangeAspect="1"/>
          </p:cNvPicPr>
          <p:nvPr/>
        </p:nvPicPr>
        <p:blipFill>
          <a:blip r:embed="rId6"/>
          <a:stretch>
            <a:fillRect/>
          </a:stretch>
        </p:blipFill>
        <p:spPr>
          <a:xfrm>
            <a:off x="7964396" y="2091762"/>
            <a:ext cx="3696893" cy="2119422"/>
          </a:xfrm>
          <a:prstGeom prst="rect">
            <a:avLst/>
          </a:prstGeom>
          <a:effectLst>
            <a:reflection blurRad="6350" stA="52000" endA="300" endPos="35000" dir="5400000" sy="-100000" algn="bl" rotWithShape="0"/>
          </a:effec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427373090"/>
              </p:ext>
            </p:extLst>
          </p:nvPr>
        </p:nvGraphicFramePr>
        <p:xfrm>
          <a:off x="852262" y="2272990"/>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4118566740"/>
              </p:ext>
            </p:extLst>
          </p:nvPr>
        </p:nvGraphicFramePr>
        <p:xfrm>
          <a:off x="6950618" y="2272990"/>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pSp>
        <p:nvGrpSpPr>
          <p:cNvPr id="27" name="Group 26">
            <a:extLst>
              <a:ext uri="{FF2B5EF4-FFF2-40B4-BE49-F238E27FC236}">
                <a16:creationId xmlns:a16="http://schemas.microsoft.com/office/drawing/2014/main" id="{D3EA81F6-8FDC-516B-56F3-040D86CAAC18}"/>
              </a:ext>
            </a:extLst>
          </p:cNvPr>
          <p:cNvGrpSpPr/>
          <p:nvPr/>
        </p:nvGrpSpPr>
        <p:grpSpPr>
          <a:xfrm rot="10800000">
            <a:off x="1389888" y="3366364"/>
            <a:ext cx="2252472" cy="1130142"/>
            <a:chOff x="1356360" y="3969945"/>
            <a:chExt cx="2252472" cy="1130142"/>
          </a:xfrm>
          <a:solidFill>
            <a:schemeClr val="tx1"/>
          </a:solidFill>
        </p:grpSpPr>
        <p:cxnSp>
          <p:nvCxnSpPr>
            <p:cNvPr id="28" name="Straight Connector 27">
              <a:extLst>
                <a:ext uri="{FF2B5EF4-FFF2-40B4-BE49-F238E27FC236}">
                  <a16:creationId xmlns:a16="http://schemas.microsoft.com/office/drawing/2014/main" id="{BAED0AE2-0FB6-D111-CFE2-52923392702E}"/>
                </a:ext>
              </a:extLst>
            </p:cNvPr>
            <p:cNvCxnSpPr/>
            <p:nvPr/>
          </p:nvCxnSpPr>
          <p:spPr>
            <a:xfrm>
              <a:off x="1389888" y="4006495"/>
              <a:ext cx="2218944" cy="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B353A-1D4A-6D58-D29F-7A7ED8D499DE}"/>
                </a:ext>
              </a:extLst>
            </p:cNvPr>
            <p:cNvCxnSpPr>
              <a:cxnSpLocks/>
            </p:cNvCxnSpPr>
            <p:nvPr/>
          </p:nvCxnSpPr>
          <p:spPr>
            <a:xfrm>
              <a:off x="1402080" y="4000451"/>
              <a:ext cx="0" cy="10996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EE86110C-217F-728A-DA6B-52DD41DD9779}"/>
                </a:ext>
              </a:extLst>
            </p:cNvPr>
            <p:cNvSpPr/>
            <p:nvPr/>
          </p:nvSpPr>
          <p:spPr>
            <a:xfrm>
              <a:off x="1356360" y="3969945"/>
              <a:ext cx="91440" cy="91440"/>
            </a:xfrm>
            <a:prstGeom prst="ellipse">
              <a:avLst/>
            </a:prstGeom>
            <a:grpFill/>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A94EEE80-EF8E-6DD1-EA93-078A5F313F3C}"/>
              </a:ext>
            </a:extLst>
          </p:cNvPr>
          <p:cNvGrpSpPr/>
          <p:nvPr/>
        </p:nvGrpSpPr>
        <p:grpSpPr>
          <a:xfrm>
            <a:off x="1356360" y="3335961"/>
            <a:ext cx="2285179" cy="1164979"/>
            <a:chOff x="1356360" y="3969945"/>
            <a:chExt cx="2285179" cy="1164979"/>
          </a:xfrm>
        </p:grpSpPr>
        <p:cxnSp>
          <p:nvCxnSpPr>
            <p:cNvPr id="10" name="Straight Connector 9">
              <a:extLst>
                <a:ext uri="{FF2B5EF4-FFF2-40B4-BE49-F238E27FC236}">
                  <a16:creationId xmlns:a16="http://schemas.microsoft.com/office/drawing/2014/main" id="{E708BABF-678E-958B-CCCB-E3DE71E3ED74}"/>
                </a:ext>
              </a:extLst>
            </p:cNvPr>
            <p:cNvCxnSpPr/>
            <p:nvPr/>
          </p:nvCxnSpPr>
          <p:spPr>
            <a:xfrm>
              <a:off x="1389888" y="4006495"/>
              <a:ext cx="221894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2F002FB-7756-DCCB-F98B-A21E78EA4C0F}"/>
                </a:ext>
              </a:extLst>
            </p:cNvPr>
            <p:cNvCxnSpPr>
              <a:cxnSpLocks/>
            </p:cNvCxnSpPr>
            <p:nvPr/>
          </p:nvCxnSpPr>
          <p:spPr>
            <a:xfrm>
              <a:off x="1402080" y="4000451"/>
              <a:ext cx="0" cy="10996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2998211-17B5-10A7-6385-13EFEB57A104}"/>
                </a:ext>
              </a:extLst>
            </p:cNvPr>
            <p:cNvSpPr/>
            <p:nvPr/>
          </p:nvSpPr>
          <p:spPr>
            <a:xfrm>
              <a:off x="1356360"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43075A8-EE48-CF2C-1011-9C83C67085C5}"/>
                </a:ext>
              </a:extLst>
            </p:cNvPr>
            <p:cNvSpPr/>
            <p:nvPr/>
          </p:nvSpPr>
          <p:spPr>
            <a:xfrm>
              <a:off x="3550099"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DB6DBFFD-FE45-C3FA-22B6-D5BC9AB367C5}"/>
                </a:ext>
              </a:extLst>
            </p:cNvPr>
            <p:cNvSpPr/>
            <p:nvPr/>
          </p:nvSpPr>
          <p:spPr>
            <a:xfrm>
              <a:off x="1356360" y="504348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5" name="Google Shape;222;p10">
            <a:extLst>
              <a:ext uri="{FF2B5EF4-FFF2-40B4-BE49-F238E27FC236}">
                <a16:creationId xmlns:a16="http://schemas.microsoft.com/office/drawing/2014/main" id="{FB36044B-D194-CB00-FA3A-DE1788233A9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Shade the side(s) that are congruent to the red side.</a:t>
            </a:r>
          </a:p>
        </p:txBody>
      </p:sp>
      <p:grpSp>
        <p:nvGrpSpPr>
          <p:cNvPr id="8" name="Group 7">
            <a:extLst>
              <a:ext uri="{FF2B5EF4-FFF2-40B4-BE49-F238E27FC236}">
                <a16:creationId xmlns:a16="http://schemas.microsoft.com/office/drawing/2014/main" id="{77FB4EFB-89A7-C44A-4C6A-24E044179D9F}"/>
              </a:ext>
            </a:extLst>
          </p:cNvPr>
          <p:cNvGrpSpPr/>
          <p:nvPr/>
        </p:nvGrpSpPr>
        <p:grpSpPr>
          <a:xfrm flipV="1">
            <a:off x="7486650" y="3917788"/>
            <a:ext cx="3312207" cy="1136956"/>
            <a:chOff x="7486650" y="3407917"/>
            <a:chExt cx="3312207" cy="1136956"/>
          </a:xfrm>
          <a:solidFill>
            <a:schemeClr val="tx1"/>
          </a:solidFill>
        </p:grpSpPr>
        <p:cxnSp>
          <p:nvCxnSpPr>
            <p:cNvPr id="12" name="Straight Connector 11">
              <a:extLst>
                <a:ext uri="{FF2B5EF4-FFF2-40B4-BE49-F238E27FC236}">
                  <a16:creationId xmlns:a16="http://schemas.microsoft.com/office/drawing/2014/main" id="{D5F0152A-9349-3F9B-33D7-EDE70E6B79EF}"/>
                </a:ext>
              </a:extLst>
            </p:cNvPr>
            <p:cNvCxnSpPr>
              <a:cxnSpLocks/>
              <a:stCxn id="31" idx="1"/>
            </p:cNvCxnSpPr>
            <p:nvPr/>
          </p:nvCxnSpPr>
          <p:spPr>
            <a:xfrm flipH="1">
              <a:off x="7486650" y="3421308"/>
              <a:ext cx="2170395" cy="1123565"/>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37DA30E-ACBE-D629-E5ED-C7D6C48F9E5A}"/>
                </a:ext>
              </a:extLst>
            </p:cNvPr>
            <p:cNvCxnSpPr>
              <a:cxnSpLocks/>
              <a:stCxn id="31" idx="6"/>
            </p:cNvCxnSpPr>
            <p:nvPr/>
          </p:nvCxnSpPr>
          <p:spPr>
            <a:xfrm>
              <a:off x="9735094" y="3453637"/>
              <a:ext cx="1063763" cy="10912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D2A17A13-AF7B-8D2C-82BF-90F6754FF461}"/>
                </a:ext>
              </a:extLst>
            </p:cNvPr>
            <p:cNvSpPr/>
            <p:nvPr/>
          </p:nvSpPr>
          <p:spPr>
            <a:xfrm>
              <a:off x="9643654" y="3407917"/>
              <a:ext cx="91440" cy="91440"/>
            </a:xfrm>
            <a:prstGeom prst="ellipse">
              <a:avLst/>
            </a:prstGeom>
            <a:grp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32" name="Group 31">
            <a:extLst>
              <a:ext uri="{FF2B5EF4-FFF2-40B4-BE49-F238E27FC236}">
                <a16:creationId xmlns:a16="http://schemas.microsoft.com/office/drawing/2014/main" id="{FE054E1C-8A61-BF4C-6FEC-9FF3E068DF04}"/>
              </a:ext>
            </a:extLst>
          </p:cNvPr>
          <p:cNvGrpSpPr/>
          <p:nvPr/>
        </p:nvGrpSpPr>
        <p:grpSpPr>
          <a:xfrm>
            <a:off x="7440930" y="2770455"/>
            <a:ext cx="3390634" cy="1194868"/>
            <a:chOff x="7440930" y="3403746"/>
            <a:chExt cx="3390634" cy="1194868"/>
          </a:xfrm>
        </p:grpSpPr>
        <p:cxnSp>
          <p:nvCxnSpPr>
            <p:cNvPr id="33" name="Straight Connector 32">
              <a:extLst>
                <a:ext uri="{FF2B5EF4-FFF2-40B4-BE49-F238E27FC236}">
                  <a16:creationId xmlns:a16="http://schemas.microsoft.com/office/drawing/2014/main" id="{B3A8969B-A44F-AD1D-FF1A-E527041A0F96}"/>
                </a:ext>
              </a:extLst>
            </p:cNvPr>
            <p:cNvCxnSpPr>
              <a:cxnSpLocks/>
              <a:stCxn id="35" idx="3"/>
            </p:cNvCxnSpPr>
            <p:nvPr/>
          </p:nvCxnSpPr>
          <p:spPr>
            <a:xfrm flipH="1">
              <a:off x="7486650" y="3481795"/>
              <a:ext cx="1072305" cy="107109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F696FF3-11FE-7C54-A882-E474440F5265}"/>
                </a:ext>
              </a:extLst>
            </p:cNvPr>
            <p:cNvCxnSpPr>
              <a:cxnSpLocks/>
            </p:cNvCxnSpPr>
            <p:nvPr/>
          </p:nvCxnSpPr>
          <p:spPr>
            <a:xfrm>
              <a:off x="8604920" y="3441445"/>
              <a:ext cx="2161853" cy="110342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7670C991-0374-F9B4-06A7-09F5C4334DD0}"/>
                </a:ext>
              </a:extLst>
            </p:cNvPr>
            <p:cNvSpPr/>
            <p:nvPr/>
          </p:nvSpPr>
          <p:spPr>
            <a:xfrm>
              <a:off x="8545564" y="3403746"/>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02D698D6-E37F-F6E8-3DDC-8C99D941DEA1}"/>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989B28AF-3AB8-65C0-9ADE-47A7F0709EC5}"/>
                </a:ext>
              </a:extLst>
            </p:cNvPr>
            <p:cNvSpPr/>
            <p:nvPr/>
          </p:nvSpPr>
          <p:spPr>
            <a:xfrm>
              <a:off x="10740124"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38" name="Straight Connector 37">
            <a:extLst>
              <a:ext uri="{FF2B5EF4-FFF2-40B4-BE49-F238E27FC236}">
                <a16:creationId xmlns:a16="http://schemas.microsoft.com/office/drawing/2014/main" id="{DBFAA71D-92C2-317D-E080-3B20735727B6}"/>
              </a:ext>
            </a:extLst>
          </p:cNvPr>
          <p:cNvCxnSpPr/>
          <p:nvPr/>
        </p:nvCxnSpPr>
        <p:spPr>
          <a:xfrm>
            <a:off x="1402080" y="3366364"/>
            <a:ext cx="0" cy="109728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3CF5D24-6C2B-E839-740C-7B023C80A66A}"/>
              </a:ext>
            </a:extLst>
          </p:cNvPr>
          <p:cNvCxnSpPr>
            <a:cxnSpLocks/>
          </p:cNvCxnSpPr>
          <p:nvPr/>
        </p:nvCxnSpPr>
        <p:spPr>
          <a:xfrm flipH="1">
            <a:off x="7505244" y="2802966"/>
            <a:ext cx="1094520" cy="109492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EA13617-34D7-D71B-EE98-B115B7454A46}"/>
              </a:ext>
            </a:extLst>
          </p:cNvPr>
          <p:cNvCxnSpPr>
            <a:cxnSpLocks/>
          </p:cNvCxnSpPr>
          <p:nvPr/>
        </p:nvCxnSpPr>
        <p:spPr>
          <a:xfrm rot="10800000">
            <a:off x="3607272" y="3370963"/>
            <a:ext cx="0" cy="1097280"/>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559DBE2-9D07-FF2D-DE09-AC82FFABFC03}"/>
              </a:ext>
            </a:extLst>
          </p:cNvPr>
          <p:cNvCxnSpPr>
            <a:cxnSpLocks/>
          </p:cNvCxnSpPr>
          <p:nvPr/>
        </p:nvCxnSpPr>
        <p:spPr>
          <a:xfrm flipV="1">
            <a:off x="9680829" y="3965323"/>
            <a:ext cx="1085944" cy="1091554"/>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17506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049840082"/>
              </p:ext>
            </p:extLst>
          </p:nvPr>
        </p:nvGraphicFramePr>
        <p:xfrm>
          <a:off x="852262" y="2272990"/>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2079626413"/>
              </p:ext>
            </p:extLst>
          </p:nvPr>
        </p:nvGraphicFramePr>
        <p:xfrm>
          <a:off x="6950618" y="2272990"/>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pSp>
        <p:nvGrpSpPr>
          <p:cNvPr id="27" name="Group 26">
            <a:extLst>
              <a:ext uri="{FF2B5EF4-FFF2-40B4-BE49-F238E27FC236}">
                <a16:creationId xmlns:a16="http://schemas.microsoft.com/office/drawing/2014/main" id="{D3EA81F6-8FDC-516B-56F3-040D86CAAC18}"/>
              </a:ext>
            </a:extLst>
          </p:cNvPr>
          <p:cNvGrpSpPr/>
          <p:nvPr/>
        </p:nvGrpSpPr>
        <p:grpSpPr>
          <a:xfrm rot="10800000">
            <a:off x="1389888" y="3366364"/>
            <a:ext cx="2252472" cy="1130142"/>
            <a:chOff x="1356360" y="3969945"/>
            <a:chExt cx="2252472" cy="1130142"/>
          </a:xfrm>
          <a:solidFill>
            <a:schemeClr val="tx1"/>
          </a:solidFill>
        </p:grpSpPr>
        <p:cxnSp>
          <p:nvCxnSpPr>
            <p:cNvPr id="28" name="Straight Connector 27">
              <a:extLst>
                <a:ext uri="{FF2B5EF4-FFF2-40B4-BE49-F238E27FC236}">
                  <a16:creationId xmlns:a16="http://schemas.microsoft.com/office/drawing/2014/main" id="{BAED0AE2-0FB6-D111-CFE2-52923392702E}"/>
                </a:ext>
              </a:extLst>
            </p:cNvPr>
            <p:cNvCxnSpPr/>
            <p:nvPr/>
          </p:nvCxnSpPr>
          <p:spPr>
            <a:xfrm>
              <a:off x="1389888" y="4006495"/>
              <a:ext cx="2218944" cy="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B353A-1D4A-6D58-D29F-7A7ED8D499DE}"/>
                </a:ext>
              </a:extLst>
            </p:cNvPr>
            <p:cNvCxnSpPr>
              <a:cxnSpLocks/>
            </p:cNvCxnSpPr>
            <p:nvPr/>
          </p:nvCxnSpPr>
          <p:spPr>
            <a:xfrm>
              <a:off x="1402080" y="4000451"/>
              <a:ext cx="0" cy="10996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EE86110C-217F-728A-DA6B-52DD41DD9779}"/>
                </a:ext>
              </a:extLst>
            </p:cNvPr>
            <p:cNvSpPr/>
            <p:nvPr/>
          </p:nvSpPr>
          <p:spPr>
            <a:xfrm>
              <a:off x="1356360" y="3969945"/>
              <a:ext cx="91440" cy="91440"/>
            </a:xfrm>
            <a:prstGeom prst="ellipse">
              <a:avLst/>
            </a:prstGeom>
            <a:grpFill/>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A94EEE80-EF8E-6DD1-EA93-078A5F313F3C}"/>
              </a:ext>
            </a:extLst>
          </p:cNvPr>
          <p:cNvGrpSpPr/>
          <p:nvPr/>
        </p:nvGrpSpPr>
        <p:grpSpPr>
          <a:xfrm>
            <a:off x="1356360" y="3335961"/>
            <a:ext cx="2285179" cy="1164979"/>
            <a:chOff x="1356360" y="3969945"/>
            <a:chExt cx="2285179" cy="1164979"/>
          </a:xfrm>
        </p:grpSpPr>
        <p:cxnSp>
          <p:nvCxnSpPr>
            <p:cNvPr id="10" name="Straight Connector 9">
              <a:extLst>
                <a:ext uri="{FF2B5EF4-FFF2-40B4-BE49-F238E27FC236}">
                  <a16:creationId xmlns:a16="http://schemas.microsoft.com/office/drawing/2014/main" id="{E708BABF-678E-958B-CCCB-E3DE71E3ED74}"/>
                </a:ext>
              </a:extLst>
            </p:cNvPr>
            <p:cNvCxnSpPr/>
            <p:nvPr/>
          </p:nvCxnSpPr>
          <p:spPr>
            <a:xfrm>
              <a:off x="1389888" y="4006495"/>
              <a:ext cx="221894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2F002FB-7756-DCCB-F98B-A21E78EA4C0F}"/>
                </a:ext>
              </a:extLst>
            </p:cNvPr>
            <p:cNvCxnSpPr>
              <a:cxnSpLocks/>
            </p:cNvCxnSpPr>
            <p:nvPr/>
          </p:nvCxnSpPr>
          <p:spPr>
            <a:xfrm>
              <a:off x="1402080" y="4000451"/>
              <a:ext cx="0" cy="10996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2998211-17B5-10A7-6385-13EFEB57A104}"/>
                </a:ext>
              </a:extLst>
            </p:cNvPr>
            <p:cNvSpPr/>
            <p:nvPr/>
          </p:nvSpPr>
          <p:spPr>
            <a:xfrm>
              <a:off x="1356360"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43075A8-EE48-CF2C-1011-9C83C67085C5}"/>
                </a:ext>
              </a:extLst>
            </p:cNvPr>
            <p:cNvSpPr/>
            <p:nvPr/>
          </p:nvSpPr>
          <p:spPr>
            <a:xfrm>
              <a:off x="3550099"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DB6DBFFD-FE45-C3FA-22B6-D5BC9AB367C5}"/>
                </a:ext>
              </a:extLst>
            </p:cNvPr>
            <p:cNvSpPr/>
            <p:nvPr/>
          </p:nvSpPr>
          <p:spPr>
            <a:xfrm>
              <a:off x="1356360" y="504348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5" name="Google Shape;222;p10">
            <a:extLst>
              <a:ext uri="{FF2B5EF4-FFF2-40B4-BE49-F238E27FC236}">
                <a16:creationId xmlns:a16="http://schemas.microsoft.com/office/drawing/2014/main" id="{FB36044B-D194-CB00-FA3A-DE1788233A9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Shade the side(s) that are congruent to the red side.</a:t>
            </a:r>
          </a:p>
        </p:txBody>
      </p:sp>
      <p:grpSp>
        <p:nvGrpSpPr>
          <p:cNvPr id="8" name="Group 7">
            <a:extLst>
              <a:ext uri="{FF2B5EF4-FFF2-40B4-BE49-F238E27FC236}">
                <a16:creationId xmlns:a16="http://schemas.microsoft.com/office/drawing/2014/main" id="{77FB4EFB-89A7-C44A-4C6A-24E044179D9F}"/>
              </a:ext>
            </a:extLst>
          </p:cNvPr>
          <p:cNvGrpSpPr/>
          <p:nvPr/>
        </p:nvGrpSpPr>
        <p:grpSpPr>
          <a:xfrm flipV="1">
            <a:off x="7486650" y="3917788"/>
            <a:ext cx="3312207" cy="1136956"/>
            <a:chOff x="7486650" y="3407917"/>
            <a:chExt cx="3312207" cy="1136956"/>
          </a:xfrm>
          <a:solidFill>
            <a:schemeClr val="tx1"/>
          </a:solidFill>
        </p:grpSpPr>
        <p:cxnSp>
          <p:nvCxnSpPr>
            <p:cNvPr id="12" name="Straight Connector 11">
              <a:extLst>
                <a:ext uri="{FF2B5EF4-FFF2-40B4-BE49-F238E27FC236}">
                  <a16:creationId xmlns:a16="http://schemas.microsoft.com/office/drawing/2014/main" id="{D5F0152A-9349-3F9B-33D7-EDE70E6B79EF}"/>
                </a:ext>
              </a:extLst>
            </p:cNvPr>
            <p:cNvCxnSpPr>
              <a:cxnSpLocks/>
              <a:stCxn id="31" idx="2"/>
            </p:cNvCxnSpPr>
            <p:nvPr/>
          </p:nvCxnSpPr>
          <p:spPr>
            <a:xfrm flipH="1">
              <a:off x="7486650" y="3453637"/>
              <a:ext cx="2157004" cy="10912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37DA30E-ACBE-D629-E5ED-C7D6C48F9E5A}"/>
                </a:ext>
              </a:extLst>
            </p:cNvPr>
            <p:cNvCxnSpPr>
              <a:cxnSpLocks/>
              <a:stCxn id="31" idx="6"/>
            </p:cNvCxnSpPr>
            <p:nvPr/>
          </p:nvCxnSpPr>
          <p:spPr>
            <a:xfrm>
              <a:off x="9735094" y="3453637"/>
              <a:ext cx="1063763" cy="10912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D2A17A13-AF7B-8D2C-82BF-90F6754FF461}"/>
                </a:ext>
              </a:extLst>
            </p:cNvPr>
            <p:cNvSpPr/>
            <p:nvPr/>
          </p:nvSpPr>
          <p:spPr>
            <a:xfrm>
              <a:off x="9643654" y="3407917"/>
              <a:ext cx="91440" cy="91440"/>
            </a:xfrm>
            <a:prstGeom prst="ellipse">
              <a:avLst/>
            </a:prstGeom>
            <a:grp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32" name="Group 31">
            <a:extLst>
              <a:ext uri="{FF2B5EF4-FFF2-40B4-BE49-F238E27FC236}">
                <a16:creationId xmlns:a16="http://schemas.microsoft.com/office/drawing/2014/main" id="{FE054E1C-8A61-BF4C-6FEC-9FF3E068DF04}"/>
              </a:ext>
            </a:extLst>
          </p:cNvPr>
          <p:cNvGrpSpPr/>
          <p:nvPr/>
        </p:nvGrpSpPr>
        <p:grpSpPr>
          <a:xfrm>
            <a:off x="7440930" y="2770455"/>
            <a:ext cx="3390634" cy="1194868"/>
            <a:chOff x="7440930" y="3403746"/>
            <a:chExt cx="3390634" cy="1194868"/>
          </a:xfrm>
        </p:grpSpPr>
        <p:cxnSp>
          <p:nvCxnSpPr>
            <p:cNvPr id="33" name="Straight Connector 32">
              <a:extLst>
                <a:ext uri="{FF2B5EF4-FFF2-40B4-BE49-F238E27FC236}">
                  <a16:creationId xmlns:a16="http://schemas.microsoft.com/office/drawing/2014/main" id="{B3A8969B-A44F-AD1D-FF1A-E527041A0F96}"/>
                </a:ext>
              </a:extLst>
            </p:cNvPr>
            <p:cNvCxnSpPr>
              <a:cxnSpLocks/>
              <a:stCxn id="35" idx="3"/>
            </p:cNvCxnSpPr>
            <p:nvPr/>
          </p:nvCxnSpPr>
          <p:spPr>
            <a:xfrm flipH="1">
              <a:off x="7486650" y="3481795"/>
              <a:ext cx="1072305" cy="107109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F696FF3-11FE-7C54-A882-E474440F5265}"/>
                </a:ext>
              </a:extLst>
            </p:cNvPr>
            <p:cNvCxnSpPr>
              <a:cxnSpLocks/>
            </p:cNvCxnSpPr>
            <p:nvPr/>
          </p:nvCxnSpPr>
          <p:spPr>
            <a:xfrm>
              <a:off x="8604920" y="3441445"/>
              <a:ext cx="2161853" cy="110342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7670C991-0374-F9B4-06A7-09F5C4334DD0}"/>
                </a:ext>
              </a:extLst>
            </p:cNvPr>
            <p:cNvSpPr/>
            <p:nvPr/>
          </p:nvSpPr>
          <p:spPr>
            <a:xfrm>
              <a:off x="8545564" y="3403746"/>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02D698D6-E37F-F6E8-3DDC-8C99D941DEA1}"/>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989B28AF-3AB8-65C0-9ADE-47A7F0709EC5}"/>
                </a:ext>
              </a:extLst>
            </p:cNvPr>
            <p:cNvSpPr/>
            <p:nvPr/>
          </p:nvSpPr>
          <p:spPr>
            <a:xfrm>
              <a:off x="10740124"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2" name="Straight Connector 1">
            <a:extLst>
              <a:ext uri="{FF2B5EF4-FFF2-40B4-BE49-F238E27FC236}">
                <a16:creationId xmlns:a16="http://schemas.microsoft.com/office/drawing/2014/main" id="{3AAD296B-80A8-CF21-C5A8-F4A5EEC66C3D}"/>
              </a:ext>
            </a:extLst>
          </p:cNvPr>
          <p:cNvCxnSpPr>
            <a:cxnSpLocks/>
          </p:cNvCxnSpPr>
          <p:nvPr/>
        </p:nvCxnSpPr>
        <p:spPr>
          <a:xfrm rot="5400000">
            <a:off x="2496338" y="2279601"/>
            <a:ext cx="0" cy="21885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95752CF-7BF3-35E6-1C7E-F1ADC0817186}"/>
              </a:ext>
            </a:extLst>
          </p:cNvPr>
          <p:cNvCxnSpPr>
            <a:cxnSpLocks/>
          </p:cNvCxnSpPr>
          <p:nvPr/>
        </p:nvCxnSpPr>
        <p:spPr>
          <a:xfrm>
            <a:off x="8612296" y="2818902"/>
            <a:ext cx="2167244" cy="109492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FBD22DE-D42E-EB09-F8D6-23150B7374BD}"/>
              </a:ext>
            </a:extLst>
          </p:cNvPr>
          <p:cNvCxnSpPr>
            <a:cxnSpLocks/>
          </p:cNvCxnSpPr>
          <p:nvPr/>
        </p:nvCxnSpPr>
        <p:spPr>
          <a:xfrm rot="5400000">
            <a:off x="2506718" y="3365698"/>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3162D6-73FE-7B59-948C-BD6B0CE35C7B}"/>
              </a:ext>
            </a:extLst>
          </p:cNvPr>
          <p:cNvCxnSpPr>
            <a:cxnSpLocks/>
          </p:cNvCxnSpPr>
          <p:nvPr/>
        </p:nvCxnSpPr>
        <p:spPr>
          <a:xfrm flipH="1" flipV="1">
            <a:off x="7519206" y="3937663"/>
            <a:ext cx="2157004" cy="1083553"/>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6597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Calculate the perimeter of each figure.</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405459811"/>
              </p:ext>
            </p:extLst>
          </p:nvPr>
        </p:nvGraphicFramePr>
        <p:xfrm>
          <a:off x="852262" y="2570705"/>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3117898"/>
            <a:ext cx="2197100" cy="2194560"/>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le 5">
            <a:extLst>
              <a:ext uri="{FF2B5EF4-FFF2-40B4-BE49-F238E27FC236}">
                <a16:creationId xmlns:a16="http://schemas.microsoft.com/office/drawing/2014/main" id="{2B2B3101-BF9E-BEEE-0964-A31A882F2EE5}"/>
              </a:ext>
            </a:extLst>
          </p:cNvPr>
          <p:cNvGraphicFramePr>
            <a:graphicFrameLocks noGrp="1"/>
          </p:cNvGraphicFramePr>
          <p:nvPr>
            <p:extLst>
              <p:ext uri="{D42A27DB-BD31-4B8C-83A1-F6EECF244321}">
                <p14:modId xmlns:p14="http://schemas.microsoft.com/office/powerpoint/2010/main" val="677782689"/>
              </p:ext>
            </p:extLst>
          </p:nvPr>
        </p:nvGraphicFramePr>
        <p:xfrm>
          <a:off x="8047898" y="2570705"/>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5" name="Rectangle 4">
            <a:extLst>
              <a:ext uri="{FF2B5EF4-FFF2-40B4-BE49-F238E27FC236}">
                <a16:creationId xmlns:a16="http://schemas.microsoft.com/office/drawing/2014/main" id="{752BF1A3-B66F-061E-3A79-8E49E3DB4C35}"/>
              </a:ext>
            </a:extLst>
          </p:cNvPr>
          <p:cNvSpPr/>
          <p:nvPr/>
        </p:nvSpPr>
        <p:spPr>
          <a:xfrm>
            <a:off x="8591107" y="3665755"/>
            <a:ext cx="2197100" cy="1108267"/>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998483F-F044-D3BE-AF78-67441306CF9F}"/>
              </a:ext>
            </a:extLst>
          </p:cNvPr>
          <p:cNvSpPr txBox="1"/>
          <p:nvPr/>
        </p:nvSpPr>
        <p:spPr>
          <a:xfrm>
            <a:off x="475746" y="1321530"/>
            <a:ext cx="10863992" cy="104958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Note that the grid is made up of squares having sides that are 1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unit long each.</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8" name="TextBox 7">
            <a:extLst>
              <a:ext uri="{FF2B5EF4-FFF2-40B4-BE49-F238E27FC236}">
                <a16:creationId xmlns:a16="http://schemas.microsoft.com/office/drawing/2014/main" id="{F05CDF07-01A8-D19C-B527-1C4DB2957AAD}"/>
              </a:ext>
            </a:extLst>
          </p:cNvPr>
          <p:cNvSpPr txBox="1"/>
          <p:nvPr/>
        </p:nvSpPr>
        <p:spPr>
          <a:xfrm>
            <a:off x="4508938" y="2404871"/>
            <a:ext cx="3291840" cy="154510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perimeter of the square is ____ units. </a:t>
            </a:r>
          </a:p>
        </p:txBody>
      </p:sp>
      <p:sp>
        <p:nvSpPr>
          <p:cNvPr id="12" name="TextBox 11">
            <a:extLst>
              <a:ext uri="{FF2B5EF4-FFF2-40B4-BE49-F238E27FC236}">
                <a16:creationId xmlns:a16="http://schemas.microsoft.com/office/drawing/2014/main" id="{47D4A140-26EF-8C23-72B9-9B6EBFF9FE11}"/>
              </a:ext>
            </a:extLst>
          </p:cNvPr>
          <p:cNvSpPr txBox="1"/>
          <p:nvPr/>
        </p:nvSpPr>
        <p:spPr>
          <a:xfrm>
            <a:off x="4508938" y="4317442"/>
            <a:ext cx="3291840" cy="154510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perimeter of the rectangle is ____ units. </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4391222" y="3177422"/>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16</a:t>
            </a:r>
          </a:p>
        </p:txBody>
      </p:sp>
      <p:sp>
        <p:nvSpPr>
          <p:cNvPr id="24" name="Rectangle: Rounded Corners 23">
            <a:extLst>
              <a:ext uri="{FF2B5EF4-FFF2-40B4-BE49-F238E27FC236}">
                <a16:creationId xmlns:a16="http://schemas.microsoft.com/office/drawing/2014/main" id="{162F1FDD-4885-45E9-2C30-DC69E5F5C4E7}"/>
              </a:ext>
            </a:extLst>
          </p:cNvPr>
          <p:cNvSpPr/>
          <p:nvPr/>
        </p:nvSpPr>
        <p:spPr>
          <a:xfrm>
            <a:off x="4391222" y="5105400"/>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12</a:t>
            </a:r>
          </a:p>
        </p:txBody>
      </p:sp>
    </p:spTree>
    <p:custDataLst>
      <p:tags r:id="rId1"/>
    </p:custDataLst>
    <p:extLst>
      <p:ext uri="{BB962C8B-B14F-4D97-AF65-F5344CB8AC3E}">
        <p14:creationId xmlns:p14="http://schemas.microsoft.com/office/powerpoint/2010/main" val="190359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Calculate the length of the red side.</a:t>
            </a:r>
          </a:p>
        </p:txBody>
      </p:sp>
      <p:sp>
        <p:nvSpPr>
          <p:cNvPr id="19" name="Rectangle 18">
            <a:extLst>
              <a:ext uri="{FF2B5EF4-FFF2-40B4-BE49-F238E27FC236}">
                <a16:creationId xmlns:a16="http://schemas.microsoft.com/office/drawing/2014/main" id="{B3EFFEDC-48E4-FBD9-975D-58455E331E92}"/>
              </a:ext>
            </a:extLst>
          </p:cNvPr>
          <p:cNvSpPr/>
          <p:nvPr/>
        </p:nvSpPr>
        <p:spPr>
          <a:xfrm>
            <a:off x="654012" y="1969110"/>
            <a:ext cx="2197100" cy="2194560"/>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998483F-F044-D3BE-AF78-67441306CF9F}"/>
              </a:ext>
            </a:extLst>
          </p:cNvPr>
          <p:cNvSpPr txBox="1"/>
          <p:nvPr/>
        </p:nvSpPr>
        <p:spPr>
          <a:xfrm>
            <a:off x="475746" y="1321530"/>
            <a:ext cx="10863992" cy="554062"/>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Given that the perimeter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of each shape is 36 units.</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8" name="TextBox 7">
            <a:extLst>
              <a:ext uri="{FF2B5EF4-FFF2-40B4-BE49-F238E27FC236}">
                <a16:creationId xmlns:a16="http://schemas.microsoft.com/office/drawing/2014/main" id="{F05CDF07-01A8-D19C-B527-1C4DB2957AAD}"/>
              </a:ext>
            </a:extLst>
          </p:cNvPr>
          <p:cNvSpPr txBox="1"/>
          <p:nvPr/>
        </p:nvSpPr>
        <p:spPr>
          <a:xfrm>
            <a:off x="4508937" y="1909571"/>
            <a:ext cx="7204839" cy="554062"/>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length of the red side is ____ units. </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9185867" y="170297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9</a:t>
            </a:r>
          </a:p>
        </p:txBody>
      </p:sp>
      <p:cxnSp>
        <p:nvCxnSpPr>
          <p:cNvPr id="7" name="Straight Connector 6">
            <a:extLst>
              <a:ext uri="{FF2B5EF4-FFF2-40B4-BE49-F238E27FC236}">
                <a16:creationId xmlns:a16="http://schemas.microsoft.com/office/drawing/2014/main" id="{A4F59D7A-1109-5D84-3449-82B0295A210A}"/>
              </a:ext>
            </a:extLst>
          </p:cNvPr>
          <p:cNvCxnSpPr/>
          <p:nvPr/>
        </p:nvCxnSpPr>
        <p:spPr>
          <a:xfrm>
            <a:off x="2851112" y="1969110"/>
            <a:ext cx="0" cy="21885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Parallelogram 8">
            <a:extLst>
              <a:ext uri="{FF2B5EF4-FFF2-40B4-BE49-F238E27FC236}">
                <a16:creationId xmlns:a16="http://schemas.microsoft.com/office/drawing/2014/main" id="{E5F2CA0A-DEC4-7BDE-0A9A-712AAAE3DAB9}"/>
              </a:ext>
            </a:extLst>
          </p:cNvPr>
          <p:cNvSpPr/>
          <p:nvPr/>
        </p:nvSpPr>
        <p:spPr>
          <a:xfrm>
            <a:off x="649168" y="4613754"/>
            <a:ext cx="3291840" cy="1545103"/>
          </a:xfrm>
          <a:prstGeom prst="parallelogram">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5A8928F-A6CF-92F3-4F29-1BEEA83E76EA}"/>
              </a:ext>
            </a:extLst>
          </p:cNvPr>
          <p:cNvCxnSpPr>
            <a:cxnSpLocks/>
          </p:cNvCxnSpPr>
          <p:nvPr/>
        </p:nvCxnSpPr>
        <p:spPr>
          <a:xfrm flipH="1">
            <a:off x="1019251" y="4619798"/>
            <a:ext cx="292175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C8D16EC-271A-0E5B-0696-8F03AB23B07D}"/>
              </a:ext>
            </a:extLst>
          </p:cNvPr>
          <p:cNvSpPr/>
          <p:nvPr/>
        </p:nvSpPr>
        <p:spPr>
          <a:xfrm rot="16957955">
            <a:off x="2727781" y="4959317"/>
            <a:ext cx="1576552"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4 units</a:t>
            </a:r>
          </a:p>
        </p:txBody>
      </p:sp>
      <p:sp>
        <p:nvSpPr>
          <p:cNvPr id="15" name="TextBox 14">
            <a:extLst>
              <a:ext uri="{FF2B5EF4-FFF2-40B4-BE49-F238E27FC236}">
                <a16:creationId xmlns:a16="http://schemas.microsoft.com/office/drawing/2014/main" id="{857B4CED-E094-5DAA-D644-623B636F7797}"/>
              </a:ext>
            </a:extLst>
          </p:cNvPr>
          <p:cNvSpPr txBox="1"/>
          <p:nvPr/>
        </p:nvSpPr>
        <p:spPr>
          <a:xfrm>
            <a:off x="4508938" y="3123108"/>
            <a:ext cx="7204834" cy="3385607"/>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endPar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endPar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endPar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a:p>
            <a:pPr indent="-228600">
              <a:lnSpc>
                <a:spcPct val="115000"/>
              </a:lnSpc>
              <a:buSzPts val="1400"/>
              <a:defRPr/>
            </a:pPr>
            <a:endParaRPr kumimoji="0" lang="en-US"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indent="-228600">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length of the red side is ____ units. </a:t>
            </a:r>
          </a:p>
        </p:txBody>
      </p:sp>
      <p:sp>
        <p:nvSpPr>
          <p:cNvPr id="16" name="Rectangle: Rounded Corners 15">
            <a:extLst>
              <a:ext uri="{FF2B5EF4-FFF2-40B4-BE49-F238E27FC236}">
                <a16:creationId xmlns:a16="http://schemas.microsoft.com/office/drawing/2014/main" id="{54A167A5-B03F-1BEF-121E-5785FD874481}"/>
              </a:ext>
            </a:extLst>
          </p:cNvPr>
          <p:cNvSpPr/>
          <p:nvPr/>
        </p:nvSpPr>
        <p:spPr>
          <a:xfrm>
            <a:off x="9182100" y="5594315"/>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14</a:t>
            </a:r>
          </a:p>
        </p:txBody>
      </p:sp>
      <p:sp>
        <p:nvSpPr>
          <p:cNvPr id="17" name="Rectangle: Rounded Corners 16">
            <a:extLst>
              <a:ext uri="{FF2B5EF4-FFF2-40B4-BE49-F238E27FC236}">
                <a16:creationId xmlns:a16="http://schemas.microsoft.com/office/drawing/2014/main" id="{369ADB35-B22E-33DD-DD8E-8D259954C3CD}"/>
              </a:ext>
            </a:extLst>
          </p:cNvPr>
          <p:cNvSpPr/>
          <p:nvPr/>
        </p:nvSpPr>
        <p:spPr>
          <a:xfrm>
            <a:off x="4685366" y="2368026"/>
            <a:ext cx="2355252"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C00000"/>
                </a:solidFill>
              </a:rPr>
              <a:t>36 ÷ 4 = 9 </a:t>
            </a:r>
          </a:p>
        </p:txBody>
      </p:sp>
      <p:sp>
        <p:nvSpPr>
          <p:cNvPr id="18" name="Rectangle: Rounded Corners 17">
            <a:extLst>
              <a:ext uri="{FF2B5EF4-FFF2-40B4-BE49-F238E27FC236}">
                <a16:creationId xmlns:a16="http://schemas.microsoft.com/office/drawing/2014/main" id="{D4F71CD7-B334-383E-5BC9-F5BBBE1D330B}"/>
              </a:ext>
            </a:extLst>
          </p:cNvPr>
          <p:cNvSpPr/>
          <p:nvPr/>
        </p:nvSpPr>
        <p:spPr>
          <a:xfrm>
            <a:off x="4508935" y="4382961"/>
            <a:ext cx="7432050" cy="58473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rgbClr val="C00000"/>
                </a:solidFill>
              </a:rPr>
              <a:t>The sum of the lengths of the short sides is: 4 + 4 = 8 units</a:t>
            </a:r>
          </a:p>
        </p:txBody>
      </p:sp>
      <p:sp>
        <p:nvSpPr>
          <p:cNvPr id="20" name="Rectangle: Rounded Corners 19">
            <a:extLst>
              <a:ext uri="{FF2B5EF4-FFF2-40B4-BE49-F238E27FC236}">
                <a16:creationId xmlns:a16="http://schemas.microsoft.com/office/drawing/2014/main" id="{B6F25174-A173-3C5C-D79A-8E4E6C1842C7}"/>
              </a:ext>
            </a:extLst>
          </p:cNvPr>
          <p:cNvSpPr/>
          <p:nvPr/>
        </p:nvSpPr>
        <p:spPr>
          <a:xfrm>
            <a:off x="4508936" y="4814795"/>
            <a:ext cx="7550385" cy="5784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rgbClr val="C00000"/>
                </a:solidFill>
              </a:rPr>
              <a:t>The sum of the lengths of the long sides is: 36 – 8 = 28 units</a:t>
            </a:r>
          </a:p>
        </p:txBody>
      </p:sp>
      <p:sp>
        <p:nvSpPr>
          <p:cNvPr id="21" name="Rectangle: Rounded Corners 20">
            <a:extLst>
              <a:ext uri="{FF2B5EF4-FFF2-40B4-BE49-F238E27FC236}">
                <a16:creationId xmlns:a16="http://schemas.microsoft.com/office/drawing/2014/main" id="{976F4D79-CBC9-7494-AAEE-EE05FE3A934F}"/>
              </a:ext>
            </a:extLst>
          </p:cNvPr>
          <p:cNvSpPr/>
          <p:nvPr/>
        </p:nvSpPr>
        <p:spPr>
          <a:xfrm>
            <a:off x="4508936" y="5277621"/>
            <a:ext cx="6830483" cy="5176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rgbClr val="C00000"/>
                </a:solidFill>
              </a:rPr>
              <a:t>The length of one long side is: 28 ÷ 2 = 14 units</a:t>
            </a:r>
          </a:p>
        </p:txBody>
      </p:sp>
    </p:spTree>
    <p:custDataLst>
      <p:tags r:id="rId1"/>
    </p:custDataLst>
    <p:extLst>
      <p:ext uri="{BB962C8B-B14F-4D97-AF65-F5344CB8AC3E}">
        <p14:creationId xmlns:p14="http://schemas.microsoft.com/office/powerpoint/2010/main" val="121443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8"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1143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Objectives</a:t>
            </a:r>
          </a:p>
        </p:txBody>
      </p:sp>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2612" y="1345111"/>
            <a:ext cx="12070531" cy="523856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Comparison of areas </a:t>
            </a:r>
          </a:p>
          <a:p>
            <a:pPr marL="457200">
              <a:lnSpc>
                <a:spcPct val="150000"/>
              </a:lnSpc>
              <a:buClr>
                <a:srgbClr val="0076A3"/>
              </a:buClr>
              <a:buSzPts val="1100"/>
            </a:pPr>
            <a:r>
              <a:rPr lang="en-US" sz="2800" dirty="0">
                <a:solidFill>
                  <a:schemeClr val="tx1">
                    <a:lumMod val="65000"/>
                    <a:lumOff val="35000"/>
                  </a:schemeClr>
                </a:solidFill>
                <a:latin typeface="Comic Sans MS"/>
              </a:rPr>
              <a:t>Perform pavements</a:t>
            </a:r>
          </a:p>
          <a:p>
            <a:pPr marL="800100" indent="-342900">
              <a:lnSpc>
                <a:spcPct val="150000"/>
              </a:lnSpc>
              <a:buClr>
                <a:srgbClr val="0076A3"/>
              </a:buClr>
              <a:buSzPts val="1100"/>
              <a:buFont typeface="Arial" panose="020B0604020202020204" pitchFamily="34" charset="0"/>
              <a:buChar char="•"/>
            </a:pPr>
            <a:r>
              <a:rPr lang="en-US" sz="2400" dirty="0">
                <a:solidFill>
                  <a:schemeClr val="tx1">
                    <a:lumMod val="65000"/>
                    <a:lumOff val="35000"/>
                  </a:schemeClr>
                </a:solidFill>
                <a:latin typeface="Comic Sans MS"/>
              </a:rPr>
              <a:t>Pave a domain</a:t>
            </a:r>
          </a:p>
          <a:p>
            <a:pPr marL="800100" indent="-342900">
              <a:lnSpc>
                <a:spcPct val="150000"/>
              </a:lnSpc>
              <a:buClr>
                <a:srgbClr val="0076A3"/>
              </a:buClr>
              <a:buSzPts val="1100"/>
              <a:buFont typeface="Arial" panose="020B0604020202020204" pitchFamily="34" charset="0"/>
              <a:buChar char="•"/>
            </a:pPr>
            <a:r>
              <a:rPr lang="en-US" sz="2400" dirty="0">
                <a:solidFill>
                  <a:schemeClr val="tx1">
                    <a:lumMod val="65000"/>
                    <a:lumOff val="35000"/>
                  </a:schemeClr>
                </a:solidFill>
                <a:latin typeface="Comic Sans MS"/>
              </a:rPr>
              <a:t>Express the area of a surface in an arbitrary unit of area</a:t>
            </a:r>
            <a:endParaRPr lang="fr-FR" sz="2400" dirty="0">
              <a:solidFill>
                <a:schemeClr val="tx1">
                  <a:lumMod val="65000"/>
                  <a:lumOff val="35000"/>
                </a:schemeClr>
              </a:solidFill>
              <a:latin typeface="Comic Sans MS"/>
            </a:endParaRPr>
          </a:p>
          <a:p>
            <a:pPr marL="800100" indent="-342900">
              <a:lnSpc>
                <a:spcPct val="150000"/>
              </a:lnSpc>
              <a:buClr>
                <a:srgbClr val="0076A3"/>
              </a:buClr>
              <a:buSzPts val="1100"/>
              <a:buFont typeface="Arial" panose="020B0604020202020204" pitchFamily="34" charset="0"/>
              <a:buChar char="•"/>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747397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defRPr/>
            </a:pPr>
            <a:r>
              <a:rPr lang="en-GB" sz="3200" b="1" dirty="0">
                <a:solidFill>
                  <a:prstClr val="white"/>
                </a:solidFill>
                <a:latin typeface="Comic Sans MS"/>
                <a:sym typeface="Comic Sans MS"/>
              </a:rPr>
              <a:t>Use the square tiles and complete.</a:t>
            </a:r>
          </a:p>
        </p:txBody>
      </p:sp>
      <p:sp>
        <p:nvSpPr>
          <p:cNvPr id="3" name="TextBox 2">
            <a:extLst>
              <a:ext uri="{FF2B5EF4-FFF2-40B4-BE49-F238E27FC236}">
                <a16:creationId xmlns:a16="http://schemas.microsoft.com/office/drawing/2014/main" id="{B33EEDD2-322F-DA0A-9BD0-66011B22020F}"/>
              </a:ext>
            </a:extLst>
          </p:cNvPr>
          <p:cNvSpPr txBox="1"/>
          <p:nvPr/>
        </p:nvSpPr>
        <p:spPr>
          <a:xfrm>
            <a:off x="8915400" y="118884"/>
            <a:ext cx="3276600"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65000"/>
                    <a:lumOff val="35000"/>
                  </a:schemeClr>
                </a:solidFill>
                <a:effectLst/>
                <a:latin typeface="+mj-lt"/>
              </a:rPr>
              <a:t> Preparatory activity</a:t>
            </a:r>
            <a:endParaRPr lang="en-GB" dirty="0">
              <a:solidFill>
                <a:schemeClr val="tx1">
                  <a:lumMod val="65000"/>
                  <a:lumOff val="35000"/>
                </a:schemeClr>
              </a:solidFill>
              <a:latin typeface="+mj-lt"/>
            </a:endParaRPr>
          </a:p>
        </p:txBody>
      </p:sp>
      <p:sp>
        <p:nvSpPr>
          <p:cNvPr id="4" name="TextBox 3">
            <a:extLst>
              <a:ext uri="{FF2B5EF4-FFF2-40B4-BE49-F238E27FC236}">
                <a16:creationId xmlns:a16="http://schemas.microsoft.com/office/drawing/2014/main" id="{A479A24A-5947-F644-D831-BBEC4B883FA8}"/>
              </a:ext>
            </a:extLst>
          </p:cNvPr>
          <p:cNvSpPr txBox="1"/>
          <p:nvPr/>
        </p:nvSpPr>
        <p:spPr>
          <a:xfrm>
            <a:off x="0" y="1500195"/>
            <a:ext cx="11927540" cy="1049583"/>
          </a:xfrm>
          <a:prstGeom prst="rect">
            <a:avLst/>
          </a:prstGeom>
          <a:noFill/>
        </p:spPr>
        <p:txBody>
          <a:bodyPr wrap="square">
            <a:spAutoFit/>
          </a:bodyPr>
          <a:lstStyle/>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How many of the given square tiles will you need to cover the given figure?______ square tiles.</a:t>
            </a:r>
          </a:p>
        </p:txBody>
      </p:sp>
      <p:sp>
        <p:nvSpPr>
          <p:cNvPr id="5" name="Rectangle 4">
            <a:extLst>
              <a:ext uri="{FF2B5EF4-FFF2-40B4-BE49-F238E27FC236}">
                <a16:creationId xmlns:a16="http://schemas.microsoft.com/office/drawing/2014/main" id="{39202723-C36E-5824-D46E-53E2544B4C5C}"/>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6D9FC4B-C0DA-A5DD-3CE8-D6EB502DBE6C}"/>
              </a:ext>
            </a:extLst>
          </p:cNvPr>
          <p:cNvSpPr/>
          <p:nvPr/>
        </p:nvSpPr>
        <p:spPr>
          <a:xfrm>
            <a:off x="223736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67E8718-2B22-3418-D84C-1F9481C5717C}"/>
              </a:ext>
            </a:extLst>
          </p:cNvPr>
          <p:cNvSpPr/>
          <p:nvPr/>
        </p:nvSpPr>
        <p:spPr>
          <a:xfrm>
            <a:off x="296888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008D871-6848-FF7B-6921-F4B9320C1D04}"/>
              </a:ext>
            </a:extLst>
          </p:cNvPr>
          <p:cNvSpPr/>
          <p:nvPr/>
        </p:nvSpPr>
        <p:spPr>
          <a:xfrm>
            <a:off x="370040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3E0119C-FE8E-2DC6-D0F1-47DFF05D72AB}"/>
              </a:ext>
            </a:extLst>
          </p:cNvPr>
          <p:cNvSpPr/>
          <p:nvPr/>
        </p:nvSpPr>
        <p:spPr>
          <a:xfrm>
            <a:off x="223736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3D4686-0424-738A-ADE8-B737B73FEA27}"/>
              </a:ext>
            </a:extLst>
          </p:cNvPr>
          <p:cNvSpPr/>
          <p:nvPr/>
        </p:nvSpPr>
        <p:spPr>
          <a:xfrm>
            <a:off x="296888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27186D9-2A75-CFE8-77AB-C4663CEF143C}"/>
              </a:ext>
            </a:extLst>
          </p:cNvPr>
          <p:cNvSpPr/>
          <p:nvPr/>
        </p:nvSpPr>
        <p:spPr>
          <a:xfrm>
            <a:off x="370040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5AAFD2D-D62E-17C5-88BE-CE349228F40D}"/>
              </a:ext>
            </a:extLst>
          </p:cNvPr>
          <p:cNvSpPr/>
          <p:nvPr/>
        </p:nvSpPr>
        <p:spPr>
          <a:xfrm>
            <a:off x="223736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E78890E-A544-1136-6DF3-485046FD3F03}"/>
              </a:ext>
            </a:extLst>
          </p:cNvPr>
          <p:cNvSpPr/>
          <p:nvPr/>
        </p:nvSpPr>
        <p:spPr>
          <a:xfrm>
            <a:off x="296888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B1702D-BD22-C9A4-AEE7-D0E419913A30}"/>
              </a:ext>
            </a:extLst>
          </p:cNvPr>
          <p:cNvSpPr/>
          <p:nvPr/>
        </p:nvSpPr>
        <p:spPr>
          <a:xfrm>
            <a:off x="370040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1B8D6BC-DC91-FCD4-0038-EDAFE5C52CCD}"/>
              </a:ext>
            </a:extLst>
          </p:cNvPr>
          <p:cNvSpPr/>
          <p:nvPr/>
        </p:nvSpPr>
        <p:spPr>
          <a:xfrm>
            <a:off x="223736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3CD1FCE-0442-CA23-72BB-BCE59157204C}"/>
              </a:ext>
            </a:extLst>
          </p:cNvPr>
          <p:cNvSpPr/>
          <p:nvPr/>
        </p:nvSpPr>
        <p:spPr>
          <a:xfrm>
            <a:off x="296888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C605CB-17E4-2B9B-1730-C125C68A62E4}"/>
              </a:ext>
            </a:extLst>
          </p:cNvPr>
          <p:cNvSpPr/>
          <p:nvPr/>
        </p:nvSpPr>
        <p:spPr>
          <a:xfrm>
            <a:off x="370040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3FFEF98-4A06-E07A-307A-C17146216DAB}"/>
              </a:ext>
            </a:extLst>
          </p:cNvPr>
          <p:cNvSpPr/>
          <p:nvPr/>
        </p:nvSpPr>
        <p:spPr>
          <a:xfrm>
            <a:off x="443192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C0AD2D3-F3EA-AE6D-481C-BA8DEB2E7A95}"/>
              </a:ext>
            </a:extLst>
          </p:cNvPr>
          <p:cNvSpPr/>
          <p:nvPr/>
        </p:nvSpPr>
        <p:spPr>
          <a:xfrm>
            <a:off x="516344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E4FF9FD-FB20-9B2C-DF6E-CC85FB78FD7D}"/>
              </a:ext>
            </a:extLst>
          </p:cNvPr>
          <p:cNvSpPr/>
          <p:nvPr/>
        </p:nvSpPr>
        <p:spPr>
          <a:xfrm>
            <a:off x="589496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B27DE3A-7B1E-6C49-C973-95C0A09AC87F}"/>
              </a:ext>
            </a:extLst>
          </p:cNvPr>
          <p:cNvSpPr/>
          <p:nvPr/>
        </p:nvSpPr>
        <p:spPr>
          <a:xfrm>
            <a:off x="443192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5245FEB-078A-7BFB-5FCB-DD2E02ABF5DA}"/>
              </a:ext>
            </a:extLst>
          </p:cNvPr>
          <p:cNvSpPr/>
          <p:nvPr/>
        </p:nvSpPr>
        <p:spPr>
          <a:xfrm>
            <a:off x="516344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B7F3357-CD4E-7BB5-C88B-A67E955018AE}"/>
              </a:ext>
            </a:extLst>
          </p:cNvPr>
          <p:cNvSpPr/>
          <p:nvPr/>
        </p:nvSpPr>
        <p:spPr>
          <a:xfrm>
            <a:off x="589496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61175A0-23F8-D9A9-A394-85A855C17CD1}"/>
              </a:ext>
            </a:extLst>
          </p:cNvPr>
          <p:cNvSpPr/>
          <p:nvPr/>
        </p:nvSpPr>
        <p:spPr>
          <a:xfrm>
            <a:off x="443192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934DB49-85C0-4613-8BE1-8D0CFD5D5879}"/>
              </a:ext>
            </a:extLst>
          </p:cNvPr>
          <p:cNvSpPr/>
          <p:nvPr/>
        </p:nvSpPr>
        <p:spPr>
          <a:xfrm>
            <a:off x="516344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5B8B92D-E50A-631F-D249-51E2982642D0}"/>
              </a:ext>
            </a:extLst>
          </p:cNvPr>
          <p:cNvSpPr/>
          <p:nvPr/>
        </p:nvSpPr>
        <p:spPr>
          <a:xfrm>
            <a:off x="589496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3FEF992-0A50-974F-2C97-AAEEFB8854BD}"/>
              </a:ext>
            </a:extLst>
          </p:cNvPr>
          <p:cNvSpPr/>
          <p:nvPr/>
        </p:nvSpPr>
        <p:spPr>
          <a:xfrm>
            <a:off x="443192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7BE9F82-8BF2-5462-7759-48397D070D13}"/>
              </a:ext>
            </a:extLst>
          </p:cNvPr>
          <p:cNvSpPr/>
          <p:nvPr/>
        </p:nvSpPr>
        <p:spPr>
          <a:xfrm>
            <a:off x="516344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7C4C51BE-EC21-2F6A-3667-A2057722A2D5}"/>
              </a:ext>
            </a:extLst>
          </p:cNvPr>
          <p:cNvSpPr/>
          <p:nvPr/>
        </p:nvSpPr>
        <p:spPr>
          <a:xfrm>
            <a:off x="589496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AD5B7015-C043-65B9-B79C-03ACE0330FE1}"/>
              </a:ext>
            </a:extLst>
          </p:cNvPr>
          <p:cNvSpPr/>
          <p:nvPr/>
        </p:nvSpPr>
        <p:spPr>
          <a:xfrm>
            <a:off x="1678175" y="1783080"/>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24</a:t>
            </a:r>
          </a:p>
        </p:txBody>
      </p:sp>
      <p:sp>
        <p:nvSpPr>
          <p:cNvPr id="32" name="Rectangle 31">
            <a:extLst>
              <a:ext uri="{FF2B5EF4-FFF2-40B4-BE49-F238E27FC236}">
                <a16:creationId xmlns:a16="http://schemas.microsoft.com/office/drawing/2014/main" id="{60EFB4F5-84F1-7BC4-2D9D-6189A934A3E4}"/>
              </a:ext>
            </a:extLst>
          </p:cNvPr>
          <p:cNvSpPr/>
          <p:nvPr/>
        </p:nvSpPr>
        <p:spPr>
          <a:xfrm>
            <a:off x="10000034" y="2557321"/>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3E65F6C-95B5-689E-9A5B-CF0F580DB68F}"/>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A3026CD-48A0-6DAB-66D2-74E7785D4269}"/>
              </a:ext>
            </a:extLst>
          </p:cNvPr>
          <p:cNvSpPr/>
          <p:nvPr/>
        </p:nvSpPr>
        <p:spPr>
          <a:xfrm>
            <a:off x="9985242"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5EB95596-3F22-4159-7410-937F406B2741}"/>
              </a:ext>
            </a:extLst>
          </p:cNvPr>
          <p:cNvSpPr/>
          <p:nvPr/>
        </p:nvSpPr>
        <p:spPr>
          <a:xfrm>
            <a:off x="9992638" y="2542235"/>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C474C67C-6957-315D-589B-D1CED5F9448A}"/>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FFD52408-CE03-8B04-F8E1-B0B930FA4BAE}"/>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9D3592FB-93D0-6C79-BFFD-43754B0C0097}"/>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4644454C-9BB6-CC17-F0A4-911364E5E7FC}"/>
              </a:ext>
            </a:extLst>
          </p:cNvPr>
          <p:cNvSpPr/>
          <p:nvPr/>
        </p:nvSpPr>
        <p:spPr>
          <a:xfrm>
            <a:off x="10000034" y="3337687"/>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F757594F-1B65-611B-1CC1-73E4B1983DF3}"/>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7B9CABE-626C-BF92-B87C-5984F958AF56}"/>
              </a:ext>
            </a:extLst>
          </p:cNvPr>
          <p:cNvSpPr/>
          <p:nvPr/>
        </p:nvSpPr>
        <p:spPr>
          <a:xfrm>
            <a:off x="9985242"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BD127C4-99BF-8E15-D007-F9873AAA71C7}"/>
              </a:ext>
            </a:extLst>
          </p:cNvPr>
          <p:cNvSpPr/>
          <p:nvPr/>
        </p:nvSpPr>
        <p:spPr>
          <a:xfrm>
            <a:off x="9992638" y="3322601"/>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773C3396-D794-71E1-313B-BC5E787452A5}"/>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3447DFBD-BD16-AA1B-5779-057B07177C32}"/>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AED8A3F-A46F-4137-DE91-1735CBD461D8}"/>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4357630-E026-413C-BCC7-43796850E79B}"/>
              </a:ext>
            </a:extLst>
          </p:cNvPr>
          <p:cNvSpPr/>
          <p:nvPr/>
        </p:nvSpPr>
        <p:spPr>
          <a:xfrm>
            <a:off x="10000034" y="4119217"/>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5C6D3E3F-C03E-F656-BAC0-09A822F2B7F2}"/>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DB8A5207-011F-2D35-6F63-98E38A913330}"/>
              </a:ext>
            </a:extLst>
          </p:cNvPr>
          <p:cNvSpPr/>
          <p:nvPr/>
        </p:nvSpPr>
        <p:spPr>
          <a:xfrm>
            <a:off x="9985242"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128B8E0F-10D9-BDD2-8DBA-953B5FB317FC}"/>
              </a:ext>
            </a:extLst>
          </p:cNvPr>
          <p:cNvSpPr/>
          <p:nvPr/>
        </p:nvSpPr>
        <p:spPr>
          <a:xfrm>
            <a:off x="9992638" y="4104131"/>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1FA30809-687F-38AB-AA4F-518B00FF967D}"/>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344302D5-722D-392B-F117-8F111ABF92F2}"/>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456383CC-33C3-9E54-2B53-FEFBD5041281}"/>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1F399FD3-41E6-9BC9-9AA3-42482A26A484}"/>
              </a:ext>
            </a:extLst>
          </p:cNvPr>
          <p:cNvSpPr/>
          <p:nvPr/>
        </p:nvSpPr>
        <p:spPr>
          <a:xfrm>
            <a:off x="10000034" y="4899583"/>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A49A6923-4361-EC2C-ED06-147E522F41CA}"/>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3E44CB22-7BDF-F846-19C4-326ED336F647}"/>
              </a:ext>
            </a:extLst>
          </p:cNvPr>
          <p:cNvSpPr/>
          <p:nvPr/>
        </p:nvSpPr>
        <p:spPr>
          <a:xfrm>
            <a:off x="9985242"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6C351CBA-EDB1-D84D-0B6B-BF0DECDE2661}"/>
              </a:ext>
            </a:extLst>
          </p:cNvPr>
          <p:cNvSpPr/>
          <p:nvPr/>
        </p:nvSpPr>
        <p:spPr>
          <a:xfrm>
            <a:off x="9992638" y="4884497"/>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804FB0B7-2597-08D5-8012-B163696FBEA3}"/>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B7555C4F-C11A-F5F7-F0AD-3EEF4940101A}"/>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DF9303D-343F-F34A-788B-740DDF5B829A}"/>
              </a:ext>
            </a:extLst>
          </p:cNvPr>
          <p:cNvSpPr/>
          <p:nvPr/>
        </p:nvSpPr>
        <p:spPr>
          <a:xfrm>
            <a:off x="2237361" y="3063240"/>
            <a:ext cx="4389120" cy="2926080"/>
          </a:xfrm>
          <a:prstGeom prst="rect">
            <a:avLst/>
          </a:prstGeom>
          <a:solidFill>
            <a:srgbClr val="FFFFFF">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9BAA1867-A719-DF2E-D5B2-F5CD9F4279A5}"/>
              </a:ext>
            </a:extLst>
          </p:cNvPr>
          <p:cNvSpPr/>
          <p:nvPr/>
        </p:nvSpPr>
        <p:spPr>
          <a:xfrm>
            <a:off x="2285341" y="5357805"/>
            <a:ext cx="4389120"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19   20   21   22   23  24</a:t>
            </a:r>
          </a:p>
        </p:txBody>
      </p:sp>
      <p:sp>
        <p:nvSpPr>
          <p:cNvPr id="35" name="Rectangle 34">
            <a:extLst>
              <a:ext uri="{FF2B5EF4-FFF2-40B4-BE49-F238E27FC236}">
                <a16:creationId xmlns:a16="http://schemas.microsoft.com/office/drawing/2014/main" id="{00A82E75-0724-74E0-AF25-8DC24FC17D56}"/>
              </a:ext>
            </a:extLst>
          </p:cNvPr>
          <p:cNvSpPr/>
          <p:nvPr/>
        </p:nvSpPr>
        <p:spPr>
          <a:xfrm>
            <a:off x="2285341" y="4611189"/>
            <a:ext cx="4256135"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13   14   15    16   17   18</a:t>
            </a:r>
          </a:p>
        </p:txBody>
      </p:sp>
      <p:sp>
        <p:nvSpPr>
          <p:cNvPr id="33" name="Rectangle 32">
            <a:extLst>
              <a:ext uri="{FF2B5EF4-FFF2-40B4-BE49-F238E27FC236}">
                <a16:creationId xmlns:a16="http://schemas.microsoft.com/office/drawing/2014/main" id="{598DC908-6E8A-2998-0344-55F3E63C3057}"/>
              </a:ext>
            </a:extLst>
          </p:cNvPr>
          <p:cNvSpPr/>
          <p:nvPr/>
        </p:nvSpPr>
        <p:spPr>
          <a:xfrm>
            <a:off x="2285341" y="3210942"/>
            <a:ext cx="4256135"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1     2     3     4     5     6</a:t>
            </a:r>
          </a:p>
        </p:txBody>
      </p:sp>
      <p:sp>
        <p:nvSpPr>
          <p:cNvPr id="34" name="Rectangle 33">
            <a:extLst>
              <a:ext uri="{FF2B5EF4-FFF2-40B4-BE49-F238E27FC236}">
                <a16:creationId xmlns:a16="http://schemas.microsoft.com/office/drawing/2014/main" id="{4D49868E-AFA7-AAAF-F364-DC97E4F5B6C2}"/>
              </a:ext>
            </a:extLst>
          </p:cNvPr>
          <p:cNvSpPr/>
          <p:nvPr/>
        </p:nvSpPr>
        <p:spPr>
          <a:xfrm>
            <a:off x="2285341" y="3909311"/>
            <a:ext cx="4256135"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7     8     9    10    11   12</a:t>
            </a:r>
          </a:p>
        </p:txBody>
      </p:sp>
    </p:spTree>
    <p:custDataLst>
      <p:tags r:id="rId1"/>
    </p:custDataLst>
    <p:extLst>
      <p:ext uri="{BB962C8B-B14F-4D97-AF65-F5344CB8AC3E}">
        <p14:creationId xmlns:p14="http://schemas.microsoft.com/office/powerpoint/2010/main" val="378160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2.59259E-6 L -0.63672 0.07384 " pathEditMode="relative" rAng="0" ptsTypes="AA">
                                      <p:cBhvr>
                                        <p:cTn id="6" dur="1000" fill="hold"/>
                                        <p:tgtEl>
                                          <p:spTgt spid="32"/>
                                        </p:tgtEl>
                                        <p:attrNameLst>
                                          <p:attrName>ppt_x</p:attrName>
                                          <p:attrName>ppt_y</p:attrName>
                                        </p:attrNameLst>
                                      </p:cBhvr>
                                      <p:rCtr x="-31836" y="3681"/>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2.08333E-7 5.55112E-17 L -0.57747 0.075 " pathEditMode="relative" rAng="0" ptsTypes="AA">
                                      <p:cBhvr>
                                        <p:cTn id="10" dur="1000" fill="hold"/>
                                        <p:tgtEl>
                                          <p:spTgt spid="37"/>
                                        </p:tgtEl>
                                        <p:attrNameLst>
                                          <p:attrName>ppt_x</p:attrName>
                                          <p:attrName>ppt_y</p:attrName>
                                        </p:attrNameLst>
                                      </p:cBhvr>
                                      <p:rCtr x="-28880" y="375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66667E-6 5.55112E-17 L -0.51563 0.075 " pathEditMode="relative" rAng="0" ptsTypes="AA">
                                      <p:cBhvr>
                                        <p:cTn id="14" dur="1000" fill="hold"/>
                                        <p:tgtEl>
                                          <p:spTgt spid="38"/>
                                        </p:tgtEl>
                                        <p:attrNameLst>
                                          <p:attrName>ppt_x</p:attrName>
                                          <p:attrName>ppt_y</p:attrName>
                                        </p:attrNameLst>
                                      </p:cBhvr>
                                      <p:rCtr x="-25781" y="3750"/>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6.25E-7 -2.59259E-6 L -0.45612 0.07616 " pathEditMode="relative" rAng="0" ptsTypes="AA">
                                      <p:cBhvr>
                                        <p:cTn id="18" dur="1000" fill="hold"/>
                                        <p:tgtEl>
                                          <p:spTgt spid="39"/>
                                        </p:tgtEl>
                                        <p:attrNameLst>
                                          <p:attrName>ppt_x</p:attrName>
                                          <p:attrName>ppt_y</p:attrName>
                                        </p:attrNameLst>
                                      </p:cBhvr>
                                      <p:rCtr x="-22813" y="3796"/>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2.08333E-7 5.55112E-17 L -0.39674 0.07454 " pathEditMode="relative" rAng="0" ptsTypes="AA">
                                      <p:cBhvr>
                                        <p:cTn id="22" dur="1000" fill="hold"/>
                                        <p:tgtEl>
                                          <p:spTgt spid="40"/>
                                        </p:tgtEl>
                                        <p:attrNameLst>
                                          <p:attrName>ppt_x</p:attrName>
                                          <p:attrName>ppt_y</p:attrName>
                                        </p:attrNameLst>
                                      </p:cBhvr>
                                      <p:rCtr x="-19844" y="3727"/>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2.08333E-7 5.55112E-17 L -0.33659 0.07454 " pathEditMode="relative" rAng="0" ptsTypes="AA">
                                      <p:cBhvr>
                                        <p:cTn id="26" dur="1000" fill="hold"/>
                                        <p:tgtEl>
                                          <p:spTgt spid="41"/>
                                        </p:tgtEl>
                                        <p:attrNameLst>
                                          <p:attrName>ppt_x</p:attrName>
                                          <p:attrName>ppt_y</p:attrName>
                                        </p:attrNameLst>
                                      </p:cBhvr>
                                      <p:rCtr x="-16836" y="3727"/>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2.08333E-7 -4.81481E-6 L -0.63685 0.0669 " pathEditMode="relative" rAng="0" ptsTypes="AA">
                                      <p:cBhvr>
                                        <p:cTn id="30" dur="1000" fill="hold"/>
                                        <p:tgtEl>
                                          <p:spTgt spid="43"/>
                                        </p:tgtEl>
                                        <p:attrNameLst>
                                          <p:attrName>ppt_x</p:attrName>
                                          <p:attrName>ppt_y</p:attrName>
                                        </p:attrNameLst>
                                      </p:cBhvr>
                                      <p:rCtr x="-31849" y="3333"/>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2.08333E-7 1.11111E-6 L -0.57669 0.06782 " pathEditMode="relative" rAng="0" ptsTypes="AA">
                                      <p:cBhvr>
                                        <p:cTn id="34" dur="1000" fill="hold"/>
                                        <p:tgtEl>
                                          <p:spTgt spid="44"/>
                                        </p:tgtEl>
                                        <p:attrNameLst>
                                          <p:attrName>ppt_x</p:attrName>
                                          <p:attrName>ppt_y</p:attrName>
                                        </p:attrNameLst>
                                      </p:cBhvr>
                                      <p:rCtr x="-28841" y="3380"/>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1.66667E-6 1.11111E-6 L -0.5155 0.06782 " pathEditMode="relative" rAng="0" ptsTypes="AA">
                                      <p:cBhvr>
                                        <p:cTn id="38" dur="1000" fill="hold"/>
                                        <p:tgtEl>
                                          <p:spTgt spid="45"/>
                                        </p:tgtEl>
                                        <p:attrNameLst>
                                          <p:attrName>ppt_x</p:attrName>
                                          <p:attrName>ppt_y</p:attrName>
                                        </p:attrNameLst>
                                      </p:cBhvr>
                                      <p:rCtr x="-25781" y="3380"/>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6.25E-7 -1.48148E-6 L -0.45638 0.06921 " pathEditMode="relative" rAng="0" ptsTypes="AA">
                                      <p:cBhvr>
                                        <p:cTn id="42" dur="1000" fill="hold"/>
                                        <p:tgtEl>
                                          <p:spTgt spid="46"/>
                                        </p:tgtEl>
                                        <p:attrNameLst>
                                          <p:attrName>ppt_x</p:attrName>
                                          <p:attrName>ppt_y</p:attrName>
                                        </p:attrNameLst>
                                      </p:cBhvr>
                                      <p:rCtr x="-22826" y="3449"/>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08333E-7 1.11111E-6 L -0.39648 0.06805 " pathEditMode="relative" rAng="0" ptsTypes="AA">
                                      <p:cBhvr>
                                        <p:cTn id="46" dur="1000" fill="hold"/>
                                        <p:tgtEl>
                                          <p:spTgt spid="47"/>
                                        </p:tgtEl>
                                        <p:attrNameLst>
                                          <p:attrName>ppt_x</p:attrName>
                                          <p:attrName>ppt_y</p:attrName>
                                        </p:attrNameLst>
                                      </p:cBhvr>
                                      <p:rCtr x="-19831" y="3403"/>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2.08333E-7 1.11111E-6 L -0.33607 0.06782 " pathEditMode="relative" rAng="0" ptsTypes="AA">
                                      <p:cBhvr>
                                        <p:cTn id="50" dur="1000" fill="hold"/>
                                        <p:tgtEl>
                                          <p:spTgt spid="48"/>
                                        </p:tgtEl>
                                        <p:attrNameLst>
                                          <p:attrName>ppt_x</p:attrName>
                                          <p:attrName>ppt_y</p:attrName>
                                        </p:attrNameLst>
                                      </p:cBhvr>
                                      <p:rCtr x="-16810" y="3380"/>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grpId="0" nodeType="clickEffect">
                                  <p:stCondLst>
                                    <p:cond delay="0"/>
                                  </p:stCondLst>
                                  <p:childTnLst>
                                    <p:animMotion origin="layout" path="M -2.08333E-7 4.81481E-6 L -0.63659 0.06041 " pathEditMode="relative" rAng="0" ptsTypes="AA">
                                      <p:cBhvr>
                                        <p:cTn id="54" dur="1000" fill="hold"/>
                                        <p:tgtEl>
                                          <p:spTgt spid="50"/>
                                        </p:tgtEl>
                                        <p:attrNameLst>
                                          <p:attrName>ppt_x</p:attrName>
                                          <p:attrName>ppt_y</p:attrName>
                                        </p:attrNameLst>
                                      </p:cBhvr>
                                      <p:rCtr x="-31836" y="3009"/>
                                    </p:animMotion>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0" nodeType="clickEffect">
                                  <p:stCondLst>
                                    <p:cond delay="0"/>
                                  </p:stCondLst>
                                  <p:childTnLst>
                                    <p:animMotion origin="layout" path="M -0.00208 2.22222E-6 L -0.57591 0.06157 " pathEditMode="relative" rAng="0" ptsTypes="AA">
                                      <p:cBhvr>
                                        <p:cTn id="58" dur="1000" fill="hold"/>
                                        <p:tgtEl>
                                          <p:spTgt spid="51"/>
                                        </p:tgtEl>
                                        <p:attrNameLst>
                                          <p:attrName>ppt_x</p:attrName>
                                          <p:attrName>ppt_y</p:attrName>
                                        </p:attrNameLst>
                                      </p:cBhvr>
                                      <p:rCtr x="-28698" y="3079"/>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0" nodeType="clickEffect">
                                  <p:stCondLst>
                                    <p:cond delay="0"/>
                                  </p:stCondLst>
                                  <p:childTnLst>
                                    <p:animMotion origin="layout" path="M 1.66667E-6 2.22222E-6 L -0.51563 0.06157 " pathEditMode="relative" rAng="0" ptsTypes="AA">
                                      <p:cBhvr>
                                        <p:cTn id="62" dur="1000" fill="hold"/>
                                        <p:tgtEl>
                                          <p:spTgt spid="52"/>
                                        </p:tgtEl>
                                        <p:attrNameLst>
                                          <p:attrName>ppt_x</p:attrName>
                                          <p:attrName>ppt_y</p:attrName>
                                        </p:attrNameLst>
                                      </p:cBhvr>
                                      <p:rCtr x="-25781" y="3079"/>
                                    </p:animMotion>
                                  </p:childTnLst>
                                </p:cTn>
                              </p:par>
                            </p:childTnLst>
                          </p:cTn>
                        </p:par>
                      </p:childTnLst>
                    </p:cTn>
                  </p:par>
                  <p:par>
                    <p:cTn id="63" fill="hold">
                      <p:stCondLst>
                        <p:cond delay="indefinite"/>
                      </p:stCondLst>
                      <p:childTnLst>
                        <p:par>
                          <p:cTn id="64" fill="hold">
                            <p:stCondLst>
                              <p:cond delay="0"/>
                            </p:stCondLst>
                            <p:childTnLst>
                              <p:par>
                                <p:cTn id="65" presetID="42" presetClass="path" presetSubtype="0" accel="50000" decel="50000" fill="hold" grpId="0" nodeType="clickEffect">
                                  <p:stCondLst>
                                    <p:cond delay="0"/>
                                  </p:stCondLst>
                                  <p:childTnLst>
                                    <p:animMotion origin="layout" path="M 6.25E-7 -3.7037E-7 L -0.45638 0.06181 " pathEditMode="relative" rAng="0" ptsTypes="AA">
                                      <p:cBhvr>
                                        <p:cTn id="66" dur="1000" fill="hold"/>
                                        <p:tgtEl>
                                          <p:spTgt spid="53"/>
                                        </p:tgtEl>
                                        <p:attrNameLst>
                                          <p:attrName>ppt_x</p:attrName>
                                          <p:attrName>ppt_y</p:attrName>
                                        </p:attrNameLst>
                                      </p:cBhvr>
                                      <p:rCtr x="-22826" y="3079"/>
                                    </p:animMotion>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grpId="0" nodeType="clickEffect">
                                  <p:stCondLst>
                                    <p:cond delay="0"/>
                                  </p:stCondLst>
                                  <p:childTnLst>
                                    <p:animMotion origin="layout" path="M -2.08333E-7 2.22222E-6 L -0.39661 0.06065 " pathEditMode="relative" rAng="0" ptsTypes="AA">
                                      <p:cBhvr>
                                        <p:cTn id="70" dur="1000" fill="hold"/>
                                        <p:tgtEl>
                                          <p:spTgt spid="54"/>
                                        </p:tgtEl>
                                        <p:attrNameLst>
                                          <p:attrName>ppt_x</p:attrName>
                                          <p:attrName>ppt_y</p:attrName>
                                        </p:attrNameLst>
                                      </p:cBhvr>
                                      <p:rCtr x="-19831" y="3032"/>
                                    </p:animMotion>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grpId="0" nodeType="clickEffect">
                                  <p:stCondLst>
                                    <p:cond delay="0"/>
                                  </p:stCondLst>
                                  <p:childTnLst>
                                    <p:animMotion origin="layout" path="M -2.08333E-7 2.22222E-6 L -0.33646 0.06065 " pathEditMode="relative" rAng="0" ptsTypes="AA">
                                      <p:cBhvr>
                                        <p:cTn id="74" dur="1000" fill="hold"/>
                                        <p:tgtEl>
                                          <p:spTgt spid="55"/>
                                        </p:tgtEl>
                                        <p:attrNameLst>
                                          <p:attrName>ppt_x</p:attrName>
                                          <p:attrName>ppt_y</p:attrName>
                                        </p:attrNameLst>
                                      </p:cBhvr>
                                      <p:rCtr x="-16823" y="3032"/>
                                    </p:animMotion>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grpId="0" nodeType="clickEffect">
                                  <p:stCondLst>
                                    <p:cond delay="0"/>
                                  </p:stCondLst>
                                  <p:childTnLst>
                                    <p:animMotion origin="layout" path="M -2.08333E-7 -2.59259E-6 L -0.63607 0.05347 " pathEditMode="relative" rAng="0" ptsTypes="AA">
                                      <p:cBhvr>
                                        <p:cTn id="78" dur="1000" fill="hold"/>
                                        <p:tgtEl>
                                          <p:spTgt spid="57"/>
                                        </p:tgtEl>
                                        <p:attrNameLst>
                                          <p:attrName>ppt_x</p:attrName>
                                          <p:attrName>ppt_y</p:attrName>
                                        </p:attrNameLst>
                                      </p:cBhvr>
                                      <p:rCtr x="-31810" y="266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grpId="0" nodeType="clickEffect">
                                  <p:stCondLst>
                                    <p:cond delay="0"/>
                                  </p:stCondLst>
                                  <p:childTnLst>
                                    <p:animMotion origin="layout" path="M -2.08333E-7 3.33333E-6 L -0.57643 0.05439 " pathEditMode="relative" rAng="0" ptsTypes="AA">
                                      <p:cBhvr>
                                        <p:cTn id="82" dur="1000" fill="hold"/>
                                        <p:tgtEl>
                                          <p:spTgt spid="58"/>
                                        </p:tgtEl>
                                        <p:attrNameLst>
                                          <p:attrName>ppt_x</p:attrName>
                                          <p:attrName>ppt_y</p:attrName>
                                        </p:attrNameLst>
                                      </p:cBhvr>
                                      <p:rCtr x="-28828" y="2708"/>
                                    </p:animMotion>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grpId="0" nodeType="clickEffect">
                                  <p:stCondLst>
                                    <p:cond delay="0"/>
                                  </p:stCondLst>
                                  <p:childTnLst>
                                    <p:animMotion origin="layout" path="M 1.66667E-6 3.33333E-6 L -0.51537 0.05439 " pathEditMode="relative" rAng="0" ptsTypes="AA">
                                      <p:cBhvr>
                                        <p:cTn id="86" dur="1000" fill="hold"/>
                                        <p:tgtEl>
                                          <p:spTgt spid="59"/>
                                        </p:tgtEl>
                                        <p:attrNameLst>
                                          <p:attrName>ppt_x</p:attrName>
                                          <p:attrName>ppt_y</p:attrName>
                                        </p:attrNameLst>
                                      </p:cBhvr>
                                      <p:rCtr x="-25768" y="2708"/>
                                    </p:animMotion>
                                  </p:childTnLst>
                                </p:cTn>
                              </p:par>
                            </p:childTnLst>
                          </p:cTn>
                        </p:par>
                      </p:childTnLst>
                    </p:cTn>
                  </p:par>
                  <p:par>
                    <p:cTn id="87" fill="hold">
                      <p:stCondLst>
                        <p:cond delay="indefinite"/>
                      </p:stCondLst>
                      <p:childTnLst>
                        <p:par>
                          <p:cTn id="88" fill="hold">
                            <p:stCondLst>
                              <p:cond delay="0"/>
                            </p:stCondLst>
                            <p:childTnLst>
                              <p:par>
                                <p:cTn id="89" presetID="42" presetClass="path" presetSubtype="0" accel="50000" decel="50000" fill="hold" grpId="0" nodeType="clickEffect">
                                  <p:stCondLst>
                                    <p:cond delay="0"/>
                                  </p:stCondLst>
                                  <p:childTnLst>
                                    <p:animMotion origin="layout" path="M 6.25E-7 7.40741E-7 L -0.45625 0.05555 " pathEditMode="relative" rAng="0" ptsTypes="AA">
                                      <p:cBhvr>
                                        <p:cTn id="90" dur="1000" fill="hold"/>
                                        <p:tgtEl>
                                          <p:spTgt spid="60"/>
                                        </p:tgtEl>
                                        <p:attrNameLst>
                                          <p:attrName>ppt_x</p:attrName>
                                          <p:attrName>ppt_y</p:attrName>
                                        </p:attrNameLst>
                                      </p:cBhvr>
                                      <p:rCtr x="-22813" y="2778"/>
                                    </p:animMotion>
                                  </p:childTnLst>
                                </p:cTn>
                              </p:par>
                            </p:childTnLst>
                          </p:cTn>
                        </p:par>
                      </p:childTnLst>
                    </p:cTn>
                  </p:par>
                  <p:par>
                    <p:cTn id="91" fill="hold">
                      <p:stCondLst>
                        <p:cond delay="indefinite"/>
                      </p:stCondLst>
                      <p:childTnLst>
                        <p:par>
                          <p:cTn id="92" fill="hold">
                            <p:stCondLst>
                              <p:cond delay="0"/>
                            </p:stCondLst>
                            <p:childTnLst>
                              <p:par>
                                <p:cTn id="93" presetID="42" presetClass="path" presetSubtype="0" accel="50000" decel="50000" fill="hold" grpId="0" nodeType="clickEffect">
                                  <p:stCondLst>
                                    <p:cond delay="0"/>
                                  </p:stCondLst>
                                  <p:childTnLst>
                                    <p:animMotion origin="layout" path="M -2.08333E-7 3.33333E-6 L -0.39622 0.05439 " pathEditMode="relative" rAng="0" ptsTypes="AA">
                                      <p:cBhvr>
                                        <p:cTn id="94" dur="1000" fill="hold"/>
                                        <p:tgtEl>
                                          <p:spTgt spid="61"/>
                                        </p:tgtEl>
                                        <p:attrNameLst>
                                          <p:attrName>ppt_x</p:attrName>
                                          <p:attrName>ppt_y</p:attrName>
                                        </p:attrNameLst>
                                      </p:cBhvr>
                                      <p:rCtr x="-19818" y="2708"/>
                                    </p:animMotion>
                                  </p:childTnLst>
                                </p:cTn>
                              </p:par>
                            </p:childTnLst>
                          </p:cTn>
                        </p:par>
                      </p:childTnLst>
                    </p:cTn>
                  </p:par>
                  <p:par>
                    <p:cTn id="95" fill="hold">
                      <p:stCondLst>
                        <p:cond delay="indefinite"/>
                      </p:stCondLst>
                      <p:childTnLst>
                        <p:par>
                          <p:cTn id="96" fill="hold">
                            <p:stCondLst>
                              <p:cond delay="0"/>
                            </p:stCondLst>
                            <p:childTnLst>
                              <p:par>
                                <p:cTn id="97" presetID="42" presetClass="path" presetSubtype="0" accel="50000" decel="50000" fill="hold" grpId="0" nodeType="clickEffect">
                                  <p:stCondLst>
                                    <p:cond delay="0"/>
                                  </p:stCondLst>
                                  <p:childTnLst>
                                    <p:animMotion origin="layout" path="M -2.08333E-7 3.33333E-6 L -0.33711 0.05463 " pathEditMode="relative" rAng="0" ptsTypes="AA">
                                      <p:cBhvr>
                                        <p:cTn id="98" dur="1000" fill="hold"/>
                                        <p:tgtEl>
                                          <p:spTgt spid="62"/>
                                        </p:tgtEl>
                                        <p:attrNameLst>
                                          <p:attrName>ppt_x</p:attrName>
                                          <p:attrName>ppt_y</p:attrName>
                                        </p:attrNameLst>
                                      </p:cBhvr>
                                      <p:rCtr x="-16862" y="2731"/>
                                    </p:animMotion>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wipe(left)">
                                      <p:cBhvr>
                                        <p:cTn id="103" dur="500"/>
                                        <p:tgtEl>
                                          <p:spTgt spid="33"/>
                                        </p:tgtEl>
                                      </p:cBhvr>
                                    </p:animEffect>
                                  </p:childTnLst>
                                </p:cTn>
                              </p:par>
                            </p:childTnLst>
                          </p:cTn>
                        </p:par>
                        <p:par>
                          <p:cTn id="104" fill="hold">
                            <p:stCondLst>
                              <p:cond delay="500"/>
                            </p:stCondLst>
                            <p:childTnLst>
                              <p:par>
                                <p:cTn id="105" presetID="22" presetClass="entr" presetSubtype="8" fill="hold" grpId="0" nodeType="after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left)">
                                      <p:cBhvr>
                                        <p:cTn id="107" dur="500"/>
                                        <p:tgtEl>
                                          <p:spTgt spid="34"/>
                                        </p:tgtEl>
                                      </p:cBhvr>
                                    </p:animEffect>
                                  </p:childTnLst>
                                </p:cTn>
                              </p:par>
                            </p:childTnLst>
                          </p:cTn>
                        </p:par>
                        <p:par>
                          <p:cTn id="108" fill="hold">
                            <p:stCondLst>
                              <p:cond delay="1000"/>
                            </p:stCondLst>
                            <p:childTnLst>
                              <p:par>
                                <p:cTn id="109" presetID="22" presetClass="entr" presetSubtype="8" fill="hold" grpId="0" nodeType="after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wipe(left)">
                                      <p:cBhvr>
                                        <p:cTn id="111" dur="500"/>
                                        <p:tgtEl>
                                          <p:spTgt spid="35"/>
                                        </p:tgtEl>
                                      </p:cBhvr>
                                    </p:animEffect>
                                  </p:childTnLst>
                                </p:cTn>
                              </p:par>
                            </p:childTnLst>
                          </p:cTn>
                        </p:par>
                        <p:par>
                          <p:cTn id="112" fill="hold">
                            <p:stCondLst>
                              <p:cond delay="1500"/>
                            </p:stCondLst>
                            <p:childTnLst>
                              <p:par>
                                <p:cTn id="113" presetID="22" presetClass="entr" presetSubtype="8" fill="hold" grpId="0" nodeType="after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wipe(left)">
                                      <p:cBhvr>
                                        <p:cTn id="115" dur="500"/>
                                        <p:tgtEl>
                                          <p:spTgt spid="36"/>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31"/>
                                        </p:tgtEl>
                                        <p:attrNameLst>
                                          <p:attrName>style.visibility</p:attrName>
                                        </p:attrNameLst>
                                      </p:cBhvr>
                                      <p:to>
                                        <p:strVal val="visible"/>
                                      </p:to>
                                    </p:set>
                                    <p:animEffect transition="in" filter="fade">
                                      <p:cBhvr>
                                        <p:cTn id="1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7" grpId="0" animBg="1"/>
      <p:bldP spid="38" grpId="0" animBg="1"/>
      <p:bldP spid="39" grpId="0" animBg="1"/>
      <p:bldP spid="40" grpId="0" animBg="1"/>
      <p:bldP spid="41" grpId="0" animBg="1"/>
      <p:bldP spid="43" grpId="0" animBg="1"/>
      <p:bldP spid="44" grpId="0" animBg="1"/>
      <p:bldP spid="45" grpId="0" animBg="1"/>
      <p:bldP spid="46" grpId="0" animBg="1"/>
      <p:bldP spid="47" grpId="0" animBg="1"/>
      <p:bldP spid="48" grpId="0" animBg="1"/>
      <p:bldP spid="50" grpId="0" animBg="1"/>
      <p:bldP spid="51" grpId="0" animBg="1"/>
      <p:bldP spid="52" grpId="0" animBg="1"/>
      <p:bldP spid="53" grpId="0" animBg="1"/>
      <p:bldP spid="54" grpId="0" animBg="1"/>
      <p:bldP spid="55" grpId="0" animBg="1"/>
      <p:bldP spid="57" grpId="0" animBg="1"/>
      <p:bldP spid="58" grpId="0" animBg="1"/>
      <p:bldP spid="59" grpId="0" animBg="1"/>
      <p:bldP spid="60" grpId="0" animBg="1"/>
      <p:bldP spid="61" grpId="0" animBg="1"/>
      <p:bldP spid="62" grpId="0" animBg="1"/>
      <p:bldP spid="36" grpId="0" animBg="1"/>
      <p:bldP spid="35"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12F53E-98A3-44F1-A8C4-0779A4A1EDB2}"/>
              </a:ext>
            </a:extLst>
          </p:cNvPr>
          <p:cNvSpPr txBox="1"/>
          <p:nvPr/>
        </p:nvSpPr>
        <p:spPr>
          <a:xfrm>
            <a:off x="8915400" y="118884"/>
            <a:ext cx="3276600"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65000"/>
                    <a:lumOff val="35000"/>
                  </a:schemeClr>
                </a:solidFill>
                <a:effectLst/>
                <a:latin typeface="+mj-lt"/>
              </a:rPr>
              <a:t> Social-emotional learning</a:t>
            </a:r>
            <a:endParaRPr lang="en-GB" dirty="0">
              <a:solidFill>
                <a:schemeClr val="tx1">
                  <a:lumMod val="65000"/>
                  <a:lumOff val="35000"/>
                </a:schemeClr>
              </a:solidFill>
              <a:latin typeface="+mj-lt"/>
            </a:endParaRPr>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defRPr/>
            </a:pPr>
            <a:r>
              <a:rPr lang="en-GB" sz="3200" b="1" dirty="0">
                <a:solidFill>
                  <a:prstClr val="white"/>
                </a:solidFill>
                <a:latin typeface="Comic Sans MS"/>
                <a:sym typeface="Comic Sans MS"/>
              </a:rPr>
              <a:t>Interrupting escalating emotions</a:t>
            </a:r>
          </a:p>
        </p:txBody>
      </p:sp>
      <p:sp>
        <p:nvSpPr>
          <p:cNvPr id="7" name="TextBox 6">
            <a:extLst>
              <a:ext uri="{FF2B5EF4-FFF2-40B4-BE49-F238E27FC236}">
                <a16:creationId xmlns:a16="http://schemas.microsoft.com/office/drawing/2014/main" id="{CFDFC19D-4C1D-4FC4-8830-5163D5244296}"/>
              </a:ext>
            </a:extLst>
          </p:cNvPr>
          <p:cNvSpPr txBox="1"/>
          <p:nvPr/>
        </p:nvSpPr>
        <p:spPr>
          <a:xfrm>
            <a:off x="473677" y="1157036"/>
            <a:ext cx="7983070" cy="5155579"/>
          </a:xfrm>
          <a:prstGeom prst="rect">
            <a:avLst/>
          </a:prstGeom>
          <a:noFill/>
        </p:spPr>
        <p:txBody>
          <a:bodyPr wrap="square">
            <a:spAutoFit/>
          </a:bodyPr>
          <a:lstStyle/>
          <a:p>
            <a:pPr marL="228600" marR="0" lvl="0" indent="-457200" algn="l" defTabSz="914400" rtl="0" eaLnBrk="1" fontAlgn="auto" latinLnBrk="0" hangingPunct="1">
              <a:lnSpc>
                <a:spcPct val="200000"/>
              </a:lnSpc>
              <a:spcBef>
                <a:spcPts val="0"/>
              </a:spcBef>
              <a:spcAft>
                <a:spcPts val="0"/>
              </a:spcAft>
              <a:buClr>
                <a:srgbClr val="000000"/>
              </a:buClr>
              <a:buSzPts val="1400"/>
              <a:buFont typeface="Wingdings" panose="05000000000000000000" pitchFamily="2" charset="2"/>
              <a:buChar char="v"/>
              <a:tabLst/>
              <a:defRPr/>
            </a:pPr>
            <a:r>
              <a:rPr kumimoji="0" lang="en-US" sz="2400" b="0" i="0" u="none" strike="noStrike" kern="0" cap="none" spc="0" normalizeH="0" baseline="0" noProof="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Think of a situation where you had strong emotions. </a:t>
            </a:r>
          </a:p>
          <a:p>
            <a:pPr marL="228600" marR="0" lvl="0" indent="-457200" algn="l" defTabSz="914400" rtl="0" eaLnBrk="1" fontAlgn="auto" latinLnBrk="0" hangingPunct="1">
              <a:lnSpc>
                <a:spcPct val="200000"/>
              </a:lnSpc>
              <a:spcBef>
                <a:spcPts val="0"/>
              </a:spcBef>
              <a:spcAft>
                <a:spcPts val="0"/>
              </a:spcAft>
              <a:buClr>
                <a:srgbClr val="000000"/>
              </a:buClr>
              <a:buSzPts val="1400"/>
              <a:buFont typeface="Wingdings" panose="05000000000000000000" pitchFamily="2" charset="2"/>
              <a:buChar char="v"/>
              <a:tabLst/>
              <a:defRPr/>
            </a:pPr>
            <a:r>
              <a:rPr kumimoji="0" lang="en-US" sz="2400" b="0" i="0" u="none" strike="noStrike" kern="0" cap="none" spc="0" normalizeH="0" baseline="0" noProof="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Take a piece of paper and try to draw a character </a:t>
            </a:r>
          </a:p>
          <a:p>
            <a:pPr marR="0" lvl="0" algn="l" defTabSz="914400" rtl="0" eaLnBrk="1" fontAlgn="auto" latinLnBrk="0" hangingPunct="1">
              <a:lnSpc>
                <a:spcPct val="200000"/>
              </a:lnSpc>
              <a:spcBef>
                <a:spcPts val="0"/>
              </a:spcBef>
              <a:spcAft>
                <a:spcPts val="0"/>
              </a:spcAft>
              <a:buClr>
                <a:srgbClr val="000000"/>
              </a:buClr>
              <a:buSzPts val="1400"/>
              <a:tabLst/>
              <a:defRPr/>
            </a:pPr>
            <a:r>
              <a:rPr lang="en-US" sz="2400" dirty="0">
                <a:solidFill>
                  <a:schemeClr val="tx1">
                    <a:lumMod val="65000"/>
                    <a:lumOff val="35000"/>
                  </a:schemeClr>
                </a:solidFill>
                <a:latin typeface="+mj-lt"/>
                <a:ea typeface="LiberationSerif"/>
                <a:cs typeface="Arial" panose="020B0604020202020204" pitchFamily="34" charset="0"/>
                <a:sym typeface="Calibri"/>
              </a:rPr>
              <a:t>      </a:t>
            </a:r>
            <a:r>
              <a:rPr kumimoji="0" lang="en-US" sz="2400" b="0" i="0" u="none" strike="noStrike" kern="0" cap="none" spc="0" normalizeH="0" baseline="0" noProof="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that resembles your strong emotions. </a:t>
            </a:r>
          </a:p>
          <a:p>
            <a:pPr marL="228600" marR="0" lvl="0" indent="-457200" algn="l" defTabSz="914400" rtl="0" eaLnBrk="1" fontAlgn="auto" latinLnBrk="0" hangingPunct="1">
              <a:lnSpc>
                <a:spcPct val="200000"/>
              </a:lnSpc>
              <a:spcBef>
                <a:spcPts val="0"/>
              </a:spcBef>
              <a:spcAft>
                <a:spcPts val="0"/>
              </a:spcAft>
              <a:buClr>
                <a:srgbClr val="000000"/>
              </a:buClr>
              <a:buSzPts val="1400"/>
              <a:buFont typeface="Wingdings" panose="05000000000000000000" pitchFamily="2" charset="2"/>
              <a:buChar char="v"/>
              <a:tabLst/>
              <a:defRPr/>
            </a:pPr>
            <a:r>
              <a:rPr kumimoji="0" lang="en-US" sz="2400" b="0" i="0" u="none" strike="noStrike" kern="0" cap="none" spc="0" normalizeH="0" baseline="0" noProof="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Give your character a name. </a:t>
            </a:r>
          </a:p>
          <a:p>
            <a:pPr marL="228600" marR="0" lvl="0" indent="-457200" algn="l" defTabSz="914400" rtl="0" eaLnBrk="1" fontAlgn="auto" latinLnBrk="0" hangingPunct="1">
              <a:lnSpc>
                <a:spcPct val="200000"/>
              </a:lnSpc>
              <a:spcBef>
                <a:spcPts val="0"/>
              </a:spcBef>
              <a:spcAft>
                <a:spcPts val="0"/>
              </a:spcAft>
              <a:buClr>
                <a:srgbClr val="000000"/>
              </a:buClr>
              <a:buSzPts val="1400"/>
              <a:buFont typeface="Wingdings" panose="05000000000000000000" pitchFamily="2" charset="2"/>
              <a:buChar char="v"/>
              <a:tabLst/>
              <a:defRPr/>
            </a:pPr>
            <a:r>
              <a:rPr kumimoji="0" lang="en-US" sz="2400" b="0" i="0" u="none" strike="noStrike" kern="0" cap="none" spc="0" normalizeH="0" baseline="0" noProof="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Try to think of the impact that your character might have had on the situation.</a:t>
            </a:r>
            <a:endParaRPr lang="fr-FR" sz="2400" dirty="0">
              <a:solidFill>
                <a:schemeClr val="tx1">
                  <a:lumMod val="65000"/>
                  <a:lumOff val="35000"/>
                </a:schemeClr>
              </a:solidFill>
              <a:latin typeface="+mj-lt"/>
              <a:ea typeface="LiberationSerif"/>
              <a:cs typeface="Arial" panose="020B0604020202020204" pitchFamily="34" charset="0"/>
              <a:sym typeface="Calibri"/>
            </a:endParaRPr>
          </a:p>
          <a:p>
            <a:pPr marL="228600" marR="0" lvl="0" indent="-457200" algn="l" defTabSz="914400" rtl="0" eaLnBrk="1" fontAlgn="auto" latinLnBrk="0" hangingPunct="1">
              <a:lnSpc>
                <a:spcPct val="200000"/>
              </a:lnSpc>
              <a:spcBef>
                <a:spcPts val="0"/>
              </a:spcBef>
              <a:spcAft>
                <a:spcPts val="0"/>
              </a:spcAft>
              <a:buClr>
                <a:srgbClr val="000000"/>
              </a:buClr>
              <a:buSzPts val="1400"/>
              <a:buFont typeface="Wingdings" panose="05000000000000000000" pitchFamily="2" charset="2"/>
              <a:buChar char="v"/>
              <a:tabLst/>
              <a:defRPr/>
            </a:pPr>
            <a:r>
              <a:rPr kumimoji="0" lang="en-US" sz="2400" b="0" i="0" u="none" strike="noStrike" kern="0" cap="none" spc="0" normalizeH="0" baseline="0" noProof="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Now, think of ways to deal with your character. </a:t>
            </a:r>
            <a:endParaRPr lang="fr-FR" sz="1800" dirty="0">
              <a:solidFill>
                <a:schemeClr val="tx1">
                  <a:lumMod val="65000"/>
                  <a:lumOff val="35000"/>
                </a:schemeClr>
              </a:solidFill>
              <a:latin typeface="+mj-lt"/>
            </a:endParaRPr>
          </a:p>
        </p:txBody>
      </p:sp>
      <p:pic>
        <p:nvPicPr>
          <p:cNvPr id="3" name="sadFaceBeingDrawn">
            <a:hlinkClick r:id="" action="ppaction://media"/>
            <a:extLst>
              <a:ext uri="{FF2B5EF4-FFF2-40B4-BE49-F238E27FC236}">
                <a16:creationId xmlns:a16="http://schemas.microsoft.com/office/drawing/2014/main" id="{DAFB338C-2021-3E7D-BF19-3FE28A6C6A29}"/>
              </a:ext>
            </a:extLst>
          </p:cNvPr>
          <p:cNvPicPr>
            <a:picLocks noChangeAspect="1"/>
          </p:cNvPicPr>
          <p:nvPr>
            <a:videoFile r:link="rId2"/>
            <p:extLst>
              <p:ext uri="{DAA4B4D4-6D71-4841-9C94-3DE7FCFB9230}">
                <p14:media xmlns:p14="http://schemas.microsoft.com/office/powerpoint/2010/main" r:embed="rId3">
                  <p14:trim st="246"/>
                </p14:media>
              </p:ext>
            </p:extLst>
          </p:nvPr>
        </p:nvPicPr>
        <p:blipFill rotWithShape="1">
          <a:blip r:embed="rId6">
            <a:lum bright="20000" contrast="-20000"/>
          </a:blip>
          <a:srcRect r="2363"/>
          <a:stretch>
            <a:fillRect/>
          </a:stretch>
        </p:blipFill>
        <p:spPr>
          <a:xfrm>
            <a:off x="8915400" y="1714500"/>
            <a:ext cx="2771384" cy="3848100"/>
          </a:xfrm>
          <a:prstGeom prst="rect">
            <a:avLst/>
          </a:prstGeom>
        </p:spPr>
      </p:pic>
    </p:spTree>
    <p:custDataLst>
      <p:tags r:id="rId1"/>
    </p:custDataLst>
    <p:extLst>
      <p:ext uri="{BB962C8B-B14F-4D97-AF65-F5344CB8AC3E}">
        <p14:creationId xmlns:p14="http://schemas.microsoft.com/office/powerpoint/2010/main" val="32557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20628" fill="hold"/>
                                        <p:tgtEl>
                                          <p:spTgt spid="3"/>
                                        </p:tgtEl>
                                      </p:cBhvr>
                                    </p:cmd>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Effect transition="in" filter="wipe(left)">
                                      <p:cBhvr>
                                        <p:cTn id="26" dur="500"/>
                                        <p:tgtEl>
                                          <p:spTgt spid="7">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wipe(left)">
                                      <p:cBhvr>
                                        <p:cTn id="31" dur="500"/>
                                        <p:tgtEl>
                                          <p:spTgt spid="7">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
                                            <p:txEl>
                                              <p:pRg st="5" end="5"/>
                                            </p:txEl>
                                          </p:spTgt>
                                        </p:tgtEl>
                                        <p:attrNameLst>
                                          <p:attrName>style.visibility</p:attrName>
                                        </p:attrNameLst>
                                      </p:cBhvr>
                                      <p:to>
                                        <p:strVal val="visible"/>
                                      </p:to>
                                    </p:set>
                                    <p:animEffect transition="in" filter="wipe(left)">
                                      <p:cBhvr>
                                        <p:cTn id="36"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7" fill="hold" display="0">
                  <p:stCondLst>
                    <p:cond delay="indefinite"/>
                  </p:stCondLst>
                </p:cTn>
                <p:tgtEl>
                  <p:spTgt spid="3"/>
                </p:tgtEl>
              </p:cMediaNode>
            </p:video>
          </p:childTnLst>
        </p:cTn>
      </p:par>
    </p:tnLst>
    <p:bldLst>
      <p:bldP spid="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en-US" dirty="0"/>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531484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square tiles are in this rectangle?</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1687300708"/>
              </p:ext>
            </p:extLst>
          </p:nvPr>
        </p:nvGraphicFramePr>
        <p:xfrm>
          <a:off x="852262" y="2342106"/>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gridCol w="548640">
                  <a:extLst>
                    <a:ext uri="{9D8B030D-6E8A-4147-A177-3AD203B41FA5}">
                      <a16:colId xmlns:a16="http://schemas.microsoft.com/office/drawing/2014/main" val="199496005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2889299"/>
            <a:ext cx="3282576" cy="2194560"/>
          </a:xfrm>
          <a:prstGeom prst="rect">
            <a:avLst/>
          </a:prstGeom>
          <a:solidFill>
            <a:srgbClr val="C7E6F5">
              <a:alpha val="50000"/>
            </a:srgb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05CDF07-01A8-D19C-B527-1C4DB2957AAD}"/>
              </a:ext>
            </a:extLst>
          </p:cNvPr>
          <p:cNvSpPr txBox="1"/>
          <p:nvPr/>
        </p:nvSpPr>
        <p:spPr>
          <a:xfrm>
            <a:off x="6273811" y="2404871"/>
            <a:ext cx="5653729" cy="104958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There are _____ square tiles </a:t>
            </a:r>
            <a:b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b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in this rectangle.</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7968140" y="2203498"/>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24</a:t>
            </a:r>
          </a:p>
        </p:txBody>
      </p:sp>
      <p:sp>
        <p:nvSpPr>
          <p:cNvPr id="7" name="TextBox 6">
            <a:extLst>
              <a:ext uri="{FF2B5EF4-FFF2-40B4-BE49-F238E27FC236}">
                <a16:creationId xmlns:a16="http://schemas.microsoft.com/office/drawing/2014/main" id="{AA807268-3E07-0AED-498A-EA9E863178D0}"/>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n-lt"/>
              </a:rPr>
              <a:t>Learning activity</a:t>
            </a:r>
            <a:endParaRPr lang="en-GB"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270448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square tiles fit in this rectangle?</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553280114"/>
              </p:ext>
            </p:extLst>
          </p:nvPr>
        </p:nvGraphicFramePr>
        <p:xfrm>
          <a:off x="852262" y="2342106"/>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2889299"/>
            <a:ext cx="2744694" cy="164236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05CDF07-01A8-D19C-B527-1C4DB2957AAD}"/>
              </a:ext>
            </a:extLst>
          </p:cNvPr>
          <p:cNvSpPr txBox="1"/>
          <p:nvPr/>
        </p:nvSpPr>
        <p:spPr>
          <a:xfrm>
            <a:off x="6273811" y="2404871"/>
            <a:ext cx="5653729" cy="104958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_____ square tiles fit</a:t>
            </a:r>
            <a:r>
              <a:rPr kumimoji="0" lang="en-US" sz="28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in this rectangle.</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6220030" y="2203498"/>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15</a:t>
            </a:r>
          </a:p>
        </p:txBody>
      </p:sp>
      <p:graphicFrame>
        <p:nvGraphicFramePr>
          <p:cNvPr id="3" name="Table 4">
            <a:extLst>
              <a:ext uri="{FF2B5EF4-FFF2-40B4-BE49-F238E27FC236}">
                <a16:creationId xmlns:a16="http://schemas.microsoft.com/office/drawing/2014/main" id="{D925A4A0-5DF1-49AF-73D4-5D26843C6013}"/>
              </a:ext>
            </a:extLst>
          </p:cNvPr>
          <p:cNvGraphicFramePr>
            <a:graphicFrameLocks noGrp="1"/>
          </p:cNvGraphicFramePr>
          <p:nvPr>
            <p:extLst>
              <p:ext uri="{D42A27DB-BD31-4B8C-83A1-F6EECF244321}">
                <p14:modId xmlns:p14="http://schemas.microsoft.com/office/powerpoint/2010/main" val="1175656896"/>
              </p:ext>
            </p:extLst>
          </p:nvPr>
        </p:nvGraphicFramePr>
        <p:xfrm>
          <a:off x="1398494" y="2885739"/>
          <a:ext cx="274320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545524620"/>
                    </a:ext>
                  </a:extLst>
                </a:gridCol>
                <a:gridCol w="548640">
                  <a:extLst>
                    <a:ext uri="{9D8B030D-6E8A-4147-A177-3AD203B41FA5}">
                      <a16:colId xmlns:a16="http://schemas.microsoft.com/office/drawing/2014/main" val="4045141759"/>
                    </a:ext>
                  </a:extLst>
                </a:gridCol>
                <a:gridCol w="548640">
                  <a:extLst>
                    <a:ext uri="{9D8B030D-6E8A-4147-A177-3AD203B41FA5}">
                      <a16:colId xmlns:a16="http://schemas.microsoft.com/office/drawing/2014/main" val="3213269107"/>
                    </a:ext>
                  </a:extLst>
                </a:gridCol>
                <a:gridCol w="548640">
                  <a:extLst>
                    <a:ext uri="{9D8B030D-6E8A-4147-A177-3AD203B41FA5}">
                      <a16:colId xmlns:a16="http://schemas.microsoft.com/office/drawing/2014/main" val="2349249506"/>
                    </a:ext>
                  </a:extLst>
                </a:gridCol>
                <a:gridCol w="548640">
                  <a:extLst>
                    <a:ext uri="{9D8B030D-6E8A-4147-A177-3AD203B41FA5}">
                      <a16:colId xmlns:a16="http://schemas.microsoft.com/office/drawing/2014/main" val="4158857002"/>
                    </a:ext>
                  </a:extLst>
                </a:gridCol>
              </a:tblGrid>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69889"/>
                  </a:ext>
                </a:extLst>
              </a:tr>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8637811"/>
                  </a:ext>
                </a:extLst>
              </a:tr>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7178367"/>
                  </a:ext>
                </a:extLst>
              </a:tr>
            </a:tbl>
          </a:graphicData>
        </a:graphic>
      </p:graphicFrame>
    </p:spTree>
    <p:custDataLst>
      <p:tags r:id="rId1"/>
    </p:custDataLst>
    <p:extLst>
      <p:ext uri="{BB962C8B-B14F-4D97-AF65-F5344CB8AC3E}">
        <p14:creationId xmlns:p14="http://schemas.microsoft.com/office/powerpoint/2010/main" val="174073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2;p10">
            <a:extLst>
              <a:ext uri="{FF2B5EF4-FFF2-40B4-BE49-F238E27FC236}">
                <a16:creationId xmlns:a16="http://schemas.microsoft.com/office/drawing/2014/main" id="{593DEED2-E790-472E-9247-33671930F09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3937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Table of Content</a:t>
            </a:r>
            <a:r>
              <a:rPr kumimoji="0" lang="en-US" sz="3200" b="1" i="0" u="none" strike="noStrike" kern="0" cap="none" spc="0" normalizeH="0" baseline="0" noProof="0" dirty="0">
                <a:ln>
                  <a:noFill/>
                </a:ln>
                <a:solidFill>
                  <a:prstClr val="white"/>
                </a:solidFill>
                <a:effectLst/>
                <a:uLnTx/>
                <a:uFillTx/>
                <a:latin typeface="Comic Sans MS"/>
                <a:cs typeface="Arial"/>
                <a:sym typeface="Comic Sans MS"/>
              </a:rPr>
              <a:t> </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4" name="Picture 3">
            <a:extLst>
              <a:ext uri="{FF2B5EF4-FFF2-40B4-BE49-F238E27FC236}">
                <a16:creationId xmlns:a16="http://schemas.microsoft.com/office/drawing/2014/main" id="{DD2AD70C-59CF-4F4A-80EC-4689AFC23683}"/>
              </a:ext>
            </a:extLst>
          </p:cNvPr>
          <p:cNvPicPr>
            <a:picLocks noChangeAspect="1"/>
          </p:cNvPicPr>
          <p:nvPr/>
        </p:nvPicPr>
        <p:blipFill>
          <a:blip r:embed="rId4"/>
          <a:srcRect/>
          <a:stretch/>
        </p:blipFill>
        <p:spPr>
          <a:xfrm flipH="1">
            <a:off x="11195089" y="106908"/>
            <a:ext cx="606363" cy="1781002"/>
          </a:xfrm>
          <a:prstGeom prst="rect">
            <a:avLst/>
          </a:prstGeom>
        </p:spPr>
      </p:pic>
      <p:sp>
        <p:nvSpPr>
          <p:cNvPr id="7" name="Google Shape;91;gaef4dc6550_0_0">
            <a:extLst>
              <a:ext uri="{FF2B5EF4-FFF2-40B4-BE49-F238E27FC236}">
                <a16:creationId xmlns:a16="http://schemas.microsoft.com/office/drawing/2014/main" id="{D7FCEBD2-8029-4880-AFA7-50717936FBB3}"/>
              </a:ext>
            </a:extLst>
          </p:cNvPr>
          <p:cNvSpPr txBox="1"/>
          <p:nvPr/>
        </p:nvSpPr>
        <p:spPr>
          <a:xfrm>
            <a:off x="612363" y="1655036"/>
            <a:ext cx="10582725" cy="5027865"/>
          </a:xfrm>
          <a:prstGeom prst="rect">
            <a:avLst/>
          </a:prstGeom>
          <a:noFill/>
          <a:ln>
            <a:noFill/>
          </a:ln>
        </p:spPr>
        <p:txBody>
          <a:bodyPr spcFirstLastPara="1" wrap="square" lIns="45700" tIns="45700" rIns="45700" bIns="45700" anchor="t" anchorCtr="0">
            <a:noAutofit/>
          </a:bodyPr>
          <a:lstStyle/>
          <a:p>
            <a:pPr marL="171450"/>
            <a:r>
              <a:rPr lang="en-US" sz="2000" b="1" dirty="0">
                <a:solidFill>
                  <a:schemeClr val="accent1">
                    <a:lumMod val="75000"/>
                  </a:schemeClr>
                </a:solidFill>
                <a:latin typeface="Comic Sans MS"/>
                <a:hlinkClick r:id="rId5" action="ppaction://hlinksldjump">
                  <a:extLst>
                    <a:ext uri="{A12FA001-AC4F-418D-AE19-62706E023703}">
                      <ahyp:hlinkClr xmlns:ahyp="http://schemas.microsoft.com/office/drawing/2018/hyperlinkcolor" val="tx"/>
                    </a:ext>
                  </a:extLst>
                </a:hlinkClick>
              </a:rPr>
              <a:t>1. </a:t>
            </a:r>
            <a:r>
              <a:rPr lang="en-US" sz="1800" b="1" dirty="0">
                <a:solidFill>
                  <a:schemeClr val="accent1">
                    <a:lumMod val="75000"/>
                  </a:schemeClr>
                </a:solidFill>
                <a:latin typeface="Comic Sans MS"/>
                <a:hlinkClick r:id="rId5" action="ppaction://hlinksldjump">
                  <a:extLst>
                    <a:ext uri="{A12FA001-AC4F-418D-AE19-62706E023703}">
                      <ahyp:hlinkClr xmlns:ahyp="http://schemas.microsoft.com/office/drawing/2018/hyperlinkcolor" val="tx"/>
                    </a:ext>
                  </a:extLst>
                </a:hlinkClick>
              </a:rPr>
              <a:t>Learning Objectives</a:t>
            </a:r>
            <a:endParaRPr lang="en-US" sz="1800" b="1" dirty="0">
              <a:solidFill>
                <a:schemeClr val="accent1">
                  <a:lumMod val="75000"/>
                </a:schemeClr>
              </a:solidFill>
              <a:latin typeface="Comic Sans MS"/>
            </a:endParaRPr>
          </a:p>
          <a:p>
            <a:pPr marL="171450"/>
            <a:r>
              <a:rPr lang="en-US"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2. Prerequisites</a:t>
            </a:r>
            <a:endParaRPr lang="en-US" sz="1800" b="1" dirty="0">
              <a:solidFill>
                <a:schemeClr val="accent1">
                  <a:lumMod val="75000"/>
                </a:schemeClr>
              </a:solidFill>
              <a:latin typeface="Comic Sans MS"/>
            </a:endParaRPr>
          </a:p>
          <a:p>
            <a:pPr marL="171450"/>
            <a:r>
              <a:rPr lang="en-US" sz="1800" b="1" dirty="0">
                <a:solidFill>
                  <a:schemeClr val="accent1">
                    <a:lumMod val="75000"/>
                  </a:schemeClr>
                </a:solidFill>
                <a:latin typeface="Comic Sans MS"/>
                <a:hlinkClick r:id="rId7" action="ppaction://hlinksldjump">
                  <a:extLst>
                    <a:ext uri="{A12FA001-AC4F-418D-AE19-62706E023703}">
                      <ahyp:hlinkClr xmlns:ahyp="http://schemas.microsoft.com/office/drawing/2018/hyperlinkcolor" val="tx"/>
                    </a:ext>
                  </a:extLst>
                </a:hlinkClick>
              </a:rPr>
              <a:t>3. Elements of the Pedagogical Approach </a:t>
            </a:r>
            <a:endParaRPr lang="en-US" sz="1800" b="1" dirty="0">
              <a:solidFill>
                <a:schemeClr val="accent1">
                  <a:lumMod val="75000"/>
                </a:schemeClr>
              </a:solidFill>
              <a:latin typeface="Comic Sans MS"/>
            </a:endParaRPr>
          </a:p>
          <a:p>
            <a:pPr marL="171450">
              <a:buClr>
                <a:schemeClr val="accent1"/>
              </a:buClr>
            </a:pPr>
            <a:r>
              <a:rPr lang="en-US" sz="1800" b="1" dirty="0">
                <a:solidFill>
                  <a:schemeClr val="accent1">
                    <a:lumMod val="75000"/>
                  </a:schemeClr>
                </a:solidFill>
                <a:latin typeface="Comic Sans MS"/>
                <a:hlinkClick r:id="" action="ppaction://noaction">
                  <a:extLst>
                    <a:ext uri="{A12FA001-AC4F-418D-AE19-62706E023703}">
                      <ahyp:hlinkClr xmlns:ahyp="http://schemas.microsoft.com/office/drawing/2018/hyperlinkcolor" val="tx"/>
                    </a:ext>
                  </a:extLst>
                </a:hlinkClick>
              </a:rPr>
              <a:t>4. Math Review </a:t>
            </a:r>
            <a:endParaRPr lang="en-US" sz="1800" b="1" dirty="0">
              <a:solidFill>
                <a:schemeClr val="accent1">
                  <a:lumMod val="75000"/>
                </a:schemeClr>
              </a:solidFill>
              <a:latin typeface="Comic Sans MS"/>
            </a:endParaRPr>
          </a:p>
          <a:p>
            <a:pPr marL="514350" indent="-342900">
              <a:buClr>
                <a:schemeClr val="accent1"/>
              </a:buClr>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Check your knowledge (Diagnostic assessment) </a:t>
            </a:r>
            <a:endParaRPr lang="en-US" sz="1800" dirty="0">
              <a:solidFill>
                <a:schemeClr val="accent1">
                  <a:lumMod val="75000"/>
                </a:schemeClr>
              </a:solidFill>
              <a:latin typeface="Comic Sans MS"/>
              <a:cs typeface="Calibri"/>
            </a:endParaRPr>
          </a:p>
          <a:p>
            <a:pPr marL="514350" indent="-347663">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Social-Emotional Learning (SEL</a:t>
            </a:r>
            <a:r>
              <a:rPr lang="en-US" sz="1800" dirty="0">
                <a:solidFill>
                  <a:schemeClr val="accent1">
                    <a:lumMod val="75000"/>
                  </a:schemeClr>
                </a:solidFill>
                <a:latin typeface="Comic Sans MS"/>
                <a:cs typeface="Calibri"/>
              </a:rPr>
              <a:t>)</a:t>
            </a:r>
          </a:p>
          <a:p>
            <a:pPr marL="514350" indent="-347663">
              <a:lnSpc>
                <a:spcPct val="100000"/>
              </a:lnSpc>
              <a:spcBef>
                <a:spcPts val="0"/>
              </a:spcBef>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Preparatory activity</a:t>
            </a:r>
          </a:p>
          <a:p>
            <a:pPr marL="171450">
              <a:buClr>
                <a:schemeClr val="accent1"/>
              </a:buClr>
            </a:pPr>
            <a:r>
              <a:rPr lang="en-US" sz="1800" b="1" dirty="0">
                <a:solidFill>
                  <a:schemeClr val="accent1">
                    <a:lumMod val="75000"/>
                  </a:schemeClr>
                </a:solidFill>
                <a:latin typeface="Comic Sans MS"/>
                <a:hlinkClick r:id="" action="ppaction://noaction">
                  <a:extLst>
                    <a:ext uri="{A12FA001-AC4F-418D-AE19-62706E023703}">
                      <ahyp:hlinkClr xmlns:ahyp="http://schemas.microsoft.com/office/drawing/2018/hyperlinkcolor" val="tx"/>
                    </a:ext>
                  </a:extLst>
                </a:hlinkClick>
              </a:rPr>
              <a:t>5. Problem Solving </a:t>
            </a:r>
            <a:endParaRPr lang="en-US" sz="1800" b="1" dirty="0">
              <a:solidFill>
                <a:schemeClr val="accent1">
                  <a:lumMod val="75000"/>
                </a:schemeClr>
              </a:solidFill>
              <a:latin typeface="Comic Sans MS"/>
            </a:endParaRP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6. Conceptual Understanding</a:t>
            </a:r>
            <a:endParaRPr lang="en-US" sz="1800" b="1" dirty="0">
              <a:solidFill>
                <a:schemeClr val="accent1">
                  <a:lumMod val="75000"/>
                </a:schemeClr>
              </a:solidFill>
              <a:latin typeface="Comic Sans MS"/>
              <a:cs typeface="Calibri"/>
            </a:endParaRPr>
          </a:p>
          <a:p>
            <a:pPr marL="685800" indent="-514350">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rPr>
              <a:t>Learning Activity</a:t>
            </a:r>
          </a:p>
          <a:p>
            <a:pPr marL="171450">
              <a:buClr>
                <a:schemeClr val="accent1"/>
              </a:buClr>
            </a:pPr>
            <a:r>
              <a:rPr lang="en-US" sz="1800" b="1" u="sng" dirty="0">
                <a:solidFill>
                  <a:schemeClr val="accent1">
                    <a:lumMod val="75000"/>
                  </a:schemeClr>
                </a:solidFill>
                <a:latin typeface="Comic Sans MS"/>
              </a:rPr>
              <a:t>7. Mastery of math facts and fluency</a:t>
            </a:r>
            <a:endParaRPr lang="en-US" sz="1800" b="1" u="sng" dirty="0">
              <a:solidFill>
                <a:schemeClr val="accent1">
                  <a:lumMod val="75000"/>
                </a:schemeClr>
              </a:solidFill>
              <a:latin typeface="Comic Sans MS" panose="030F0702030302020204" pitchFamily="66" charset="0"/>
            </a:endParaRPr>
          </a:p>
          <a:p>
            <a:pPr marL="685800" indent="-514350">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Application(s) </a:t>
            </a:r>
            <a:endParaRPr lang="en-US" sz="1800" dirty="0">
              <a:solidFill>
                <a:schemeClr val="accent1">
                  <a:lumMod val="75000"/>
                </a:schemeClr>
              </a:solidFill>
              <a:latin typeface="Comic Sans MS"/>
              <a:cs typeface="Calibri"/>
            </a:endParaRPr>
          </a:p>
          <a:p>
            <a:pPr marL="171450">
              <a:buClr>
                <a:schemeClr val="accent1"/>
              </a:buClr>
            </a:pPr>
            <a:r>
              <a:rPr lang="en-US" sz="1800" b="1" dirty="0">
                <a:solidFill>
                  <a:schemeClr val="accent1">
                    <a:lumMod val="75000"/>
                  </a:schemeClr>
                </a:solidFill>
                <a:latin typeface="Comic Sans MS"/>
                <a:hlinkClick r:id="" action="ppaction://noaction">
                  <a:extLst>
                    <a:ext uri="{A12FA001-AC4F-418D-AE19-62706E023703}">
                      <ahyp:hlinkClr xmlns:ahyp="http://schemas.microsoft.com/office/drawing/2018/hyperlinkcolor" val="tx"/>
                    </a:ext>
                  </a:extLst>
                </a:hlinkClick>
              </a:rPr>
              <a:t>8. Common formative assessment </a:t>
            </a:r>
            <a:endParaRPr lang="en-US" sz="1800" b="1" dirty="0">
              <a:solidFill>
                <a:schemeClr val="accent1">
                  <a:lumMod val="75000"/>
                </a:schemeClr>
              </a:solidFill>
              <a:latin typeface="Comic Sans MS" panose="030F0702030302020204" pitchFamily="66" charset="0"/>
            </a:endParaRPr>
          </a:p>
          <a:p>
            <a:pPr marL="628650" indent="-457200">
              <a:lnSpc>
                <a:spcPct val="100000"/>
              </a:lnSpc>
              <a:spcBef>
                <a:spcPts val="0"/>
              </a:spcBef>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Check your understanding</a:t>
            </a: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9. Wrap-up</a:t>
            </a: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10. Summative assessment</a:t>
            </a:r>
            <a:endParaRPr lang="en-US" sz="1800" b="1" dirty="0">
              <a:solidFill>
                <a:schemeClr val="accent1">
                  <a:lumMod val="75000"/>
                </a:schemeClr>
              </a:solidFill>
              <a:latin typeface="Comic Sans MS"/>
              <a:cs typeface="Calibri"/>
            </a:endParaRPr>
          </a:p>
          <a:p>
            <a:pPr marL="457200" indent="-285750">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Test your Knowledge</a:t>
            </a:r>
          </a:p>
          <a:p>
            <a:pPr marL="171450">
              <a:buClr>
                <a:schemeClr val="accent1"/>
              </a:buClr>
            </a:pPr>
            <a:endParaRPr lang="en-US" sz="1800" b="1" dirty="0">
              <a:solidFill>
                <a:schemeClr val="accent1">
                  <a:lumMod val="75000"/>
                </a:schemeClr>
              </a:solidFill>
              <a:latin typeface="Comic Sans MS"/>
              <a:cs typeface="Calibri"/>
            </a:endParaRPr>
          </a:p>
          <a:p>
            <a:pPr marL="171450">
              <a:buClr>
                <a:schemeClr val="accent1"/>
              </a:buClr>
            </a:pPr>
            <a:endParaRPr lang="en-US" sz="1800" b="1" dirty="0">
              <a:solidFill>
                <a:schemeClr val="accent1">
                  <a:lumMod val="75000"/>
                </a:schemeClr>
              </a:solidFill>
              <a:latin typeface="Comic Sans MS"/>
              <a:cs typeface="Calibri"/>
            </a:endParaRPr>
          </a:p>
        </p:txBody>
      </p:sp>
    </p:spTree>
    <p:custDataLst>
      <p:tags r:id="rId1"/>
    </p:custDataLst>
    <p:extLst>
      <p:ext uri="{BB962C8B-B14F-4D97-AF65-F5344CB8AC3E}">
        <p14:creationId xmlns:p14="http://schemas.microsoft.com/office/powerpoint/2010/main" val="2534295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Arrow Connector 10">
            <a:extLst>
              <a:ext uri="{FF2B5EF4-FFF2-40B4-BE49-F238E27FC236}">
                <a16:creationId xmlns:a16="http://schemas.microsoft.com/office/drawing/2014/main" id="{D55BE528-E435-EE20-5420-7195B4C53DA6}"/>
              </a:ext>
            </a:extLst>
          </p:cNvPr>
          <p:cNvCxnSpPr>
            <a:cxnSpLocks/>
          </p:cNvCxnSpPr>
          <p:nvPr/>
        </p:nvCxnSpPr>
        <p:spPr>
          <a:xfrm flipH="1">
            <a:off x="1726321" y="2167129"/>
            <a:ext cx="219456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B3EFFEDC-48E4-FBD9-975D-58455E331E92}"/>
              </a:ext>
            </a:extLst>
          </p:cNvPr>
          <p:cNvSpPr/>
          <p:nvPr/>
        </p:nvSpPr>
        <p:spPr>
          <a:xfrm>
            <a:off x="1726321" y="2404871"/>
            <a:ext cx="2186773" cy="274320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square tiles of sides that measure 1 unit fit in this rectangle?</a:t>
            </a:r>
          </a:p>
        </p:txBody>
      </p:sp>
      <p:sp>
        <p:nvSpPr>
          <p:cNvPr id="8" name="TextBox 7">
            <a:extLst>
              <a:ext uri="{FF2B5EF4-FFF2-40B4-BE49-F238E27FC236}">
                <a16:creationId xmlns:a16="http://schemas.microsoft.com/office/drawing/2014/main" id="{F05CDF07-01A8-D19C-B527-1C4DB2957AAD}"/>
              </a:ext>
            </a:extLst>
          </p:cNvPr>
          <p:cNvSpPr txBox="1"/>
          <p:nvPr/>
        </p:nvSpPr>
        <p:spPr>
          <a:xfrm>
            <a:off x="6273811" y="2404871"/>
            <a:ext cx="5653729" cy="104958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_____ square tiles fit</a:t>
            </a:r>
            <a:r>
              <a:rPr kumimoji="0" lang="en-US" sz="28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in this rectangle.</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6220030" y="2203498"/>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20</a:t>
            </a:r>
          </a:p>
        </p:txBody>
      </p:sp>
      <p:sp>
        <p:nvSpPr>
          <p:cNvPr id="6" name="Rectangle: Rounded Corners 5">
            <a:extLst>
              <a:ext uri="{FF2B5EF4-FFF2-40B4-BE49-F238E27FC236}">
                <a16:creationId xmlns:a16="http://schemas.microsoft.com/office/drawing/2014/main" id="{21CC24BC-EE03-CC96-1464-2CEF401EDAFE}"/>
              </a:ext>
            </a:extLst>
          </p:cNvPr>
          <p:cNvSpPr/>
          <p:nvPr/>
        </p:nvSpPr>
        <p:spPr>
          <a:xfrm>
            <a:off x="2358163" y="1846559"/>
            <a:ext cx="923087" cy="5470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lumMod val="65000"/>
                    <a:lumOff val="35000"/>
                  </a:schemeClr>
                </a:solidFill>
              </a:rPr>
              <a:t>4 units</a:t>
            </a:r>
          </a:p>
        </p:txBody>
      </p:sp>
      <p:cxnSp>
        <p:nvCxnSpPr>
          <p:cNvPr id="10" name="Straight Arrow Connector 9">
            <a:extLst>
              <a:ext uri="{FF2B5EF4-FFF2-40B4-BE49-F238E27FC236}">
                <a16:creationId xmlns:a16="http://schemas.microsoft.com/office/drawing/2014/main" id="{17754024-4AE2-30DA-9514-423473E173AE}"/>
              </a:ext>
            </a:extLst>
          </p:cNvPr>
          <p:cNvCxnSpPr/>
          <p:nvPr/>
        </p:nvCxnSpPr>
        <p:spPr>
          <a:xfrm>
            <a:off x="4155141" y="2404871"/>
            <a:ext cx="0" cy="274320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id="{E2F43219-58CB-D174-E81F-D2566F3664B1}"/>
              </a:ext>
            </a:extLst>
          </p:cNvPr>
          <p:cNvSpPr/>
          <p:nvPr/>
        </p:nvSpPr>
        <p:spPr>
          <a:xfrm>
            <a:off x="3957918" y="3500024"/>
            <a:ext cx="1932150" cy="5528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lumMod val="65000"/>
                    <a:lumOff val="35000"/>
                  </a:schemeClr>
                </a:solidFill>
              </a:rPr>
              <a:t>5 units</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3070141217"/>
              </p:ext>
            </p:extLst>
          </p:nvPr>
        </p:nvGraphicFramePr>
        <p:xfrm>
          <a:off x="1726321" y="2404871"/>
          <a:ext cx="219456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Tree>
    <p:custDataLst>
      <p:tags r:id="rId1"/>
    </p:custDataLst>
    <p:extLst>
      <p:ext uri="{BB962C8B-B14F-4D97-AF65-F5344CB8AC3E}">
        <p14:creationId xmlns:p14="http://schemas.microsoft.com/office/powerpoint/2010/main" val="3054040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Deduce the rule.</a:t>
            </a:r>
          </a:p>
        </p:txBody>
      </p:sp>
      <p:graphicFrame>
        <p:nvGraphicFramePr>
          <p:cNvPr id="3" name="Table 5">
            <a:extLst>
              <a:ext uri="{FF2B5EF4-FFF2-40B4-BE49-F238E27FC236}">
                <a16:creationId xmlns:a16="http://schemas.microsoft.com/office/drawing/2014/main" id="{B54BCFDC-EA42-00C2-FFC4-088455FD5C2A}"/>
              </a:ext>
            </a:extLst>
          </p:cNvPr>
          <p:cNvGraphicFramePr>
            <a:graphicFrameLocks noGrp="1"/>
          </p:cNvGraphicFramePr>
          <p:nvPr>
            <p:extLst>
              <p:ext uri="{D42A27DB-BD31-4B8C-83A1-F6EECF244321}">
                <p14:modId xmlns:p14="http://schemas.microsoft.com/office/powerpoint/2010/main" val="817667206"/>
              </p:ext>
            </p:extLst>
          </p:nvPr>
        </p:nvGraphicFramePr>
        <p:xfrm>
          <a:off x="13447" y="1154881"/>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gridCol w="548640">
                  <a:extLst>
                    <a:ext uri="{9D8B030D-6E8A-4147-A177-3AD203B41FA5}">
                      <a16:colId xmlns:a16="http://schemas.microsoft.com/office/drawing/2014/main" val="199496005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5" name="Rectangle 4">
            <a:extLst>
              <a:ext uri="{FF2B5EF4-FFF2-40B4-BE49-F238E27FC236}">
                <a16:creationId xmlns:a16="http://schemas.microsoft.com/office/drawing/2014/main" id="{361A3C12-2F0A-5BD6-4015-6E1F4E2766C6}"/>
              </a:ext>
            </a:extLst>
          </p:cNvPr>
          <p:cNvSpPr/>
          <p:nvPr/>
        </p:nvSpPr>
        <p:spPr>
          <a:xfrm>
            <a:off x="558185" y="1702074"/>
            <a:ext cx="3282576" cy="2194560"/>
          </a:xfrm>
          <a:prstGeom prst="rect">
            <a:avLst/>
          </a:prstGeom>
          <a:solidFill>
            <a:srgbClr val="C7E6F5">
              <a:alpha val="50000"/>
            </a:srgb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5">
            <a:extLst>
              <a:ext uri="{FF2B5EF4-FFF2-40B4-BE49-F238E27FC236}">
                <a16:creationId xmlns:a16="http://schemas.microsoft.com/office/drawing/2014/main" id="{43A774ED-8183-2F4D-D6A4-B225D1418186}"/>
              </a:ext>
            </a:extLst>
          </p:cNvPr>
          <p:cNvGraphicFramePr>
            <a:graphicFrameLocks noGrp="1"/>
          </p:cNvGraphicFramePr>
          <p:nvPr>
            <p:extLst>
              <p:ext uri="{D42A27DB-BD31-4B8C-83A1-F6EECF244321}">
                <p14:modId xmlns:p14="http://schemas.microsoft.com/office/powerpoint/2010/main" val="2847211035"/>
              </p:ext>
            </p:extLst>
          </p:nvPr>
        </p:nvGraphicFramePr>
        <p:xfrm>
          <a:off x="4636827" y="1425811"/>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12" name="Rectangle 11">
            <a:extLst>
              <a:ext uri="{FF2B5EF4-FFF2-40B4-BE49-F238E27FC236}">
                <a16:creationId xmlns:a16="http://schemas.microsoft.com/office/drawing/2014/main" id="{3E4F34C1-6E79-E891-FDC8-E2C12202B3B0}"/>
              </a:ext>
            </a:extLst>
          </p:cNvPr>
          <p:cNvSpPr/>
          <p:nvPr/>
        </p:nvSpPr>
        <p:spPr>
          <a:xfrm>
            <a:off x="5181565" y="1973004"/>
            <a:ext cx="2744694" cy="164236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Table 4">
            <a:extLst>
              <a:ext uri="{FF2B5EF4-FFF2-40B4-BE49-F238E27FC236}">
                <a16:creationId xmlns:a16="http://schemas.microsoft.com/office/drawing/2014/main" id="{9CE46992-B29F-AAAF-597B-3332C56DB591}"/>
              </a:ext>
            </a:extLst>
          </p:cNvPr>
          <p:cNvGraphicFramePr>
            <a:graphicFrameLocks noGrp="1"/>
          </p:cNvGraphicFramePr>
          <p:nvPr>
            <p:extLst>
              <p:ext uri="{D42A27DB-BD31-4B8C-83A1-F6EECF244321}">
                <p14:modId xmlns:p14="http://schemas.microsoft.com/office/powerpoint/2010/main" val="2512111313"/>
              </p:ext>
            </p:extLst>
          </p:nvPr>
        </p:nvGraphicFramePr>
        <p:xfrm>
          <a:off x="5183059" y="1969444"/>
          <a:ext cx="274320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545524620"/>
                    </a:ext>
                  </a:extLst>
                </a:gridCol>
                <a:gridCol w="548640">
                  <a:extLst>
                    <a:ext uri="{9D8B030D-6E8A-4147-A177-3AD203B41FA5}">
                      <a16:colId xmlns:a16="http://schemas.microsoft.com/office/drawing/2014/main" val="4045141759"/>
                    </a:ext>
                  </a:extLst>
                </a:gridCol>
                <a:gridCol w="548640">
                  <a:extLst>
                    <a:ext uri="{9D8B030D-6E8A-4147-A177-3AD203B41FA5}">
                      <a16:colId xmlns:a16="http://schemas.microsoft.com/office/drawing/2014/main" val="3213269107"/>
                    </a:ext>
                  </a:extLst>
                </a:gridCol>
                <a:gridCol w="548640">
                  <a:extLst>
                    <a:ext uri="{9D8B030D-6E8A-4147-A177-3AD203B41FA5}">
                      <a16:colId xmlns:a16="http://schemas.microsoft.com/office/drawing/2014/main" val="2349249506"/>
                    </a:ext>
                  </a:extLst>
                </a:gridCol>
                <a:gridCol w="548640">
                  <a:extLst>
                    <a:ext uri="{9D8B030D-6E8A-4147-A177-3AD203B41FA5}">
                      <a16:colId xmlns:a16="http://schemas.microsoft.com/office/drawing/2014/main" val="4158857002"/>
                    </a:ext>
                  </a:extLst>
                </a:gridCol>
              </a:tblGrid>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69889"/>
                  </a:ext>
                </a:extLst>
              </a:tr>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8637811"/>
                  </a:ext>
                </a:extLst>
              </a:tr>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7178367"/>
                  </a:ext>
                </a:extLst>
              </a:tr>
            </a:tbl>
          </a:graphicData>
        </a:graphic>
      </p:graphicFrame>
      <p:cxnSp>
        <p:nvCxnSpPr>
          <p:cNvPr id="15" name="Straight Arrow Connector 14">
            <a:extLst>
              <a:ext uri="{FF2B5EF4-FFF2-40B4-BE49-F238E27FC236}">
                <a16:creationId xmlns:a16="http://schemas.microsoft.com/office/drawing/2014/main" id="{846E4E29-1F63-57E3-BA8E-7E8A3B77BAE2}"/>
              </a:ext>
            </a:extLst>
          </p:cNvPr>
          <p:cNvCxnSpPr>
            <a:cxnSpLocks/>
          </p:cNvCxnSpPr>
          <p:nvPr/>
        </p:nvCxnSpPr>
        <p:spPr>
          <a:xfrm flipH="1">
            <a:off x="8725014" y="1464332"/>
            <a:ext cx="219456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729CC405-E062-AAC8-C2C8-B1D4C9062E0E}"/>
              </a:ext>
            </a:extLst>
          </p:cNvPr>
          <p:cNvSpPr/>
          <p:nvPr/>
        </p:nvSpPr>
        <p:spPr>
          <a:xfrm>
            <a:off x="8725014" y="1702074"/>
            <a:ext cx="2186773" cy="274320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59E3CCF4-AC2C-4156-F035-815CF53E3269}"/>
              </a:ext>
            </a:extLst>
          </p:cNvPr>
          <p:cNvSpPr/>
          <p:nvPr/>
        </p:nvSpPr>
        <p:spPr>
          <a:xfrm>
            <a:off x="9356856" y="1143762"/>
            <a:ext cx="923087" cy="5470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lumMod val="65000"/>
                    <a:lumOff val="35000"/>
                  </a:schemeClr>
                </a:solidFill>
              </a:rPr>
              <a:t>4 units</a:t>
            </a:r>
          </a:p>
        </p:txBody>
      </p:sp>
      <p:cxnSp>
        <p:nvCxnSpPr>
          <p:cNvPr id="18" name="Straight Arrow Connector 17">
            <a:extLst>
              <a:ext uri="{FF2B5EF4-FFF2-40B4-BE49-F238E27FC236}">
                <a16:creationId xmlns:a16="http://schemas.microsoft.com/office/drawing/2014/main" id="{743BAF4B-2108-2B11-DA5E-B811BAF89322}"/>
              </a:ext>
            </a:extLst>
          </p:cNvPr>
          <p:cNvCxnSpPr/>
          <p:nvPr/>
        </p:nvCxnSpPr>
        <p:spPr>
          <a:xfrm>
            <a:off x="11153834" y="1702074"/>
            <a:ext cx="0" cy="274320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CFCA56DB-DF4C-0780-9288-535C0ED6335F}"/>
              </a:ext>
            </a:extLst>
          </p:cNvPr>
          <p:cNvSpPr/>
          <p:nvPr/>
        </p:nvSpPr>
        <p:spPr>
          <a:xfrm>
            <a:off x="10956611" y="2797227"/>
            <a:ext cx="825119" cy="5528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tx1">
                    <a:lumMod val="65000"/>
                    <a:lumOff val="35000"/>
                  </a:schemeClr>
                </a:solidFill>
              </a:rPr>
              <a:t>5 units</a:t>
            </a:r>
          </a:p>
        </p:txBody>
      </p:sp>
      <p:graphicFrame>
        <p:nvGraphicFramePr>
          <p:cNvPr id="21" name="Table 5">
            <a:extLst>
              <a:ext uri="{FF2B5EF4-FFF2-40B4-BE49-F238E27FC236}">
                <a16:creationId xmlns:a16="http://schemas.microsoft.com/office/drawing/2014/main" id="{7560E336-56E4-BB8B-D53D-9F3CE68DD3B9}"/>
              </a:ext>
            </a:extLst>
          </p:cNvPr>
          <p:cNvGraphicFramePr>
            <a:graphicFrameLocks noGrp="1"/>
          </p:cNvGraphicFramePr>
          <p:nvPr>
            <p:extLst>
              <p:ext uri="{D42A27DB-BD31-4B8C-83A1-F6EECF244321}">
                <p14:modId xmlns:p14="http://schemas.microsoft.com/office/powerpoint/2010/main" val="4268519385"/>
              </p:ext>
            </p:extLst>
          </p:nvPr>
        </p:nvGraphicFramePr>
        <p:xfrm>
          <a:off x="8725014" y="1702074"/>
          <a:ext cx="219456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22" name="TextBox 21">
            <a:extLst>
              <a:ext uri="{FF2B5EF4-FFF2-40B4-BE49-F238E27FC236}">
                <a16:creationId xmlns:a16="http://schemas.microsoft.com/office/drawing/2014/main" id="{83A19235-CEF2-9B20-B312-DFF696110615}"/>
              </a:ext>
            </a:extLst>
          </p:cNvPr>
          <p:cNvSpPr txBox="1"/>
          <p:nvPr/>
        </p:nvSpPr>
        <p:spPr>
          <a:xfrm>
            <a:off x="773350" y="4515580"/>
            <a:ext cx="3067411" cy="554062"/>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24 square units</a:t>
            </a:r>
          </a:p>
        </p:txBody>
      </p:sp>
      <p:sp>
        <p:nvSpPr>
          <p:cNvPr id="23" name="TextBox 22">
            <a:extLst>
              <a:ext uri="{FF2B5EF4-FFF2-40B4-BE49-F238E27FC236}">
                <a16:creationId xmlns:a16="http://schemas.microsoft.com/office/drawing/2014/main" id="{7007C1FE-6055-AD76-B652-F04F9B47AC0A}"/>
              </a:ext>
            </a:extLst>
          </p:cNvPr>
          <p:cNvSpPr txBox="1"/>
          <p:nvPr/>
        </p:nvSpPr>
        <p:spPr>
          <a:xfrm>
            <a:off x="5020206" y="4515580"/>
            <a:ext cx="3067411" cy="554062"/>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15 square units</a:t>
            </a:r>
          </a:p>
        </p:txBody>
      </p:sp>
      <p:sp>
        <p:nvSpPr>
          <p:cNvPr id="24" name="TextBox 23">
            <a:extLst>
              <a:ext uri="{FF2B5EF4-FFF2-40B4-BE49-F238E27FC236}">
                <a16:creationId xmlns:a16="http://schemas.microsoft.com/office/drawing/2014/main" id="{8E1E83B4-2B18-DD28-27DE-0F67F21E0EFA}"/>
              </a:ext>
            </a:extLst>
          </p:cNvPr>
          <p:cNvSpPr txBox="1"/>
          <p:nvPr/>
        </p:nvSpPr>
        <p:spPr>
          <a:xfrm>
            <a:off x="8301759" y="4515580"/>
            <a:ext cx="3067411" cy="554062"/>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20</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square units</a:t>
            </a:r>
          </a:p>
        </p:txBody>
      </p:sp>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A6DE3169-E943-5683-9A27-C342885962E7}"/>
                  </a:ext>
                </a:extLst>
              </p:cNvPr>
              <p:cNvSpPr/>
              <p:nvPr/>
            </p:nvSpPr>
            <p:spPr>
              <a:xfrm>
                <a:off x="558185" y="4806404"/>
                <a:ext cx="333205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4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6 = 24</a:t>
                </a:r>
              </a:p>
            </p:txBody>
          </p:sp>
        </mc:Choice>
        <mc:Fallback xmlns="">
          <p:sp>
            <p:nvSpPr>
              <p:cNvPr id="25" name="Rectangle: Rounded Corners 24">
                <a:extLst>
                  <a:ext uri="{FF2B5EF4-FFF2-40B4-BE49-F238E27FC236}">
                    <a16:creationId xmlns:a16="http://schemas.microsoft.com/office/drawing/2014/main" id="{A6DE3169-E943-5683-9A27-C342885962E7}"/>
                  </a:ext>
                </a:extLst>
              </p:cNvPr>
              <p:cNvSpPr>
                <a:spLocks noRot="1" noChangeAspect="1" noMove="1" noResize="1" noEditPoints="1" noAdjustHandles="1" noChangeArrowheads="1" noChangeShapeType="1" noTextEdit="1"/>
              </p:cNvSpPr>
              <p:nvPr/>
            </p:nvSpPr>
            <p:spPr>
              <a:xfrm>
                <a:off x="558185" y="4806404"/>
                <a:ext cx="3332057" cy="914400"/>
              </a:xfrm>
              <a:prstGeom prst="roundRect">
                <a:avLst/>
              </a:prstGeom>
              <a:blipFill>
                <a:blip r:embed="rId4"/>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6" name="Rectangle: Rounded Corners 25">
                <a:extLst>
                  <a:ext uri="{FF2B5EF4-FFF2-40B4-BE49-F238E27FC236}">
                    <a16:creationId xmlns:a16="http://schemas.microsoft.com/office/drawing/2014/main" id="{838E081E-7A48-B8EC-C9FC-FED12EA5D888}"/>
                  </a:ext>
                </a:extLst>
              </p:cNvPr>
              <p:cNvSpPr/>
              <p:nvPr/>
            </p:nvSpPr>
            <p:spPr>
              <a:xfrm>
                <a:off x="4755560" y="4806404"/>
                <a:ext cx="333205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3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5 = 15</a:t>
                </a:r>
              </a:p>
            </p:txBody>
          </p:sp>
        </mc:Choice>
        <mc:Fallback xmlns="">
          <p:sp>
            <p:nvSpPr>
              <p:cNvPr id="26" name="Rectangle: Rounded Corners 25">
                <a:extLst>
                  <a:ext uri="{FF2B5EF4-FFF2-40B4-BE49-F238E27FC236}">
                    <a16:creationId xmlns:a16="http://schemas.microsoft.com/office/drawing/2014/main" id="{838E081E-7A48-B8EC-C9FC-FED12EA5D888}"/>
                  </a:ext>
                </a:extLst>
              </p:cNvPr>
              <p:cNvSpPr>
                <a:spLocks noRot="1" noChangeAspect="1" noMove="1" noResize="1" noEditPoints="1" noAdjustHandles="1" noChangeArrowheads="1" noChangeShapeType="1" noTextEdit="1"/>
              </p:cNvSpPr>
              <p:nvPr/>
            </p:nvSpPr>
            <p:spPr>
              <a:xfrm>
                <a:off x="4755560" y="4806404"/>
                <a:ext cx="3332057" cy="914400"/>
              </a:xfrm>
              <a:prstGeom prst="roundRect">
                <a:avLst/>
              </a:prstGeom>
              <a:blipFill>
                <a:blip r:embed="rId5"/>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7" name="Rectangle: Rounded Corners 26">
                <a:extLst>
                  <a:ext uri="{FF2B5EF4-FFF2-40B4-BE49-F238E27FC236}">
                    <a16:creationId xmlns:a16="http://schemas.microsoft.com/office/drawing/2014/main" id="{3BFE52DC-8B22-ECA1-CF6D-58CF2B9A9C40}"/>
                  </a:ext>
                </a:extLst>
              </p:cNvPr>
              <p:cNvSpPr/>
              <p:nvPr/>
            </p:nvSpPr>
            <p:spPr>
              <a:xfrm>
                <a:off x="8169435" y="4806404"/>
                <a:ext cx="333205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5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4 = 20</a:t>
                </a:r>
              </a:p>
            </p:txBody>
          </p:sp>
        </mc:Choice>
        <mc:Fallback xmlns="">
          <p:sp>
            <p:nvSpPr>
              <p:cNvPr id="27" name="Rectangle: Rounded Corners 26">
                <a:extLst>
                  <a:ext uri="{FF2B5EF4-FFF2-40B4-BE49-F238E27FC236}">
                    <a16:creationId xmlns:a16="http://schemas.microsoft.com/office/drawing/2014/main" id="{3BFE52DC-8B22-ECA1-CF6D-58CF2B9A9C40}"/>
                  </a:ext>
                </a:extLst>
              </p:cNvPr>
              <p:cNvSpPr>
                <a:spLocks noRot="1" noChangeAspect="1" noMove="1" noResize="1" noEditPoints="1" noAdjustHandles="1" noChangeArrowheads="1" noChangeShapeType="1" noTextEdit="1"/>
              </p:cNvSpPr>
              <p:nvPr/>
            </p:nvSpPr>
            <p:spPr>
              <a:xfrm>
                <a:off x="8169435" y="4806404"/>
                <a:ext cx="3332057" cy="914400"/>
              </a:xfrm>
              <a:prstGeom prst="roundRect">
                <a:avLst/>
              </a:prstGeom>
              <a:blipFill>
                <a:blip r:embed="rId6"/>
                <a:stretch>
                  <a:fillRect/>
                </a:stretch>
              </a:blipFill>
              <a:ln>
                <a:noFill/>
              </a:ln>
            </p:spPr>
            <p:txBody>
              <a:bodyPr/>
              <a:lstStyle/>
              <a:p>
                <a:r>
                  <a:rPr lang="fr-FR">
                    <a:noFill/>
                  </a:rPr>
                  <a:t> </a:t>
                </a:r>
              </a:p>
            </p:txBody>
          </p:sp>
        </mc:Fallback>
      </mc:AlternateContent>
      <p:sp>
        <p:nvSpPr>
          <p:cNvPr id="28" name="TextBox 27">
            <a:extLst>
              <a:ext uri="{FF2B5EF4-FFF2-40B4-BE49-F238E27FC236}">
                <a16:creationId xmlns:a16="http://schemas.microsoft.com/office/drawing/2014/main" id="{DF778EE6-7A3C-7ED8-7317-D2224890EB97}"/>
              </a:ext>
            </a:extLst>
          </p:cNvPr>
          <p:cNvSpPr txBox="1"/>
          <p:nvPr/>
        </p:nvSpPr>
        <p:spPr>
          <a:xfrm>
            <a:off x="13447" y="5401170"/>
            <a:ext cx="11965193" cy="1337610"/>
          </a:xfrm>
          <a:prstGeom prst="rect">
            <a:avLst/>
          </a:prstGeom>
          <a:noFill/>
        </p:spPr>
        <p:txBody>
          <a:bodyPr wrap="square">
            <a:spAutoFit/>
          </a:bodyPr>
          <a:lstStyle/>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area of a rectangle is</a:t>
            </a:r>
            <a:r>
              <a:rPr kumimoji="0" lang="en-US" sz="24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found by multiplying the</a:t>
            </a: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number of rows by the </a:t>
            </a:r>
          </a:p>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number of columns which is basically the width times</a:t>
            </a:r>
            <a:r>
              <a:rPr kumimoji="0" lang="en-US" sz="24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the length of the </a:t>
            </a:r>
          </a:p>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4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rectangle.</a:t>
            </a:r>
            <a:endPar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Tree>
    <p:custDataLst>
      <p:tags r:id="rId1"/>
    </p:custDataLst>
    <p:extLst>
      <p:ext uri="{BB962C8B-B14F-4D97-AF65-F5344CB8AC3E}">
        <p14:creationId xmlns:p14="http://schemas.microsoft.com/office/powerpoint/2010/main" val="211642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1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8">
                                            <p:txEl>
                                              <p:pRg st="0" end="0"/>
                                            </p:txEl>
                                          </p:spTgt>
                                        </p:tgtEl>
                                        <p:attrNameLst>
                                          <p:attrName>style.visibility</p:attrName>
                                        </p:attrNameLst>
                                      </p:cBhvr>
                                      <p:to>
                                        <p:strVal val="visible"/>
                                      </p:to>
                                    </p:set>
                                    <p:animEffect transition="in" filter="wipe(left)">
                                      <p:cBhvr>
                                        <p:cTn id="32" dur="500"/>
                                        <p:tgtEl>
                                          <p:spTgt spid="28">
                                            <p:txEl>
                                              <p:pRg st="0" end="0"/>
                                            </p:txEl>
                                          </p:spTgt>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28">
                                            <p:txEl>
                                              <p:pRg st="1" end="1"/>
                                            </p:txEl>
                                          </p:spTgt>
                                        </p:tgtEl>
                                        <p:attrNameLst>
                                          <p:attrName>style.visibility</p:attrName>
                                        </p:attrNameLst>
                                      </p:cBhvr>
                                      <p:to>
                                        <p:strVal val="visible"/>
                                      </p:to>
                                    </p:set>
                                    <p:animEffect transition="in" filter="wipe(left)">
                                      <p:cBhvr>
                                        <p:cTn id="36" dur="500"/>
                                        <p:tgtEl>
                                          <p:spTgt spid="28">
                                            <p:txEl>
                                              <p:pRg st="1" end="1"/>
                                            </p:txEl>
                                          </p:spTgt>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28">
                                            <p:txEl>
                                              <p:pRg st="2" end="2"/>
                                            </p:txEl>
                                          </p:spTgt>
                                        </p:tgtEl>
                                        <p:attrNameLst>
                                          <p:attrName>style.visibility</p:attrName>
                                        </p:attrNameLst>
                                      </p:cBhvr>
                                      <p:to>
                                        <p:strVal val="visible"/>
                                      </p:to>
                                    </p:set>
                                    <p:animEffect transition="in" filter="wipe(left)">
                                      <p:cBhvr>
                                        <p:cTn id="40" dur="500"/>
                                        <p:tgtEl>
                                          <p:spTgt spid="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9C163BFE-5F36-42C2-FE85-EC6AC43AE1CF}"/>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is the approximate number of square tiles that fit in the figure?</a:t>
            </a:r>
          </a:p>
        </p:txBody>
      </p:sp>
      <p:graphicFrame>
        <p:nvGraphicFramePr>
          <p:cNvPr id="6" name="Table 5">
            <a:extLst>
              <a:ext uri="{FF2B5EF4-FFF2-40B4-BE49-F238E27FC236}">
                <a16:creationId xmlns:a16="http://schemas.microsoft.com/office/drawing/2014/main" id="{35BB0A1C-6351-A938-7CE7-EAEFCDCE76D6}"/>
              </a:ext>
            </a:extLst>
          </p:cNvPr>
          <p:cNvGraphicFramePr>
            <a:graphicFrameLocks noGrp="1"/>
          </p:cNvGraphicFramePr>
          <p:nvPr>
            <p:extLst>
              <p:ext uri="{D42A27DB-BD31-4B8C-83A1-F6EECF244321}">
                <p14:modId xmlns:p14="http://schemas.microsoft.com/office/powerpoint/2010/main" val="1811598067"/>
              </p:ext>
            </p:extLst>
          </p:nvPr>
        </p:nvGraphicFramePr>
        <p:xfrm>
          <a:off x="1456804" y="1997421"/>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graphicFrame>
        <p:nvGraphicFramePr>
          <p:cNvPr id="7" name="Table 6">
            <a:extLst>
              <a:ext uri="{FF2B5EF4-FFF2-40B4-BE49-F238E27FC236}">
                <a16:creationId xmlns:a16="http://schemas.microsoft.com/office/drawing/2014/main" id="{7555FCCB-78A5-03B0-C206-9D9B59D379BC}"/>
              </a:ext>
            </a:extLst>
          </p:cNvPr>
          <p:cNvGraphicFramePr>
            <a:graphicFrameLocks noGrp="1"/>
          </p:cNvGraphicFramePr>
          <p:nvPr>
            <p:extLst>
              <p:ext uri="{D42A27DB-BD31-4B8C-83A1-F6EECF244321}">
                <p14:modId xmlns:p14="http://schemas.microsoft.com/office/powerpoint/2010/main" val="3729850865"/>
              </p:ext>
            </p:extLst>
          </p:nvPr>
        </p:nvGraphicFramePr>
        <p:xfrm>
          <a:off x="6894716" y="1997421"/>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8" name="Right Triangle 7">
            <a:extLst>
              <a:ext uri="{FF2B5EF4-FFF2-40B4-BE49-F238E27FC236}">
                <a16:creationId xmlns:a16="http://schemas.microsoft.com/office/drawing/2014/main" id="{64A4AEA0-945A-012A-BF44-A1686F301894}"/>
              </a:ext>
            </a:extLst>
          </p:cNvPr>
          <p:cNvSpPr/>
          <p:nvPr/>
        </p:nvSpPr>
        <p:spPr>
          <a:xfrm>
            <a:off x="2001795" y="2534440"/>
            <a:ext cx="2743200" cy="1655805"/>
          </a:xfrm>
          <a:prstGeom prst="rtTriangle">
            <a:avLst/>
          </a:prstGeom>
          <a:solidFill>
            <a:schemeClr val="accent2">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ntagon 9">
            <a:extLst>
              <a:ext uri="{FF2B5EF4-FFF2-40B4-BE49-F238E27FC236}">
                <a16:creationId xmlns:a16="http://schemas.microsoft.com/office/drawing/2014/main" id="{825856AA-4389-76B2-26A4-A6430540FBB9}"/>
              </a:ext>
            </a:extLst>
          </p:cNvPr>
          <p:cNvSpPr/>
          <p:nvPr/>
        </p:nvSpPr>
        <p:spPr>
          <a:xfrm>
            <a:off x="7438768" y="2534439"/>
            <a:ext cx="2751437" cy="1655805"/>
          </a:xfrm>
          <a:prstGeom prst="pentagon">
            <a:avLst/>
          </a:prstGeom>
          <a:solidFill>
            <a:schemeClr val="accent2">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5E589F1-5EE4-843E-24C1-6F87CF9B10C4}"/>
              </a:ext>
            </a:extLst>
          </p:cNvPr>
          <p:cNvSpPr/>
          <p:nvPr/>
        </p:nvSpPr>
        <p:spPr>
          <a:xfrm>
            <a:off x="2001795" y="364160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a:t>
            </a:r>
          </a:p>
        </p:txBody>
      </p:sp>
      <p:sp>
        <p:nvSpPr>
          <p:cNvPr id="13" name="Rectangle 12">
            <a:extLst>
              <a:ext uri="{FF2B5EF4-FFF2-40B4-BE49-F238E27FC236}">
                <a16:creationId xmlns:a16="http://schemas.microsoft.com/office/drawing/2014/main" id="{CEA71C77-DE7C-30C4-D6CC-82E446C497F9}"/>
              </a:ext>
            </a:extLst>
          </p:cNvPr>
          <p:cNvSpPr/>
          <p:nvPr/>
        </p:nvSpPr>
        <p:spPr>
          <a:xfrm>
            <a:off x="2548611" y="364160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2</a:t>
            </a:r>
          </a:p>
        </p:txBody>
      </p:sp>
      <p:sp>
        <p:nvSpPr>
          <p:cNvPr id="19" name="Rectangle 18">
            <a:extLst>
              <a:ext uri="{FF2B5EF4-FFF2-40B4-BE49-F238E27FC236}">
                <a16:creationId xmlns:a16="http://schemas.microsoft.com/office/drawing/2014/main" id="{CB44D991-581B-CA8F-BAB1-BADE7325B87B}"/>
              </a:ext>
            </a:extLst>
          </p:cNvPr>
          <p:cNvSpPr/>
          <p:nvPr/>
        </p:nvSpPr>
        <p:spPr>
          <a:xfrm>
            <a:off x="3099075" y="364160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3</a:t>
            </a:r>
          </a:p>
        </p:txBody>
      </p:sp>
      <p:sp>
        <p:nvSpPr>
          <p:cNvPr id="30" name="Rectangle 29">
            <a:extLst>
              <a:ext uri="{FF2B5EF4-FFF2-40B4-BE49-F238E27FC236}">
                <a16:creationId xmlns:a16="http://schemas.microsoft.com/office/drawing/2014/main" id="{95F6483A-DD80-37F6-205E-40F3B363253F}"/>
              </a:ext>
            </a:extLst>
          </p:cNvPr>
          <p:cNvSpPr/>
          <p:nvPr/>
        </p:nvSpPr>
        <p:spPr>
          <a:xfrm>
            <a:off x="2001795" y="3098775"/>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4</a:t>
            </a:r>
          </a:p>
        </p:txBody>
      </p:sp>
      <p:sp>
        <p:nvSpPr>
          <p:cNvPr id="31" name="Rectangle 30">
            <a:extLst>
              <a:ext uri="{FF2B5EF4-FFF2-40B4-BE49-F238E27FC236}">
                <a16:creationId xmlns:a16="http://schemas.microsoft.com/office/drawing/2014/main" id="{759FEFDE-25DD-DBC0-059F-7AC98B0F7947}"/>
              </a:ext>
            </a:extLst>
          </p:cNvPr>
          <p:cNvSpPr/>
          <p:nvPr/>
        </p:nvSpPr>
        <p:spPr>
          <a:xfrm>
            <a:off x="2550905" y="3098775"/>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2" name="Rectangle 31">
            <a:extLst>
              <a:ext uri="{FF2B5EF4-FFF2-40B4-BE49-F238E27FC236}">
                <a16:creationId xmlns:a16="http://schemas.microsoft.com/office/drawing/2014/main" id="{90ADA9CA-5BA5-9D3A-D0D8-9418F8EC4FAC}"/>
              </a:ext>
            </a:extLst>
          </p:cNvPr>
          <p:cNvSpPr/>
          <p:nvPr/>
        </p:nvSpPr>
        <p:spPr>
          <a:xfrm>
            <a:off x="1996676" y="264609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3" name="Rectangle 32">
            <a:extLst>
              <a:ext uri="{FF2B5EF4-FFF2-40B4-BE49-F238E27FC236}">
                <a16:creationId xmlns:a16="http://schemas.microsoft.com/office/drawing/2014/main" id="{A00B1872-C8A2-816F-7624-57E575C7F921}"/>
              </a:ext>
            </a:extLst>
          </p:cNvPr>
          <p:cNvSpPr/>
          <p:nvPr/>
        </p:nvSpPr>
        <p:spPr>
          <a:xfrm>
            <a:off x="3049648" y="3236010"/>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4" name="Rectangle 33">
            <a:extLst>
              <a:ext uri="{FF2B5EF4-FFF2-40B4-BE49-F238E27FC236}">
                <a16:creationId xmlns:a16="http://schemas.microsoft.com/office/drawing/2014/main" id="{9C3DC7C4-3295-C506-53AD-959B1BC1493C}"/>
              </a:ext>
            </a:extLst>
          </p:cNvPr>
          <p:cNvSpPr/>
          <p:nvPr/>
        </p:nvSpPr>
        <p:spPr>
          <a:xfrm>
            <a:off x="3647715" y="363636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6" name="Right Bracket 35">
            <a:extLst>
              <a:ext uri="{FF2B5EF4-FFF2-40B4-BE49-F238E27FC236}">
                <a16:creationId xmlns:a16="http://schemas.microsoft.com/office/drawing/2014/main" id="{4F584009-FC27-C704-7EE6-944CE7502EEB}"/>
              </a:ext>
            </a:extLst>
          </p:cNvPr>
          <p:cNvSpPr/>
          <p:nvPr/>
        </p:nvSpPr>
        <p:spPr>
          <a:xfrm rot="18089856">
            <a:off x="2373759" y="2158682"/>
            <a:ext cx="293687" cy="95483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Oval 36">
            <a:extLst>
              <a:ext uri="{FF2B5EF4-FFF2-40B4-BE49-F238E27FC236}">
                <a16:creationId xmlns:a16="http://schemas.microsoft.com/office/drawing/2014/main" id="{CC768FB9-97D7-AB30-D330-37D492812783}"/>
              </a:ext>
            </a:extLst>
          </p:cNvPr>
          <p:cNvSpPr/>
          <p:nvPr/>
        </p:nvSpPr>
        <p:spPr>
          <a:xfrm>
            <a:off x="2413183" y="2344838"/>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5</a:t>
            </a:r>
          </a:p>
        </p:txBody>
      </p:sp>
      <p:sp>
        <p:nvSpPr>
          <p:cNvPr id="42" name="Right Bracket 41">
            <a:extLst>
              <a:ext uri="{FF2B5EF4-FFF2-40B4-BE49-F238E27FC236}">
                <a16:creationId xmlns:a16="http://schemas.microsoft.com/office/drawing/2014/main" id="{55F48973-CD20-D8AD-1F6F-3307DB3A2870}"/>
              </a:ext>
            </a:extLst>
          </p:cNvPr>
          <p:cNvSpPr/>
          <p:nvPr/>
        </p:nvSpPr>
        <p:spPr>
          <a:xfrm rot="18089856">
            <a:off x="3194596" y="2634720"/>
            <a:ext cx="293687" cy="95483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Oval 42">
            <a:extLst>
              <a:ext uri="{FF2B5EF4-FFF2-40B4-BE49-F238E27FC236}">
                <a16:creationId xmlns:a16="http://schemas.microsoft.com/office/drawing/2014/main" id="{AA2862B5-27FA-9695-4F0A-3CD7094101E8}"/>
              </a:ext>
            </a:extLst>
          </p:cNvPr>
          <p:cNvSpPr/>
          <p:nvPr/>
        </p:nvSpPr>
        <p:spPr>
          <a:xfrm>
            <a:off x="3234020" y="2820876"/>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6</a:t>
            </a:r>
          </a:p>
        </p:txBody>
      </p:sp>
      <p:sp>
        <p:nvSpPr>
          <p:cNvPr id="44" name="Right Bracket 43">
            <a:extLst>
              <a:ext uri="{FF2B5EF4-FFF2-40B4-BE49-F238E27FC236}">
                <a16:creationId xmlns:a16="http://schemas.microsoft.com/office/drawing/2014/main" id="{EF767710-C4F1-1CE9-7741-A3EDBCC1BE63}"/>
              </a:ext>
            </a:extLst>
          </p:cNvPr>
          <p:cNvSpPr/>
          <p:nvPr/>
        </p:nvSpPr>
        <p:spPr>
          <a:xfrm rot="18089856">
            <a:off x="4003145" y="3133235"/>
            <a:ext cx="293687" cy="95483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Oval 44">
            <a:extLst>
              <a:ext uri="{FF2B5EF4-FFF2-40B4-BE49-F238E27FC236}">
                <a16:creationId xmlns:a16="http://schemas.microsoft.com/office/drawing/2014/main" id="{0F2549A4-86A2-0E7F-E68A-D6828492AA81}"/>
              </a:ext>
            </a:extLst>
          </p:cNvPr>
          <p:cNvSpPr/>
          <p:nvPr/>
        </p:nvSpPr>
        <p:spPr>
          <a:xfrm>
            <a:off x="4042569" y="3319391"/>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7</a:t>
            </a:r>
          </a:p>
        </p:txBody>
      </p:sp>
      <p:sp>
        <p:nvSpPr>
          <p:cNvPr id="46" name="TextBox 45">
            <a:extLst>
              <a:ext uri="{FF2B5EF4-FFF2-40B4-BE49-F238E27FC236}">
                <a16:creationId xmlns:a16="http://schemas.microsoft.com/office/drawing/2014/main" id="{9F69CD8C-1F5F-424C-7173-A99F831A115B}"/>
              </a:ext>
            </a:extLst>
          </p:cNvPr>
          <p:cNvSpPr txBox="1"/>
          <p:nvPr/>
        </p:nvSpPr>
        <p:spPr>
          <a:xfrm>
            <a:off x="1326496" y="4780198"/>
            <a:ext cx="4022125" cy="552331"/>
          </a:xfrm>
          <a:prstGeom prst="rect">
            <a:avLst/>
          </a:prstGeom>
          <a:noFill/>
        </p:spPr>
        <p:txBody>
          <a:bodyPr wrap="square">
            <a:spAutoFit/>
          </a:bodyPr>
          <a:lstStyle/>
          <a:p>
            <a:pPr lvl="0" indent="-228600" algn="ctr">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About _____ .</a:t>
            </a:r>
          </a:p>
        </p:txBody>
      </p:sp>
      <p:sp>
        <p:nvSpPr>
          <p:cNvPr id="48" name="Rectangle: Rounded Corners 47">
            <a:extLst>
              <a:ext uri="{FF2B5EF4-FFF2-40B4-BE49-F238E27FC236}">
                <a16:creationId xmlns:a16="http://schemas.microsoft.com/office/drawing/2014/main" id="{77ACDC95-8ECD-AC5E-0D97-73B9C4204F86}"/>
              </a:ext>
            </a:extLst>
          </p:cNvPr>
          <p:cNvSpPr/>
          <p:nvPr/>
        </p:nvSpPr>
        <p:spPr>
          <a:xfrm>
            <a:off x="3113525" y="4573361"/>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7.5</a:t>
            </a:r>
          </a:p>
        </p:txBody>
      </p:sp>
      <p:sp>
        <p:nvSpPr>
          <p:cNvPr id="50" name="Rectangle 49">
            <a:extLst>
              <a:ext uri="{FF2B5EF4-FFF2-40B4-BE49-F238E27FC236}">
                <a16:creationId xmlns:a16="http://schemas.microsoft.com/office/drawing/2014/main" id="{E1C1DDD9-248D-1401-90D1-3F5E16CD4882}"/>
              </a:ext>
            </a:extLst>
          </p:cNvPr>
          <p:cNvSpPr/>
          <p:nvPr/>
        </p:nvSpPr>
        <p:spPr>
          <a:xfrm>
            <a:off x="7991057" y="365474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a:t>
            </a:r>
          </a:p>
        </p:txBody>
      </p:sp>
      <p:sp>
        <p:nvSpPr>
          <p:cNvPr id="51" name="Rectangle 50">
            <a:extLst>
              <a:ext uri="{FF2B5EF4-FFF2-40B4-BE49-F238E27FC236}">
                <a16:creationId xmlns:a16="http://schemas.microsoft.com/office/drawing/2014/main" id="{97BE5BDE-769B-9F8A-89E0-E8CB3DBAFD4B}"/>
              </a:ext>
            </a:extLst>
          </p:cNvPr>
          <p:cNvSpPr/>
          <p:nvPr/>
        </p:nvSpPr>
        <p:spPr>
          <a:xfrm>
            <a:off x="8537873" y="365474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2</a:t>
            </a:r>
          </a:p>
        </p:txBody>
      </p:sp>
      <p:sp>
        <p:nvSpPr>
          <p:cNvPr id="52" name="Rectangle 51">
            <a:extLst>
              <a:ext uri="{FF2B5EF4-FFF2-40B4-BE49-F238E27FC236}">
                <a16:creationId xmlns:a16="http://schemas.microsoft.com/office/drawing/2014/main" id="{3A444804-58D5-9C26-AC80-3BD88DA9A6BF}"/>
              </a:ext>
            </a:extLst>
          </p:cNvPr>
          <p:cNvSpPr/>
          <p:nvPr/>
        </p:nvSpPr>
        <p:spPr>
          <a:xfrm>
            <a:off x="9088337" y="365474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3</a:t>
            </a:r>
          </a:p>
        </p:txBody>
      </p:sp>
      <p:sp>
        <p:nvSpPr>
          <p:cNvPr id="53" name="Rectangle 52">
            <a:extLst>
              <a:ext uri="{FF2B5EF4-FFF2-40B4-BE49-F238E27FC236}">
                <a16:creationId xmlns:a16="http://schemas.microsoft.com/office/drawing/2014/main" id="{973752E3-E779-9D39-808E-9EDF87B35AE0}"/>
              </a:ext>
            </a:extLst>
          </p:cNvPr>
          <p:cNvSpPr/>
          <p:nvPr/>
        </p:nvSpPr>
        <p:spPr>
          <a:xfrm>
            <a:off x="8541521" y="310610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5</a:t>
            </a:r>
          </a:p>
        </p:txBody>
      </p:sp>
      <p:sp>
        <p:nvSpPr>
          <p:cNvPr id="54" name="Rectangle 53">
            <a:extLst>
              <a:ext uri="{FF2B5EF4-FFF2-40B4-BE49-F238E27FC236}">
                <a16:creationId xmlns:a16="http://schemas.microsoft.com/office/drawing/2014/main" id="{898BCDEF-F13F-3741-C83C-92952681F217}"/>
              </a:ext>
            </a:extLst>
          </p:cNvPr>
          <p:cNvSpPr/>
          <p:nvPr/>
        </p:nvSpPr>
        <p:spPr>
          <a:xfrm>
            <a:off x="9091985" y="310610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6</a:t>
            </a:r>
          </a:p>
        </p:txBody>
      </p:sp>
      <p:sp>
        <p:nvSpPr>
          <p:cNvPr id="55" name="Rectangle 54">
            <a:extLst>
              <a:ext uri="{FF2B5EF4-FFF2-40B4-BE49-F238E27FC236}">
                <a16:creationId xmlns:a16="http://schemas.microsoft.com/office/drawing/2014/main" id="{2198449B-208F-79B7-181C-230D84CE870A}"/>
              </a:ext>
            </a:extLst>
          </p:cNvPr>
          <p:cNvSpPr/>
          <p:nvPr/>
        </p:nvSpPr>
        <p:spPr>
          <a:xfrm>
            <a:off x="7985585" y="310610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4</a:t>
            </a:r>
          </a:p>
        </p:txBody>
      </p:sp>
      <p:sp>
        <p:nvSpPr>
          <p:cNvPr id="56" name="Right Bracket 55">
            <a:extLst>
              <a:ext uri="{FF2B5EF4-FFF2-40B4-BE49-F238E27FC236}">
                <a16:creationId xmlns:a16="http://schemas.microsoft.com/office/drawing/2014/main" id="{5AFFF636-4785-E1A1-FEF4-EF50883F531D}"/>
              </a:ext>
            </a:extLst>
          </p:cNvPr>
          <p:cNvSpPr/>
          <p:nvPr/>
        </p:nvSpPr>
        <p:spPr>
          <a:xfrm rot="1713176">
            <a:off x="10009795" y="3228940"/>
            <a:ext cx="285509" cy="111019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Oval 56">
            <a:extLst>
              <a:ext uri="{FF2B5EF4-FFF2-40B4-BE49-F238E27FC236}">
                <a16:creationId xmlns:a16="http://schemas.microsoft.com/office/drawing/2014/main" id="{F97934C9-79C4-555C-0D79-505D4DCA4ED1}"/>
              </a:ext>
            </a:extLst>
          </p:cNvPr>
          <p:cNvSpPr/>
          <p:nvPr/>
        </p:nvSpPr>
        <p:spPr>
          <a:xfrm>
            <a:off x="10143407" y="3647415"/>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7</a:t>
            </a:r>
          </a:p>
        </p:txBody>
      </p:sp>
      <p:sp>
        <p:nvSpPr>
          <p:cNvPr id="59" name="Right Bracket 58">
            <a:extLst>
              <a:ext uri="{FF2B5EF4-FFF2-40B4-BE49-F238E27FC236}">
                <a16:creationId xmlns:a16="http://schemas.microsoft.com/office/drawing/2014/main" id="{C628FD4F-1A99-F009-426F-E983E0DE15A1}"/>
              </a:ext>
            </a:extLst>
          </p:cNvPr>
          <p:cNvSpPr/>
          <p:nvPr/>
        </p:nvSpPr>
        <p:spPr>
          <a:xfrm rot="19886824" flipH="1">
            <a:off x="7369093" y="3230072"/>
            <a:ext cx="285509" cy="111019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Oval 59">
            <a:extLst>
              <a:ext uri="{FF2B5EF4-FFF2-40B4-BE49-F238E27FC236}">
                <a16:creationId xmlns:a16="http://schemas.microsoft.com/office/drawing/2014/main" id="{154BFF59-80D9-F9AD-105F-3901B2916B3B}"/>
              </a:ext>
            </a:extLst>
          </p:cNvPr>
          <p:cNvSpPr/>
          <p:nvPr/>
        </p:nvSpPr>
        <p:spPr>
          <a:xfrm>
            <a:off x="7225579" y="3654746"/>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8</a:t>
            </a:r>
          </a:p>
        </p:txBody>
      </p:sp>
      <p:sp>
        <p:nvSpPr>
          <p:cNvPr id="61" name="Right Bracket 60">
            <a:extLst>
              <a:ext uri="{FF2B5EF4-FFF2-40B4-BE49-F238E27FC236}">
                <a16:creationId xmlns:a16="http://schemas.microsoft.com/office/drawing/2014/main" id="{8D752147-8D03-EA26-91A5-9B90C84D8A79}"/>
              </a:ext>
            </a:extLst>
          </p:cNvPr>
          <p:cNvSpPr/>
          <p:nvPr/>
        </p:nvSpPr>
        <p:spPr>
          <a:xfrm rot="3874512" flipH="1">
            <a:off x="7848425" y="2081564"/>
            <a:ext cx="274320" cy="128016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Oval 62">
            <a:extLst>
              <a:ext uri="{FF2B5EF4-FFF2-40B4-BE49-F238E27FC236}">
                <a16:creationId xmlns:a16="http://schemas.microsoft.com/office/drawing/2014/main" id="{EB5521D5-E034-F40A-F0ED-4E967E37C287}"/>
              </a:ext>
            </a:extLst>
          </p:cNvPr>
          <p:cNvSpPr/>
          <p:nvPr/>
        </p:nvSpPr>
        <p:spPr>
          <a:xfrm>
            <a:off x="7730900" y="2371019"/>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9</a:t>
            </a:r>
          </a:p>
        </p:txBody>
      </p:sp>
      <p:sp>
        <p:nvSpPr>
          <p:cNvPr id="64" name="Right Bracket 63">
            <a:extLst>
              <a:ext uri="{FF2B5EF4-FFF2-40B4-BE49-F238E27FC236}">
                <a16:creationId xmlns:a16="http://schemas.microsoft.com/office/drawing/2014/main" id="{CE25EDBB-9984-552A-3A09-5AD7EA1E83AD}"/>
              </a:ext>
            </a:extLst>
          </p:cNvPr>
          <p:cNvSpPr/>
          <p:nvPr/>
        </p:nvSpPr>
        <p:spPr>
          <a:xfrm rot="17725488">
            <a:off x="9564330" y="2096017"/>
            <a:ext cx="274320" cy="128016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Oval 64">
            <a:extLst>
              <a:ext uri="{FF2B5EF4-FFF2-40B4-BE49-F238E27FC236}">
                <a16:creationId xmlns:a16="http://schemas.microsoft.com/office/drawing/2014/main" id="{1D71B3AB-F932-69C4-BF49-3E627963C0B5}"/>
              </a:ext>
            </a:extLst>
          </p:cNvPr>
          <p:cNvSpPr/>
          <p:nvPr/>
        </p:nvSpPr>
        <p:spPr>
          <a:xfrm>
            <a:off x="9372969" y="2330777"/>
            <a:ext cx="73152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10</a:t>
            </a:r>
          </a:p>
        </p:txBody>
      </p:sp>
      <p:sp>
        <p:nvSpPr>
          <p:cNvPr id="66" name="Rectangle: Rounded Corners 65">
            <a:extLst>
              <a:ext uri="{FF2B5EF4-FFF2-40B4-BE49-F238E27FC236}">
                <a16:creationId xmlns:a16="http://schemas.microsoft.com/office/drawing/2014/main" id="{0F0CBBCD-3D11-EDA6-5523-00F2A619BB4B}"/>
              </a:ext>
            </a:extLst>
          </p:cNvPr>
          <p:cNvSpPr/>
          <p:nvPr/>
        </p:nvSpPr>
        <p:spPr>
          <a:xfrm>
            <a:off x="8667449" y="458610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10.5</a:t>
            </a:r>
          </a:p>
        </p:txBody>
      </p:sp>
      <p:sp>
        <p:nvSpPr>
          <p:cNvPr id="67" name="TextBox 66">
            <a:extLst>
              <a:ext uri="{FF2B5EF4-FFF2-40B4-BE49-F238E27FC236}">
                <a16:creationId xmlns:a16="http://schemas.microsoft.com/office/drawing/2014/main" id="{DE6F168A-C826-1650-7E6E-4F534A934102}"/>
              </a:ext>
            </a:extLst>
          </p:cNvPr>
          <p:cNvSpPr txBox="1"/>
          <p:nvPr/>
        </p:nvSpPr>
        <p:spPr>
          <a:xfrm>
            <a:off x="0" y="5407008"/>
            <a:ext cx="12192000" cy="1049583"/>
          </a:xfrm>
          <a:prstGeom prst="rect">
            <a:avLst/>
          </a:prstGeom>
          <a:noFill/>
        </p:spPr>
        <p:txBody>
          <a:bodyPr wrap="square">
            <a:spAutoFit/>
          </a:bodyPr>
          <a:lstStyle/>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When using a grid, if the area of the figure is not a whole number, </a:t>
            </a:r>
          </a:p>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may use an approximate value. </a:t>
            </a:r>
          </a:p>
        </p:txBody>
      </p:sp>
      <p:sp>
        <p:nvSpPr>
          <p:cNvPr id="68" name="TextBox 67">
            <a:extLst>
              <a:ext uri="{FF2B5EF4-FFF2-40B4-BE49-F238E27FC236}">
                <a16:creationId xmlns:a16="http://schemas.microsoft.com/office/drawing/2014/main" id="{7A081689-D152-0C6C-C7BA-FB2139051A86}"/>
              </a:ext>
            </a:extLst>
          </p:cNvPr>
          <p:cNvSpPr txBox="1"/>
          <p:nvPr/>
        </p:nvSpPr>
        <p:spPr>
          <a:xfrm>
            <a:off x="6781320" y="4780198"/>
            <a:ext cx="4022125" cy="552331"/>
          </a:xfrm>
          <a:prstGeom prst="rect">
            <a:avLst/>
          </a:prstGeom>
          <a:noFill/>
        </p:spPr>
        <p:txBody>
          <a:bodyPr wrap="square">
            <a:spAutoFit/>
          </a:bodyPr>
          <a:lstStyle/>
          <a:p>
            <a:pPr lvl="0" indent="-228600" algn="ctr">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About _____</a:t>
            </a:r>
          </a:p>
        </p:txBody>
      </p:sp>
    </p:spTree>
    <p:custDataLst>
      <p:tags r:id="rId1"/>
    </p:custDataLst>
    <p:extLst>
      <p:ext uri="{BB962C8B-B14F-4D97-AF65-F5344CB8AC3E}">
        <p14:creationId xmlns:p14="http://schemas.microsoft.com/office/powerpoint/2010/main" val="338730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up)">
                                      <p:cBhvr>
                                        <p:cTn id="37" dur="500"/>
                                        <p:tgtEl>
                                          <p:spTgt spid="36"/>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up)">
                                      <p:cBhvr>
                                        <p:cTn id="46" dur="500"/>
                                        <p:tgtEl>
                                          <p:spTgt spid="42"/>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up)">
                                      <p:cBhvr>
                                        <p:cTn id="55" dur="500"/>
                                        <p:tgtEl>
                                          <p:spTgt spid="44"/>
                                        </p:tgtEl>
                                      </p:cBhvr>
                                    </p:animEffec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500"/>
                                        <p:tgtEl>
                                          <p:spTgt spid="4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par>
                          <p:cTn id="70" fill="hold">
                            <p:stCondLst>
                              <p:cond delay="500"/>
                            </p:stCondLst>
                            <p:childTnLst>
                              <p:par>
                                <p:cTn id="71" presetID="10" presetClass="entr" presetSubtype="0"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childTnLst>
                          </p:cTn>
                        </p:par>
                        <p:par>
                          <p:cTn id="74" fill="hold">
                            <p:stCondLst>
                              <p:cond delay="1000"/>
                            </p:stCondLst>
                            <p:childTnLst>
                              <p:par>
                                <p:cTn id="75" presetID="10" presetClass="entr" presetSubtype="0" fill="hold" grpId="0" nodeType="after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childTnLst>
                                </p:cTn>
                              </p:par>
                            </p:childTnLst>
                          </p:cTn>
                        </p:par>
                        <p:par>
                          <p:cTn id="78" fill="hold">
                            <p:stCondLst>
                              <p:cond delay="1500"/>
                            </p:stCondLst>
                            <p:childTnLst>
                              <p:par>
                                <p:cTn id="79" presetID="10" presetClass="entr" presetSubtype="0" fill="hold" grpId="0" nodeType="after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fade">
                                      <p:cBhvr>
                                        <p:cTn id="81" dur="500"/>
                                        <p:tgtEl>
                                          <p:spTgt spid="55"/>
                                        </p:tgtEl>
                                      </p:cBhvr>
                                    </p:animEffect>
                                  </p:childTnLst>
                                </p:cTn>
                              </p:par>
                            </p:childTnLst>
                          </p:cTn>
                        </p:par>
                        <p:par>
                          <p:cTn id="82" fill="hold">
                            <p:stCondLst>
                              <p:cond delay="2000"/>
                            </p:stCondLst>
                            <p:childTnLst>
                              <p:par>
                                <p:cTn id="83" presetID="10" presetClass="entr" presetSubtype="0"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childTnLst>
                          </p:cTn>
                        </p:par>
                        <p:par>
                          <p:cTn id="86" fill="hold">
                            <p:stCondLst>
                              <p:cond delay="2500"/>
                            </p:stCondLst>
                            <p:childTnLst>
                              <p:par>
                                <p:cTn id="87" presetID="10" presetClass="entr" presetSubtype="0" fill="hold" grpId="0" nodeType="after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1" fill="hold" grpId="0" nodeType="click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wipe(up)">
                                      <p:cBhvr>
                                        <p:cTn id="94" dur="500"/>
                                        <p:tgtEl>
                                          <p:spTgt spid="56"/>
                                        </p:tgtEl>
                                      </p:cBhvr>
                                    </p:animEffect>
                                  </p:childTnLst>
                                </p:cTn>
                              </p:par>
                            </p:childTnLst>
                          </p:cTn>
                        </p:par>
                        <p:par>
                          <p:cTn id="95" fill="hold">
                            <p:stCondLst>
                              <p:cond delay="500"/>
                            </p:stCondLst>
                            <p:childTnLst>
                              <p:par>
                                <p:cTn id="96" presetID="10" presetClass="entr" presetSubtype="0" fill="hold" grpId="0"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fade">
                                      <p:cBhvr>
                                        <p:cTn id="98" dur="500"/>
                                        <p:tgtEl>
                                          <p:spTgt spid="57"/>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wipe(up)">
                                      <p:cBhvr>
                                        <p:cTn id="103" dur="500"/>
                                        <p:tgtEl>
                                          <p:spTgt spid="59"/>
                                        </p:tgtEl>
                                      </p:cBhvr>
                                    </p:animEffect>
                                  </p:childTnLst>
                                </p:cTn>
                              </p:par>
                            </p:childTnLst>
                          </p:cTn>
                        </p:par>
                        <p:par>
                          <p:cTn id="104" fill="hold">
                            <p:stCondLst>
                              <p:cond delay="500"/>
                            </p:stCondLst>
                            <p:childTnLst>
                              <p:par>
                                <p:cTn id="105" presetID="10" presetClass="entr" presetSubtype="0" fill="hold" grpId="0" nodeType="after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fade">
                                      <p:cBhvr>
                                        <p:cTn id="107" dur="500"/>
                                        <p:tgtEl>
                                          <p:spTgt spid="60"/>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grpId="0" nodeType="clickEffect">
                                  <p:stCondLst>
                                    <p:cond delay="0"/>
                                  </p:stCondLst>
                                  <p:childTnLst>
                                    <p:set>
                                      <p:cBhvr>
                                        <p:cTn id="111" dur="1" fill="hold">
                                          <p:stCondLst>
                                            <p:cond delay="0"/>
                                          </p:stCondLst>
                                        </p:cTn>
                                        <p:tgtEl>
                                          <p:spTgt spid="61"/>
                                        </p:tgtEl>
                                        <p:attrNameLst>
                                          <p:attrName>style.visibility</p:attrName>
                                        </p:attrNameLst>
                                      </p:cBhvr>
                                      <p:to>
                                        <p:strVal val="visible"/>
                                      </p:to>
                                    </p:set>
                                    <p:animEffect transition="in" filter="wipe(up)">
                                      <p:cBhvr>
                                        <p:cTn id="112" dur="500"/>
                                        <p:tgtEl>
                                          <p:spTgt spid="61"/>
                                        </p:tgtEl>
                                      </p:cBhvr>
                                    </p:animEffect>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63"/>
                                        </p:tgtEl>
                                        <p:attrNameLst>
                                          <p:attrName>style.visibility</p:attrName>
                                        </p:attrNameLst>
                                      </p:cBhvr>
                                      <p:to>
                                        <p:strVal val="visible"/>
                                      </p:to>
                                    </p:set>
                                    <p:animEffect transition="in" filter="fade">
                                      <p:cBhvr>
                                        <p:cTn id="116" dur="500"/>
                                        <p:tgtEl>
                                          <p:spTgt spid="63"/>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1" fill="hold" grpId="0" nodeType="clickEffect">
                                  <p:stCondLst>
                                    <p:cond delay="0"/>
                                  </p:stCondLst>
                                  <p:childTnLst>
                                    <p:set>
                                      <p:cBhvr>
                                        <p:cTn id="120" dur="1" fill="hold">
                                          <p:stCondLst>
                                            <p:cond delay="0"/>
                                          </p:stCondLst>
                                        </p:cTn>
                                        <p:tgtEl>
                                          <p:spTgt spid="64"/>
                                        </p:tgtEl>
                                        <p:attrNameLst>
                                          <p:attrName>style.visibility</p:attrName>
                                        </p:attrNameLst>
                                      </p:cBhvr>
                                      <p:to>
                                        <p:strVal val="visible"/>
                                      </p:to>
                                    </p:set>
                                    <p:animEffect transition="in" filter="wipe(up)">
                                      <p:cBhvr>
                                        <p:cTn id="121" dur="500"/>
                                        <p:tgtEl>
                                          <p:spTgt spid="64"/>
                                        </p:tgtEl>
                                      </p:cBhvr>
                                    </p:animEffect>
                                  </p:childTnLst>
                                </p:cTn>
                              </p:par>
                            </p:childTnLst>
                          </p:cTn>
                        </p:par>
                        <p:par>
                          <p:cTn id="122" fill="hold">
                            <p:stCondLst>
                              <p:cond delay="500"/>
                            </p:stCondLst>
                            <p:childTnLst>
                              <p:par>
                                <p:cTn id="123" presetID="10" presetClass="entr" presetSubtype="0" fill="hold" grpId="0" nodeType="afterEffect">
                                  <p:stCondLst>
                                    <p:cond delay="0"/>
                                  </p:stCondLst>
                                  <p:childTnLst>
                                    <p:set>
                                      <p:cBhvr>
                                        <p:cTn id="124" dur="1" fill="hold">
                                          <p:stCondLst>
                                            <p:cond delay="0"/>
                                          </p:stCondLst>
                                        </p:cTn>
                                        <p:tgtEl>
                                          <p:spTgt spid="65"/>
                                        </p:tgtEl>
                                        <p:attrNameLst>
                                          <p:attrName>style.visibility</p:attrName>
                                        </p:attrNameLst>
                                      </p:cBhvr>
                                      <p:to>
                                        <p:strVal val="visible"/>
                                      </p:to>
                                    </p:set>
                                    <p:animEffect transition="in" filter="fade">
                                      <p:cBhvr>
                                        <p:cTn id="125" dur="500"/>
                                        <p:tgtEl>
                                          <p:spTgt spid="65"/>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66"/>
                                        </p:tgtEl>
                                        <p:attrNameLst>
                                          <p:attrName>style.visibility</p:attrName>
                                        </p:attrNameLst>
                                      </p:cBhvr>
                                      <p:to>
                                        <p:strVal val="visible"/>
                                      </p:to>
                                    </p:set>
                                    <p:animEffect transition="in" filter="fade">
                                      <p:cBhvr>
                                        <p:cTn id="130" dur="500"/>
                                        <p:tgtEl>
                                          <p:spTgt spid="66"/>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8" fill="hold" grpId="0" nodeType="clickEffect">
                                  <p:stCondLst>
                                    <p:cond delay="0"/>
                                  </p:stCondLst>
                                  <p:childTnLst>
                                    <p:set>
                                      <p:cBhvr>
                                        <p:cTn id="134" dur="1" fill="hold">
                                          <p:stCondLst>
                                            <p:cond delay="0"/>
                                          </p:stCondLst>
                                        </p:cTn>
                                        <p:tgtEl>
                                          <p:spTgt spid="67">
                                            <p:txEl>
                                              <p:pRg st="0" end="0"/>
                                            </p:txEl>
                                          </p:spTgt>
                                        </p:tgtEl>
                                        <p:attrNameLst>
                                          <p:attrName>style.visibility</p:attrName>
                                        </p:attrNameLst>
                                      </p:cBhvr>
                                      <p:to>
                                        <p:strVal val="visible"/>
                                      </p:to>
                                    </p:set>
                                    <p:animEffect transition="in" filter="wipe(left)">
                                      <p:cBhvr>
                                        <p:cTn id="135" dur="500"/>
                                        <p:tgtEl>
                                          <p:spTgt spid="67">
                                            <p:txEl>
                                              <p:pRg st="0" end="0"/>
                                            </p:txEl>
                                          </p:spTgt>
                                        </p:tgtEl>
                                      </p:cBhvr>
                                    </p:animEffect>
                                  </p:childTnLst>
                                </p:cTn>
                              </p:par>
                            </p:childTnLst>
                          </p:cTn>
                        </p:par>
                        <p:par>
                          <p:cTn id="136" fill="hold">
                            <p:stCondLst>
                              <p:cond delay="500"/>
                            </p:stCondLst>
                            <p:childTnLst>
                              <p:par>
                                <p:cTn id="137" presetID="22" presetClass="entr" presetSubtype="8" fill="hold" grpId="0" nodeType="afterEffect">
                                  <p:stCondLst>
                                    <p:cond delay="0"/>
                                  </p:stCondLst>
                                  <p:childTnLst>
                                    <p:set>
                                      <p:cBhvr>
                                        <p:cTn id="138" dur="1" fill="hold">
                                          <p:stCondLst>
                                            <p:cond delay="0"/>
                                          </p:stCondLst>
                                        </p:cTn>
                                        <p:tgtEl>
                                          <p:spTgt spid="67">
                                            <p:txEl>
                                              <p:pRg st="1" end="1"/>
                                            </p:txEl>
                                          </p:spTgt>
                                        </p:tgtEl>
                                        <p:attrNameLst>
                                          <p:attrName>style.visibility</p:attrName>
                                        </p:attrNameLst>
                                      </p:cBhvr>
                                      <p:to>
                                        <p:strVal val="visible"/>
                                      </p:to>
                                    </p:set>
                                    <p:animEffect transition="in" filter="wipe(left)">
                                      <p:cBhvr>
                                        <p:cTn id="139" dur="500"/>
                                        <p:tgtEl>
                                          <p:spTgt spid="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9" grpId="0" animBg="1"/>
      <p:bldP spid="30" grpId="0" animBg="1"/>
      <p:bldP spid="31" grpId="0" animBg="1"/>
      <p:bldP spid="32" grpId="0" animBg="1"/>
      <p:bldP spid="33" grpId="0" animBg="1"/>
      <p:bldP spid="34" grpId="0" animBg="1"/>
      <p:bldP spid="36" grpId="0" animBg="1"/>
      <p:bldP spid="37" grpId="0" animBg="1"/>
      <p:bldP spid="42" grpId="0" animBg="1"/>
      <p:bldP spid="43" grpId="0" animBg="1"/>
      <p:bldP spid="44" grpId="0" animBg="1"/>
      <p:bldP spid="45" grpId="0" animBg="1"/>
      <p:bldP spid="48" grpId="0"/>
      <p:bldP spid="50" grpId="0" animBg="1"/>
      <p:bldP spid="51" grpId="0" animBg="1"/>
      <p:bldP spid="52" grpId="0" animBg="1"/>
      <p:bldP spid="53" grpId="0" animBg="1"/>
      <p:bldP spid="54" grpId="0" animBg="1"/>
      <p:bldP spid="55" grpId="0" animBg="1"/>
      <p:bldP spid="56" grpId="0" animBg="1"/>
      <p:bldP spid="57" grpId="0" animBg="1"/>
      <p:bldP spid="59" grpId="0" animBg="1"/>
      <p:bldP spid="60" grpId="0" animBg="1"/>
      <p:bldP spid="61" grpId="0" animBg="1"/>
      <p:bldP spid="63" grpId="0" animBg="1"/>
      <p:bldP spid="64" grpId="0" animBg="1"/>
      <p:bldP spid="65" grpId="0" animBg="1"/>
      <p:bldP spid="66" grpId="0"/>
      <p:bldP spid="67"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9C163BFE-5F36-42C2-FE85-EC6AC43AE1C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Fill in the blanks and reflect.</a:t>
            </a:r>
          </a:p>
        </p:txBody>
      </p:sp>
      <p:graphicFrame>
        <p:nvGraphicFramePr>
          <p:cNvPr id="6" name="Table 5">
            <a:extLst>
              <a:ext uri="{FF2B5EF4-FFF2-40B4-BE49-F238E27FC236}">
                <a16:creationId xmlns:a16="http://schemas.microsoft.com/office/drawing/2014/main" id="{35BB0A1C-6351-A938-7CE7-EAEFCDCE76D6}"/>
              </a:ext>
            </a:extLst>
          </p:cNvPr>
          <p:cNvGraphicFramePr>
            <a:graphicFrameLocks noGrp="1"/>
          </p:cNvGraphicFramePr>
          <p:nvPr>
            <p:extLst>
              <p:ext uri="{D42A27DB-BD31-4B8C-83A1-F6EECF244321}">
                <p14:modId xmlns:p14="http://schemas.microsoft.com/office/powerpoint/2010/main" val="1955857327"/>
              </p:ext>
            </p:extLst>
          </p:nvPr>
        </p:nvGraphicFramePr>
        <p:xfrm>
          <a:off x="591835" y="1410545"/>
          <a:ext cx="274320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bl>
          </a:graphicData>
        </a:graphic>
      </p:graphicFrame>
      <p:sp>
        <p:nvSpPr>
          <p:cNvPr id="8" name="Right Triangle 7">
            <a:extLst>
              <a:ext uri="{FF2B5EF4-FFF2-40B4-BE49-F238E27FC236}">
                <a16:creationId xmlns:a16="http://schemas.microsoft.com/office/drawing/2014/main" id="{64A4AEA0-945A-012A-BF44-A1686F301894}"/>
              </a:ext>
            </a:extLst>
          </p:cNvPr>
          <p:cNvSpPr/>
          <p:nvPr/>
        </p:nvSpPr>
        <p:spPr>
          <a:xfrm>
            <a:off x="593125" y="1391507"/>
            <a:ext cx="2743200" cy="1655805"/>
          </a:xfrm>
          <a:prstGeom prst="rtTriangle">
            <a:avLst/>
          </a:prstGeom>
          <a:solidFill>
            <a:schemeClr val="accent2">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F69CD8C-1F5F-424C-7173-A99F831A115B}"/>
              </a:ext>
            </a:extLst>
          </p:cNvPr>
          <p:cNvSpPr txBox="1"/>
          <p:nvPr/>
        </p:nvSpPr>
        <p:spPr>
          <a:xfrm>
            <a:off x="1" y="3236045"/>
            <a:ext cx="11948983" cy="1545103"/>
          </a:xfrm>
          <a:prstGeom prst="rect">
            <a:avLst/>
          </a:prstGeom>
          <a:noFill/>
        </p:spPr>
        <p:txBody>
          <a:bodyPr wrap="square">
            <a:spAutoFit/>
          </a:bodyPr>
          <a:lstStyle/>
          <a:p>
            <a:pPr marL="457200" lvl="0">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Can we calculate</a:t>
            </a:r>
            <a:r>
              <a:rPr kumimoji="0" lang="en-US" sz="28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the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number of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squares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in a triangle </a:t>
            </a:r>
            <a:r>
              <a:rPr lang="en-US" sz="2800" dirty="0">
                <a:solidFill>
                  <a:schemeClr val="tx1">
                    <a:lumMod val="65000"/>
                    <a:lumOff val="35000"/>
                  </a:schemeClr>
                </a:solidFill>
                <a:latin typeface="+mj-lt"/>
                <a:cs typeface="Arial" panose="020B0604020202020204" pitchFamily="34" charset="0"/>
                <a:sym typeface="Calibri"/>
              </a:rPr>
              <a:t>by multiplying the numbers of rows and columns, or by multiplying the width by the length?</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48" name="Rectangle: Rounded Corners 47">
            <a:extLst>
              <a:ext uri="{FF2B5EF4-FFF2-40B4-BE49-F238E27FC236}">
                <a16:creationId xmlns:a16="http://schemas.microsoft.com/office/drawing/2014/main" id="{77ACDC95-8ECD-AC5E-0D97-73B9C4204F86}"/>
              </a:ext>
            </a:extLst>
          </p:cNvPr>
          <p:cNvSpPr/>
          <p:nvPr/>
        </p:nvSpPr>
        <p:spPr>
          <a:xfrm>
            <a:off x="8356806" y="1722840"/>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15</a:t>
            </a:r>
          </a:p>
        </p:txBody>
      </p:sp>
      <p:sp>
        <p:nvSpPr>
          <p:cNvPr id="67" name="TextBox 66">
            <a:extLst>
              <a:ext uri="{FF2B5EF4-FFF2-40B4-BE49-F238E27FC236}">
                <a16:creationId xmlns:a16="http://schemas.microsoft.com/office/drawing/2014/main" id="{DE6F168A-C826-1650-7E6E-4F534A934102}"/>
              </a:ext>
            </a:extLst>
          </p:cNvPr>
          <p:cNvSpPr txBox="1"/>
          <p:nvPr/>
        </p:nvSpPr>
        <p:spPr>
          <a:xfrm>
            <a:off x="3335035" y="1391507"/>
            <a:ext cx="7348151" cy="554062"/>
          </a:xfrm>
          <a:prstGeom prst="rect">
            <a:avLst/>
          </a:prstGeom>
          <a:noFill/>
        </p:spPr>
        <p:txBody>
          <a:bodyPr wrap="square">
            <a:spAutoFit/>
          </a:bodyPr>
          <a:lstStyle/>
          <a:p>
            <a:pPr marL="457200" lvl="0">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This</a:t>
            </a:r>
            <a:r>
              <a:rPr kumimoji="0" lang="en-US" sz="28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triangle covers about 7.5 squares</a:t>
            </a:r>
            <a:r>
              <a:rPr lang="en-US" sz="2800" dirty="0">
                <a:solidFill>
                  <a:schemeClr val="tx1">
                    <a:lumMod val="65000"/>
                    <a:lumOff val="35000"/>
                  </a:schemeClr>
                </a:solidFill>
              </a:rPr>
              <a:t>.</a:t>
            </a:r>
            <a:r>
              <a:rPr kumimoji="0" lang="en-US" sz="28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2" name="Rectangle 1">
            <a:extLst>
              <a:ext uri="{FF2B5EF4-FFF2-40B4-BE49-F238E27FC236}">
                <a16:creationId xmlns:a16="http://schemas.microsoft.com/office/drawing/2014/main" id="{7A9C5708-43F4-1896-F29F-B00997042F1D}"/>
              </a:ext>
            </a:extLst>
          </p:cNvPr>
          <p:cNvSpPr/>
          <p:nvPr/>
        </p:nvSpPr>
        <p:spPr>
          <a:xfrm>
            <a:off x="590545" y="1391507"/>
            <a:ext cx="2743200" cy="1664958"/>
          </a:xfrm>
          <a:prstGeom prst="re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AF02C11-F59A-75B5-04CC-CB68732160DF}"/>
              </a:ext>
            </a:extLst>
          </p:cNvPr>
          <p:cNvSpPr txBox="1"/>
          <p:nvPr/>
        </p:nvSpPr>
        <p:spPr>
          <a:xfrm>
            <a:off x="3335035" y="1942378"/>
            <a:ext cx="8163545" cy="554062"/>
          </a:xfrm>
          <a:prstGeom prst="rect">
            <a:avLst/>
          </a:prstGeom>
          <a:noFill/>
        </p:spPr>
        <p:txBody>
          <a:bodyPr wrap="square">
            <a:spAutoFit/>
          </a:bodyPr>
          <a:lstStyle/>
          <a:p>
            <a:pPr marL="457200" lvl="0">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This</a:t>
            </a:r>
            <a:r>
              <a:rPr kumimoji="0" lang="en-US" sz="2800" i="0" u="none" strike="noStrike" kern="0" cap="none" spc="0" normalizeH="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rectangle covers about ____ squares. </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mc:AlternateContent xmlns:mc="http://schemas.openxmlformats.org/markup-compatibility/2006" xmlns:a14="http://schemas.microsoft.com/office/drawing/2010/main">
        <mc:Choice Requires="a14">
          <p:sp>
            <p:nvSpPr>
              <p:cNvPr id="5" name="Rectangle: Rounded Corners 4">
                <a:extLst>
                  <a:ext uri="{FF2B5EF4-FFF2-40B4-BE49-F238E27FC236}">
                    <a16:creationId xmlns:a16="http://schemas.microsoft.com/office/drawing/2014/main" id="{4FEA2C67-51EF-6500-06F8-B8FFA560FF02}"/>
                  </a:ext>
                </a:extLst>
              </p:cNvPr>
              <p:cNvSpPr/>
              <p:nvPr/>
            </p:nvSpPr>
            <p:spPr>
              <a:xfrm>
                <a:off x="3113902" y="2276902"/>
                <a:ext cx="5964195"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3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5 = 15</a:t>
                </a:r>
              </a:p>
            </p:txBody>
          </p:sp>
        </mc:Choice>
        <mc:Fallback xmlns="">
          <p:sp>
            <p:nvSpPr>
              <p:cNvPr id="5" name="Rectangle: Rounded Corners 4">
                <a:extLst>
                  <a:ext uri="{FF2B5EF4-FFF2-40B4-BE49-F238E27FC236}">
                    <a16:creationId xmlns:a16="http://schemas.microsoft.com/office/drawing/2014/main" id="{4FEA2C67-51EF-6500-06F8-B8FFA560FF02}"/>
                  </a:ext>
                </a:extLst>
              </p:cNvPr>
              <p:cNvSpPr>
                <a:spLocks noRot="1" noChangeAspect="1" noMove="1" noResize="1" noEditPoints="1" noAdjustHandles="1" noChangeArrowheads="1" noChangeShapeType="1" noTextEdit="1"/>
              </p:cNvSpPr>
              <p:nvPr/>
            </p:nvSpPr>
            <p:spPr>
              <a:xfrm>
                <a:off x="3113902" y="2276902"/>
                <a:ext cx="5964195" cy="914400"/>
              </a:xfrm>
              <a:prstGeom prst="roundRect">
                <a:avLst/>
              </a:prstGeom>
              <a:blipFill>
                <a:blip r:embed="rId4"/>
                <a:stretch>
                  <a:fillRect/>
                </a:stretch>
              </a:blipFill>
              <a:ln>
                <a:noFill/>
              </a:ln>
            </p:spPr>
            <p:txBody>
              <a:bodyPr/>
              <a:lstStyle/>
              <a:p>
                <a:r>
                  <a:rPr lang="fr-FR">
                    <a:noFill/>
                  </a:rPr>
                  <a:t> </a:t>
                </a:r>
              </a:p>
            </p:txBody>
          </p:sp>
        </mc:Fallback>
      </mc:AlternateContent>
      <p:sp>
        <p:nvSpPr>
          <p:cNvPr id="9" name="Rectangle: Rounded Corners 8">
            <a:extLst>
              <a:ext uri="{FF2B5EF4-FFF2-40B4-BE49-F238E27FC236}">
                <a16:creationId xmlns:a16="http://schemas.microsoft.com/office/drawing/2014/main" id="{63C22462-3359-F299-A4E9-1F9B15140D21}"/>
              </a:ext>
            </a:extLst>
          </p:cNvPr>
          <p:cNvSpPr/>
          <p:nvPr/>
        </p:nvSpPr>
        <p:spPr>
          <a:xfrm>
            <a:off x="5169826" y="4417455"/>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12" name="Rectangle: Rounded Corners 11">
            <a:extLst>
              <a:ext uri="{FF2B5EF4-FFF2-40B4-BE49-F238E27FC236}">
                <a16:creationId xmlns:a16="http://schemas.microsoft.com/office/drawing/2014/main" id="{0EF92709-92D9-804D-5E45-3F03F911EDDB}"/>
              </a:ext>
            </a:extLst>
          </p:cNvPr>
          <p:cNvSpPr/>
          <p:nvPr/>
        </p:nvSpPr>
        <p:spPr>
          <a:xfrm>
            <a:off x="6948820" y="4417455"/>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
        <p:nvSpPr>
          <p:cNvPr id="16" name="Rectangle: Rounded Corners 15">
            <a:extLst>
              <a:ext uri="{FF2B5EF4-FFF2-40B4-BE49-F238E27FC236}">
                <a16:creationId xmlns:a16="http://schemas.microsoft.com/office/drawing/2014/main" id="{AD06CC66-A319-9FAB-0438-2F8BCAA951EF}"/>
              </a:ext>
            </a:extLst>
          </p:cNvPr>
          <p:cNvSpPr/>
          <p:nvPr/>
        </p:nvSpPr>
        <p:spPr>
          <a:xfrm>
            <a:off x="6951277" y="4418746"/>
            <a:ext cx="1387803" cy="458835"/>
          </a:xfrm>
          <a:prstGeom prst="roundRect">
            <a:avLst/>
          </a:prstGeom>
          <a:solidFill>
            <a:srgbClr val="74C274"/>
          </a:solidFill>
          <a:ln w="3175">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No</a:t>
            </a:r>
          </a:p>
        </p:txBody>
      </p:sp>
      <p:sp>
        <p:nvSpPr>
          <p:cNvPr id="17" name="TextBox 16">
            <a:extLst>
              <a:ext uri="{FF2B5EF4-FFF2-40B4-BE49-F238E27FC236}">
                <a16:creationId xmlns:a16="http://schemas.microsoft.com/office/drawing/2014/main" id="{E82F0D2D-CF5D-8309-F7FE-5D5CF55DA5CC}"/>
              </a:ext>
            </a:extLst>
          </p:cNvPr>
          <p:cNvSpPr txBox="1"/>
          <p:nvPr/>
        </p:nvSpPr>
        <p:spPr>
          <a:xfrm>
            <a:off x="1" y="5076462"/>
            <a:ext cx="11948983" cy="1049583"/>
          </a:xfrm>
          <a:prstGeom prst="rect">
            <a:avLst/>
          </a:prstGeom>
          <a:noFill/>
        </p:spPr>
        <p:txBody>
          <a:bodyPr wrap="square">
            <a:spAutoFit/>
          </a:bodyPr>
          <a:lstStyle/>
          <a:p>
            <a:pPr marL="457200" lvl="0">
              <a:lnSpc>
                <a:spcPct val="115000"/>
              </a:lnSpc>
              <a:buSzPts val="1400"/>
              <a:defRPr/>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Is the number of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squares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in a triangle about half the number of squares in the rectangle?</a:t>
            </a:r>
          </a:p>
        </p:txBody>
      </p:sp>
      <p:sp>
        <p:nvSpPr>
          <p:cNvPr id="18" name="Rectangle: Rounded Corners 17">
            <a:extLst>
              <a:ext uri="{FF2B5EF4-FFF2-40B4-BE49-F238E27FC236}">
                <a16:creationId xmlns:a16="http://schemas.microsoft.com/office/drawing/2014/main" id="{6CF3D025-14D6-636A-5A32-062A2BCEF9CD}"/>
              </a:ext>
            </a:extLst>
          </p:cNvPr>
          <p:cNvSpPr/>
          <p:nvPr/>
        </p:nvSpPr>
        <p:spPr>
          <a:xfrm>
            <a:off x="5261266" y="5667124"/>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Yes</a:t>
            </a:r>
          </a:p>
        </p:txBody>
      </p:sp>
      <p:sp>
        <p:nvSpPr>
          <p:cNvPr id="20" name="Rectangle: Rounded Corners 19">
            <a:extLst>
              <a:ext uri="{FF2B5EF4-FFF2-40B4-BE49-F238E27FC236}">
                <a16:creationId xmlns:a16="http://schemas.microsoft.com/office/drawing/2014/main" id="{AC9D5390-17E7-6CAA-26EA-AD30F827C07E}"/>
              </a:ext>
            </a:extLst>
          </p:cNvPr>
          <p:cNvSpPr/>
          <p:nvPr/>
        </p:nvSpPr>
        <p:spPr>
          <a:xfrm>
            <a:off x="7051690" y="5667124"/>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No</a:t>
            </a:r>
          </a:p>
        </p:txBody>
      </p:sp>
      <p:sp>
        <p:nvSpPr>
          <p:cNvPr id="21" name="Rectangle: Rounded Corners 20">
            <a:extLst>
              <a:ext uri="{FF2B5EF4-FFF2-40B4-BE49-F238E27FC236}">
                <a16:creationId xmlns:a16="http://schemas.microsoft.com/office/drawing/2014/main" id="{EFE93444-6E8C-D9C2-791F-188CDE6A490D}"/>
              </a:ext>
            </a:extLst>
          </p:cNvPr>
          <p:cNvSpPr/>
          <p:nvPr/>
        </p:nvSpPr>
        <p:spPr>
          <a:xfrm>
            <a:off x="5261266" y="5667124"/>
            <a:ext cx="1387803" cy="458835"/>
          </a:xfrm>
          <a:prstGeom prst="roundRect">
            <a:avLst/>
          </a:prstGeom>
          <a:solidFill>
            <a:srgbClr val="74C274"/>
          </a:solidFill>
          <a:ln w="3175">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Yes</a:t>
            </a:r>
          </a:p>
        </p:txBody>
      </p:sp>
    </p:spTree>
    <p:custDataLst>
      <p:tags r:id="rId1"/>
    </p:custDataLst>
    <p:extLst>
      <p:ext uri="{BB962C8B-B14F-4D97-AF65-F5344CB8AC3E}">
        <p14:creationId xmlns:p14="http://schemas.microsoft.com/office/powerpoint/2010/main" val="346602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1000"/>
                                        <p:tgtEl>
                                          <p:spTgt spid="46"/>
                                        </p:tgtEl>
                                      </p:cBhvr>
                                    </p:animEffect>
                                    <p:anim calcmode="lin" valueType="num">
                                      <p:cBhvr>
                                        <p:cTn id="25" dur="1000" fill="hold"/>
                                        <p:tgtEl>
                                          <p:spTgt spid="46"/>
                                        </p:tgtEl>
                                        <p:attrNameLst>
                                          <p:attrName>ppt_x</p:attrName>
                                        </p:attrNameLst>
                                      </p:cBhvr>
                                      <p:tavLst>
                                        <p:tav tm="0">
                                          <p:val>
                                            <p:strVal val="#ppt_x"/>
                                          </p:val>
                                        </p:tav>
                                        <p:tav tm="100000">
                                          <p:val>
                                            <p:strVal val="#ppt_x"/>
                                          </p:val>
                                        </p:tav>
                                      </p:tavLst>
                                    </p:anim>
                                    <p:anim calcmode="lin" valueType="num">
                                      <p:cBhvr>
                                        <p:cTn id="26" dur="1000" fill="hold"/>
                                        <p:tgtEl>
                                          <p:spTgt spid="4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1"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1000"/>
                                        <p:tgtEl>
                                          <p:spTgt spid="20"/>
                                        </p:tgtEl>
                                      </p:cBhvr>
                                    </p:animEffect>
                                    <p:anim calcmode="lin" valueType="num">
                                      <p:cBhvr>
                                        <p:cTn id="55" dur="1000" fill="hold"/>
                                        <p:tgtEl>
                                          <p:spTgt spid="20"/>
                                        </p:tgtEl>
                                        <p:attrNameLst>
                                          <p:attrName>ppt_x</p:attrName>
                                        </p:attrNameLst>
                                      </p:cBhvr>
                                      <p:tavLst>
                                        <p:tav tm="0">
                                          <p:val>
                                            <p:strVal val="#ppt_x"/>
                                          </p:val>
                                        </p:tav>
                                        <p:tav tm="100000">
                                          <p:val>
                                            <p:strVal val="#ppt_x"/>
                                          </p:val>
                                        </p:tav>
                                      </p:tavLst>
                                    </p:anim>
                                    <p:anim calcmode="lin" valueType="num">
                                      <p:cBhvr>
                                        <p:cTn id="5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P spid="2" grpId="0" animBg="1"/>
      <p:bldP spid="3" grpId="0"/>
      <p:bldP spid="5" grpId="0"/>
      <p:bldP spid="9" grpId="0" animBg="1"/>
      <p:bldP spid="12" grpId="0" animBg="1"/>
      <p:bldP spid="16" grpId="1" animBg="1"/>
      <p:bldP spid="17" grpId="0"/>
      <p:bldP spid="18" grpId="0" animBg="1"/>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p:sp>
        <p:nvSpPr>
          <p:cNvPr id="3" name="TextBox 2">
            <a:extLst>
              <a:ext uri="{FF2B5EF4-FFF2-40B4-BE49-F238E27FC236}">
                <a16:creationId xmlns:a16="http://schemas.microsoft.com/office/drawing/2014/main" id="{4F032F6C-1653-1AAC-7D8D-945A5B8FC966}"/>
              </a:ext>
            </a:extLst>
          </p:cNvPr>
          <p:cNvSpPr txBox="1"/>
          <p:nvPr/>
        </p:nvSpPr>
        <p:spPr>
          <a:xfrm>
            <a:off x="0" y="1445577"/>
            <a:ext cx="12192000" cy="1959832"/>
          </a:xfrm>
          <a:prstGeom prst="rect">
            <a:avLst/>
          </a:prstGeom>
          <a:noFill/>
        </p:spPr>
        <p:txBody>
          <a:bodyPr wrap="square">
            <a:spAutoFit/>
          </a:bodyPr>
          <a:lstStyle/>
          <a:p>
            <a:pPr marL="457200" marR="0" lvl="0" defTabSz="914400" rtl="0" eaLnBrk="1" fontAlgn="auto" latinLnBrk="0" hangingPunct="1">
              <a:lnSpc>
                <a:spcPct val="150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number of square tiles (of sides that measure one unit of length) it takes to pave over the surface of a shape completely is the measurement of the area.  </a:t>
            </a:r>
          </a:p>
        </p:txBody>
      </p:sp>
      <p:sp>
        <p:nvSpPr>
          <p:cNvPr id="4" name="TextBox 3">
            <a:extLst>
              <a:ext uri="{FF2B5EF4-FFF2-40B4-BE49-F238E27FC236}">
                <a16:creationId xmlns:a16="http://schemas.microsoft.com/office/drawing/2014/main" id="{22247AFF-EB71-F9E9-95F0-CB679CF7204B}"/>
              </a:ext>
            </a:extLst>
          </p:cNvPr>
          <p:cNvSpPr txBox="1"/>
          <p:nvPr/>
        </p:nvSpPr>
        <p:spPr>
          <a:xfrm>
            <a:off x="0" y="3660342"/>
            <a:ext cx="12192000" cy="554062"/>
          </a:xfrm>
          <a:prstGeom prst="rect">
            <a:avLst/>
          </a:prstGeom>
          <a:noFill/>
        </p:spPr>
        <p:txBody>
          <a:bodyPr wrap="square">
            <a:spAutoFit/>
          </a:bodyPr>
          <a:lstStyle/>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The grid is a means that allows one to measure areas.</a:t>
            </a:r>
          </a:p>
        </p:txBody>
      </p:sp>
      <p:sp>
        <p:nvSpPr>
          <p:cNvPr id="61" name="TextBox 60">
            <a:extLst>
              <a:ext uri="{FF2B5EF4-FFF2-40B4-BE49-F238E27FC236}">
                <a16:creationId xmlns:a16="http://schemas.microsoft.com/office/drawing/2014/main" id="{3E4D4B82-F5E8-8978-82B8-C82200EFD18B}"/>
              </a:ext>
            </a:extLst>
          </p:cNvPr>
          <p:cNvSpPr txBox="1"/>
          <p:nvPr/>
        </p:nvSpPr>
        <p:spPr>
          <a:xfrm>
            <a:off x="0" y="4362840"/>
            <a:ext cx="12192000" cy="1049583"/>
          </a:xfrm>
          <a:prstGeom prst="rect">
            <a:avLst/>
          </a:prstGeom>
          <a:noFill/>
        </p:spPr>
        <p:txBody>
          <a:bodyPr wrap="square">
            <a:spAutoFit/>
          </a:bodyPr>
          <a:lstStyle/>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When using a grid, if the area of the figure is not a whole number, we may use an approximate value. </a:t>
            </a:r>
          </a:p>
        </p:txBody>
      </p:sp>
    </p:spTree>
    <p:custDataLst>
      <p:tags r:id="rId1"/>
    </p:custDataLst>
    <p:extLst>
      <p:ext uri="{BB962C8B-B14F-4D97-AF65-F5344CB8AC3E}">
        <p14:creationId xmlns:p14="http://schemas.microsoft.com/office/powerpoint/2010/main" val="231533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1000"/>
                                        <p:tgtEl>
                                          <p:spTgt spid="61"/>
                                        </p:tgtEl>
                                      </p:cBhvr>
                                    </p:animEffect>
                                    <p:anim calcmode="lin" valueType="num">
                                      <p:cBhvr>
                                        <p:cTn id="15" dur="1000" fill="hold"/>
                                        <p:tgtEl>
                                          <p:spTgt spid="61"/>
                                        </p:tgtEl>
                                        <p:attrNameLst>
                                          <p:attrName>ppt_x</p:attrName>
                                        </p:attrNameLst>
                                      </p:cBhvr>
                                      <p:tavLst>
                                        <p:tav tm="0">
                                          <p:val>
                                            <p:strVal val="#ppt_x"/>
                                          </p:val>
                                        </p:tav>
                                        <p:tav tm="100000">
                                          <p:val>
                                            <p:strVal val="#ppt_x"/>
                                          </p:val>
                                        </p:tav>
                                      </p:tavLst>
                                    </p:anim>
                                    <p:anim calcmode="lin" valueType="num">
                                      <p:cBhvr>
                                        <p:cTn id="1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523254"/>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228" y="4008299"/>
            <a:ext cx="10143000" cy="2100471"/>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en-US" dirty="0"/>
              <a:t>Mastery of math facts </a:t>
            </a:r>
          </a:p>
          <a:p>
            <a:r>
              <a:rPr lang="en-US" dirty="0"/>
              <a:t>and fluency </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a:extLst>
              <a:ext uri="{FF2B5EF4-FFF2-40B4-BE49-F238E27FC236}">
                <a16:creationId xmlns:a16="http://schemas.microsoft.com/office/drawing/2014/main" id="{BD8A6BAD-4414-8751-C89A-D0A83E95DD12}"/>
              </a:ext>
            </a:extLst>
          </p:cNvPr>
          <p:cNvPicPr>
            <a:picLocks noChangeAspect="1"/>
          </p:cNvPicPr>
          <p:nvPr/>
        </p:nvPicPr>
        <p:blipFill>
          <a:blip r:embed="rId4">
            <a:alphaModFix amt="35000"/>
          </a:blip>
          <a:stretch>
            <a:fillRect/>
          </a:stretch>
        </p:blipFill>
        <p:spPr>
          <a:xfrm>
            <a:off x="0" y="1478280"/>
            <a:ext cx="12192000" cy="3088640"/>
          </a:xfrm>
          <a:prstGeom prst="rect">
            <a:avLst/>
          </a:prstGeom>
        </p:spPr>
      </p:pic>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triangles</a:t>
            </a:r>
            <a:r>
              <a:rPr lang="el-GR" sz="3200" b="1" dirty="0">
                <a:solidFill>
                  <a:schemeClr val="bg1"/>
                </a:solidFill>
                <a:latin typeface="Comic Sans MS"/>
                <a:sym typeface="Comic Sans MS"/>
              </a:rPr>
              <a:t> </a:t>
            </a:r>
            <a:r>
              <a:rPr lang="en-US" sz="3200" b="1" dirty="0">
                <a:solidFill>
                  <a:schemeClr val="bg1"/>
                </a:solidFill>
                <a:latin typeface="Comic Sans MS"/>
                <a:sym typeface="Comic Sans MS"/>
              </a:rPr>
              <a:t>are needed to pave the shape?</a:t>
            </a: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cxnSp>
        <p:nvCxnSpPr>
          <p:cNvPr id="49" name="Straight Connector 48">
            <a:extLst>
              <a:ext uri="{FF2B5EF4-FFF2-40B4-BE49-F238E27FC236}">
                <a16:creationId xmlns:a16="http://schemas.microsoft.com/office/drawing/2014/main" id="{D55B9E3A-B782-9065-7B61-BD8AACD6354F}"/>
              </a:ext>
            </a:extLst>
          </p:cNvPr>
          <p:cNvCxnSpPr>
            <a:cxnSpLocks/>
          </p:cNvCxnSpPr>
          <p:nvPr/>
        </p:nvCxnSpPr>
        <p:spPr>
          <a:xfrm>
            <a:off x="1153245" y="3781778"/>
            <a:ext cx="227857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BA0E1B6-70D4-AE7F-9AB0-E354B7D1CF71}"/>
              </a:ext>
            </a:extLst>
          </p:cNvPr>
          <p:cNvCxnSpPr>
            <a:cxnSpLocks/>
          </p:cNvCxnSpPr>
          <p:nvPr/>
        </p:nvCxnSpPr>
        <p:spPr>
          <a:xfrm>
            <a:off x="1918294" y="2258220"/>
            <a:ext cx="7437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F4D546B0-9B43-D7E5-F4AA-747DF76E459C}"/>
              </a:ext>
            </a:extLst>
          </p:cNvPr>
          <p:cNvCxnSpPr>
            <a:cxnSpLocks/>
          </p:cNvCxnSpPr>
          <p:nvPr/>
        </p:nvCxnSpPr>
        <p:spPr>
          <a:xfrm flipV="1">
            <a:off x="1153245" y="2258220"/>
            <a:ext cx="765049" cy="152355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539F879-3999-DEF9-A812-9416E85CD38A}"/>
              </a:ext>
            </a:extLst>
          </p:cNvPr>
          <p:cNvCxnSpPr>
            <a:cxnSpLocks/>
          </p:cNvCxnSpPr>
          <p:nvPr/>
        </p:nvCxnSpPr>
        <p:spPr>
          <a:xfrm flipH="1" flipV="1">
            <a:off x="2662061" y="2258220"/>
            <a:ext cx="765049" cy="152355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9D465C8-BE2F-611E-EE6F-4FDEFC278AF3}"/>
              </a:ext>
            </a:extLst>
          </p:cNvPr>
          <p:cNvCxnSpPr>
            <a:cxnSpLocks/>
          </p:cNvCxnSpPr>
          <p:nvPr/>
        </p:nvCxnSpPr>
        <p:spPr>
          <a:xfrm>
            <a:off x="4170878" y="3774898"/>
            <a:ext cx="2286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CD13018-FC46-344B-3C95-750C0ACF6D45}"/>
              </a:ext>
            </a:extLst>
          </p:cNvPr>
          <p:cNvCxnSpPr>
            <a:cxnSpLocks/>
          </p:cNvCxnSpPr>
          <p:nvPr/>
        </p:nvCxnSpPr>
        <p:spPr>
          <a:xfrm flipV="1">
            <a:off x="4182166" y="2264656"/>
            <a:ext cx="764031" cy="152153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961C739-F720-A8BA-BE9B-602C0189A47E}"/>
              </a:ext>
            </a:extLst>
          </p:cNvPr>
          <p:cNvCxnSpPr>
            <a:cxnSpLocks/>
          </p:cNvCxnSpPr>
          <p:nvPr/>
        </p:nvCxnSpPr>
        <p:spPr>
          <a:xfrm>
            <a:off x="4955456" y="2264656"/>
            <a:ext cx="228072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5938904-559E-1E53-1AD2-0532984536FF}"/>
              </a:ext>
            </a:extLst>
          </p:cNvPr>
          <p:cNvCxnSpPr>
            <a:cxnSpLocks/>
          </p:cNvCxnSpPr>
          <p:nvPr/>
        </p:nvCxnSpPr>
        <p:spPr>
          <a:xfrm flipV="1">
            <a:off x="6440716" y="2264656"/>
            <a:ext cx="761817" cy="151712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78EBEAD-A499-89B6-F5EE-2097DD8649E5}"/>
              </a:ext>
            </a:extLst>
          </p:cNvPr>
          <p:cNvCxnSpPr>
            <a:cxnSpLocks/>
          </p:cNvCxnSpPr>
          <p:nvPr/>
        </p:nvCxnSpPr>
        <p:spPr>
          <a:xfrm flipV="1">
            <a:off x="8008152" y="2258220"/>
            <a:ext cx="762870" cy="151921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D75C511-F8C0-DC1E-9F8E-61A3DD71EB38}"/>
              </a:ext>
            </a:extLst>
          </p:cNvPr>
          <p:cNvCxnSpPr>
            <a:cxnSpLocks/>
          </p:cNvCxnSpPr>
          <p:nvPr/>
        </p:nvCxnSpPr>
        <p:spPr>
          <a:xfrm>
            <a:off x="8008152" y="3781778"/>
            <a:ext cx="225633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7155D01-88A6-A0AB-0925-86A4A5508BD1}"/>
              </a:ext>
            </a:extLst>
          </p:cNvPr>
          <p:cNvCxnSpPr>
            <a:cxnSpLocks/>
          </p:cNvCxnSpPr>
          <p:nvPr/>
        </p:nvCxnSpPr>
        <p:spPr>
          <a:xfrm>
            <a:off x="8771022" y="2264656"/>
            <a:ext cx="75621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95A69956-1C2C-85BC-6449-370ECB9A6038}"/>
              </a:ext>
            </a:extLst>
          </p:cNvPr>
          <p:cNvCxnSpPr>
            <a:cxnSpLocks/>
          </p:cNvCxnSpPr>
          <p:nvPr/>
        </p:nvCxnSpPr>
        <p:spPr>
          <a:xfrm flipV="1">
            <a:off x="9124058" y="2258220"/>
            <a:ext cx="403181" cy="76720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CDE79BB-2331-ECE1-8284-13E90E63B6E7}"/>
              </a:ext>
            </a:extLst>
          </p:cNvPr>
          <p:cNvCxnSpPr>
            <a:cxnSpLocks/>
          </p:cNvCxnSpPr>
          <p:nvPr/>
        </p:nvCxnSpPr>
        <p:spPr>
          <a:xfrm flipV="1">
            <a:off x="9136320" y="3017829"/>
            <a:ext cx="1502724" cy="759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E9C6BCD5-A6D6-DE18-4881-5904521BFBAB}"/>
              </a:ext>
            </a:extLst>
          </p:cNvPr>
          <p:cNvCxnSpPr>
            <a:cxnSpLocks/>
          </p:cNvCxnSpPr>
          <p:nvPr/>
        </p:nvCxnSpPr>
        <p:spPr>
          <a:xfrm flipV="1">
            <a:off x="10264488" y="3025421"/>
            <a:ext cx="374556" cy="75635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1045F5FA-14F2-C6B8-E84B-94B99F47FB24}"/>
              </a:ext>
            </a:extLst>
          </p:cNvPr>
          <p:cNvSpPr txBox="1"/>
          <p:nvPr/>
        </p:nvSpPr>
        <p:spPr>
          <a:xfrm>
            <a:off x="1" y="4827389"/>
            <a:ext cx="4170878" cy="488147"/>
          </a:xfrm>
          <a:prstGeom prst="rect">
            <a:avLst/>
          </a:prstGeom>
          <a:noFill/>
        </p:spPr>
        <p:txBody>
          <a:bodyPr wrap="square">
            <a:spAutoFit/>
          </a:bodyPr>
          <a:lstStyle/>
          <a:p>
            <a:pPr lvl="0" indent="-228600" algn="ctr">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 triangles.</a:t>
            </a:r>
          </a:p>
        </p:txBody>
      </p:sp>
      <p:sp>
        <p:nvSpPr>
          <p:cNvPr id="96" name="Rectangle: Rounded Corners 95">
            <a:extLst>
              <a:ext uri="{FF2B5EF4-FFF2-40B4-BE49-F238E27FC236}">
                <a16:creationId xmlns:a16="http://schemas.microsoft.com/office/drawing/2014/main" id="{6EA1ECD1-F8C3-AD38-8699-F85C097EE8E2}"/>
              </a:ext>
            </a:extLst>
          </p:cNvPr>
          <p:cNvSpPr/>
          <p:nvPr/>
        </p:nvSpPr>
        <p:spPr>
          <a:xfrm>
            <a:off x="1353507" y="458920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8</a:t>
            </a:r>
          </a:p>
        </p:txBody>
      </p:sp>
      <p:sp>
        <p:nvSpPr>
          <p:cNvPr id="97" name="TextBox 96">
            <a:extLst>
              <a:ext uri="{FF2B5EF4-FFF2-40B4-BE49-F238E27FC236}">
                <a16:creationId xmlns:a16="http://schemas.microsoft.com/office/drawing/2014/main" id="{21AEF3D8-D08C-1D85-0250-3AA4222293ED}"/>
              </a:ext>
            </a:extLst>
          </p:cNvPr>
          <p:cNvSpPr txBox="1"/>
          <p:nvPr/>
        </p:nvSpPr>
        <p:spPr>
          <a:xfrm>
            <a:off x="3466570" y="4815959"/>
            <a:ext cx="4022125" cy="488147"/>
          </a:xfrm>
          <a:prstGeom prst="rect">
            <a:avLst/>
          </a:prstGeom>
          <a:noFill/>
        </p:spPr>
        <p:txBody>
          <a:bodyPr wrap="square">
            <a:spAutoFit/>
          </a:bodyPr>
          <a:lstStyle/>
          <a:p>
            <a:pPr lvl="0" indent="-228600" algn="ctr">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 triangles.</a:t>
            </a:r>
          </a:p>
        </p:txBody>
      </p:sp>
      <p:sp>
        <p:nvSpPr>
          <p:cNvPr id="98" name="Rectangle: Rounded Corners 97">
            <a:extLst>
              <a:ext uri="{FF2B5EF4-FFF2-40B4-BE49-F238E27FC236}">
                <a16:creationId xmlns:a16="http://schemas.microsoft.com/office/drawing/2014/main" id="{C9A64B6B-CB53-7C16-F01E-45E6F283AF19}"/>
              </a:ext>
            </a:extLst>
          </p:cNvPr>
          <p:cNvSpPr/>
          <p:nvPr/>
        </p:nvSpPr>
        <p:spPr>
          <a:xfrm>
            <a:off x="4762764" y="458920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12</a:t>
            </a:r>
          </a:p>
        </p:txBody>
      </p:sp>
      <p:sp>
        <p:nvSpPr>
          <p:cNvPr id="99" name="TextBox 98">
            <a:extLst>
              <a:ext uri="{FF2B5EF4-FFF2-40B4-BE49-F238E27FC236}">
                <a16:creationId xmlns:a16="http://schemas.microsoft.com/office/drawing/2014/main" id="{DB522A8F-4615-6287-DDD6-4A8CCC68FECF}"/>
              </a:ext>
            </a:extLst>
          </p:cNvPr>
          <p:cNvSpPr txBox="1"/>
          <p:nvPr/>
        </p:nvSpPr>
        <p:spPr>
          <a:xfrm>
            <a:off x="7186772" y="4827389"/>
            <a:ext cx="4022125" cy="488147"/>
          </a:xfrm>
          <a:prstGeom prst="rect">
            <a:avLst/>
          </a:prstGeom>
          <a:noFill/>
        </p:spPr>
        <p:txBody>
          <a:bodyPr wrap="square">
            <a:spAutoFit/>
          </a:bodyPr>
          <a:lstStyle/>
          <a:p>
            <a:pPr lvl="0" indent="-228600" algn="ctr">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 triangles.</a:t>
            </a:r>
          </a:p>
        </p:txBody>
      </p:sp>
      <p:sp>
        <p:nvSpPr>
          <p:cNvPr id="100" name="Rectangle: Rounded Corners 99">
            <a:extLst>
              <a:ext uri="{FF2B5EF4-FFF2-40B4-BE49-F238E27FC236}">
                <a16:creationId xmlns:a16="http://schemas.microsoft.com/office/drawing/2014/main" id="{09948D93-A0AE-6758-53F2-D12E08D10484}"/>
              </a:ext>
            </a:extLst>
          </p:cNvPr>
          <p:cNvSpPr/>
          <p:nvPr/>
        </p:nvSpPr>
        <p:spPr>
          <a:xfrm>
            <a:off x="8446660" y="457777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8</a:t>
            </a:r>
          </a:p>
        </p:txBody>
      </p:sp>
    </p:spTree>
    <p:custDataLst>
      <p:tags r:id="rId1"/>
    </p:custDataLst>
    <p:extLst>
      <p:ext uri="{BB962C8B-B14F-4D97-AF65-F5344CB8AC3E}">
        <p14:creationId xmlns:p14="http://schemas.microsoft.com/office/powerpoint/2010/main" val="98775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fade">
                                      <p:cBhvr>
                                        <p:cTn id="12" dur="500"/>
                                        <p:tgtEl>
                                          <p:spTgt spid="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fade">
                                      <p:cBhvr>
                                        <p:cTn id="1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squares</a:t>
            </a:r>
            <a:r>
              <a:rPr lang="el-GR" sz="3200" b="1" dirty="0">
                <a:solidFill>
                  <a:schemeClr val="bg1"/>
                </a:solidFill>
                <a:latin typeface="Comic Sans MS"/>
                <a:sym typeface="Comic Sans MS"/>
              </a:rPr>
              <a:t> </a:t>
            </a:r>
            <a:r>
              <a:rPr lang="en-US" sz="3200" b="1" dirty="0">
                <a:solidFill>
                  <a:schemeClr val="bg1"/>
                </a:solidFill>
                <a:latin typeface="Comic Sans MS"/>
                <a:sym typeface="Comic Sans MS"/>
              </a:rPr>
              <a:t>do we need to pave the given shapes?</a:t>
            </a:r>
          </a:p>
        </p:txBody>
      </p:sp>
      <p:sp>
        <p:nvSpPr>
          <p:cNvPr id="95" name="TextBox 94">
            <a:extLst>
              <a:ext uri="{FF2B5EF4-FFF2-40B4-BE49-F238E27FC236}">
                <a16:creationId xmlns:a16="http://schemas.microsoft.com/office/drawing/2014/main" id="{1045F5FA-14F2-C6B8-E84B-94B99F47FB24}"/>
              </a:ext>
            </a:extLst>
          </p:cNvPr>
          <p:cNvSpPr txBox="1"/>
          <p:nvPr/>
        </p:nvSpPr>
        <p:spPr>
          <a:xfrm>
            <a:off x="766999" y="4781669"/>
            <a:ext cx="4022125" cy="488147"/>
          </a:xfrm>
          <a:prstGeom prst="rect">
            <a:avLst/>
          </a:prstGeom>
          <a:noFill/>
        </p:spPr>
        <p:txBody>
          <a:bodyPr wrap="square">
            <a:spAutoFit/>
          </a:bodyPr>
          <a:lstStyle/>
          <a:p>
            <a:pPr lvl="0" indent="-228600" algn="ctr">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____</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squares</a:t>
            </a: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a:t>
            </a:r>
          </a:p>
        </p:txBody>
      </p:sp>
      <p:sp>
        <p:nvSpPr>
          <p:cNvPr id="96" name="Rectangle: Rounded Corners 95">
            <a:extLst>
              <a:ext uri="{FF2B5EF4-FFF2-40B4-BE49-F238E27FC236}">
                <a16:creationId xmlns:a16="http://schemas.microsoft.com/office/drawing/2014/main" id="{6EA1ECD1-F8C3-AD38-8699-F85C097EE8E2}"/>
              </a:ext>
            </a:extLst>
          </p:cNvPr>
          <p:cNvSpPr/>
          <p:nvPr/>
        </p:nvSpPr>
        <p:spPr>
          <a:xfrm>
            <a:off x="2143203" y="455491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18</a:t>
            </a:r>
          </a:p>
        </p:txBody>
      </p:sp>
      <p:sp>
        <p:nvSpPr>
          <p:cNvPr id="97" name="TextBox 96">
            <a:extLst>
              <a:ext uri="{FF2B5EF4-FFF2-40B4-BE49-F238E27FC236}">
                <a16:creationId xmlns:a16="http://schemas.microsoft.com/office/drawing/2014/main" id="{21AEF3D8-D08C-1D85-0250-3AA4222293ED}"/>
              </a:ext>
            </a:extLst>
          </p:cNvPr>
          <p:cNvSpPr txBox="1"/>
          <p:nvPr/>
        </p:nvSpPr>
        <p:spPr>
          <a:xfrm>
            <a:off x="4820943" y="4827389"/>
            <a:ext cx="4022125" cy="491288"/>
          </a:xfrm>
          <a:prstGeom prst="rect">
            <a:avLst/>
          </a:prstGeom>
          <a:noFill/>
        </p:spPr>
        <p:txBody>
          <a:bodyPr wrap="square">
            <a:spAutoFit/>
          </a:bodyPr>
          <a:lstStyle/>
          <a:p>
            <a:pPr lvl="0" indent="-228600" algn="ctr">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a:t>
            </a:r>
            <a:r>
              <a:rPr kumimoji="0" lang="el-GR"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squares.</a:t>
            </a:r>
          </a:p>
        </p:txBody>
      </p:sp>
      <p:sp>
        <p:nvSpPr>
          <p:cNvPr id="98" name="Rectangle: Rounded Corners 97">
            <a:extLst>
              <a:ext uri="{FF2B5EF4-FFF2-40B4-BE49-F238E27FC236}">
                <a16:creationId xmlns:a16="http://schemas.microsoft.com/office/drawing/2014/main" id="{C9A64B6B-CB53-7C16-F01E-45E6F283AF19}"/>
              </a:ext>
            </a:extLst>
          </p:cNvPr>
          <p:cNvSpPr/>
          <p:nvPr/>
        </p:nvSpPr>
        <p:spPr>
          <a:xfrm>
            <a:off x="6174287" y="461206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9</a:t>
            </a:r>
          </a:p>
        </p:txBody>
      </p:sp>
      <p:sp>
        <p:nvSpPr>
          <p:cNvPr id="99" name="TextBox 98">
            <a:extLst>
              <a:ext uri="{FF2B5EF4-FFF2-40B4-BE49-F238E27FC236}">
                <a16:creationId xmlns:a16="http://schemas.microsoft.com/office/drawing/2014/main" id="{DB522A8F-4615-6287-DDD6-4A8CCC68FECF}"/>
              </a:ext>
            </a:extLst>
          </p:cNvPr>
          <p:cNvSpPr txBox="1"/>
          <p:nvPr/>
        </p:nvSpPr>
        <p:spPr>
          <a:xfrm>
            <a:off x="8346835" y="4827389"/>
            <a:ext cx="4022125" cy="491288"/>
          </a:xfrm>
          <a:prstGeom prst="rect">
            <a:avLst/>
          </a:prstGeom>
          <a:noFill/>
        </p:spPr>
        <p:txBody>
          <a:bodyPr wrap="square">
            <a:spAutoFit/>
          </a:bodyPr>
          <a:lstStyle/>
          <a:p>
            <a:pPr lvl="0" indent="-228600" algn="ctr">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____</a:t>
            </a:r>
            <a:r>
              <a:rPr kumimoji="0" lang="el-GR"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squares.</a:t>
            </a:r>
          </a:p>
        </p:txBody>
      </p:sp>
      <p:sp>
        <p:nvSpPr>
          <p:cNvPr id="100" name="Rectangle: Rounded Corners 99">
            <a:extLst>
              <a:ext uri="{FF2B5EF4-FFF2-40B4-BE49-F238E27FC236}">
                <a16:creationId xmlns:a16="http://schemas.microsoft.com/office/drawing/2014/main" id="{09948D93-A0AE-6758-53F2-D12E08D10484}"/>
              </a:ext>
            </a:extLst>
          </p:cNvPr>
          <p:cNvSpPr/>
          <p:nvPr/>
        </p:nvSpPr>
        <p:spPr>
          <a:xfrm>
            <a:off x="9677319" y="462349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15</a:t>
            </a:r>
          </a:p>
        </p:txBody>
      </p:sp>
      <p:graphicFrame>
        <p:nvGraphicFramePr>
          <p:cNvPr id="2" name="Table 5">
            <a:extLst>
              <a:ext uri="{FF2B5EF4-FFF2-40B4-BE49-F238E27FC236}">
                <a16:creationId xmlns:a16="http://schemas.microsoft.com/office/drawing/2014/main" id="{5AED1123-7A55-530E-6EA0-B3681F001891}"/>
              </a:ext>
            </a:extLst>
          </p:cNvPr>
          <p:cNvGraphicFramePr>
            <a:graphicFrameLocks noGrp="1"/>
          </p:cNvGraphicFramePr>
          <p:nvPr>
            <p:extLst>
              <p:ext uri="{D42A27DB-BD31-4B8C-83A1-F6EECF244321}">
                <p14:modId xmlns:p14="http://schemas.microsoft.com/office/powerpoint/2010/main" val="281799053"/>
              </p:ext>
            </p:extLst>
          </p:nvPr>
        </p:nvGraphicFramePr>
        <p:xfrm>
          <a:off x="600306" y="1195825"/>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gridCol w="548640">
                  <a:extLst>
                    <a:ext uri="{9D8B030D-6E8A-4147-A177-3AD203B41FA5}">
                      <a16:colId xmlns:a16="http://schemas.microsoft.com/office/drawing/2014/main" val="199496005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3" name="Rectangle 2">
            <a:extLst>
              <a:ext uri="{FF2B5EF4-FFF2-40B4-BE49-F238E27FC236}">
                <a16:creationId xmlns:a16="http://schemas.microsoft.com/office/drawing/2014/main" id="{7B0FD2C9-598D-C8F4-ACF0-C16E8CA9AEDB}"/>
              </a:ext>
            </a:extLst>
          </p:cNvPr>
          <p:cNvSpPr/>
          <p:nvPr/>
        </p:nvSpPr>
        <p:spPr>
          <a:xfrm>
            <a:off x="1145044" y="1743018"/>
            <a:ext cx="1644688" cy="2194560"/>
          </a:xfrm>
          <a:prstGeom prst="rect">
            <a:avLst/>
          </a:prstGeom>
          <a:solidFill>
            <a:srgbClr val="C7E6F5">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5">
            <a:extLst>
              <a:ext uri="{FF2B5EF4-FFF2-40B4-BE49-F238E27FC236}">
                <a16:creationId xmlns:a16="http://schemas.microsoft.com/office/drawing/2014/main" id="{C0A715DA-6CA1-69DB-815B-DFD8BEE5411A}"/>
              </a:ext>
            </a:extLst>
          </p:cNvPr>
          <p:cNvGraphicFramePr>
            <a:graphicFrameLocks noGrp="1"/>
          </p:cNvGraphicFramePr>
          <p:nvPr>
            <p:extLst>
              <p:ext uri="{D42A27DB-BD31-4B8C-83A1-F6EECF244321}">
                <p14:modId xmlns:p14="http://schemas.microsoft.com/office/powerpoint/2010/main" val="948820010"/>
              </p:ext>
            </p:extLst>
          </p:nvPr>
        </p:nvGraphicFramePr>
        <p:xfrm>
          <a:off x="5722740" y="1743018"/>
          <a:ext cx="274320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5" name="Rectangle 4">
            <a:extLst>
              <a:ext uri="{FF2B5EF4-FFF2-40B4-BE49-F238E27FC236}">
                <a16:creationId xmlns:a16="http://schemas.microsoft.com/office/drawing/2014/main" id="{2F772CE0-7FAE-6841-917B-663342D2CD40}"/>
              </a:ext>
            </a:extLst>
          </p:cNvPr>
          <p:cNvSpPr/>
          <p:nvPr/>
        </p:nvSpPr>
        <p:spPr>
          <a:xfrm>
            <a:off x="6267478" y="2290211"/>
            <a:ext cx="1645920" cy="1642360"/>
          </a:xfrm>
          <a:prstGeom prst="rect">
            <a:avLst/>
          </a:prstGeom>
          <a:solidFill>
            <a:srgbClr val="C7E6F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4">
            <a:extLst>
              <a:ext uri="{FF2B5EF4-FFF2-40B4-BE49-F238E27FC236}">
                <a16:creationId xmlns:a16="http://schemas.microsoft.com/office/drawing/2014/main" id="{16C7CC7E-BC02-BC04-FBE5-594B559349C0}"/>
              </a:ext>
            </a:extLst>
          </p:cNvPr>
          <p:cNvGraphicFramePr>
            <a:graphicFrameLocks noGrp="1"/>
          </p:cNvGraphicFramePr>
          <p:nvPr>
            <p:extLst>
              <p:ext uri="{D42A27DB-BD31-4B8C-83A1-F6EECF244321}">
                <p14:modId xmlns:p14="http://schemas.microsoft.com/office/powerpoint/2010/main" val="252043776"/>
              </p:ext>
            </p:extLst>
          </p:nvPr>
        </p:nvGraphicFramePr>
        <p:xfrm>
          <a:off x="6276317" y="2288431"/>
          <a:ext cx="164592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545524620"/>
                    </a:ext>
                  </a:extLst>
                </a:gridCol>
                <a:gridCol w="548640">
                  <a:extLst>
                    <a:ext uri="{9D8B030D-6E8A-4147-A177-3AD203B41FA5}">
                      <a16:colId xmlns:a16="http://schemas.microsoft.com/office/drawing/2014/main" val="4045141759"/>
                    </a:ext>
                  </a:extLst>
                </a:gridCol>
                <a:gridCol w="548640">
                  <a:extLst>
                    <a:ext uri="{9D8B030D-6E8A-4147-A177-3AD203B41FA5}">
                      <a16:colId xmlns:a16="http://schemas.microsoft.com/office/drawing/2014/main" val="3213269107"/>
                    </a:ext>
                  </a:extLst>
                </a:gridCol>
              </a:tblGrid>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69889"/>
                  </a:ext>
                </a:extLst>
              </a:tr>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8637811"/>
                  </a:ext>
                </a:extLst>
              </a:tr>
              <a:tr h="548640">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7178367"/>
                  </a:ext>
                </a:extLst>
              </a:tr>
            </a:tbl>
          </a:graphicData>
        </a:graphic>
      </p:graphicFrame>
      <p:cxnSp>
        <p:nvCxnSpPr>
          <p:cNvPr id="7" name="Straight Arrow Connector 6">
            <a:extLst>
              <a:ext uri="{FF2B5EF4-FFF2-40B4-BE49-F238E27FC236}">
                <a16:creationId xmlns:a16="http://schemas.microsoft.com/office/drawing/2014/main" id="{B36AFCC5-9FC8-1FFD-5993-BA554C09D588}"/>
              </a:ext>
            </a:extLst>
          </p:cNvPr>
          <p:cNvCxnSpPr>
            <a:cxnSpLocks/>
          </p:cNvCxnSpPr>
          <p:nvPr/>
        </p:nvCxnSpPr>
        <p:spPr>
          <a:xfrm flipH="1">
            <a:off x="9279516" y="1570590"/>
            <a:ext cx="164592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C8EB8CA-F3FB-81B2-A8D5-A1B108C1699D}"/>
              </a:ext>
            </a:extLst>
          </p:cNvPr>
          <p:cNvSpPr/>
          <p:nvPr/>
        </p:nvSpPr>
        <p:spPr>
          <a:xfrm>
            <a:off x="9289228" y="1743018"/>
            <a:ext cx="1636208" cy="274320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BED8E17E-B5AE-0D91-B8AF-116621904DD1}"/>
              </a:ext>
            </a:extLst>
          </p:cNvPr>
          <p:cNvSpPr/>
          <p:nvPr/>
        </p:nvSpPr>
        <p:spPr>
          <a:xfrm>
            <a:off x="9497159" y="1250083"/>
            <a:ext cx="1167031" cy="46740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65000"/>
                    <a:lumOff val="35000"/>
                  </a:schemeClr>
                </a:solidFill>
              </a:rPr>
              <a:t>3 squares</a:t>
            </a:r>
          </a:p>
        </p:txBody>
      </p:sp>
      <p:cxnSp>
        <p:nvCxnSpPr>
          <p:cNvPr id="10" name="Straight Arrow Connector 9">
            <a:extLst>
              <a:ext uri="{FF2B5EF4-FFF2-40B4-BE49-F238E27FC236}">
                <a16:creationId xmlns:a16="http://schemas.microsoft.com/office/drawing/2014/main" id="{FD66C525-315C-6019-6A16-783CE5230B25}"/>
              </a:ext>
            </a:extLst>
          </p:cNvPr>
          <p:cNvCxnSpPr/>
          <p:nvPr/>
        </p:nvCxnSpPr>
        <p:spPr>
          <a:xfrm>
            <a:off x="11167483" y="1743018"/>
            <a:ext cx="0" cy="274320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1D5439E6-0304-DA7E-6C1D-105C627EBEA0}"/>
              </a:ext>
            </a:extLst>
          </p:cNvPr>
          <p:cNvSpPr/>
          <p:nvPr/>
        </p:nvSpPr>
        <p:spPr>
          <a:xfrm>
            <a:off x="10970260" y="2838171"/>
            <a:ext cx="1134110" cy="5528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lumMod val="65000"/>
                    <a:lumOff val="35000"/>
                  </a:schemeClr>
                </a:solidFill>
              </a:rPr>
              <a:t>5 squares</a:t>
            </a:r>
          </a:p>
        </p:txBody>
      </p:sp>
      <p:graphicFrame>
        <p:nvGraphicFramePr>
          <p:cNvPr id="12" name="Table 5">
            <a:extLst>
              <a:ext uri="{FF2B5EF4-FFF2-40B4-BE49-F238E27FC236}">
                <a16:creationId xmlns:a16="http://schemas.microsoft.com/office/drawing/2014/main" id="{A6CB4A71-E8F1-89C6-235E-DB3A7E3F3C69}"/>
              </a:ext>
            </a:extLst>
          </p:cNvPr>
          <p:cNvGraphicFramePr>
            <a:graphicFrameLocks noGrp="1"/>
          </p:cNvGraphicFramePr>
          <p:nvPr>
            <p:extLst>
              <p:ext uri="{D42A27DB-BD31-4B8C-83A1-F6EECF244321}">
                <p14:modId xmlns:p14="http://schemas.microsoft.com/office/powerpoint/2010/main" val="2431130246"/>
              </p:ext>
            </p:extLst>
          </p:nvPr>
        </p:nvGraphicFramePr>
        <p:xfrm>
          <a:off x="9284333" y="1733598"/>
          <a:ext cx="164592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13" name="Rectangle 12">
            <a:extLst>
              <a:ext uri="{FF2B5EF4-FFF2-40B4-BE49-F238E27FC236}">
                <a16:creationId xmlns:a16="http://schemas.microsoft.com/office/drawing/2014/main" id="{6119EB46-001C-77EF-960F-F67F678DB253}"/>
              </a:ext>
            </a:extLst>
          </p:cNvPr>
          <p:cNvSpPr/>
          <p:nvPr/>
        </p:nvSpPr>
        <p:spPr>
          <a:xfrm rot="5400000">
            <a:off x="3049620" y="2575613"/>
            <a:ext cx="1119572" cy="1644688"/>
          </a:xfrm>
          <a:prstGeom prst="rect">
            <a:avLst/>
          </a:prstGeom>
          <a:solidFill>
            <a:srgbClr val="C7E6F5">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81284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8"/>
                                        </p:tgtEl>
                                        <p:attrNameLst>
                                          <p:attrName>style.visibility</p:attrName>
                                        </p:attrNameLst>
                                      </p:cBhvr>
                                      <p:to>
                                        <p:strVal val="visible"/>
                                      </p:to>
                                    </p:set>
                                    <p:animEffect transition="in" filter="fade">
                                      <p:cBhvr>
                                        <p:cTn id="17" dur="500"/>
                                        <p:tgtEl>
                                          <p:spTgt spid="9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1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en-US" dirty="0"/>
              <a:t>Common formative assessment</a:t>
            </a:r>
          </a:p>
          <a:p>
            <a:endParaRPr lang="en-US" dirty="0"/>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60805D3-D965-17A3-C573-39587E417ECE}"/>
              </a:ext>
            </a:extLst>
          </p:cNvPr>
          <p:cNvSpPr/>
          <p:nvPr/>
        </p:nvSpPr>
        <p:spPr>
          <a:xfrm>
            <a:off x="7609242" y="1327481"/>
            <a:ext cx="1645920" cy="164592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squares do we need to pave each shape?</a:t>
            </a:r>
            <a:endParaRPr lang="en-GB" sz="3200" dirty="0">
              <a:solidFill>
                <a:schemeClr val="bg1"/>
              </a:solidFill>
              <a:sym typeface="Comic Sans MS"/>
            </a:endParaRPr>
          </a:p>
        </p:txBody>
      </p:sp>
      <p:sp>
        <p:nvSpPr>
          <p:cNvPr id="12" name="TextBox 11">
            <a:extLst>
              <a:ext uri="{FF2B5EF4-FFF2-40B4-BE49-F238E27FC236}">
                <a16:creationId xmlns:a16="http://schemas.microsoft.com/office/drawing/2014/main" id="{D064AB88-F67F-4212-A08E-EE469A7002B7}"/>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p:graphicFrame>
        <p:nvGraphicFramePr>
          <p:cNvPr id="2" name="Table 5">
            <a:extLst>
              <a:ext uri="{FF2B5EF4-FFF2-40B4-BE49-F238E27FC236}">
                <a16:creationId xmlns:a16="http://schemas.microsoft.com/office/drawing/2014/main" id="{71A6DEB5-9E8E-51F4-D4DF-DE7135246C6D}"/>
              </a:ext>
            </a:extLst>
          </p:cNvPr>
          <p:cNvGraphicFramePr>
            <a:graphicFrameLocks noGrp="1"/>
          </p:cNvGraphicFramePr>
          <p:nvPr>
            <p:extLst>
              <p:ext uri="{D42A27DB-BD31-4B8C-83A1-F6EECF244321}">
                <p14:modId xmlns:p14="http://schemas.microsoft.com/office/powerpoint/2010/main" val="2328727534"/>
              </p:ext>
            </p:extLst>
          </p:nvPr>
        </p:nvGraphicFramePr>
        <p:xfrm>
          <a:off x="567080" y="1327481"/>
          <a:ext cx="274320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graphicFrame>
        <p:nvGraphicFramePr>
          <p:cNvPr id="4" name="Table 5">
            <a:extLst>
              <a:ext uri="{FF2B5EF4-FFF2-40B4-BE49-F238E27FC236}">
                <a16:creationId xmlns:a16="http://schemas.microsoft.com/office/drawing/2014/main" id="{B4309997-88CA-4F35-D63F-27836AB71F57}"/>
              </a:ext>
            </a:extLst>
          </p:cNvPr>
          <p:cNvGraphicFramePr>
            <a:graphicFrameLocks noGrp="1"/>
          </p:cNvGraphicFramePr>
          <p:nvPr>
            <p:extLst>
              <p:ext uri="{D42A27DB-BD31-4B8C-83A1-F6EECF244321}">
                <p14:modId xmlns:p14="http://schemas.microsoft.com/office/powerpoint/2010/main" val="1602578735"/>
              </p:ext>
            </p:extLst>
          </p:nvPr>
        </p:nvGraphicFramePr>
        <p:xfrm>
          <a:off x="4362481" y="1327481"/>
          <a:ext cx="2194560" cy="219456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bl>
          </a:graphicData>
        </a:graphic>
      </p:graphicFrame>
      <p:graphicFrame>
        <p:nvGraphicFramePr>
          <p:cNvPr id="10" name="Table 5">
            <a:extLst>
              <a:ext uri="{FF2B5EF4-FFF2-40B4-BE49-F238E27FC236}">
                <a16:creationId xmlns:a16="http://schemas.microsoft.com/office/drawing/2014/main" id="{30E3DB67-1744-0E74-D837-109A4726F36F}"/>
              </a:ext>
            </a:extLst>
          </p:cNvPr>
          <p:cNvGraphicFramePr>
            <a:graphicFrameLocks noGrp="1"/>
          </p:cNvGraphicFramePr>
          <p:nvPr>
            <p:extLst>
              <p:ext uri="{D42A27DB-BD31-4B8C-83A1-F6EECF244321}">
                <p14:modId xmlns:p14="http://schemas.microsoft.com/office/powerpoint/2010/main" val="2055830657"/>
              </p:ext>
            </p:extLst>
          </p:nvPr>
        </p:nvGraphicFramePr>
        <p:xfrm>
          <a:off x="7609242" y="1327481"/>
          <a:ext cx="164592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bl>
          </a:graphicData>
        </a:graphic>
      </p:graphicFrame>
      <p:sp>
        <p:nvSpPr>
          <p:cNvPr id="13" name="Rectangle 12">
            <a:extLst>
              <a:ext uri="{FF2B5EF4-FFF2-40B4-BE49-F238E27FC236}">
                <a16:creationId xmlns:a16="http://schemas.microsoft.com/office/drawing/2014/main" id="{A6332D8B-BAE0-443B-267D-C0E1F76E876F}"/>
              </a:ext>
            </a:extLst>
          </p:cNvPr>
          <p:cNvSpPr/>
          <p:nvPr/>
        </p:nvSpPr>
        <p:spPr>
          <a:xfrm>
            <a:off x="4911121" y="1860413"/>
            <a:ext cx="1097280" cy="1097280"/>
          </a:xfrm>
          <a:prstGeom prst="rect">
            <a:avLst/>
          </a:prstGeom>
          <a:solidFill>
            <a:srgbClr val="FFC000"/>
          </a:solidFill>
          <a:ln>
            <a:solidFill>
              <a:srgbClr val="A27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3F8CA5C-FB81-16C2-5E71-0F2665624D6B}"/>
              </a:ext>
            </a:extLst>
          </p:cNvPr>
          <p:cNvSpPr/>
          <p:nvPr/>
        </p:nvSpPr>
        <p:spPr>
          <a:xfrm>
            <a:off x="567080" y="1327481"/>
            <a:ext cx="2743200" cy="2743200"/>
          </a:xfrm>
          <a:prstGeom prst="rect">
            <a:avLst/>
          </a:prstGeom>
          <a:solidFill>
            <a:srgbClr val="FFA7F2">
              <a:alpha val="49804"/>
            </a:srgbClr>
          </a:solidFill>
          <a:ln>
            <a:solidFill>
              <a:srgbClr val="FF0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Table 5">
            <a:extLst>
              <a:ext uri="{FF2B5EF4-FFF2-40B4-BE49-F238E27FC236}">
                <a16:creationId xmlns:a16="http://schemas.microsoft.com/office/drawing/2014/main" id="{5D937069-D4FB-E0F3-8FA9-397FC4EB6FDE}"/>
              </a:ext>
            </a:extLst>
          </p:cNvPr>
          <p:cNvGraphicFramePr>
            <a:graphicFrameLocks noGrp="1"/>
          </p:cNvGraphicFramePr>
          <p:nvPr>
            <p:extLst>
              <p:ext uri="{D42A27DB-BD31-4B8C-83A1-F6EECF244321}">
                <p14:modId xmlns:p14="http://schemas.microsoft.com/office/powerpoint/2010/main" val="703806956"/>
              </p:ext>
            </p:extLst>
          </p:nvPr>
        </p:nvGraphicFramePr>
        <p:xfrm>
          <a:off x="4911121" y="1876121"/>
          <a:ext cx="1097280" cy="109728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bl>
          </a:graphicData>
        </a:graphic>
      </p:graphicFrame>
      <p:cxnSp>
        <p:nvCxnSpPr>
          <p:cNvPr id="16" name="Straight Arrow Connector 15">
            <a:extLst>
              <a:ext uri="{FF2B5EF4-FFF2-40B4-BE49-F238E27FC236}">
                <a16:creationId xmlns:a16="http://schemas.microsoft.com/office/drawing/2014/main" id="{1C92C580-801C-E1BE-BDEF-D53CDB9B8733}"/>
              </a:ext>
            </a:extLst>
          </p:cNvPr>
          <p:cNvCxnSpPr>
            <a:cxnSpLocks/>
          </p:cNvCxnSpPr>
          <p:nvPr/>
        </p:nvCxnSpPr>
        <p:spPr>
          <a:xfrm flipH="1">
            <a:off x="7629338" y="3184261"/>
            <a:ext cx="164592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C5CBA08E-7679-B9B0-9FFF-05B9684B71A5}"/>
              </a:ext>
            </a:extLst>
          </p:cNvPr>
          <p:cNvSpPr/>
          <p:nvPr/>
        </p:nvSpPr>
        <p:spPr>
          <a:xfrm>
            <a:off x="7959680" y="3004969"/>
            <a:ext cx="978579" cy="46740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65000"/>
                    <a:lumOff val="35000"/>
                  </a:schemeClr>
                </a:solidFill>
              </a:rPr>
              <a:t>3 squares</a:t>
            </a:r>
          </a:p>
        </p:txBody>
      </p:sp>
      <p:sp>
        <p:nvSpPr>
          <p:cNvPr id="18" name="TextBox 17">
            <a:extLst>
              <a:ext uri="{FF2B5EF4-FFF2-40B4-BE49-F238E27FC236}">
                <a16:creationId xmlns:a16="http://schemas.microsoft.com/office/drawing/2014/main" id="{19687427-0451-B4E0-17C0-296A7C8105A5}"/>
              </a:ext>
            </a:extLst>
          </p:cNvPr>
          <p:cNvSpPr txBox="1"/>
          <p:nvPr/>
        </p:nvSpPr>
        <p:spPr>
          <a:xfrm>
            <a:off x="2949076" y="3592724"/>
            <a:ext cx="9134168" cy="912879"/>
          </a:xfrm>
          <a:prstGeom prst="rect">
            <a:avLst/>
          </a:prstGeom>
          <a:noFill/>
        </p:spPr>
        <p:txBody>
          <a:bodyPr wrap="square">
            <a:spAutoFit/>
          </a:bodyPr>
          <a:lstStyle/>
          <a:p>
            <a:pPr marL="457200" lvl="0">
              <a:lnSpc>
                <a:spcPct val="115000"/>
              </a:lnSpc>
              <a:buSzPts val="1400"/>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 squares for the pink shape, ___ </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squares </a:t>
            </a: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for the orange shape, and ____ squares for the blue shape.</a:t>
            </a:r>
          </a:p>
        </p:txBody>
      </p:sp>
      <p:sp>
        <p:nvSpPr>
          <p:cNvPr id="19" name="TextBox 18">
            <a:extLst>
              <a:ext uri="{FF2B5EF4-FFF2-40B4-BE49-F238E27FC236}">
                <a16:creationId xmlns:a16="http://schemas.microsoft.com/office/drawing/2014/main" id="{7442CE16-7BB9-88E7-8922-4120E8271801}"/>
              </a:ext>
            </a:extLst>
          </p:cNvPr>
          <p:cNvSpPr txBox="1"/>
          <p:nvPr/>
        </p:nvSpPr>
        <p:spPr>
          <a:xfrm>
            <a:off x="0" y="4645961"/>
            <a:ext cx="12192000" cy="912879"/>
          </a:xfrm>
          <a:prstGeom prst="rect">
            <a:avLst/>
          </a:prstGeom>
          <a:noFill/>
        </p:spPr>
        <p:txBody>
          <a:bodyPr wrap="square">
            <a:spAutoFit/>
          </a:bodyPr>
          <a:lstStyle/>
          <a:p>
            <a:pPr marL="457200" marR="0" lvl="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Is the area of a square calculated by multiplying the number of rows by the number of columns?</a:t>
            </a:r>
          </a:p>
        </p:txBody>
      </p:sp>
      <p:sp>
        <p:nvSpPr>
          <p:cNvPr id="20" name="Rectangle: Rounded Corners 19">
            <a:extLst>
              <a:ext uri="{FF2B5EF4-FFF2-40B4-BE49-F238E27FC236}">
                <a16:creationId xmlns:a16="http://schemas.microsoft.com/office/drawing/2014/main" id="{6A00CEF1-25F2-493B-2F69-1E87BEF3639C}"/>
              </a:ext>
            </a:extLst>
          </p:cNvPr>
          <p:cNvSpPr/>
          <p:nvPr/>
        </p:nvSpPr>
        <p:spPr>
          <a:xfrm>
            <a:off x="4469809" y="339618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25</a:t>
            </a:r>
          </a:p>
        </p:txBody>
      </p:sp>
      <p:sp>
        <p:nvSpPr>
          <p:cNvPr id="21" name="Rectangle: Rounded Corners 20">
            <a:extLst>
              <a:ext uri="{FF2B5EF4-FFF2-40B4-BE49-F238E27FC236}">
                <a16:creationId xmlns:a16="http://schemas.microsoft.com/office/drawing/2014/main" id="{B744308A-37BE-72D0-23AF-A8403D7176C3}"/>
              </a:ext>
            </a:extLst>
          </p:cNvPr>
          <p:cNvSpPr/>
          <p:nvPr/>
        </p:nvSpPr>
        <p:spPr>
          <a:xfrm>
            <a:off x="9167296" y="339618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4</a:t>
            </a:r>
          </a:p>
        </p:txBody>
      </p:sp>
      <p:sp>
        <p:nvSpPr>
          <p:cNvPr id="22" name="Rectangle: Rounded Corners 21">
            <a:extLst>
              <a:ext uri="{FF2B5EF4-FFF2-40B4-BE49-F238E27FC236}">
                <a16:creationId xmlns:a16="http://schemas.microsoft.com/office/drawing/2014/main" id="{D178A698-7E15-4FD2-4FC8-F21DD7B7C762}"/>
              </a:ext>
            </a:extLst>
          </p:cNvPr>
          <p:cNvSpPr/>
          <p:nvPr/>
        </p:nvSpPr>
        <p:spPr>
          <a:xfrm>
            <a:off x="6518185" y="3779233"/>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9</a:t>
            </a:r>
          </a:p>
        </p:txBody>
      </p: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D8EB2F81-1820-A252-962D-F6EFA1C88771}"/>
                  </a:ext>
                </a:extLst>
              </p:cNvPr>
              <p:cNvSpPr/>
              <p:nvPr/>
            </p:nvSpPr>
            <p:spPr>
              <a:xfrm>
                <a:off x="567080" y="3883594"/>
                <a:ext cx="274320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2">
                        <a:lumMod val="60000"/>
                        <a:lumOff val="40000"/>
                      </a:schemeClr>
                    </a:solidFill>
                  </a:rPr>
                  <a:t>5 </a:t>
                </a:r>
                <a14:m>
                  <m:oMath xmlns:m="http://schemas.openxmlformats.org/officeDocument/2006/math">
                    <m:r>
                      <a:rPr lang="en-US" sz="2400" i="1" dirty="0" smtClean="0">
                        <a:solidFill>
                          <a:schemeClr val="bg2">
                            <a:lumMod val="60000"/>
                            <a:lumOff val="40000"/>
                          </a:schemeClr>
                        </a:solidFill>
                        <a:latin typeface="Cambria Math" panose="02040503050406030204" pitchFamily="18" charset="0"/>
                        <a:ea typeface="Cambria Math" panose="02040503050406030204" pitchFamily="18" charset="0"/>
                      </a:rPr>
                      <m:t>×</m:t>
                    </m:r>
                  </m:oMath>
                </a14:m>
                <a:r>
                  <a:rPr lang="en-US" sz="2400" dirty="0">
                    <a:solidFill>
                      <a:schemeClr val="bg2">
                        <a:lumMod val="60000"/>
                        <a:lumOff val="40000"/>
                      </a:schemeClr>
                    </a:solidFill>
                  </a:rPr>
                  <a:t> 5 = 25</a:t>
                </a:r>
              </a:p>
            </p:txBody>
          </p:sp>
        </mc:Choice>
        <mc:Fallback xmlns="">
          <p:sp>
            <p:nvSpPr>
              <p:cNvPr id="23" name="Rectangle: Rounded Corners 22">
                <a:extLst>
                  <a:ext uri="{FF2B5EF4-FFF2-40B4-BE49-F238E27FC236}">
                    <a16:creationId xmlns:a16="http://schemas.microsoft.com/office/drawing/2014/main" id="{D8EB2F81-1820-A252-962D-F6EFA1C88771}"/>
                  </a:ext>
                </a:extLst>
              </p:cNvPr>
              <p:cNvSpPr>
                <a:spLocks noRot="1" noChangeAspect="1" noMove="1" noResize="1" noEditPoints="1" noAdjustHandles="1" noChangeArrowheads="1" noChangeShapeType="1" noTextEdit="1"/>
              </p:cNvSpPr>
              <p:nvPr/>
            </p:nvSpPr>
            <p:spPr>
              <a:xfrm>
                <a:off x="567080" y="3883594"/>
                <a:ext cx="2743200" cy="914400"/>
              </a:xfrm>
              <a:prstGeom prst="roundRect">
                <a:avLst/>
              </a:prstGeom>
              <a:blipFill>
                <a:blip r:embed="rId4"/>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Rectangle: Rounded Corners 23">
                <a:extLst>
                  <a:ext uri="{FF2B5EF4-FFF2-40B4-BE49-F238E27FC236}">
                    <a16:creationId xmlns:a16="http://schemas.microsoft.com/office/drawing/2014/main" id="{B33CA563-0403-2351-BD07-5AF4EAD8489E}"/>
                  </a:ext>
                </a:extLst>
              </p:cNvPr>
              <p:cNvSpPr/>
              <p:nvPr/>
            </p:nvSpPr>
            <p:spPr>
              <a:xfrm>
                <a:off x="4501696" y="2992095"/>
                <a:ext cx="1916129" cy="50413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2">
                        <a:lumMod val="60000"/>
                        <a:lumOff val="40000"/>
                      </a:schemeClr>
                    </a:solidFill>
                  </a:rPr>
                  <a:t>2 </a:t>
                </a:r>
                <a14:m>
                  <m:oMath xmlns:m="http://schemas.openxmlformats.org/officeDocument/2006/math">
                    <m:r>
                      <a:rPr lang="en-US" sz="2400" i="1" dirty="0" smtClean="0">
                        <a:solidFill>
                          <a:schemeClr val="bg2">
                            <a:lumMod val="60000"/>
                            <a:lumOff val="40000"/>
                          </a:schemeClr>
                        </a:solidFill>
                        <a:latin typeface="Cambria Math" panose="02040503050406030204" pitchFamily="18" charset="0"/>
                        <a:ea typeface="Cambria Math" panose="02040503050406030204" pitchFamily="18" charset="0"/>
                      </a:rPr>
                      <m:t>×</m:t>
                    </m:r>
                  </m:oMath>
                </a14:m>
                <a:r>
                  <a:rPr lang="en-US" sz="2400" dirty="0">
                    <a:solidFill>
                      <a:schemeClr val="bg2">
                        <a:lumMod val="60000"/>
                        <a:lumOff val="40000"/>
                      </a:schemeClr>
                    </a:solidFill>
                  </a:rPr>
                  <a:t> 2 = 4</a:t>
                </a:r>
              </a:p>
            </p:txBody>
          </p:sp>
        </mc:Choice>
        <mc:Fallback xmlns="">
          <p:sp>
            <p:nvSpPr>
              <p:cNvPr id="24" name="Rectangle: Rounded Corners 23">
                <a:extLst>
                  <a:ext uri="{FF2B5EF4-FFF2-40B4-BE49-F238E27FC236}">
                    <a16:creationId xmlns:a16="http://schemas.microsoft.com/office/drawing/2014/main" id="{B33CA563-0403-2351-BD07-5AF4EAD8489E}"/>
                  </a:ext>
                </a:extLst>
              </p:cNvPr>
              <p:cNvSpPr>
                <a:spLocks noRot="1" noChangeAspect="1" noMove="1" noResize="1" noEditPoints="1" noAdjustHandles="1" noChangeArrowheads="1" noChangeShapeType="1" noTextEdit="1"/>
              </p:cNvSpPr>
              <p:nvPr/>
            </p:nvSpPr>
            <p:spPr>
              <a:xfrm>
                <a:off x="4501696" y="2992095"/>
                <a:ext cx="1916129" cy="504138"/>
              </a:xfrm>
              <a:prstGeom prst="roundRect">
                <a:avLst/>
              </a:prstGeom>
              <a:blipFill>
                <a:blip r:embed="rId5"/>
                <a:stretch>
                  <a:fillRect t="-4819" b="-22892"/>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41C2D3DB-1423-A9C2-6664-05B1563B7C2B}"/>
                  </a:ext>
                </a:extLst>
              </p:cNvPr>
              <p:cNvSpPr/>
              <p:nvPr/>
            </p:nvSpPr>
            <p:spPr>
              <a:xfrm>
                <a:off x="8742655" y="1677818"/>
                <a:ext cx="274320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2">
                        <a:lumMod val="60000"/>
                        <a:lumOff val="40000"/>
                      </a:schemeClr>
                    </a:solidFill>
                  </a:rPr>
                  <a:t>3 </a:t>
                </a:r>
                <a14:m>
                  <m:oMath xmlns:m="http://schemas.openxmlformats.org/officeDocument/2006/math">
                    <m:r>
                      <a:rPr lang="en-US" sz="2400" i="1" dirty="0" smtClean="0">
                        <a:solidFill>
                          <a:schemeClr val="bg2">
                            <a:lumMod val="60000"/>
                            <a:lumOff val="40000"/>
                          </a:schemeClr>
                        </a:solidFill>
                        <a:latin typeface="Cambria Math" panose="02040503050406030204" pitchFamily="18" charset="0"/>
                        <a:ea typeface="Cambria Math" panose="02040503050406030204" pitchFamily="18" charset="0"/>
                      </a:rPr>
                      <m:t>×</m:t>
                    </m:r>
                  </m:oMath>
                </a14:m>
                <a:r>
                  <a:rPr lang="en-US" sz="2400" dirty="0">
                    <a:solidFill>
                      <a:schemeClr val="bg2">
                        <a:lumMod val="60000"/>
                        <a:lumOff val="40000"/>
                      </a:schemeClr>
                    </a:solidFill>
                  </a:rPr>
                  <a:t> 3 = 9</a:t>
                </a:r>
              </a:p>
            </p:txBody>
          </p:sp>
        </mc:Choice>
        <mc:Fallback xmlns="">
          <p:sp>
            <p:nvSpPr>
              <p:cNvPr id="25" name="Rectangle: Rounded Corners 24">
                <a:extLst>
                  <a:ext uri="{FF2B5EF4-FFF2-40B4-BE49-F238E27FC236}">
                    <a16:creationId xmlns:a16="http://schemas.microsoft.com/office/drawing/2014/main" id="{41C2D3DB-1423-A9C2-6664-05B1563B7C2B}"/>
                  </a:ext>
                </a:extLst>
              </p:cNvPr>
              <p:cNvSpPr>
                <a:spLocks noRot="1" noChangeAspect="1" noMove="1" noResize="1" noEditPoints="1" noAdjustHandles="1" noChangeArrowheads="1" noChangeShapeType="1" noTextEdit="1"/>
              </p:cNvSpPr>
              <p:nvPr/>
            </p:nvSpPr>
            <p:spPr>
              <a:xfrm>
                <a:off x="8742655" y="1677818"/>
                <a:ext cx="2743200" cy="914400"/>
              </a:xfrm>
              <a:prstGeom prst="roundRect">
                <a:avLst/>
              </a:prstGeom>
              <a:blipFill>
                <a:blip r:embed="rId6"/>
                <a:stretch>
                  <a:fillRect/>
                </a:stretch>
              </a:blipFill>
              <a:ln>
                <a:noFill/>
              </a:ln>
            </p:spPr>
            <p:txBody>
              <a:bodyPr/>
              <a:lstStyle/>
              <a:p>
                <a:r>
                  <a:rPr lang="fr-FR">
                    <a:noFill/>
                  </a:rPr>
                  <a:t> </a:t>
                </a:r>
              </a:p>
            </p:txBody>
          </p:sp>
        </mc:Fallback>
      </mc:AlternateContent>
      <p:sp>
        <p:nvSpPr>
          <p:cNvPr id="26" name="Rectangle: Rounded Corners 25">
            <a:extLst>
              <a:ext uri="{FF2B5EF4-FFF2-40B4-BE49-F238E27FC236}">
                <a16:creationId xmlns:a16="http://schemas.microsoft.com/office/drawing/2014/main" id="{C7E42217-3C71-6B74-342B-97CEDE1E00F9}"/>
              </a:ext>
            </a:extLst>
          </p:cNvPr>
          <p:cNvSpPr/>
          <p:nvPr/>
        </p:nvSpPr>
        <p:spPr>
          <a:xfrm>
            <a:off x="7269541" y="5718126"/>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Yes</a:t>
            </a:r>
          </a:p>
        </p:txBody>
      </p:sp>
      <p:sp>
        <p:nvSpPr>
          <p:cNvPr id="27" name="Rectangle: Rounded Corners 26">
            <a:extLst>
              <a:ext uri="{FF2B5EF4-FFF2-40B4-BE49-F238E27FC236}">
                <a16:creationId xmlns:a16="http://schemas.microsoft.com/office/drawing/2014/main" id="{15C59C6A-C618-C0D0-BBD5-8F27488288CB}"/>
              </a:ext>
            </a:extLst>
          </p:cNvPr>
          <p:cNvSpPr/>
          <p:nvPr/>
        </p:nvSpPr>
        <p:spPr>
          <a:xfrm>
            <a:off x="9059965" y="5718126"/>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No</a:t>
            </a:r>
          </a:p>
        </p:txBody>
      </p:sp>
      <p:sp>
        <p:nvSpPr>
          <p:cNvPr id="28" name="Rectangle: Rounded Corners 27">
            <a:extLst>
              <a:ext uri="{FF2B5EF4-FFF2-40B4-BE49-F238E27FC236}">
                <a16:creationId xmlns:a16="http://schemas.microsoft.com/office/drawing/2014/main" id="{F79253E9-747B-FF46-1B9D-7778C5D4E0A7}"/>
              </a:ext>
            </a:extLst>
          </p:cNvPr>
          <p:cNvSpPr/>
          <p:nvPr/>
        </p:nvSpPr>
        <p:spPr>
          <a:xfrm>
            <a:off x="7269541" y="5718126"/>
            <a:ext cx="1387803" cy="458835"/>
          </a:xfrm>
          <a:prstGeom prst="roundRect">
            <a:avLst/>
          </a:prstGeom>
          <a:solidFill>
            <a:srgbClr val="74C274"/>
          </a:solidFill>
          <a:ln w="3175">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Yes</a:t>
            </a:r>
          </a:p>
        </p:txBody>
      </p:sp>
    </p:spTree>
    <p:custDataLst>
      <p:tags r:id="rId1"/>
    </p:custDataLst>
    <p:extLst>
      <p:ext uri="{BB962C8B-B14F-4D97-AF65-F5344CB8AC3E}">
        <p14:creationId xmlns:p14="http://schemas.microsoft.com/office/powerpoint/2010/main" val="2716908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animBg="1"/>
      <p:bldP spid="25" grpId="0"/>
      <p:bldP spid="26" grpId="0" animBg="1"/>
      <p:bldP spid="27"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Learning Objectives</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GB" sz="3200" b="1" dirty="0">
                <a:solidFill>
                  <a:srgbClr val="3A729A"/>
                </a:solidFill>
                <a:latin typeface="Comic Sans MS"/>
              </a:rPr>
              <a:t>Comparison of areas </a:t>
            </a:r>
            <a:endParaRPr lang="fr-FR" b="1" dirty="0">
              <a:solidFill>
                <a:srgbClr val="3A729A"/>
              </a:solidFill>
              <a:latin typeface="Comic Sans MS" panose="030F0702030302020204" pitchFamily="66" charset="0"/>
            </a:endParaRPr>
          </a:p>
          <a:p>
            <a:pPr marL="514350" lvl="7" indent="457200">
              <a:lnSpc>
                <a:spcPct val="150000"/>
              </a:lnSpc>
              <a:buClr>
                <a:srgbClr val="0076A3"/>
              </a:buClr>
              <a:buSzPct val="100000"/>
              <a:buFont typeface="Arial"/>
              <a:buAutoNum type="arabicPeriod"/>
            </a:pPr>
            <a:r>
              <a:rPr lang="en-US" sz="2800" dirty="0">
                <a:solidFill>
                  <a:schemeClr val="tx1">
                    <a:lumMod val="65000"/>
                    <a:lumOff val="35000"/>
                  </a:schemeClr>
                </a:solidFill>
                <a:latin typeface="Comic Sans MS"/>
              </a:rPr>
              <a:t>Perform pavements</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Pave a domain</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Express the area of a surface in an arbitrary unit of area</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Frame the area of a surface by using a pavement</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Distinguish between congruent figures and figures having the same area</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Express an area with the help of two arbitrary units where we know the relation between them</a:t>
            </a:r>
            <a:endParaRPr kumimoji="0" lang="en-GB"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4323390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units do we need to pave each shape?</a:t>
            </a:r>
            <a:endParaRPr lang="en-GB" sz="3200" dirty="0">
              <a:solidFill>
                <a:schemeClr val="bg1"/>
              </a:solidFill>
              <a:sym typeface="Comic Sans MS"/>
            </a:endParaRPr>
          </a:p>
        </p:txBody>
      </p:sp>
      <p:sp>
        <p:nvSpPr>
          <p:cNvPr id="31" name="Diamond 30">
            <a:extLst>
              <a:ext uri="{FF2B5EF4-FFF2-40B4-BE49-F238E27FC236}">
                <a16:creationId xmlns:a16="http://schemas.microsoft.com/office/drawing/2014/main" id="{8D5993A8-A931-B768-C9F7-47E5D44BFAD7}"/>
              </a:ext>
            </a:extLst>
          </p:cNvPr>
          <p:cNvSpPr/>
          <p:nvPr/>
        </p:nvSpPr>
        <p:spPr>
          <a:xfrm>
            <a:off x="7941188" y="2279191"/>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Diamond 32">
            <a:extLst>
              <a:ext uri="{FF2B5EF4-FFF2-40B4-BE49-F238E27FC236}">
                <a16:creationId xmlns:a16="http://schemas.microsoft.com/office/drawing/2014/main" id="{083CDA73-D66E-3BB4-C45F-97799C664691}"/>
              </a:ext>
            </a:extLst>
          </p:cNvPr>
          <p:cNvSpPr/>
          <p:nvPr/>
        </p:nvSpPr>
        <p:spPr>
          <a:xfrm>
            <a:off x="9077802" y="3028692"/>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Diamond 33">
            <a:extLst>
              <a:ext uri="{FF2B5EF4-FFF2-40B4-BE49-F238E27FC236}">
                <a16:creationId xmlns:a16="http://schemas.microsoft.com/office/drawing/2014/main" id="{939DE3BC-3CF7-93EC-6427-49BE4ACB9EF2}"/>
              </a:ext>
            </a:extLst>
          </p:cNvPr>
          <p:cNvSpPr/>
          <p:nvPr/>
        </p:nvSpPr>
        <p:spPr>
          <a:xfrm>
            <a:off x="9458294" y="227512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iamond 34">
            <a:extLst>
              <a:ext uri="{FF2B5EF4-FFF2-40B4-BE49-F238E27FC236}">
                <a16:creationId xmlns:a16="http://schemas.microsoft.com/office/drawing/2014/main" id="{C25B99A1-3A91-1A5D-7ADD-AC674CDA5178}"/>
              </a:ext>
            </a:extLst>
          </p:cNvPr>
          <p:cNvSpPr/>
          <p:nvPr/>
        </p:nvSpPr>
        <p:spPr>
          <a:xfrm>
            <a:off x="9826803" y="152201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Diamond 35">
            <a:extLst>
              <a:ext uri="{FF2B5EF4-FFF2-40B4-BE49-F238E27FC236}">
                <a16:creationId xmlns:a16="http://schemas.microsoft.com/office/drawing/2014/main" id="{550838C0-5D2F-09F2-B46C-9F7A0ED94961}"/>
              </a:ext>
            </a:extLst>
          </p:cNvPr>
          <p:cNvSpPr/>
          <p:nvPr/>
        </p:nvSpPr>
        <p:spPr>
          <a:xfrm>
            <a:off x="8695373" y="227004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Diamond 36">
            <a:extLst>
              <a:ext uri="{FF2B5EF4-FFF2-40B4-BE49-F238E27FC236}">
                <a16:creationId xmlns:a16="http://schemas.microsoft.com/office/drawing/2014/main" id="{8A2CE3B4-7031-ED81-3581-089F35A8A24E}"/>
              </a:ext>
            </a:extLst>
          </p:cNvPr>
          <p:cNvSpPr/>
          <p:nvPr/>
        </p:nvSpPr>
        <p:spPr>
          <a:xfrm>
            <a:off x="7564620" y="3028692"/>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Diamond 37">
            <a:extLst>
              <a:ext uri="{FF2B5EF4-FFF2-40B4-BE49-F238E27FC236}">
                <a16:creationId xmlns:a16="http://schemas.microsoft.com/office/drawing/2014/main" id="{FB782197-BF8B-1189-AE33-9B7E34F1F79E}"/>
              </a:ext>
            </a:extLst>
          </p:cNvPr>
          <p:cNvSpPr/>
          <p:nvPr/>
        </p:nvSpPr>
        <p:spPr>
          <a:xfrm>
            <a:off x="8324329" y="151566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16DF54F5-2A87-6248-F5C2-21FD7AD122FA}"/>
              </a:ext>
            </a:extLst>
          </p:cNvPr>
          <p:cNvSpPr txBox="1"/>
          <p:nvPr/>
        </p:nvSpPr>
        <p:spPr>
          <a:xfrm>
            <a:off x="1113523" y="4700773"/>
            <a:ext cx="4544327" cy="461665"/>
          </a:xfrm>
          <a:prstGeom prst="rect">
            <a:avLst/>
          </a:prstGeom>
          <a:noFill/>
        </p:spPr>
        <p:txBody>
          <a:bodyPr wrap="square">
            <a:spAutoFit/>
          </a:bodyPr>
          <a:lstStyle/>
          <a:p>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____</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triangles.</a:t>
            </a:r>
            <a:endParaRPr lang="en-US" sz="2400" dirty="0"/>
          </a:p>
        </p:txBody>
      </p:sp>
      <p:sp>
        <p:nvSpPr>
          <p:cNvPr id="41" name="TextBox 40">
            <a:extLst>
              <a:ext uri="{FF2B5EF4-FFF2-40B4-BE49-F238E27FC236}">
                <a16:creationId xmlns:a16="http://schemas.microsoft.com/office/drawing/2014/main" id="{D5C836DA-EFC4-C244-EAB0-72ED26662F5C}"/>
              </a:ext>
            </a:extLst>
          </p:cNvPr>
          <p:cNvSpPr txBox="1"/>
          <p:nvPr/>
        </p:nvSpPr>
        <p:spPr>
          <a:xfrm>
            <a:off x="6610924" y="4746493"/>
            <a:ext cx="4373869" cy="461665"/>
          </a:xfrm>
          <a:prstGeom prst="rect">
            <a:avLst/>
          </a:prstGeom>
          <a:noFill/>
        </p:spPr>
        <p:txBody>
          <a:bodyPr wrap="square">
            <a:spAutoFit/>
          </a:bodyPr>
          <a:lstStyle/>
          <a:p>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____</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diamonds.</a:t>
            </a:r>
            <a:endParaRPr lang="en-US" sz="2400" dirty="0"/>
          </a:p>
        </p:txBody>
      </p:sp>
      <p:sp>
        <p:nvSpPr>
          <p:cNvPr id="42" name="Rectangle: Rounded Corners 41">
            <a:extLst>
              <a:ext uri="{FF2B5EF4-FFF2-40B4-BE49-F238E27FC236}">
                <a16:creationId xmlns:a16="http://schemas.microsoft.com/office/drawing/2014/main" id="{B77007EB-E28D-40EA-F7A6-18430A89FD6D}"/>
              </a:ext>
            </a:extLst>
          </p:cNvPr>
          <p:cNvSpPr/>
          <p:nvPr/>
        </p:nvSpPr>
        <p:spPr>
          <a:xfrm>
            <a:off x="2260441" y="445117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8</a:t>
            </a:r>
          </a:p>
        </p:txBody>
      </p:sp>
      <p:sp>
        <p:nvSpPr>
          <p:cNvPr id="43" name="Rectangle: Rounded Corners 42">
            <a:extLst>
              <a:ext uri="{FF2B5EF4-FFF2-40B4-BE49-F238E27FC236}">
                <a16:creationId xmlns:a16="http://schemas.microsoft.com/office/drawing/2014/main" id="{0F79D977-F9D9-80EE-0784-6F1AE0785A77}"/>
              </a:ext>
            </a:extLst>
          </p:cNvPr>
          <p:cNvSpPr/>
          <p:nvPr/>
        </p:nvSpPr>
        <p:spPr>
          <a:xfrm>
            <a:off x="7799667" y="4500876"/>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7</a:t>
            </a:r>
          </a:p>
        </p:txBody>
      </p:sp>
      <p:pic>
        <p:nvPicPr>
          <p:cNvPr id="14" name="Graphic 13">
            <a:extLst>
              <a:ext uri="{FF2B5EF4-FFF2-40B4-BE49-F238E27FC236}">
                <a16:creationId xmlns:a16="http://schemas.microsoft.com/office/drawing/2014/main" id="{ADBD14D4-48F8-7C1D-25A2-B04E3958E1D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52104" y="2278189"/>
            <a:ext cx="2207822" cy="1468360"/>
          </a:xfrm>
          <a:prstGeom prst="rect">
            <a:avLst/>
          </a:prstGeom>
        </p:spPr>
      </p:pic>
      <p:pic>
        <p:nvPicPr>
          <p:cNvPr id="15" name="Graphic 14">
            <a:extLst>
              <a:ext uri="{FF2B5EF4-FFF2-40B4-BE49-F238E27FC236}">
                <a16:creationId xmlns:a16="http://schemas.microsoft.com/office/drawing/2014/main" id="{1467396B-8EE2-1B0E-D761-B5468E79DF6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48999" y="1525192"/>
            <a:ext cx="4496895" cy="2994353"/>
          </a:xfrm>
          <a:prstGeom prst="rect">
            <a:avLst/>
          </a:prstGeom>
        </p:spPr>
      </p:pic>
      <p:pic>
        <p:nvPicPr>
          <p:cNvPr id="16" name="Graphic 15">
            <a:extLst>
              <a:ext uri="{FF2B5EF4-FFF2-40B4-BE49-F238E27FC236}">
                <a16:creationId xmlns:a16="http://schemas.microsoft.com/office/drawing/2014/main" id="{8DCCC30B-5235-AB5A-ED37-D3E352FC363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05801" y="1525192"/>
            <a:ext cx="4496895" cy="2994353"/>
          </a:xfrm>
          <a:prstGeom prst="rect">
            <a:avLst/>
          </a:prstGeom>
        </p:spPr>
      </p:pic>
    </p:spTree>
    <p:custDataLst>
      <p:tags r:id="rId1"/>
    </p:custDataLst>
    <p:extLst>
      <p:ext uri="{BB962C8B-B14F-4D97-AF65-F5344CB8AC3E}">
        <p14:creationId xmlns:p14="http://schemas.microsoft.com/office/powerpoint/2010/main" val="79316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About how many units do we need to pave each shape?</a:t>
            </a:r>
            <a:endParaRPr lang="en-GB" sz="3200" dirty="0">
              <a:solidFill>
                <a:schemeClr val="bg1"/>
              </a:solidFill>
              <a:sym typeface="Comic Sans MS"/>
            </a:endParaRPr>
          </a:p>
        </p:txBody>
      </p:sp>
      <p:sp>
        <p:nvSpPr>
          <p:cNvPr id="40" name="TextBox 39">
            <a:extLst>
              <a:ext uri="{FF2B5EF4-FFF2-40B4-BE49-F238E27FC236}">
                <a16:creationId xmlns:a16="http://schemas.microsoft.com/office/drawing/2014/main" id="{16DF54F5-2A87-6248-F5C2-21FD7AD122FA}"/>
              </a:ext>
            </a:extLst>
          </p:cNvPr>
          <p:cNvSpPr txBox="1"/>
          <p:nvPr/>
        </p:nvSpPr>
        <p:spPr>
          <a:xfrm>
            <a:off x="927000" y="4710215"/>
            <a:ext cx="4479389" cy="461665"/>
          </a:xfrm>
          <a:prstGeom prst="rect">
            <a:avLst/>
          </a:prstGeom>
          <a:noFill/>
        </p:spPr>
        <p:txBody>
          <a:bodyPr wrap="square">
            <a:spAutoFit/>
          </a:bodyPr>
          <a:lstStyle/>
          <a:p>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about ___</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triangles.</a:t>
            </a:r>
            <a:endParaRPr lang="en-US" sz="2400" dirty="0"/>
          </a:p>
        </p:txBody>
      </p:sp>
      <p:sp>
        <p:nvSpPr>
          <p:cNvPr id="41" name="TextBox 40">
            <a:extLst>
              <a:ext uri="{FF2B5EF4-FFF2-40B4-BE49-F238E27FC236}">
                <a16:creationId xmlns:a16="http://schemas.microsoft.com/office/drawing/2014/main" id="{D5C836DA-EFC4-C244-EAB0-72ED26662F5C}"/>
              </a:ext>
            </a:extLst>
          </p:cNvPr>
          <p:cNvSpPr txBox="1"/>
          <p:nvPr/>
        </p:nvSpPr>
        <p:spPr>
          <a:xfrm>
            <a:off x="5659816" y="4700773"/>
            <a:ext cx="5881395" cy="461665"/>
          </a:xfrm>
          <a:prstGeom prst="rect">
            <a:avLst/>
          </a:prstGeom>
          <a:noFill/>
        </p:spPr>
        <p:txBody>
          <a:bodyPr wrap="square">
            <a:spAutoFit/>
          </a:bodyPr>
          <a:lstStyle/>
          <a:p>
            <a:r>
              <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We need about ____</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diamonds.</a:t>
            </a:r>
            <a:endParaRPr lang="en-US" sz="2400" dirty="0"/>
          </a:p>
        </p:txBody>
      </p:sp>
      <p:sp>
        <p:nvSpPr>
          <p:cNvPr id="42" name="Rectangle: Rounded Corners 41">
            <a:extLst>
              <a:ext uri="{FF2B5EF4-FFF2-40B4-BE49-F238E27FC236}">
                <a16:creationId xmlns:a16="http://schemas.microsoft.com/office/drawing/2014/main" id="{B77007EB-E28D-40EA-F7A6-18430A89FD6D}"/>
              </a:ext>
            </a:extLst>
          </p:cNvPr>
          <p:cNvSpPr/>
          <p:nvPr/>
        </p:nvSpPr>
        <p:spPr>
          <a:xfrm>
            <a:off x="2807706" y="4440811"/>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7</a:t>
            </a:r>
          </a:p>
        </p:txBody>
      </p:sp>
      <p:sp>
        <p:nvSpPr>
          <p:cNvPr id="43" name="Rectangle: Rounded Corners 42">
            <a:extLst>
              <a:ext uri="{FF2B5EF4-FFF2-40B4-BE49-F238E27FC236}">
                <a16:creationId xmlns:a16="http://schemas.microsoft.com/office/drawing/2014/main" id="{0F79D977-F9D9-80EE-0784-6F1AE0785A77}"/>
              </a:ext>
            </a:extLst>
          </p:cNvPr>
          <p:cNvSpPr/>
          <p:nvPr/>
        </p:nvSpPr>
        <p:spPr>
          <a:xfrm>
            <a:off x="8162701" y="448851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rgbClr val="74C274"/>
              </a:solidFill>
            </a:endParaRPr>
          </a:p>
        </p:txBody>
      </p:sp>
      <p:sp>
        <p:nvSpPr>
          <p:cNvPr id="6" name="Heart 5">
            <a:extLst>
              <a:ext uri="{FF2B5EF4-FFF2-40B4-BE49-F238E27FC236}">
                <a16:creationId xmlns:a16="http://schemas.microsoft.com/office/drawing/2014/main" id="{58497D17-2D84-D763-A309-2541EE31E827}"/>
              </a:ext>
            </a:extLst>
          </p:cNvPr>
          <p:cNvSpPr/>
          <p:nvPr/>
        </p:nvSpPr>
        <p:spPr>
          <a:xfrm>
            <a:off x="2738987" y="2236573"/>
            <a:ext cx="1387803" cy="2288329"/>
          </a:xfrm>
          <a:prstGeom prst="heart">
            <a:avLst/>
          </a:prstGeom>
          <a:solidFill>
            <a:srgbClr val="DCEBF3"/>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DFB99B19-8C6D-2CDE-23E8-15C430064E71}"/>
              </a:ext>
            </a:extLst>
          </p:cNvPr>
          <p:cNvSpPr/>
          <p:nvPr/>
        </p:nvSpPr>
        <p:spPr>
          <a:xfrm>
            <a:off x="7666560" y="4452241"/>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12</a:t>
            </a:r>
          </a:p>
        </p:txBody>
      </p:sp>
      <p:sp>
        <p:nvSpPr>
          <p:cNvPr id="9" name="Parallelogram 8">
            <a:extLst>
              <a:ext uri="{FF2B5EF4-FFF2-40B4-BE49-F238E27FC236}">
                <a16:creationId xmlns:a16="http://schemas.microsoft.com/office/drawing/2014/main" id="{02F4CD97-4AFE-D6B7-2EB9-F74FBC0B3059}"/>
              </a:ext>
            </a:extLst>
          </p:cNvPr>
          <p:cNvSpPr/>
          <p:nvPr/>
        </p:nvSpPr>
        <p:spPr>
          <a:xfrm>
            <a:off x="6338824" y="1803381"/>
            <a:ext cx="3310002" cy="2656911"/>
          </a:xfrm>
          <a:prstGeom prst="parallelogram">
            <a:avLst>
              <a:gd name="adj" fmla="val 49313"/>
            </a:avLst>
          </a:prstGeom>
          <a:solidFill>
            <a:srgbClr val="DCEBF3"/>
          </a:solid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45140608-6EDB-3389-2BB7-3E6E182ABE1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95452" y="1525192"/>
            <a:ext cx="4496895" cy="2994353"/>
          </a:xfrm>
          <a:prstGeom prst="rect">
            <a:avLst/>
          </a:prstGeom>
        </p:spPr>
      </p:pic>
      <p:pic>
        <p:nvPicPr>
          <p:cNvPr id="7" name="Graphic 6">
            <a:extLst>
              <a:ext uri="{FF2B5EF4-FFF2-40B4-BE49-F238E27FC236}">
                <a16:creationId xmlns:a16="http://schemas.microsoft.com/office/drawing/2014/main" id="{F3380042-4B68-A976-9C9D-F55AD5A4054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38823" y="1803380"/>
            <a:ext cx="4657725" cy="2667000"/>
          </a:xfrm>
          <a:prstGeom prst="rect">
            <a:avLst/>
          </a:prstGeom>
        </p:spPr>
      </p:pic>
    </p:spTree>
    <p:custDataLst>
      <p:tags r:id="rId1"/>
    </p:custDataLst>
    <p:extLst>
      <p:ext uri="{BB962C8B-B14F-4D97-AF65-F5344CB8AC3E}">
        <p14:creationId xmlns:p14="http://schemas.microsoft.com/office/powerpoint/2010/main" val="392604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86;ga338da080d_1_6">
            <a:extLst>
              <a:ext uri="{FF2B5EF4-FFF2-40B4-BE49-F238E27FC236}">
                <a16:creationId xmlns:a16="http://schemas.microsoft.com/office/drawing/2014/main" id="{9048CBE8-CBEB-4DEC-A965-A3E9E86F0D30}"/>
              </a:ext>
            </a:extLst>
          </p:cNvPr>
          <p:cNvSpPr txBox="1">
            <a:spLocks/>
          </p:cNvSpPr>
          <p:nvPr/>
        </p:nvSpPr>
        <p:spPr>
          <a:xfrm>
            <a:off x="492125" y="1157035"/>
            <a:ext cx="10840439" cy="419445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dk1"/>
              </a:buClr>
              <a:buSzPts val="1100"/>
            </a:pPr>
            <a:endParaRPr lang="fr-FR" b="1" dirty="0">
              <a:solidFill>
                <a:srgbClr val="3A729A"/>
              </a:solidFill>
              <a:latin typeface="Comic Sans MS" panose="030F0702030302020204" pitchFamily="66" charset="0"/>
            </a:endParaRP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Complete the drawing of a square, rectangle, parallelogram and rhombus where we know two consecutive sides. </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Classify quadrilaterals according to the congruence of sides.</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Calculate the perimeter of a polygon.</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en-US" sz="2800" dirty="0">
                <a:solidFill>
                  <a:schemeClr val="tx1">
                    <a:lumMod val="65000"/>
                    <a:lumOff val="35000"/>
                  </a:schemeClr>
                </a:solidFill>
                <a:latin typeface="Comic Sans MS" panose="030F0702030302020204" pitchFamily="66" charset="0"/>
              </a:rPr>
              <a:t>Calculate the measurement of a side of a polygon knowing its perimeter and the measurement of its other sides.</a:t>
            </a:r>
          </a:p>
        </p:txBody>
      </p:sp>
      <p:sp>
        <p:nvSpPr>
          <p:cNvPr id="2" name="Google Shape;222;p10">
            <a:extLst>
              <a:ext uri="{FF2B5EF4-FFF2-40B4-BE49-F238E27FC236}">
                <a16:creationId xmlns:a16="http://schemas.microsoft.com/office/drawing/2014/main" id="{6B9C3EBC-2C57-4326-94F8-C0862B63C8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Prerequisites</a:t>
            </a:r>
            <a:endParaRPr lang="en-US" sz="3200" dirty="0">
              <a:solidFill>
                <a:schemeClr val="bg1"/>
              </a:solidFill>
              <a:sym typeface="Comic Sans MS"/>
            </a:endParaRPr>
          </a:p>
        </p:txBody>
      </p:sp>
      <p:pic>
        <p:nvPicPr>
          <p:cNvPr id="3" name="Picture 2">
            <a:extLst>
              <a:ext uri="{FF2B5EF4-FFF2-40B4-BE49-F238E27FC236}">
                <a16:creationId xmlns:a16="http://schemas.microsoft.com/office/drawing/2014/main" id="{2A66E05C-4BD4-9304-AEA0-787D9D286697}"/>
              </a:ext>
            </a:extLst>
          </p:cNvPr>
          <p:cNvPicPr>
            <a:picLocks noChangeAspect="1"/>
          </p:cNvPicPr>
          <p:nvPr/>
        </p:nvPicPr>
        <p:blipFill>
          <a:blip r:embed="rId4"/>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206253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19A5846E-A91E-4AAB-AB88-9AB19AD0374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Elements of the Pedagogical Approach </a:t>
            </a:r>
            <a:endParaRPr lang="en-GB" sz="3200" dirty="0">
              <a:solidFill>
                <a:schemeClr val="bg1"/>
              </a:solidFill>
              <a:sym typeface="Comic Sans MS"/>
            </a:endParaRPr>
          </a:p>
        </p:txBody>
      </p:sp>
      <p:pic>
        <p:nvPicPr>
          <p:cNvPr id="4" name="Picture 3">
            <a:extLst>
              <a:ext uri="{FF2B5EF4-FFF2-40B4-BE49-F238E27FC236}">
                <a16:creationId xmlns:a16="http://schemas.microsoft.com/office/drawing/2014/main" id="{08BBE41E-FFC7-4157-B0C1-F9AFB58B6521}"/>
              </a:ext>
            </a:extLst>
          </p:cNvPr>
          <p:cNvPicPr>
            <a:picLocks noChangeAspect="1"/>
          </p:cNvPicPr>
          <p:nvPr/>
        </p:nvPicPr>
        <p:blipFill>
          <a:blip r:embed="rId4"/>
          <a:srcRect/>
          <a:stretch/>
        </p:blipFill>
        <p:spPr>
          <a:xfrm flipH="1">
            <a:off x="11195087" y="65929"/>
            <a:ext cx="606363" cy="1781002"/>
          </a:xfrm>
          <a:prstGeom prst="rect">
            <a:avLst/>
          </a:prstGeom>
        </p:spPr>
      </p:pic>
      <p:sp>
        <p:nvSpPr>
          <p:cNvPr id="6" name="Rectangle 20">
            <a:extLst>
              <a:ext uri="{FF2B5EF4-FFF2-40B4-BE49-F238E27FC236}">
                <a16:creationId xmlns:a16="http://schemas.microsoft.com/office/drawing/2014/main" id="{F4A80B83-2C21-4839-B0A8-24657E2762C7}"/>
              </a:ext>
            </a:extLst>
          </p:cNvPr>
          <p:cNvSpPr>
            <a:spLocks noChangeArrowheads="1"/>
          </p:cNvSpPr>
          <p:nvPr/>
        </p:nvSpPr>
        <p:spPr bwMode="auto">
          <a:xfrm>
            <a:off x="484351" y="2010341"/>
            <a:ext cx="3026902" cy="322002"/>
          </a:xfrm>
          <a:prstGeom prst="rect">
            <a:avLst/>
          </a:prstGeom>
          <a:solidFill>
            <a:srgbClr val="94CFEC"/>
          </a:solidFill>
          <a:ln>
            <a:solidFill>
              <a:srgbClr val="C7E6F5"/>
            </a:solidFill>
          </a:ln>
        </p:spPr>
        <p:txBody>
          <a:bodyPr spcFirstLastPara="1" wrap="square" lIns="45700" tIns="45700" rIns="45700" bIns="45700" anchor="t" anchorCtr="0">
            <a:noAutofit/>
          </a:bodyPr>
          <a:lstStyle/>
          <a:p>
            <a:r>
              <a:rPr lang="en-US" sz="1600" dirty="0">
                <a:solidFill>
                  <a:schemeClr val="tx1">
                    <a:lumMod val="75000"/>
                    <a:lumOff val="25000"/>
                  </a:schemeClr>
                </a:solidFill>
                <a:latin typeface="Comic Sans MS"/>
                <a:cs typeface="Calibri"/>
                <a:sym typeface="Comic Sans MS"/>
              </a:rPr>
              <a:t> General Pedagogical Approach</a:t>
            </a:r>
            <a:endParaRPr lang="en-US" sz="1600" dirty="0">
              <a:solidFill>
                <a:schemeClr val="tx1">
                  <a:lumMod val="75000"/>
                  <a:lumOff val="25000"/>
                </a:schemeClr>
              </a:solidFill>
              <a:latin typeface="Comic Sans MS"/>
              <a:cs typeface="Calibri"/>
            </a:endParaRPr>
          </a:p>
        </p:txBody>
      </p:sp>
      <p:sp>
        <p:nvSpPr>
          <p:cNvPr id="7" name="Oval 6">
            <a:extLst>
              <a:ext uri="{FF2B5EF4-FFF2-40B4-BE49-F238E27FC236}">
                <a16:creationId xmlns:a16="http://schemas.microsoft.com/office/drawing/2014/main" id="{6AA89821-9E22-4386-AAA9-9BD0788D798D}"/>
              </a:ext>
            </a:extLst>
          </p:cNvPr>
          <p:cNvSpPr/>
          <p:nvPr/>
        </p:nvSpPr>
        <p:spPr>
          <a:xfrm>
            <a:off x="249218" y="1798706"/>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lumMod val="75000"/>
                    <a:lumOff val="25000"/>
                  </a:schemeClr>
                </a:solidFill>
                <a:latin typeface="Comic Sans MS" panose="030F0702030302020204" pitchFamily="66" charset="0"/>
                <a:cs typeface="Adobe Arabic" panose="02040503050201090203" pitchFamily="18" charset="-78"/>
              </a:rPr>
              <a:t>1</a:t>
            </a:r>
            <a:endParaRPr lang="en-GB" b="1">
              <a:solidFill>
                <a:schemeClr val="tx1">
                  <a:lumMod val="75000"/>
                  <a:lumOff val="25000"/>
                </a:schemeClr>
              </a:solidFill>
              <a:latin typeface="Comic Sans MS" panose="030F0702030302020204" pitchFamily="66" charset="0"/>
              <a:cs typeface="Adobe Arabic" panose="02040503050201090203" pitchFamily="18" charset="-78"/>
            </a:endParaRPr>
          </a:p>
        </p:txBody>
      </p:sp>
      <p:sp>
        <p:nvSpPr>
          <p:cNvPr id="8" name="Rectangle 16">
            <a:extLst>
              <a:ext uri="{FF2B5EF4-FFF2-40B4-BE49-F238E27FC236}">
                <a16:creationId xmlns:a16="http://schemas.microsoft.com/office/drawing/2014/main" id="{CA51C952-C661-4093-BFF2-E8243ABD09A0}"/>
              </a:ext>
            </a:extLst>
          </p:cNvPr>
          <p:cNvSpPr>
            <a:spLocks noChangeArrowheads="1"/>
          </p:cNvSpPr>
          <p:nvPr/>
        </p:nvSpPr>
        <p:spPr bwMode="gray">
          <a:xfrm>
            <a:off x="390448" y="2532001"/>
            <a:ext cx="3452402" cy="347726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r>
              <a:rPr lang="en-US" sz="1600" b="1" u="none" dirty="0">
                <a:solidFill>
                  <a:schemeClr val="tx1">
                    <a:lumMod val="65000"/>
                    <a:lumOff val="35000"/>
                  </a:schemeClr>
                </a:solidFill>
                <a:latin typeface="Comic Sans MS" panose="030F0702030302020204" pitchFamily="66" charset="0"/>
              </a:rPr>
              <a:t>Connectedness</a:t>
            </a:r>
            <a:endParaRPr lang="en-US" sz="1600"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Students will relate to the lesson due to the activities that are based on real-life situations. </a:t>
            </a: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Students will understand how math is related to real-life.</a:t>
            </a:r>
          </a:p>
          <a:p>
            <a:pPr>
              <a:buSzPct val="100000"/>
            </a:pPr>
            <a:r>
              <a:rPr lang="en-US" sz="1600" b="1" dirty="0">
                <a:solidFill>
                  <a:schemeClr val="tx1">
                    <a:lumMod val="65000"/>
                    <a:lumOff val="35000"/>
                  </a:schemeClr>
                </a:solidFill>
                <a:latin typeface="Comic Sans MS" panose="030F0702030302020204" pitchFamily="66" charset="0"/>
              </a:rPr>
              <a:t>Inclusion</a:t>
            </a:r>
          </a:p>
          <a:p>
            <a:pPr marL="285750" indent="-285750">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Universal design for learning, to guide the design and development of lessons.</a:t>
            </a:r>
          </a:p>
          <a:p>
            <a:pPr marL="285750" indent="-285750">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The content is presented in flexible ways to motivate learners.</a:t>
            </a:r>
          </a:p>
          <a:p>
            <a:pPr>
              <a:buSzPct val="100000"/>
            </a:pPr>
            <a:r>
              <a:rPr lang="en-US" sz="1600" b="1" dirty="0">
                <a:solidFill>
                  <a:schemeClr val="tx1">
                    <a:lumMod val="65000"/>
                    <a:lumOff val="35000"/>
                  </a:schemeClr>
                </a:solidFill>
                <a:latin typeface="Comic Sans MS" panose="030F0702030302020204" pitchFamily="66" charset="0"/>
              </a:rPr>
              <a:t>SEL</a:t>
            </a:r>
          </a:p>
          <a:p>
            <a:pPr>
              <a:buClr>
                <a:schemeClr val="accent2">
                  <a:lumMod val="75000"/>
                </a:schemeClr>
              </a:buClr>
              <a:buSzPct val="100000"/>
            </a:pPr>
            <a:r>
              <a:rPr lang="en-US" b="0" u="none" dirty="0">
                <a:solidFill>
                  <a:schemeClr val="tx1">
                    <a:lumMod val="65000"/>
                    <a:lumOff val="35000"/>
                  </a:schemeClr>
                </a:solidFill>
                <a:latin typeface="Comic Sans MS" panose="030F0702030302020204" pitchFamily="66" charset="0"/>
              </a:rPr>
              <a:t>  </a:t>
            </a:r>
          </a:p>
        </p:txBody>
      </p:sp>
      <p:sp>
        <p:nvSpPr>
          <p:cNvPr id="9" name="Rectangle 20">
            <a:extLst>
              <a:ext uri="{FF2B5EF4-FFF2-40B4-BE49-F238E27FC236}">
                <a16:creationId xmlns:a16="http://schemas.microsoft.com/office/drawing/2014/main" id="{4F63ADEF-26DE-416A-843F-1A9348B6F80B}"/>
              </a:ext>
            </a:extLst>
          </p:cNvPr>
          <p:cNvSpPr>
            <a:spLocks noChangeArrowheads="1"/>
          </p:cNvSpPr>
          <p:nvPr/>
        </p:nvSpPr>
        <p:spPr bwMode="auto">
          <a:xfrm>
            <a:off x="4376803" y="2013128"/>
            <a:ext cx="3583248"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dirty="0">
                <a:solidFill>
                  <a:schemeClr val="tx1">
                    <a:lumMod val="75000"/>
                    <a:lumOff val="25000"/>
                  </a:schemeClr>
                </a:solidFill>
                <a:latin typeface="Comic Sans MS"/>
                <a:cs typeface="Calibri"/>
                <a:sym typeface="Calibri"/>
              </a:rPr>
              <a:t> Mathematical Pedagogical Approach </a:t>
            </a:r>
            <a:endParaRPr lang="en-US" sz="1600" dirty="0">
              <a:solidFill>
                <a:schemeClr val="tx1">
                  <a:lumMod val="75000"/>
                  <a:lumOff val="25000"/>
                </a:schemeClr>
              </a:solidFill>
              <a:latin typeface="Comic Sans MS"/>
              <a:cs typeface="Calibri"/>
            </a:endParaRPr>
          </a:p>
        </p:txBody>
      </p:sp>
      <p:sp>
        <p:nvSpPr>
          <p:cNvPr id="10" name="Oval 9">
            <a:extLst>
              <a:ext uri="{FF2B5EF4-FFF2-40B4-BE49-F238E27FC236}">
                <a16:creationId xmlns:a16="http://schemas.microsoft.com/office/drawing/2014/main" id="{42DD657D-3138-4DB2-A80B-5C0D08FB7D9E}"/>
              </a:ext>
            </a:extLst>
          </p:cNvPr>
          <p:cNvSpPr/>
          <p:nvPr/>
        </p:nvSpPr>
        <p:spPr>
          <a:xfrm>
            <a:off x="4106227" y="1801495"/>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lumMod val="75000"/>
                    <a:lumOff val="25000"/>
                  </a:schemeClr>
                </a:solidFill>
                <a:latin typeface="Comic Sans MS" panose="030F0702030302020204" pitchFamily="66" charset="0"/>
                <a:cs typeface="Adobe Arabic" panose="02040503050201090203" pitchFamily="18" charset="-78"/>
              </a:rPr>
              <a:t>2</a:t>
            </a:r>
            <a:endParaRPr lang="en-GB" b="1">
              <a:solidFill>
                <a:schemeClr val="tx1">
                  <a:lumMod val="75000"/>
                  <a:lumOff val="25000"/>
                </a:schemeClr>
              </a:solidFill>
              <a:latin typeface="Comic Sans MS" panose="030F0702030302020204" pitchFamily="66" charset="0"/>
              <a:cs typeface="Adobe Arabic" panose="02040503050201090203" pitchFamily="18" charset="-78"/>
            </a:endParaRPr>
          </a:p>
        </p:txBody>
      </p:sp>
      <p:sp>
        <p:nvSpPr>
          <p:cNvPr id="11" name="Rectangle 16">
            <a:extLst>
              <a:ext uri="{FF2B5EF4-FFF2-40B4-BE49-F238E27FC236}">
                <a16:creationId xmlns:a16="http://schemas.microsoft.com/office/drawing/2014/main" id="{72DEB447-102D-43E7-AE3B-6D66F623AAF9}"/>
              </a:ext>
            </a:extLst>
          </p:cNvPr>
          <p:cNvSpPr>
            <a:spLocks noChangeArrowheads="1"/>
          </p:cNvSpPr>
          <p:nvPr/>
        </p:nvSpPr>
        <p:spPr bwMode="gray">
          <a:xfrm>
            <a:off x="4267321" y="2529830"/>
            <a:ext cx="3761333" cy="347726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spcBef>
                <a:spcPts val="300"/>
              </a:spcBef>
              <a:buClr>
                <a:schemeClr val="accent3">
                  <a:lumMod val="50000"/>
                </a:schemeClr>
              </a:buClr>
              <a:buSzPct val="100000"/>
            </a:pPr>
            <a:r>
              <a:rPr lang="en-US" sz="1600" b="1" dirty="0">
                <a:solidFill>
                  <a:schemeClr val="tx1">
                    <a:lumMod val="65000"/>
                    <a:lumOff val="35000"/>
                  </a:schemeClr>
                </a:solidFill>
                <a:latin typeface="Comic Sans MS" panose="030F0702030302020204" pitchFamily="66" charset="0"/>
              </a:rPr>
              <a:t>Math</a:t>
            </a:r>
            <a:r>
              <a:rPr lang="en-US" b="1" dirty="0">
                <a:solidFill>
                  <a:schemeClr val="tx1">
                    <a:lumMod val="65000"/>
                    <a:lumOff val="35000"/>
                  </a:schemeClr>
                </a:solidFill>
                <a:latin typeface="Comic Sans MS" panose="030F0702030302020204" pitchFamily="66" charset="0"/>
              </a:rPr>
              <a:t> review</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Diagnostic assessment (check your knowledge), preparatory activity</a:t>
            </a:r>
          </a:p>
          <a:p>
            <a:pPr>
              <a:spcBef>
                <a:spcPts val="300"/>
              </a:spcBef>
              <a:buClr>
                <a:schemeClr val="accent3">
                  <a:lumMod val="50000"/>
                </a:schemeClr>
              </a:buClr>
              <a:buSzPct val="100000"/>
            </a:pPr>
            <a:r>
              <a:rPr lang="en-US" b="1" dirty="0">
                <a:solidFill>
                  <a:schemeClr val="tx1">
                    <a:lumMod val="65000"/>
                    <a:lumOff val="35000"/>
                  </a:schemeClr>
                </a:solidFill>
                <a:latin typeface="Comic Sans MS" panose="030F0702030302020204" pitchFamily="66" charset="0"/>
              </a:rPr>
              <a:t>Problem solving</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An ongoing goal through the session</a:t>
            </a:r>
          </a:p>
          <a:p>
            <a:pPr>
              <a:spcBef>
                <a:spcPts val="300"/>
              </a:spcBef>
              <a:buClr>
                <a:schemeClr val="accent3">
                  <a:lumMod val="50000"/>
                </a:schemeClr>
              </a:buClr>
              <a:buSzPct val="100000"/>
            </a:pPr>
            <a:r>
              <a:rPr lang="en-US" b="1" dirty="0">
                <a:solidFill>
                  <a:schemeClr val="tx1">
                    <a:lumMod val="65000"/>
                    <a:lumOff val="35000"/>
                  </a:schemeClr>
                </a:solidFill>
                <a:latin typeface="Comic Sans MS" panose="030F0702030302020204" pitchFamily="66" charset="0"/>
              </a:rPr>
              <a:t>Conceptual understanding </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Learning activity</a:t>
            </a:r>
          </a:p>
          <a:p>
            <a:pPr>
              <a:spcBef>
                <a:spcPts val="300"/>
              </a:spcBef>
              <a:buClr>
                <a:schemeClr val="accent3">
                  <a:lumMod val="50000"/>
                </a:schemeClr>
              </a:buClr>
              <a:buSzPct val="100000"/>
              <a:defRPr/>
            </a:pPr>
            <a:r>
              <a:rPr lang="en-US" b="1" dirty="0">
                <a:solidFill>
                  <a:schemeClr val="tx1">
                    <a:lumMod val="65000"/>
                    <a:lumOff val="35000"/>
                  </a:schemeClr>
                </a:solidFill>
                <a:latin typeface="Comic Sans MS" panose="030F0702030302020204" pitchFamily="66" charset="0"/>
              </a:rPr>
              <a:t>Mastery of math facts and fluency</a:t>
            </a:r>
          </a:p>
          <a:p>
            <a:pPr marL="285750" indent="-285750">
              <a:spcBef>
                <a:spcPts val="300"/>
              </a:spcBef>
              <a:buClr>
                <a:schemeClr val="accent3">
                  <a:lumMod val="50000"/>
                </a:schemeClr>
              </a:buClr>
              <a:buSzPct val="100000"/>
              <a:buFont typeface="Arial" panose="020B0604020202020204" pitchFamily="34" charset="0"/>
              <a:buChar char="•"/>
              <a:defRPr/>
            </a:pPr>
            <a:r>
              <a:rPr lang="en-US" dirty="0">
                <a:solidFill>
                  <a:schemeClr val="tx1">
                    <a:lumMod val="65000"/>
                    <a:lumOff val="35000"/>
                  </a:schemeClr>
                </a:solidFill>
                <a:latin typeface="Comic Sans MS" panose="030F0702030302020204" pitchFamily="66" charset="0"/>
              </a:rPr>
              <a:t>Applications</a:t>
            </a:r>
          </a:p>
          <a:p>
            <a:pPr>
              <a:spcBef>
                <a:spcPts val="300"/>
              </a:spcBef>
              <a:buClr>
                <a:schemeClr val="accent3">
                  <a:lumMod val="50000"/>
                </a:schemeClr>
              </a:buClr>
              <a:buSzPct val="100000"/>
              <a:defRPr/>
            </a:pPr>
            <a:r>
              <a:rPr lang="en-US" b="1" dirty="0">
                <a:solidFill>
                  <a:schemeClr val="tx1">
                    <a:lumMod val="65000"/>
                    <a:lumOff val="35000"/>
                  </a:schemeClr>
                </a:solidFill>
                <a:latin typeface="Comic Sans MS" panose="030F0702030302020204" pitchFamily="66" charset="0"/>
              </a:rPr>
              <a:t>Common formative assessment</a:t>
            </a:r>
          </a:p>
          <a:p>
            <a:pPr marL="285750" indent="-285750">
              <a:spcBef>
                <a:spcPts val="300"/>
              </a:spcBef>
              <a:buClr>
                <a:schemeClr val="accent3">
                  <a:lumMod val="50000"/>
                </a:schemeClr>
              </a:buClr>
              <a:buSzPct val="100000"/>
              <a:buFont typeface="Arial" panose="020B0604020202020204" pitchFamily="34" charset="0"/>
              <a:buChar char="•"/>
              <a:defRPr/>
            </a:pPr>
            <a:r>
              <a:rPr lang="en-US" dirty="0">
                <a:solidFill>
                  <a:schemeClr val="tx1">
                    <a:lumMod val="65000"/>
                    <a:lumOff val="35000"/>
                  </a:schemeClr>
                </a:solidFill>
                <a:latin typeface="Comic Sans MS" panose="030F0702030302020204" pitchFamily="66" charset="0"/>
              </a:rPr>
              <a:t>Formative assessment (check your understanding)</a:t>
            </a:r>
          </a:p>
        </p:txBody>
      </p:sp>
      <p:sp>
        <p:nvSpPr>
          <p:cNvPr id="12" name="Rectangle 20">
            <a:extLst>
              <a:ext uri="{FF2B5EF4-FFF2-40B4-BE49-F238E27FC236}">
                <a16:creationId xmlns:a16="http://schemas.microsoft.com/office/drawing/2014/main" id="{E158938D-D5C5-477D-BAEE-10548EF9487E}"/>
              </a:ext>
            </a:extLst>
          </p:cNvPr>
          <p:cNvSpPr>
            <a:spLocks noChangeArrowheads="1"/>
          </p:cNvSpPr>
          <p:nvPr/>
        </p:nvSpPr>
        <p:spPr bwMode="auto">
          <a:xfrm>
            <a:off x="8629394" y="2041838"/>
            <a:ext cx="1686708"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pPr marR="0" lvl="0" algn="ctr" rtl="0">
              <a:spcBef>
                <a:spcPts val="0"/>
              </a:spcBef>
              <a:spcAft>
                <a:spcPts val="0"/>
              </a:spcAft>
              <a:buClr>
                <a:schemeClr val="dk1"/>
              </a:buClr>
              <a:buSzPts val="2400"/>
            </a:pPr>
            <a:r>
              <a:rPr lang="en-US" sz="1600" dirty="0">
                <a:solidFill>
                  <a:schemeClr val="tx1">
                    <a:lumMod val="75000"/>
                    <a:lumOff val="25000"/>
                  </a:schemeClr>
                </a:solidFill>
                <a:latin typeface="Comic Sans MS"/>
                <a:cs typeface="Calibri"/>
                <a:sym typeface="Calibri"/>
              </a:rPr>
              <a:t>SEL</a:t>
            </a:r>
            <a:endParaRPr lang="en-US" sz="1600" dirty="0">
              <a:solidFill>
                <a:schemeClr val="tx1">
                  <a:lumMod val="75000"/>
                  <a:lumOff val="25000"/>
                </a:schemeClr>
              </a:solidFill>
              <a:latin typeface="Comic Sans MS"/>
              <a:cs typeface="Calibri"/>
            </a:endParaRPr>
          </a:p>
        </p:txBody>
      </p:sp>
      <p:sp>
        <p:nvSpPr>
          <p:cNvPr id="13" name="Oval 12">
            <a:extLst>
              <a:ext uri="{FF2B5EF4-FFF2-40B4-BE49-F238E27FC236}">
                <a16:creationId xmlns:a16="http://schemas.microsoft.com/office/drawing/2014/main" id="{0BFF6E19-AFD4-4271-8B70-921245100723}"/>
              </a:ext>
            </a:extLst>
          </p:cNvPr>
          <p:cNvSpPr/>
          <p:nvPr/>
        </p:nvSpPr>
        <p:spPr>
          <a:xfrm>
            <a:off x="8429702" y="1839064"/>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75000"/>
                    <a:lumOff val="25000"/>
                  </a:schemeClr>
                </a:solidFill>
                <a:latin typeface="Comic Sans MS" panose="030F0702030302020204" pitchFamily="66" charset="0"/>
                <a:cs typeface="Adobe Arabic" panose="02040503050201090203" pitchFamily="18" charset="-78"/>
              </a:rPr>
              <a:t>3</a:t>
            </a:r>
            <a:endParaRPr lang="en-GB">
              <a:solidFill>
                <a:schemeClr val="tx1">
                  <a:lumMod val="75000"/>
                  <a:lumOff val="25000"/>
                </a:schemeClr>
              </a:solidFill>
              <a:latin typeface="Comic Sans MS" panose="030F0702030302020204" pitchFamily="66" charset="0"/>
              <a:cs typeface="Adobe Arabic" panose="02040503050201090203" pitchFamily="18" charset="-78"/>
            </a:endParaRPr>
          </a:p>
        </p:txBody>
      </p:sp>
      <p:sp>
        <p:nvSpPr>
          <p:cNvPr id="14" name="Rectangle 16">
            <a:extLst>
              <a:ext uri="{FF2B5EF4-FFF2-40B4-BE49-F238E27FC236}">
                <a16:creationId xmlns:a16="http://schemas.microsoft.com/office/drawing/2014/main" id="{533E963D-D9E5-400D-B954-D1CC48EB2F04}"/>
              </a:ext>
            </a:extLst>
          </p:cNvPr>
          <p:cNvSpPr>
            <a:spLocks noChangeArrowheads="1"/>
          </p:cNvSpPr>
          <p:nvPr/>
        </p:nvSpPr>
        <p:spPr bwMode="gray">
          <a:xfrm>
            <a:off x="8475501" y="2526102"/>
            <a:ext cx="3252987" cy="348612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The domain is Emotion regulation / Processes.</a:t>
            </a:r>
          </a:p>
          <a:p>
            <a:pPr>
              <a:buClr>
                <a:schemeClr val="accent2">
                  <a:lumMod val="75000"/>
                </a:schemeClr>
              </a:buClr>
              <a:buSzPct val="100000"/>
            </a:pPr>
            <a:endParaRPr lang="en-US" b="0" u="none"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The construct is emotion regulation.</a:t>
            </a:r>
          </a:p>
          <a:p>
            <a:pPr>
              <a:buClr>
                <a:schemeClr val="accent2">
                  <a:lumMod val="75000"/>
                </a:schemeClr>
              </a:buClr>
              <a:buSzPct val="100000"/>
            </a:pPr>
            <a:endParaRPr lang="en-US" b="0" u="none"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The objective is for students to demonstrate the ability to interrupt escalating emotions.</a:t>
            </a:r>
          </a:p>
          <a:p>
            <a:pPr marL="285750" indent="-285750">
              <a:buClr>
                <a:schemeClr val="accent2">
                  <a:lumMod val="75000"/>
                </a:schemeClr>
              </a:buClr>
              <a:buSzPct val="100000"/>
              <a:buFont typeface="Arial" panose="020B0604020202020204" pitchFamily="34" charset="0"/>
              <a:buChar char="•"/>
            </a:pPr>
            <a:endParaRPr lang="en-GB" b="0" u="none" dirty="0">
              <a:solidFill>
                <a:schemeClr val="tx1">
                  <a:lumMod val="65000"/>
                  <a:lumOff val="35000"/>
                </a:schemeClr>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028315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en-US" dirty="0"/>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7241" y="1282045"/>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Draw the following shapes on the grid.</a:t>
            </a:r>
          </a:p>
        </p:txBody>
      </p:sp>
      <p:sp>
        <p:nvSpPr>
          <p:cNvPr id="5" name="TextBox 4">
            <a:extLst>
              <a:ext uri="{FF2B5EF4-FFF2-40B4-BE49-F238E27FC236}">
                <a16:creationId xmlns:a16="http://schemas.microsoft.com/office/drawing/2014/main" id="{39CA1B35-18E5-4414-A20B-6C79A307A48F}"/>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j-lt"/>
              </a:rPr>
              <a:t>Check your knowledge</a:t>
            </a:r>
            <a:endParaRPr lang="en-GB" dirty="0">
              <a:solidFill>
                <a:schemeClr val="tx1">
                  <a:lumMod val="65000"/>
                  <a:lumOff val="35000"/>
                </a:schemeClr>
              </a:solidFill>
              <a:latin typeface="+mj-lt"/>
            </a:endParaRPr>
          </a:p>
        </p:txBody>
      </p:sp>
      <p:sp>
        <p:nvSpPr>
          <p:cNvPr id="3" name="TextBox 2">
            <a:extLst>
              <a:ext uri="{FF2B5EF4-FFF2-40B4-BE49-F238E27FC236}">
                <a16:creationId xmlns:a16="http://schemas.microsoft.com/office/drawing/2014/main" id="{2EEC9821-ADD8-62C3-875D-F0E4CC301B47}"/>
              </a:ext>
            </a:extLst>
          </p:cNvPr>
          <p:cNvSpPr txBox="1"/>
          <p:nvPr/>
        </p:nvSpPr>
        <p:spPr>
          <a:xfrm>
            <a:off x="475746" y="1321530"/>
            <a:ext cx="4513113" cy="1545103"/>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Draw a square on the grid </a:t>
            </a:r>
            <a:b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b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such that the sides are </a:t>
            </a:r>
            <a:b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b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4 units long.</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p:cNvGraphicFramePr>
          <p:nvPr>
            <p:extLst>
              <p:ext uri="{D42A27DB-BD31-4B8C-83A1-F6EECF244321}">
                <p14:modId xmlns:p14="http://schemas.microsoft.com/office/powerpoint/2010/main" val="599366670"/>
              </p:ext>
            </p:extLst>
          </p:nvPr>
        </p:nvGraphicFramePr>
        <p:xfrm>
          <a:off x="852262" y="2906974"/>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6" name="TextBox 5">
            <a:extLst>
              <a:ext uri="{FF2B5EF4-FFF2-40B4-BE49-F238E27FC236}">
                <a16:creationId xmlns:a16="http://schemas.microsoft.com/office/drawing/2014/main" id="{52D0F26A-0E99-27C8-82F7-1A2E9AAC0C1C}"/>
              </a:ext>
            </a:extLst>
          </p:cNvPr>
          <p:cNvSpPr txBox="1"/>
          <p:nvPr/>
        </p:nvSpPr>
        <p:spPr>
          <a:xfrm>
            <a:off x="6826625" y="1321530"/>
            <a:ext cx="4513113" cy="1049583"/>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Complete the drawing of the rhombus on the grid.</a:t>
            </a:r>
          </a:p>
        </p:txBody>
      </p:sp>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208513315"/>
              </p:ext>
            </p:extLst>
          </p:nvPr>
        </p:nvGraphicFramePr>
        <p:xfrm>
          <a:off x="6950618" y="2906974"/>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cxnSp>
        <p:nvCxnSpPr>
          <p:cNvPr id="21" name="Straight Connector 20">
            <a:extLst>
              <a:ext uri="{FF2B5EF4-FFF2-40B4-BE49-F238E27FC236}">
                <a16:creationId xmlns:a16="http://schemas.microsoft.com/office/drawing/2014/main" id="{25621788-4737-1616-000A-81FF365B74FB}"/>
              </a:ext>
            </a:extLst>
          </p:cNvPr>
          <p:cNvCxnSpPr>
            <a:cxnSpLocks/>
          </p:cNvCxnSpPr>
          <p:nvPr/>
        </p:nvCxnSpPr>
        <p:spPr>
          <a:xfrm flipH="1" flipV="1">
            <a:off x="7486650" y="4551447"/>
            <a:ext cx="1666692" cy="1091236"/>
          </a:xfrm>
          <a:prstGeom prst="line">
            <a:avLst/>
          </a:prstGeom>
          <a:solidFill>
            <a:srgbClr val="74C274"/>
          </a:solidFill>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1D36A2-C045-30D1-9210-C982523B5572}"/>
              </a:ext>
            </a:extLst>
          </p:cNvPr>
          <p:cNvCxnSpPr>
            <a:cxnSpLocks/>
          </p:cNvCxnSpPr>
          <p:nvPr/>
        </p:nvCxnSpPr>
        <p:spPr>
          <a:xfrm flipV="1">
            <a:off x="9153342" y="4551447"/>
            <a:ext cx="1645515" cy="1091236"/>
          </a:xfrm>
          <a:prstGeom prst="line">
            <a:avLst/>
          </a:prstGeom>
          <a:solidFill>
            <a:srgbClr val="74C274"/>
          </a:solidFill>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1C8AF6A-5B25-3371-05EA-07AB7AFB0D10}"/>
              </a:ext>
            </a:extLst>
          </p:cNvPr>
          <p:cNvGrpSpPr/>
          <p:nvPr/>
        </p:nvGrpSpPr>
        <p:grpSpPr>
          <a:xfrm>
            <a:off x="7440930" y="3424327"/>
            <a:ext cx="3402541" cy="1182676"/>
            <a:chOff x="7440930" y="3415938"/>
            <a:chExt cx="3402541" cy="1182676"/>
          </a:xfrm>
        </p:grpSpPr>
        <p:cxnSp>
          <p:nvCxnSpPr>
            <p:cNvPr id="9" name="Straight Connector 8">
              <a:extLst>
                <a:ext uri="{FF2B5EF4-FFF2-40B4-BE49-F238E27FC236}">
                  <a16:creationId xmlns:a16="http://schemas.microsoft.com/office/drawing/2014/main" id="{EF0A7695-6268-A307-FA65-D104F0CE6AFB}"/>
                </a:ext>
              </a:extLst>
            </p:cNvPr>
            <p:cNvCxnSpPr>
              <a:cxnSpLocks/>
            </p:cNvCxnSpPr>
            <p:nvPr/>
          </p:nvCxnSpPr>
          <p:spPr>
            <a:xfrm flipH="1">
              <a:off x="7486650" y="3461658"/>
              <a:ext cx="1666692" cy="10912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520DCA-3AB3-7B7E-CAA9-CAD84CB2850E}"/>
                </a:ext>
              </a:extLst>
            </p:cNvPr>
            <p:cNvCxnSpPr>
              <a:cxnSpLocks/>
              <a:endCxn id="17" idx="1"/>
            </p:cNvCxnSpPr>
            <p:nvPr/>
          </p:nvCxnSpPr>
          <p:spPr>
            <a:xfrm>
              <a:off x="9144072" y="3449753"/>
              <a:ext cx="1621350" cy="105890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AAE33E-2F27-CF95-E708-1EDD53E08C3B}"/>
                </a:ext>
              </a:extLst>
            </p:cNvPr>
            <p:cNvSpPr/>
            <p:nvPr/>
          </p:nvSpPr>
          <p:spPr>
            <a:xfrm>
              <a:off x="9099458" y="3415938"/>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3B43EA-5E17-7BDC-C001-2AE23DC1D13B}"/>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BBAA2813-593C-7A18-AAE8-5FA4AB577935}"/>
                </a:ext>
              </a:extLst>
            </p:cNvPr>
            <p:cNvSpPr/>
            <p:nvPr/>
          </p:nvSpPr>
          <p:spPr>
            <a:xfrm>
              <a:off x="10752031" y="4495269"/>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10" name="Straight Connector 9">
            <a:extLst>
              <a:ext uri="{FF2B5EF4-FFF2-40B4-BE49-F238E27FC236}">
                <a16:creationId xmlns:a16="http://schemas.microsoft.com/office/drawing/2014/main" id="{4298093D-824A-1086-AC9C-D64BD6337D80}"/>
              </a:ext>
            </a:extLst>
          </p:cNvPr>
          <p:cNvCxnSpPr>
            <a:cxnSpLocks/>
          </p:cNvCxnSpPr>
          <p:nvPr/>
        </p:nvCxnSpPr>
        <p:spPr>
          <a:xfrm>
            <a:off x="1385889" y="3459414"/>
            <a:ext cx="2218548" cy="0"/>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3C6881-B2D5-CC5E-037F-462DA716B3CB}"/>
              </a:ext>
            </a:extLst>
          </p:cNvPr>
          <p:cNvCxnSpPr>
            <a:cxnSpLocks/>
          </p:cNvCxnSpPr>
          <p:nvPr/>
        </p:nvCxnSpPr>
        <p:spPr>
          <a:xfrm flipV="1">
            <a:off x="3604437" y="3450997"/>
            <a:ext cx="0" cy="219168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F38D549-B647-AE20-C564-45C87CDD3CBE}"/>
              </a:ext>
            </a:extLst>
          </p:cNvPr>
          <p:cNvCxnSpPr>
            <a:cxnSpLocks/>
          </p:cNvCxnSpPr>
          <p:nvPr/>
        </p:nvCxnSpPr>
        <p:spPr>
          <a:xfrm>
            <a:off x="1385889" y="5642683"/>
            <a:ext cx="2218548" cy="0"/>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AF253CF-BA63-A76B-7FEE-268B52EBF306}"/>
              </a:ext>
            </a:extLst>
          </p:cNvPr>
          <p:cNvCxnSpPr>
            <a:cxnSpLocks/>
          </p:cNvCxnSpPr>
          <p:nvPr/>
        </p:nvCxnSpPr>
        <p:spPr>
          <a:xfrm flipV="1">
            <a:off x="1385889" y="3450997"/>
            <a:ext cx="0" cy="219168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88834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righ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down)">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right)">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Draw the following shapes on the grid.</a:t>
            </a:r>
          </a:p>
        </p:txBody>
      </p:sp>
      <p:sp>
        <p:nvSpPr>
          <p:cNvPr id="3" name="TextBox 2">
            <a:extLst>
              <a:ext uri="{FF2B5EF4-FFF2-40B4-BE49-F238E27FC236}">
                <a16:creationId xmlns:a16="http://schemas.microsoft.com/office/drawing/2014/main" id="{2EEC9821-ADD8-62C3-875D-F0E4CC301B47}"/>
              </a:ext>
            </a:extLst>
          </p:cNvPr>
          <p:cNvSpPr txBox="1"/>
          <p:nvPr/>
        </p:nvSpPr>
        <p:spPr>
          <a:xfrm>
            <a:off x="475746" y="1321530"/>
            <a:ext cx="4513113" cy="1049583"/>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Complete the drawing of the rectangle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on the grid</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4026413992"/>
              </p:ext>
            </p:extLst>
          </p:nvPr>
        </p:nvGraphicFramePr>
        <p:xfrm>
          <a:off x="852262" y="2906974"/>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6" name="TextBox 5">
            <a:extLst>
              <a:ext uri="{FF2B5EF4-FFF2-40B4-BE49-F238E27FC236}">
                <a16:creationId xmlns:a16="http://schemas.microsoft.com/office/drawing/2014/main" id="{52D0F26A-0E99-27C8-82F7-1A2E9AAC0C1C}"/>
              </a:ext>
            </a:extLst>
          </p:cNvPr>
          <p:cNvSpPr txBox="1"/>
          <p:nvPr/>
        </p:nvSpPr>
        <p:spPr>
          <a:xfrm>
            <a:off x="6826625" y="1321530"/>
            <a:ext cx="4513113" cy="1545103"/>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Complete the drawing of the parallelogram on the grid.</a:t>
            </a:r>
          </a:p>
        </p:txBody>
      </p:sp>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3963975390"/>
              </p:ext>
            </p:extLst>
          </p:nvPr>
        </p:nvGraphicFramePr>
        <p:xfrm>
          <a:off x="6950618" y="2906974"/>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cxnSp>
        <p:nvCxnSpPr>
          <p:cNvPr id="21" name="Straight Connector 20">
            <a:extLst>
              <a:ext uri="{FF2B5EF4-FFF2-40B4-BE49-F238E27FC236}">
                <a16:creationId xmlns:a16="http://schemas.microsoft.com/office/drawing/2014/main" id="{25621788-4737-1616-000A-81FF365B74FB}"/>
              </a:ext>
            </a:extLst>
          </p:cNvPr>
          <p:cNvCxnSpPr>
            <a:cxnSpLocks/>
          </p:cNvCxnSpPr>
          <p:nvPr/>
        </p:nvCxnSpPr>
        <p:spPr>
          <a:xfrm flipH="1" flipV="1">
            <a:off x="7486650" y="4559468"/>
            <a:ext cx="2248444" cy="109123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1D36A2-C045-30D1-9210-C982523B5572}"/>
              </a:ext>
            </a:extLst>
          </p:cNvPr>
          <p:cNvCxnSpPr>
            <a:cxnSpLocks/>
          </p:cNvCxnSpPr>
          <p:nvPr/>
        </p:nvCxnSpPr>
        <p:spPr>
          <a:xfrm flipV="1">
            <a:off x="9735094" y="4559468"/>
            <a:ext cx="1063763" cy="109123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1C8AF6A-5B25-3371-05EA-07AB7AFB0D10}"/>
              </a:ext>
            </a:extLst>
          </p:cNvPr>
          <p:cNvGrpSpPr/>
          <p:nvPr/>
        </p:nvGrpSpPr>
        <p:grpSpPr>
          <a:xfrm>
            <a:off x="7440930" y="3412135"/>
            <a:ext cx="3402539" cy="1194868"/>
            <a:chOff x="7440930" y="3403746"/>
            <a:chExt cx="3402539" cy="1194868"/>
          </a:xfrm>
        </p:grpSpPr>
        <p:cxnSp>
          <p:nvCxnSpPr>
            <p:cNvPr id="9" name="Straight Connector 8">
              <a:extLst>
                <a:ext uri="{FF2B5EF4-FFF2-40B4-BE49-F238E27FC236}">
                  <a16:creationId xmlns:a16="http://schemas.microsoft.com/office/drawing/2014/main" id="{EF0A7695-6268-A307-FA65-D104F0CE6AFB}"/>
                </a:ext>
              </a:extLst>
            </p:cNvPr>
            <p:cNvCxnSpPr>
              <a:cxnSpLocks/>
              <a:stCxn id="15" idx="3"/>
            </p:cNvCxnSpPr>
            <p:nvPr/>
          </p:nvCxnSpPr>
          <p:spPr>
            <a:xfrm flipH="1">
              <a:off x="7486650" y="3481795"/>
              <a:ext cx="1072305" cy="107109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520DCA-3AB3-7B7E-CAA9-CAD84CB2850E}"/>
                </a:ext>
              </a:extLst>
            </p:cNvPr>
            <p:cNvCxnSpPr>
              <a:cxnSpLocks/>
            </p:cNvCxnSpPr>
            <p:nvPr/>
          </p:nvCxnSpPr>
          <p:spPr>
            <a:xfrm>
              <a:off x="8604920" y="3441445"/>
              <a:ext cx="2161853" cy="110342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AAE33E-2F27-CF95-E708-1EDD53E08C3B}"/>
                </a:ext>
              </a:extLst>
            </p:cNvPr>
            <p:cNvSpPr/>
            <p:nvPr/>
          </p:nvSpPr>
          <p:spPr>
            <a:xfrm>
              <a:off x="8545564" y="3403746"/>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3B43EA-5E17-7BDC-C001-2AE23DC1D13B}"/>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BBAA2813-593C-7A18-AAE8-5FA4AB577935}"/>
                </a:ext>
              </a:extLst>
            </p:cNvPr>
            <p:cNvSpPr/>
            <p:nvPr/>
          </p:nvSpPr>
          <p:spPr>
            <a:xfrm>
              <a:off x="10752029" y="4504793"/>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28" name="Straight Connector 27">
            <a:extLst>
              <a:ext uri="{FF2B5EF4-FFF2-40B4-BE49-F238E27FC236}">
                <a16:creationId xmlns:a16="http://schemas.microsoft.com/office/drawing/2014/main" id="{BAED0AE2-0FB6-D111-CFE2-52923392702E}"/>
              </a:ext>
            </a:extLst>
          </p:cNvPr>
          <p:cNvCxnSpPr>
            <a:cxnSpLocks/>
          </p:cNvCxnSpPr>
          <p:nvPr/>
        </p:nvCxnSpPr>
        <p:spPr>
          <a:xfrm flipH="1">
            <a:off x="1402080" y="5099984"/>
            <a:ext cx="2194560" cy="0"/>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B353A-1D4A-6D58-D29F-7A7ED8D499DE}"/>
              </a:ext>
            </a:extLst>
          </p:cNvPr>
          <p:cNvCxnSpPr>
            <a:cxnSpLocks/>
          </p:cNvCxnSpPr>
          <p:nvPr/>
        </p:nvCxnSpPr>
        <p:spPr>
          <a:xfrm flipV="1">
            <a:off x="3596640" y="4000451"/>
            <a:ext cx="0" cy="1099533"/>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A94EEE80-EF8E-6DD1-EA93-078A5F313F3C}"/>
              </a:ext>
            </a:extLst>
          </p:cNvPr>
          <p:cNvGrpSpPr/>
          <p:nvPr/>
        </p:nvGrpSpPr>
        <p:grpSpPr>
          <a:xfrm>
            <a:off x="1356360" y="3953278"/>
            <a:ext cx="2285179" cy="1193551"/>
            <a:chOff x="1356360" y="3953278"/>
            <a:chExt cx="2285179" cy="1193551"/>
          </a:xfrm>
        </p:grpSpPr>
        <p:cxnSp>
          <p:nvCxnSpPr>
            <p:cNvPr id="10" name="Straight Connector 9">
              <a:extLst>
                <a:ext uri="{FF2B5EF4-FFF2-40B4-BE49-F238E27FC236}">
                  <a16:creationId xmlns:a16="http://schemas.microsoft.com/office/drawing/2014/main" id="{E708BABF-678E-958B-CCCB-E3DE71E3ED74}"/>
                </a:ext>
              </a:extLst>
            </p:cNvPr>
            <p:cNvCxnSpPr/>
            <p:nvPr/>
          </p:nvCxnSpPr>
          <p:spPr>
            <a:xfrm>
              <a:off x="1389888" y="4006495"/>
              <a:ext cx="221894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2F002FB-7756-DCCB-F98B-A21E78EA4C0F}"/>
                </a:ext>
              </a:extLst>
            </p:cNvPr>
            <p:cNvCxnSpPr>
              <a:cxnSpLocks/>
            </p:cNvCxnSpPr>
            <p:nvPr/>
          </p:nvCxnSpPr>
          <p:spPr>
            <a:xfrm>
              <a:off x="1402080" y="4000451"/>
              <a:ext cx="0" cy="10996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2998211-17B5-10A7-6385-13EFEB57A104}"/>
                </a:ext>
              </a:extLst>
            </p:cNvPr>
            <p:cNvSpPr/>
            <p:nvPr/>
          </p:nvSpPr>
          <p:spPr>
            <a:xfrm>
              <a:off x="1356360"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43075A8-EE48-CF2C-1011-9C83C67085C5}"/>
                </a:ext>
              </a:extLst>
            </p:cNvPr>
            <p:cNvSpPr/>
            <p:nvPr/>
          </p:nvSpPr>
          <p:spPr>
            <a:xfrm>
              <a:off x="3550099" y="3953278"/>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DB6DBFFD-FE45-C3FA-22B6-D5BC9AB367C5}"/>
                </a:ext>
              </a:extLst>
            </p:cNvPr>
            <p:cNvSpPr/>
            <p:nvPr/>
          </p:nvSpPr>
          <p:spPr>
            <a:xfrm>
              <a:off x="1356360" y="5055389"/>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520650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righ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up)">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Shade the side(s) that are congruent to the red side.</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3497009208"/>
              </p:ext>
            </p:extLst>
          </p:nvPr>
        </p:nvGraphicFramePr>
        <p:xfrm>
          <a:off x="852262" y="2272990"/>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1479937286"/>
              </p:ext>
            </p:extLst>
          </p:nvPr>
        </p:nvGraphicFramePr>
        <p:xfrm>
          <a:off x="6950618" y="2272990"/>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2820183"/>
            <a:ext cx="2197100" cy="2194560"/>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F0F91E49-86D7-34B1-D06E-58D117CA7CF4}"/>
              </a:ext>
            </a:extLst>
          </p:cNvPr>
          <p:cNvGrpSpPr/>
          <p:nvPr/>
        </p:nvGrpSpPr>
        <p:grpSpPr>
          <a:xfrm flipV="1">
            <a:off x="7486650" y="3917463"/>
            <a:ext cx="3312207" cy="1136956"/>
            <a:chOff x="7486650" y="3415938"/>
            <a:chExt cx="3312207" cy="1136956"/>
          </a:xfrm>
          <a:solidFill>
            <a:srgbClr val="74C274"/>
          </a:solidFill>
        </p:grpSpPr>
        <p:cxnSp>
          <p:nvCxnSpPr>
            <p:cNvPr id="21" name="Straight Connector 20">
              <a:extLst>
                <a:ext uri="{FF2B5EF4-FFF2-40B4-BE49-F238E27FC236}">
                  <a16:creationId xmlns:a16="http://schemas.microsoft.com/office/drawing/2014/main" id="{25621788-4737-1616-000A-81FF365B74FB}"/>
                </a:ext>
              </a:extLst>
            </p:cNvPr>
            <p:cNvCxnSpPr>
              <a:cxnSpLocks/>
            </p:cNvCxnSpPr>
            <p:nvPr/>
          </p:nvCxnSpPr>
          <p:spPr>
            <a:xfrm flipH="1">
              <a:off x="7486650" y="3461658"/>
              <a:ext cx="1666692" cy="1091236"/>
            </a:xfrm>
            <a:prstGeom prst="line">
              <a:avLst/>
            </a:prstGeom>
            <a:grpFill/>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1D36A2-C045-30D1-9210-C982523B5572}"/>
                </a:ext>
              </a:extLst>
            </p:cNvPr>
            <p:cNvCxnSpPr>
              <a:cxnSpLocks/>
            </p:cNvCxnSpPr>
            <p:nvPr/>
          </p:nvCxnSpPr>
          <p:spPr>
            <a:xfrm>
              <a:off x="9132165" y="3461658"/>
              <a:ext cx="1666692" cy="1091236"/>
            </a:xfrm>
            <a:prstGeom prst="line">
              <a:avLst/>
            </a:prstGeom>
            <a:grpFill/>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A0184BC1-9F5A-8BE6-1C10-FF589D9E794E}"/>
                </a:ext>
              </a:extLst>
            </p:cNvPr>
            <p:cNvSpPr/>
            <p:nvPr/>
          </p:nvSpPr>
          <p:spPr>
            <a:xfrm>
              <a:off x="9099458" y="3415938"/>
              <a:ext cx="91440" cy="91440"/>
            </a:xfrm>
            <a:prstGeom prst="ellipse">
              <a:avLst/>
            </a:prstGeom>
            <a:solidFill>
              <a:schemeClr val="tx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81C8AF6A-5B25-3371-05EA-07AB7AFB0D10}"/>
              </a:ext>
            </a:extLst>
          </p:cNvPr>
          <p:cNvGrpSpPr/>
          <p:nvPr/>
        </p:nvGrpSpPr>
        <p:grpSpPr>
          <a:xfrm>
            <a:off x="7440930" y="2790343"/>
            <a:ext cx="3390634" cy="1182676"/>
            <a:chOff x="7440930" y="3415938"/>
            <a:chExt cx="3390634" cy="1182676"/>
          </a:xfrm>
        </p:grpSpPr>
        <p:cxnSp>
          <p:nvCxnSpPr>
            <p:cNvPr id="9" name="Straight Connector 8">
              <a:extLst>
                <a:ext uri="{FF2B5EF4-FFF2-40B4-BE49-F238E27FC236}">
                  <a16:creationId xmlns:a16="http://schemas.microsoft.com/office/drawing/2014/main" id="{EF0A7695-6268-A307-FA65-D104F0CE6AFB}"/>
                </a:ext>
              </a:extLst>
            </p:cNvPr>
            <p:cNvCxnSpPr>
              <a:cxnSpLocks/>
            </p:cNvCxnSpPr>
            <p:nvPr/>
          </p:nvCxnSpPr>
          <p:spPr>
            <a:xfrm flipH="1">
              <a:off x="7486650" y="3461658"/>
              <a:ext cx="1666692" cy="10912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520DCA-3AB3-7B7E-CAA9-CAD84CB2850E}"/>
                </a:ext>
              </a:extLst>
            </p:cNvPr>
            <p:cNvCxnSpPr>
              <a:cxnSpLocks/>
            </p:cNvCxnSpPr>
            <p:nvPr/>
          </p:nvCxnSpPr>
          <p:spPr>
            <a:xfrm>
              <a:off x="9132165" y="3461658"/>
              <a:ext cx="1666692" cy="10912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AAE33E-2F27-CF95-E708-1EDD53E08C3B}"/>
                </a:ext>
              </a:extLst>
            </p:cNvPr>
            <p:cNvSpPr/>
            <p:nvPr/>
          </p:nvSpPr>
          <p:spPr>
            <a:xfrm>
              <a:off x="9099458" y="3415938"/>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3B43EA-5E17-7BDC-C001-2AE23DC1D13B}"/>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BBAA2813-593C-7A18-AAE8-5FA4AB577935}"/>
                </a:ext>
              </a:extLst>
            </p:cNvPr>
            <p:cNvSpPr/>
            <p:nvPr/>
          </p:nvSpPr>
          <p:spPr>
            <a:xfrm>
              <a:off x="10740124"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10" name="Straight Connector 9">
            <a:extLst>
              <a:ext uri="{FF2B5EF4-FFF2-40B4-BE49-F238E27FC236}">
                <a16:creationId xmlns:a16="http://schemas.microsoft.com/office/drawing/2014/main" id="{2A971654-6D70-D84B-91AB-F24B76EFAAE1}"/>
              </a:ext>
            </a:extLst>
          </p:cNvPr>
          <p:cNvCxnSpPr/>
          <p:nvPr/>
        </p:nvCxnSpPr>
        <p:spPr>
          <a:xfrm>
            <a:off x="1397000" y="2820183"/>
            <a:ext cx="0" cy="21885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6494469-E9BC-EA7D-FE08-3C8A9819ACCC}"/>
              </a:ext>
            </a:extLst>
          </p:cNvPr>
          <p:cNvCxnSpPr>
            <a:cxnSpLocks/>
          </p:cNvCxnSpPr>
          <p:nvPr/>
        </p:nvCxnSpPr>
        <p:spPr>
          <a:xfrm flipH="1">
            <a:off x="7501346" y="2827957"/>
            <a:ext cx="1643832" cy="107156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A2F2012-542F-45E6-3D14-3483A18D83A6}"/>
              </a:ext>
            </a:extLst>
          </p:cNvPr>
          <p:cNvCxnSpPr>
            <a:cxnSpLocks/>
          </p:cNvCxnSpPr>
          <p:nvPr/>
        </p:nvCxnSpPr>
        <p:spPr>
          <a:xfrm rot="5400000">
            <a:off x="2501257" y="1717741"/>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BEABA89-C04E-FE42-A514-45B05B9C84F5}"/>
              </a:ext>
            </a:extLst>
          </p:cNvPr>
          <p:cNvCxnSpPr>
            <a:cxnSpLocks/>
          </p:cNvCxnSpPr>
          <p:nvPr/>
        </p:nvCxnSpPr>
        <p:spPr>
          <a:xfrm rot="10800000">
            <a:off x="3595515" y="2827879"/>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3CBEF3B-298A-C5BD-F158-7209B06F457B}"/>
              </a:ext>
            </a:extLst>
          </p:cNvPr>
          <p:cNvCxnSpPr>
            <a:cxnSpLocks/>
          </p:cNvCxnSpPr>
          <p:nvPr/>
        </p:nvCxnSpPr>
        <p:spPr>
          <a:xfrm rot="5400000">
            <a:off x="2501257" y="3917604"/>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26A4CE-1C43-E799-A34F-D3B558BDEC10}"/>
              </a:ext>
            </a:extLst>
          </p:cNvPr>
          <p:cNvCxnSpPr>
            <a:cxnSpLocks/>
          </p:cNvCxnSpPr>
          <p:nvPr/>
        </p:nvCxnSpPr>
        <p:spPr>
          <a:xfrm flipH="1" flipV="1">
            <a:off x="9134781" y="2837873"/>
            <a:ext cx="1654251" cy="107626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D533D91-97D3-E1F3-4774-38C3E8EAE907}"/>
              </a:ext>
            </a:extLst>
          </p:cNvPr>
          <p:cNvCxnSpPr>
            <a:cxnSpLocks/>
          </p:cNvCxnSpPr>
          <p:nvPr/>
        </p:nvCxnSpPr>
        <p:spPr>
          <a:xfrm flipH="1" flipV="1">
            <a:off x="7489811" y="3926215"/>
            <a:ext cx="1654251" cy="107626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4BC6DA6-2D0E-A9A9-BB7E-D8E6F34B583D}"/>
              </a:ext>
            </a:extLst>
          </p:cNvPr>
          <p:cNvCxnSpPr>
            <a:cxnSpLocks/>
          </p:cNvCxnSpPr>
          <p:nvPr/>
        </p:nvCxnSpPr>
        <p:spPr>
          <a:xfrm flipH="1">
            <a:off x="9137537" y="3926215"/>
            <a:ext cx="1654251" cy="107626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3064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right)">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3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customXml/itemProps3.xml><?xml version="1.0" encoding="utf-8"?>
<ds:datastoreItem xmlns:ds="http://schemas.openxmlformats.org/officeDocument/2006/customXml" ds:itemID="{9A16BEE5-79EA-420A-A964-F6764B6C4EE2}"/>
</file>

<file path=docProps/app.xml><?xml version="1.0" encoding="utf-8"?>
<Properties xmlns="http://schemas.openxmlformats.org/officeDocument/2006/extended-properties" xmlns:vt="http://schemas.openxmlformats.org/officeDocument/2006/docPropsVTypes">
  <TotalTime>5829</TotalTime>
  <Words>4659</Words>
  <Application>Microsoft Office PowerPoint</Application>
  <PresentationFormat>Widescreen</PresentationFormat>
  <Paragraphs>497</Paragraphs>
  <Slides>32</Slides>
  <Notes>31</Notes>
  <HiddenSlides>0</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Calibri</vt:lpstr>
      <vt:lpstr>Cambria Math</vt:lpstr>
      <vt:lpstr>Comic Sans MS</vt:lpstr>
      <vt:lpstr>Neo Sans</vt:lpstr>
      <vt:lpstr>Noto Sans Symbols</vt:lpstr>
      <vt:lpstr>Segoe UI</vt:lpstr>
      <vt:lpstr>Symbol</vt:lpstr>
      <vt:lpstr>Times New Roman</vt:lpstr>
      <vt:lpstr>Twentieth Century</vt:lpstr>
      <vt:lpstr>Wingdings</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909</cp:revision>
  <dcterms:created xsi:type="dcterms:W3CDTF">2020-11-03T06:34:51Z</dcterms:created>
  <dcterms:modified xsi:type="dcterms:W3CDTF">2023-08-16T14:32:50Z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