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4"/>
  </p:notesMasterIdLst>
  <p:handoutMasterIdLst>
    <p:handoutMasterId r:id="rId15"/>
  </p:handoutMasterIdLst>
  <p:sldIdLst>
    <p:sldId id="1885" r:id="rId5"/>
    <p:sldId id="719" r:id="rId6"/>
    <p:sldId id="527" r:id="rId7"/>
    <p:sldId id="1961" r:id="rId8"/>
    <p:sldId id="1912" r:id="rId9"/>
    <p:sldId id="528" r:id="rId10"/>
    <p:sldId id="1965" r:id="rId11"/>
    <p:sldId id="1977" r:id="rId12"/>
    <p:sldId id="258" r:id="rId13"/>
  </p:sldIdLst>
  <p:sldSz cx="12192000" cy="6858000"/>
  <p:notesSz cx="6858000" cy="9144000"/>
  <p:custDataLst>
    <p:tags r:id="rId16"/>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888" userDrawn="1">
          <p15:clr>
            <a:srgbClr val="A4A3A4"/>
          </p15:clr>
        </p15:guide>
        <p15:guide id="2" pos="7032"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77" clrIdx="13">
    <p:extLst>
      <p:ext uri="{19B8F6BF-5375-455C-9EA6-DF929625EA0E}">
        <p15:presenceInfo xmlns:p15="http://schemas.microsoft.com/office/powerpoint/2012/main" userId="S::Chams.Haidar@qitabi.org::06e4fcf4-f1e0-4aff-b2c6-5e481d282eb6" providerId="AD"/>
      </p:ext>
    </p:extLst>
  </p:cmAuthor>
  <p:cmAuthor id="14" name="Theresia" initials="T" lastIdx="21" clrIdx="14">
    <p:extLst>
      <p:ext uri="{19B8F6BF-5375-455C-9EA6-DF929625EA0E}">
        <p15:presenceInfo xmlns:p15="http://schemas.microsoft.com/office/powerpoint/2012/main" userId="e860802d81434d71" providerId="Windows Live"/>
      </p:ext>
    </p:extLst>
  </p:cmAuthor>
  <p:cmAuthor id="15" name="Theresia Tabchi" initials="TT" lastIdx="53" clrIdx="15">
    <p:extLst>
      <p:ext uri="{19B8F6BF-5375-455C-9EA6-DF929625EA0E}">
        <p15:presenceInfo xmlns:p15="http://schemas.microsoft.com/office/powerpoint/2012/main" userId="S::Theresia.Tabchi@qitabi.org::04654ed0-3f64-44cb-b32b-c45aabe67ae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0B5395"/>
    <a:srgbClr val="387026"/>
    <a:srgbClr val="0076A3"/>
    <a:srgbClr val="59B4E1"/>
    <a:srgbClr val="578CC3"/>
    <a:srgbClr val="C7E6F5"/>
    <a:srgbClr val="DAF3F6"/>
    <a:srgbClr val="94CFEC"/>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8" autoAdjust="0"/>
    <p:restoredTop sz="68970" autoAdjust="0"/>
  </p:normalViewPr>
  <p:slideViewPr>
    <p:cSldViewPr snapToGrid="0">
      <p:cViewPr varScale="1">
        <p:scale>
          <a:sx n="59" d="100"/>
          <a:sy n="59" d="100"/>
        </p:scale>
        <p:origin x="1589" y="58"/>
      </p:cViewPr>
      <p:guideLst>
        <p:guide orient="horz" pos="3888"/>
        <p:guide pos="7032"/>
      </p:guideLst>
    </p:cSldViewPr>
  </p:slideViewPr>
  <p:outlineViewPr>
    <p:cViewPr>
      <p:scale>
        <a:sx n="33" d="100"/>
        <a:sy n="33" d="100"/>
      </p:scale>
      <p:origin x="0" y="-16704"/>
    </p:cViewPr>
    <p:sldLst>
      <p:sld r:id="rId1" collapse="1"/>
    </p:sldLst>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handoutMaster" Target="handoutMasters/handoutMaster1.xml"/><Relationship Id="rId203"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02"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1"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8/10/2023</a:t>
            </a:fld>
            <a:endParaRPr lang="en-US"/>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Arial" panose="020B0604020202020204" pitchFamily="34" charset="0"/>
              <a:cs typeface="Arial" panose="020B0604020202020204" pitchFamily="34" charset="0"/>
            </a:endParaRPr>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Recognize and draw two parallel straight lines.</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endParaRPr kumimoji="0" lang="en-US"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a:t>
            </a:r>
            <a:endParaRPr kumimoji="0" lang="en-US" sz="12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Identify parallel straight lines in a figure.</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578066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marR="0" indent="0">
              <a:lnSpc>
                <a:spcPct val="107000"/>
              </a:lnSpc>
              <a:spcBef>
                <a:spcPts val="0"/>
              </a:spcBef>
              <a:spcAft>
                <a:spcPts val="800"/>
              </a:spcAft>
            </a:pPr>
            <a:r>
              <a:rPr kumimoji="0" lang="en-GB" sz="18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Straight lines that do not meet are parallel straight lines. Parallel straight lines are found in many objects around us. We can find them on the edges of a signboard, on the sides of a ruler, in a book, on a house, on the sides of a desk.”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GB" sz="1200" b="1" i="0" u="none" strike="noStrike" kern="0" cap="none" spc="0" normalizeH="0" baseline="0" noProof="0" dirty="0">
              <a:ln>
                <a:noFill/>
              </a:ln>
              <a:solidFill>
                <a:srgbClr val="000000"/>
              </a:solidFill>
              <a:effectLst/>
              <a:uLnTx/>
              <a:uFillTx/>
              <a:latin typeface="Calibri"/>
              <a:ea typeface="Calibri"/>
              <a:cs typeface="Calibri"/>
              <a:sym typeface="Calibri"/>
            </a:endParaRPr>
          </a:p>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endParaRPr lang="fr-FR" sz="12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a:latin typeface="Comic Sans MS" panose="030F0702030302020204" pitchFamily="66" charset="0"/>
            </a:endParaRPr>
          </a:p>
        </p:txBody>
      </p:sp>
    </p:spTree>
    <p:extLst>
      <p:ext uri="{BB962C8B-B14F-4D97-AF65-F5344CB8AC3E}">
        <p14:creationId xmlns:p14="http://schemas.microsoft.com/office/powerpoint/2010/main" val="3770896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marR="0" indent="0">
              <a:lnSpc>
                <a:spcPct val="107000"/>
              </a:lnSpc>
              <a:spcBef>
                <a:spcPts val="0"/>
              </a:spcBef>
              <a:spcAft>
                <a:spcPts val="800"/>
              </a:spcAft>
            </a:pPr>
            <a:r>
              <a:rPr kumimoji="0" lang="en-GB" sz="18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800" b="1" dirty="0">
                <a:effectLst/>
                <a:latin typeface="Comic Sans MS" panose="030F0702030302020204" pitchFamily="66" charset="0"/>
                <a:ea typeface="Calibri" panose="020F0502020204030204" pitchFamily="34" charset="0"/>
                <a:cs typeface="Times New Roman" panose="02020603050405020304" pitchFamily="18" charset="0"/>
              </a:rPr>
              <a:t>Straight lines that do not meet are parallel straight lines.</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For example, in the figure shown, (AB) is parallel to (CD).”</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91440"/>
            <a:endParaRPr lang="en-US" sz="1000" b="1" i="0" u="non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a:latin typeface="Comic Sans MS" panose="030F0702030302020204" pitchFamily="66" charset="0"/>
            </a:endParaRPr>
          </a:p>
        </p:txBody>
      </p:sp>
    </p:spTree>
    <p:extLst>
      <p:ext uri="{BB962C8B-B14F-4D97-AF65-F5344CB8AC3E}">
        <p14:creationId xmlns:p14="http://schemas.microsoft.com/office/powerpoint/2010/main" val="754584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6</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8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800" b="1" dirty="0">
                <a:solidFill>
                  <a:prstClr val="white"/>
                </a:solidFill>
                <a:latin typeface="Comic Sans MS"/>
                <a:sym typeface="Comic Sans MS"/>
              </a:rPr>
              <a:t>Select the pairs of parallel straight lines in the figure.</a:t>
            </a:r>
            <a:r>
              <a:rPr lang="en-US" sz="1800" b="1" dirty="0">
                <a:effectLst/>
                <a:latin typeface="Times New Roman" panose="02020603050405020304" pitchFamily="18" charset="0"/>
                <a:ea typeface="Calibri" panose="020F0502020204030204" pitchFamily="34" charset="0"/>
              </a:rPr>
              <a:t> There might be more than one correct answer.”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Times New Roman" panose="02020603050405020304" pitchFamily="18" charset="0"/>
            </a:endParaRPr>
          </a:p>
          <a:p>
            <a:pPr marL="228600" marR="0" indent="0">
              <a:lnSpc>
                <a:spcPct val="107000"/>
              </a:lnSpc>
              <a:spcBef>
                <a:spcPts val="0"/>
              </a:spcBef>
              <a:spcAft>
                <a:spcPts val="800"/>
              </a:spcAft>
            </a:pPr>
            <a:r>
              <a:rPr kumimoji="0" lang="en-GB" sz="12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2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(AB) and (EF) will meet each other if we extend them, so they are concurrent lines. </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(OP) and (MN) intersect each other, they are concurrent lines. </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(EF) and (OP) intersect each other, they are concurrent lines. </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(CD) and (MN) will meet each other if we extend them, so they are concurrent lines.</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two pairs of straight lines that do not meet are (AB) and (CD), and (EF) and (GH), so they are pairs of parallel straight lines.”</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7</a:t>
            </a:fld>
            <a:endParaRPr lang="fr-FR" sz="1200">
              <a:ea typeface="Calibri"/>
              <a:cs typeface="Calibri"/>
              <a:sym typeface="Calibri"/>
            </a:endParaRPr>
          </a:p>
        </p:txBody>
      </p:sp>
    </p:spTree>
    <p:extLst>
      <p:ext uri="{BB962C8B-B14F-4D97-AF65-F5344CB8AC3E}">
        <p14:creationId xmlns:p14="http://schemas.microsoft.com/office/powerpoint/2010/main" val="3071004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200" b="1" i="0" u="none" strike="noStrike" kern="0" cap="none" spc="0" normalizeH="0" baseline="0" noProof="0" dirty="0">
                <a:ln>
                  <a:noFill/>
                </a:ln>
                <a:solidFill>
                  <a:srgbClr val="000000"/>
                </a:solidFill>
                <a:effectLst/>
                <a:uLnTx/>
                <a:uFillTx/>
                <a:latin typeface="Calibri"/>
                <a:ea typeface="Calibri"/>
                <a:cs typeface="Calibri"/>
                <a:sym typeface="Calibri"/>
              </a:rPr>
              <a:t>Note for the teacher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2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2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800" b="1" dirty="0">
                <a:solidFill>
                  <a:prstClr val="white"/>
                </a:solidFill>
                <a:latin typeface="Comic Sans MS"/>
                <a:sym typeface="Comic Sans MS"/>
              </a:rPr>
              <a:t>Select the pairs of parallel straight lines in the figure.</a:t>
            </a:r>
            <a:r>
              <a:rPr lang="en-US" sz="1800" b="1" dirty="0">
                <a:effectLst/>
                <a:latin typeface="Times New Roman" panose="02020603050405020304" pitchFamily="18" charset="0"/>
                <a:ea typeface="Calibri" panose="020F0502020204030204" pitchFamily="34" charset="0"/>
              </a:rPr>
              <a:t> There might be more than one correct answer.”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Times New Roman" panose="02020603050405020304" pitchFamily="18" charset="0"/>
            </a:endParaRPr>
          </a:p>
          <a:p>
            <a:pPr marL="228600" marR="0" indent="0">
              <a:lnSpc>
                <a:spcPct val="107000"/>
              </a:lnSpc>
              <a:spcBef>
                <a:spcPts val="0"/>
              </a:spcBef>
              <a:spcAft>
                <a:spcPts val="800"/>
              </a:spcAft>
            </a:pPr>
            <a:r>
              <a:rPr kumimoji="0" lang="en-GB" sz="12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2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(EF) and (HG) intersect each other, they are concurrent lines.</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(MN) and (JK) will meet each other if we extend them, so they are concurrent lines. </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(JK) and (HG) will meet each other if we extend them, so they are concurrent lines. </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(RS) and (PO) intersect each other, they are concurrent lines.</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only pair of straight lines that do not meet are (AB) and (CD), so they are parallel straight lines.”</a:t>
            </a:r>
            <a:endParaRPr lang="en-GB" b="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8</a:t>
            </a:fld>
            <a:endParaRPr lang="fr-FR" sz="1200">
              <a:ea typeface="Calibri"/>
              <a:cs typeface="Calibri"/>
              <a:sym typeface="Calibri"/>
            </a:endParaRPr>
          </a:p>
        </p:txBody>
      </p:sp>
    </p:spTree>
    <p:extLst>
      <p:ext uri="{BB962C8B-B14F-4D97-AF65-F5344CB8AC3E}">
        <p14:creationId xmlns:p14="http://schemas.microsoft.com/office/powerpoint/2010/main" val="1546703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0197068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8437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2"/>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4.xml"/><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17.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19.sv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21.sv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20.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BCDCF3B7-0C3C-4646-BFFB-A48BAEFA674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D62568CB-1C57-4EA4-8810-E95D89598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5" name="Rectangle 14">
            <a:extLst>
              <a:ext uri="{FF2B5EF4-FFF2-40B4-BE49-F238E27FC236}">
                <a16:creationId xmlns:a16="http://schemas.microsoft.com/office/drawing/2014/main" id="{2496F8BC-DAA5-4387-B458-1022061CADCF}"/>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a:t>
            </a:r>
            <a:r>
              <a:rPr lang="en-US" sz="900">
                <a:solidFill>
                  <a:srgbClr val="3C3C3B"/>
                </a:solidFill>
                <a:latin typeface="Neo Sans" pitchFamily="2" charset="0"/>
                <a:cs typeface="Neo Sans Arabic Light" panose="020B0304030504040204" pitchFamily="34" charset="-78"/>
              </a:rPr>
              <a:t>Development (CRDP) with </a:t>
            </a:r>
            <a:r>
              <a:rPr lang="en-US" sz="900" dirty="0">
                <a:solidFill>
                  <a:srgbClr val="3C3C3B"/>
                </a:solidFill>
                <a:latin typeface="Neo Sans" pitchFamily="2" charset="0"/>
                <a:cs typeface="Neo Sans Arabic Light" panose="020B0304030504040204" pitchFamily="34" charset="-78"/>
              </a:rPr>
              <a:t>the support of USAID-funded QITABI 2 project.</a:t>
            </a:r>
          </a:p>
        </p:txBody>
      </p:sp>
      <p:pic>
        <p:nvPicPr>
          <p:cNvPr id="16" name="Picture 15">
            <a:extLst>
              <a:ext uri="{FF2B5EF4-FFF2-40B4-BE49-F238E27FC236}">
                <a16:creationId xmlns:a16="http://schemas.microsoft.com/office/drawing/2014/main" id="{354E84AD-A907-4F4A-9836-ED218CC07617}"/>
              </a:ext>
            </a:extLst>
          </p:cNvPr>
          <p:cNvPicPr>
            <a:picLocks noChangeAspect="1"/>
          </p:cNvPicPr>
          <p:nvPr/>
        </p:nvPicPr>
        <p:blipFill rotWithShape="1">
          <a:blip r:embed="rId5">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7" name="Straight Connector 16">
            <a:extLst>
              <a:ext uri="{FF2B5EF4-FFF2-40B4-BE49-F238E27FC236}">
                <a16:creationId xmlns:a16="http://schemas.microsoft.com/office/drawing/2014/main" id="{EAE29665-1F06-464F-8BBF-47A1EC7E0B9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650F938-B539-4446-AA86-89470EEB3BC3}"/>
              </a:ext>
            </a:extLst>
          </p:cNvPr>
          <p:cNvSpPr txBox="1"/>
          <p:nvPr/>
        </p:nvSpPr>
        <p:spPr>
          <a:xfrm>
            <a:off x="-8658" y="2898278"/>
            <a:ext cx="6886536" cy="830997"/>
          </a:xfrm>
          <a:prstGeom prst="rect">
            <a:avLst/>
          </a:prstGeom>
          <a:solidFill>
            <a:schemeClr val="accent5">
              <a:lumMod val="40000"/>
              <a:lumOff val="60000"/>
            </a:schemeClr>
          </a:solidFill>
        </p:spPr>
        <p:txBody>
          <a:bodyPr wrap="square" lIns="91440" tIns="45720" rIns="91440" bIns="45720" rtlCol="0" anchor="t">
            <a:spAutoFit/>
          </a:bodyPr>
          <a:lstStyle/>
          <a:p>
            <a:pPr marL="457200" marR="0" lvl="3"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lang="en-US" sz="4800" b="1" dirty="0">
                <a:solidFill>
                  <a:schemeClr val="accent2">
                    <a:lumMod val="75000"/>
                  </a:schemeClr>
                </a:solidFill>
                <a:latin typeface="Comic Sans MS"/>
              </a:rPr>
              <a:t>Grade 4 – Chapter 9 </a:t>
            </a:r>
            <a:endParaRPr kumimoji="0" lang="en-US" sz="4800" b="1" i="0" u="none" strike="noStrike" kern="0" cap="none" spc="0" normalizeH="0" baseline="0" noProof="0" dirty="0">
              <a:ln>
                <a:noFill/>
              </a:ln>
              <a:solidFill>
                <a:srgbClr val="009DD9">
                  <a:lumMod val="75000"/>
                </a:srgbClr>
              </a:solidFill>
              <a:effectLst/>
              <a:uLnTx/>
              <a:uFillTx/>
              <a:latin typeface="Comic Sans MS" panose="030F0702030302020204" pitchFamily="66" charset="0"/>
              <a:cs typeface="Arial"/>
              <a:sym typeface="Arial"/>
            </a:endParaRPr>
          </a:p>
        </p:txBody>
      </p:sp>
      <p:sp>
        <p:nvSpPr>
          <p:cNvPr id="18" name="TextBox 17">
            <a:extLst>
              <a:ext uri="{FF2B5EF4-FFF2-40B4-BE49-F238E27FC236}">
                <a16:creationId xmlns:a16="http://schemas.microsoft.com/office/drawing/2014/main" id="{A50E3D14-481A-41EA-9284-B60F92008C2B}"/>
              </a:ext>
            </a:extLst>
          </p:cNvPr>
          <p:cNvSpPr txBox="1"/>
          <p:nvPr/>
        </p:nvSpPr>
        <p:spPr>
          <a:xfrm>
            <a:off x="-8658" y="2190214"/>
            <a:ext cx="6886536" cy="707886"/>
          </a:xfrm>
          <a:prstGeom prst="rect">
            <a:avLst/>
          </a:prstGeom>
          <a:solidFill>
            <a:schemeClr val="accent2">
              <a:lumMod val="75000"/>
            </a:schemeClr>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lang="en-US" sz="4000" b="1" dirty="0">
                <a:solidFill>
                  <a:schemeClr val="bg1"/>
                </a:solidFill>
                <a:latin typeface="Comic Sans MS"/>
              </a:rPr>
              <a:t>Parallel lines</a:t>
            </a:r>
            <a:endParaRPr kumimoji="0" lang="en-US" sz="1050" b="1" i="0" u="none" strike="noStrike" kern="0" cap="none" spc="0" normalizeH="0" baseline="0" dirty="0">
              <a:ln>
                <a:noFill/>
              </a:ln>
              <a:solidFill>
                <a:prstClr val="white"/>
              </a:solidFill>
              <a:effectLst/>
              <a:uLnTx/>
              <a:uFillTx/>
              <a:latin typeface="Comic Sans MS" panose="030F0702030302020204" pitchFamily="66" charset="0"/>
              <a:cs typeface="Arial"/>
              <a:sym typeface="Arial"/>
            </a:endParaRPr>
          </a:p>
        </p:txBody>
      </p:sp>
      <p:pic>
        <p:nvPicPr>
          <p:cNvPr id="3" name="Picture 2">
            <a:extLst>
              <a:ext uri="{FF2B5EF4-FFF2-40B4-BE49-F238E27FC236}">
                <a16:creationId xmlns:a16="http://schemas.microsoft.com/office/drawing/2014/main" id="{FAD9B551-8248-424B-BE8E-865DF6CA358A}"/>
              </a:ext>
            </a:extLst>
          </p:cNvPr>
          <p:cNvPicPr>
            <a:picLocks noChangeAspect="1"/>
          </p:cNvPicPr>
          <p:nvPr/>
        </p:nvPicPr>
        <p:blipFill>
          <a:blip r:embed="rId6"/>
          <a:stretch>
            <a:fillRect/>
          </a:stretch>
        </p:blipFill>
        <p:spPr>
          <a:xfrm>
            <a:off x="7222761" y="2157348"/>
            <a:ext cx="4371211" cy="1896020"/>
          </a:xfrm>
          <a:prstGeom prst="rect">
            <a:avLst/>
          </a:prstGeom>
        </p:spPr>
      </p:pic>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Specific Learning Objective</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3" y="1345111"/>
            <a:ext cx="11605959" cy="5174959"/>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US" sz="3200" b="1" dirty="0">
                <a:solidFill>
                  <a:srgbClr val="3A729A"/>
                </a:solidFill>
                <a:latin typeface="Comic Sans MS"/>
              </a:rPr>
              <a:t>Intersecting straight lines. Parallel straight lines.</a:t>
            </a:r>
          </a:p>
          <a:p>
            <a:pPr marL="457200">
              <a:lnSpc>
                <a:spcPct val="150000"/>
              </a:lnSpc>
              <a:buClr>
                <a:srgbClr val="0076A3"/>
              </a:buClr>
              <a:buSzPts val="1100"/>
            </a:pPr>
            <a:r>
              <a:rPr lang="en-US" sz="2800" dirty="0">
                <a:solidFill>
                  <a:schemeClr val="tx1">
                    <a:lumMod val="65000"/>
                    <a:lumOff val="35000"/>
                  </a:schemeClr>
                </a:solidFill>
                <a:latin typeface="Comic Sans MS"/>
              </a:rPr>
              <a:t>Recognize and draw two parallel straight lines</a:t>
            </a:r>
          </a:p>
          <a:p>
            <a:pPr marL="857250" lvl="7" indent="-342900">
              <a:lnSpc>
                <a:spcPct val="150000"/>
              </a:lnSpc>
              <a:buClr>
                <a:srgbClr val="0076A3"/>
              </a:buClr>
              <a:buSzPct val="100000"/>
              <a:buFont typeface="Arial" panose="020B0604020202020204" pitchFamily="34" charset="0"/>
              <a:buChar cha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Identify parallel straight lines in a figure</a:t>
            </a:r>
          </a:p>
          <a:p>
            <a:pPr>
              <a:spcBef>
                <a:spcPts val="1400"/>
              </a:spcBef>
              <a:buSzPts val="2000"/>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pic>
        <p:nvPicPr>
          <p:cNvPr id="5" name="Picture 4">
            <a:extLst>
              <a:ext uri="{FF2B5EF4-FFF2-40B4-BE49-F238E27FC236}">
                <a16:creationId xmlns:a16="http://schemas.microsoft.com/office/drawing/2014/main" id="{91680498-BC6D-43D8-B1FA-F944EA4BC612}"/>
              </a:ext>
            </a:extLst>
          </p:cNvPr>
          <p:cNvPicPr>
            <a:picLocks noChangeAspect="1"/>
          </p:cNvPicPr>
          <p:nvPr/>
        </p:nvPicPr>
        <p:blipFill>
          <a:blip r:embed="rId4"/>
          <a:stretch>
            <a:fillRect/>
          </a:stretch>
        </p:blipFill>
        <p:spPr>
          <a:xfrm>
            <a:off x="10903242" y="0"/>
            <a:ext cx="932074" cy="1956413"/>
          </a:xfrm>
          <a:prstGeom prst="rect">
            <a:avLst/>
          </a:prstGeom>
        </p:spPr>
      </p:pic>
    </p:spTree>
    <p:custDataLst>
      <p:tags r:id="rId1"/>
    </p:custDataLst>
    <p:extLst>
      <p:ext uri="{BB962C8B-B14F-4D97-AF65-F5344CB8AC3E}">
        <p14:creationId xmlns:p14="http://schemas.microsoft.com/office/powerpoint/2010/main" val="930095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7"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1200"/>
              </a:spcBef>
              <a:spcAft>
                <a:spcPts val="1200"/>
              </a:spcAft>
              <a:buClr>
                <a:srgbClr val="000000"/>
              </a:buClr>
              <a:buSzTx/>
              <a:buFont typeface="Arial"/>
              <a:buNone/>
              <a:tabLst/>
              <a:defRPr/>
            </a:pPr>
            <a:r>
              <a:rPr kumimoji="0" lang="en-US" sz="5400" b="0" i="0" u="none" strike="noStrike" kern="0" cap="none" spc="0" normalizeH="0" baseline="0" noProof="0" dirty="0">
                <a:ln>
                  <a:noFill/>
                </a:ln>
                <a:solidFill>
                  <a:srgbClr val="0F6FC6">
                    <a:lumMod val="50000"/>
                  </a:srgbClr>
                </a:solidFill>
                <a:effectLst/>
                <a:uLnTx/>
                <a:uFillTx/>
                <a:latin typeface="Comic Sans MS" panose="030F0702030302020204" pitchFamily="66" charset="0"/>
                <a:cs typeface="Arial"/>
                <a:sym typeface="Arial"/>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5" y="1524001"/>
            <a:ext cx="397256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1" i="0" u="none" strike="noStrike" kern="0" cap="none" spc="0" normalizeH="0" baseline="0" noProof="0">
                <a:ln>
                  <a:noFill/>
                </a:ln>
                <a:solidFill>
                  <a:prstClr val="white"/>
                </a:solidFill>
                <a:effectLst/>
                <a:uLnTx/>
                <a:uFillTx/>
                <a:latin typeface="Comic Sans MS"/>
                <a:cs typeface="Arial"/>
                <a:sym typeface="Arial"/>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010BD87E-D3C4-4A4B-AE2A-1DB2ADBBFCC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Learning activity</a:t>
            </a:r>
            <a:endParaRPr lang="en-US" sz="3200" b="1" dirty="0">
              <a:solidFill>
                <a:schemeClr val="bg1"/>
              </a:solidFill>
              <a:latin typeface="Comic Sans MS"/>
            </a:endParaRPr>
          </a:p>
        </p:txBody>
      </p:sp>
      <p:sp>
        <p:nvSpPr>
          <p:cNvPr id="7" name="TextBox 6">
            <a:extLst>
              <a:ext uri="{FF2B5EF4-FFF2-40B4-BE49-F238E27FC236}">
                <a16:creationId xmlns:a16="http://schemas.microsoft.com/office/drawing/2014/main" id="{5ED44D3F-E353-41FF-9340-D16688E39DE3}"/>
              </a:ext>
            </a:extLst>
          </p:cNvPr>
          <p:cNvSpPr txBox="1"/>
          <p:nvPr/>
        </p:nvSpPr>
        <p:spPr>
          <a:xfrm>
            <a:off x="9529482" y="100030"/>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dirty="0">
                <a:solidFill>
                  <a:schemeClr val="tx1">
                    <a:lumMod val="50000"/>
                    <a:lumOff val="50000"/>
                  </a:schemeClr>
                </a:solidFill>
                <a:latin typeface="+mn-lt"/>
              </a:rPr>
              <a:t>Learning activity</a:t>
            </a:r>
            <a:endParaRPr lang="en-GB" dirty="0">
              <a:solidFill>
                <a:schemeClr val="tx1">
                  <a:lumMod val="65000"/>
                  <a:lumOff val="35000"/>
                </a:schemeClr>
              </a:solidFill>
              <a:latin typeface="+mn-lt"/>
            </a:endParaRPr>
          </a:p>
        </p:txBody>
      </p:sp>
      <p:sp>
        <p:nvSpPr>
          <p:cNvPr id="8" name="TextBox 7">
            <a:extLst>
              <a:ext uri="{FF2B5EF4-FFF2-40B4-BE49-F238E27FC236}">
                <a16:creationId xmlns:a16="http://schemas.microsoft.com/office/drawing/2014/main" id="{3EFB5508-079A-4F3F-AD3A-C52D84C377F3}"/>
              </a:ext>
            </a:extLst>
          </p:cNvPr>
          <p:cNvSpPr txBox="1"/>
          <p:nvPr/>
        </p:nvSpPr>
        <p:spPr>
          <a:xfrm>
            <a:off x="556591" y="1451152"/>
            <a:ext cx="10213708" cy="531877"/>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Straight lines that do not meet are parallel straight lines.</a:t>
            </a:r>
            <a:endParaRPr lang="en-US" sz="28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TextBox 8">
            <a:extLst>
              <a:ext uri="{FF2B5EF4-FFF2-40B4-BE49-F238E27FC236}">
                <a16:creationId xmlns:a16="http://schemas.microsoft.com/office/drawing/2014/main" id="{D4FDC3E0-613A-465D-9523-1B268B01C035}"/>
              </a:ext>
            </a:extLst>
          </p:cNvPr>
          <p:cNvSpPr txBox="1"/>
          <p:nvPr/>
        </p:nvSpPr>
        <p:spPr>
          <a:xfrm>
            <a:off x="547075" y="2194509"/>
            <a:ext cx="10213708" cy="531877"/>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Parallel straight lines are found in many objects around us.</a:t>
            </a:r>
            <a:endParaRPr lang="en-US" sz="28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F2DD328A-98EB-45F4-9E92-63DC5F88C8BC}"/>
              </a:ext>
            </a:extLst>
          </p:cNvPr>
          <p:cNvPicPr/>
          <p:nvPr/>
        </p:nvPicPr>
        <p:blipFill>
          <a:blip r:embed="rId4"/>
          <a:srcRect/>
          <a:stretch/>
        </p:blipFill>
        <p:spPr>
          <a:xfrm>
            <a:off x="861350" y="3157004"/>
            <a:ext cx="1982383" cy="1803845"/>
          </a:xfrm>
          <a:prstGeom prst="rect">
            <a:avLst/>
          </a:prstGeom>
        </p:spPr>
      </p:pic>
      <p:pic>
        <p:nvPicPr>
          <p:cNvPr id="12" name="Picture 11">
            <a:extLst>
              <a:ext uri="{FF2B5EF4-FFF2-40B4-BE49-F238E27FC236}">
                <a16:creationId xmlns:a16="http://schemas.microsoft.com/office/drawing/2014/main" id="{1FDC4DA4-A1FD-4A64-AF16-4D7AB839D909}"/>
              </a:ext>
            </a:extLst>
          </p:cNvPr>
          <p:cNvPicPr/>
          <p:nvPr/>
        </p:nvPicPr>
        <p:blipFill>
          <a:blip r:embed="rId5"/>
          <a:srcRect/>
          <a:stretch/>
        </p:blipFill>
        <p:spPr>
          <a:xfrm rot="20523646">
            <a:off x="3844835" y="3294866"/>
            <a:ext cx="2897367" cy="448517"/>
          </a:xfrm>
          <a:prstGeom prst="rect">
            <a:avLst/>
          </a:prstGeom>
        </p:spPr>
      </p:pic>
      <p:pic>
        <p:nvPicPr>
          <p:cNvPr id="13" name="Picture 12">
            <a:extLst>
              <a:ext uri="{FF2B5EF4-FFF2-40B4-BE49-F238E27FC236}">
                <a16:creationId xmlns:a16="http://schemas.microsoft.com/office/drawing/2014/main" id="{393CB7B1-D925-4125-BE37-A9784CDFA669}"/>
              </a:ext>
            </a:extLst>
          </p:cNvPr>
          <p:cNvPicPr/>
          <p:nvPr/>
        </p:nvPicPr>
        <p:blipFill>
          <a:blip r:embed="rId6"/>
          <a:srcRect/>
          <a:stretch/>
        </p:blipFill>
        <p:spPr>
          <a:xfrm>
            <a:off x="8515421" y="3025214"/>
            <a:ext cx="1982383" cy="1284877"/>
          </a:xfrm>
          <a:prstGeom prst="rect">
            <a:avLst/>
          </a:prstGeom>
        </p:spPr>
      </p:pic>
      <p:pic>
        <p:nvPicPr>
          <p:cNvPr id="14" name="Picture 13">
            <a:extLst>
              <a:ext uri="{FF2B5EF4-FFF2-40B4-BE49-F238E27FC236}">
                <a16:creationId xmlns:a16="http://schemas.microsoft.com/office/drawing/2014/main" id="{B25F8F56-3655-4FE9-AE7A-B1A52BA61C94}"/>
              </a:ext>
            </a:extLst>
          </p:cNvPr>
          <p:cNvPicPr/>
          <p:nvPr/>
        </p:nvPicPr>
        <p:blipFill>
          <a:blip r:embed="rId7"/>
          <a:srcRect/>
          <a:stretch/>
        </p:blipFill>
        <p:spPr>
          <a:xfrm>
            <a:off x="4201117" y="4545640"/>
            <a:ext cx="2089695" cy="1503861"/>
          </a:xfrm>
          <a:prstGeom prst="rect">
            <a:avLst/>
          </a:prstGeom>
        </p:spPr>
      </p:pic>
      <p:pic>
        <p:nvPicPr>
          <p:cNvPr id="15" name="Picture 14">
            <a:extLst>
              <a:ext uri="{FF2B5EF4-FFF2-40B4-BE49-F238E27FC236}">
                <a16:creationId xmlns:a16="http://schemas.microsoft.com/office/drawing/2014/main" id="{2E545A71-BDB8-4936-84DB-DB83801E5715}"/>
              </a:ext>
            </a:extLst>
          </p:cNvPr>
          <p:cNvPicPr/>
          <p:nvPr/>
        </p:nvPicPr>
        <p:blipFill>
          <a:blip r:embed="rId8"/>
          <a:srcRect/>
          <a:stretch/>
        </p:blipFill>
        <p:spPr>
          <a:xfrm>
            <a:off x="7158037" y="4759463"/>
            <a:ext cx="3181421" cy="1526236"/>
          </a:xfrm>
          <a:prstGeom prst="rect">
            <a:avLst/>
          </a:prstGeom>
        </p:spPr>
      </p:pic>
      <p:cxnSp>
        <p:nvCxnSpPr>
          <p:cNvPr id="6" name="Straight Connector 5">
            <a:extLst>
              <a:ext uri="{FF2B5EF4-FFF2-40B4-BE49-F238E27FC236}">
                <a16:creationId xmlns:a16="http://schemas.microsoft.com/office/drawing/2014/main" id="{B70A41D6-C9AB-E480-8233-9969E2AED9DF}"/>
              </a:ext>
            </a:extLst>
          </p:cNvPr>
          <p:cNvCxnSpPr/>
          <p:nvPr/>
        </p:nvCxnSpPr>
        <p:spPr>
          <a:xfrm flipV="1">
            <a:off x="1079654" y="2873838"/>
            <a:ext cx="0" cy="2340399"/>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3298982-F9C1-4D2E-3922-15CD63E19923}"/>
              </a:ext>
            </a:extLst>
          </p:cNvPr>
          <p:cNvCxnSpPr/>
          <p:nvPr/>
        </p:nvCxnSpPr>
        <p:spPr>
          <a:xfrm flipV="1">
            <a:off x="2644049" y="2873838"/>
            <a:ext cx="0" cy="2340399"/>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2EF218B-7BBD-7219-CDC0-08F51EE7FFA2}"/>
              </a:ext>
            </a:extLst>
          </p:cNvPr>
          <p:cNvCxnSpPr>
            <a:cxnSpLocks/>
          </p:cNvCxnSpPr>
          <p:nvPr/>
        </p:nvCxnSpPr>
        <p:spPr>
          <a:xfrm flipV="1">
            <a:off x="3646508" y="2838266"/>
            <a:ext cx="3061385" cy="92559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BBAA2BC-DDBF-8EA1-097A-329833F97D81}"/>
              </a:ext>
            </a:extLst>
          </p:cNvPr>
          <p:cNvCxnSpPr>
            <a:cxnSpLocks/>
          </p:cNvCxnSpPr>
          <p:nvPr/>
        </p:nvCxnSpPr>
        <p:spPr>
          <a:xfrm flipV="1">
            <a:off x="3835355" y="3301062"/>
            <a:ext cx="3061385" cy="92559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0BF5845-CFA8-29DD-8972-5F44031C87FF}"/>
              </a:ext>
            </a:extLst>
          </p:cNvPr>
          <p:cNvCxnSpPr>
            <a:cxnSpLocks/>
          </p:cNvCxnSpPr>
          <p:nvPr/>
        </p:nvCxnSpPr>
        <p:spPr>
          <a:xfrm flipV="1">
            <a:off x="9445325" y="2798285"/>
            <a:ext cx="1086801" cy="1505489"/>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F328C73-25A0-D852-28D9-AD937DE22925}"/>
              </a:ext>
            </a:extLst>
          </p:cNvPr>
          <p:cNvCxnSpPr>
            <a:cxnSpLocks/>
          </p:cNvCxnSpPr>
          <p:nvPr/>
        </p:nvCxnSpPr>
        <p:spPr>
          <a:xfrm flipV="1">
            <a:off x="9684999" y="3021715"/>
            <a:ext cx="1086801" cy="1505489"/>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DF1B59-C6A1-8B95-413C-2765A0B3146D}"/>
              </a:ext>
            </a:extLst>
          </p:cNvPr>
          <p:cNvCxnSpPr>
            <a:cxnSpLocks/>
          </p:cNvCxnSpPr>
          <p:nvPr/>
        </p:nvCxnSpPr>
        <p:spPr>
          <a:xfrm>
            <a:off x="4034077" y="5214237"/>
            <a:ext cx="2423773"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FAF0296-F4BA-05E2-3849-87CBC5D2B19F}"/>
              </a:ext>
            </a:extLst>
          </p:cNvPr>
          <p:cNvCxnSpPr>
            <a:cxnSpLocks/>
          </p:cNvCxnSpPr>
          <p:nvPr/>
        </p:nvCxnSpPr>
        <p:spPr>
          <a:xfrm>
            <a:off x="4034076" y="5908300"/>
            <a:ext cx="2423773"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F3047E6-D0D9-99B1-ECE8-4F4866FCC65D}"/>
              </a:ext>
            </a:extLst>
          </p:cNvPr>
          <p:cNvCxnSpPr>
            <a:cxnSpLocks/>
          </p:cNvCxnSpPr>
          <p:nvPr/>
        </p:nvCxnSpPr>
        <p:spPr>
          <a:xfrm>
            <a:off x="7021552" y="5401524"/>
            <a:ext cx="3476252"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4AC3C3-B7E0-79D0-9BFE-7221DB0B251C}"/>
              </a:ext>
            </a:extLst>
          </p:cNvPr>
          <p:cNvCxnSpPr>
            <a:cxnSpLocks/>
          </p:cNvCxnSpPr>
          <p:nvPr/>
        </p:nvCxnSpPr>
        <p:spPr>
          <a:xfrm>
            <a:off x="7010621" y="5676945"/>
            <a:ext cx="3476252"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4F1809B-5E55-0921-132B-154F735C658C}"/>
              </a:ext>
            </a:extLst>
          </p:cNvPr>
          <p:cNvCxnSpPr>
            <a:cxnSpLocks/>
          </p:cNvCxnSpPr>
          <p:nvPr/>
        </p:nvCxnSpPr>
        <p:spPr>
          <a:xfrm>
            <a:off x="7010621" y="5908300"/>
            <a:ext cx="3476252" cy="0"/>
          </a:xfrm>
          <a:prstGeom prst="line">
            <a:avLst/>
          </a:prstGeom>
          <a:ln w="76200"/>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59284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par>
                          <p:cTn id="12" fill="hold">
                            <p:stCondLst>
                              <p:cond delay="2000"/>
                            </p:stCondLst>
                            <p:childTnLst>
                              <p:par>
                                <p:cTn id="13" presetID="1" presetClass="entr" presetSubtype="0" fill="hold" nodeType="afterEffect">
                                  <p:stCondLst>
                                    <p:cond delay="110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500"/>
                                        <p:tgtEl>
                                          <p:spTgt spid="16"/>
                                        </p:tgtEl>
                                      </p:cBhvr>
                                    </p:animEffect>
                                  </p:childTnLst>
                                </p:cTn>
                              </p:par>
                              <p:par>
                                <p:cTn id="20" presetID="22" presetClass="entr" presetSubtype="4"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par>
                          <p:cTn id="23" fill="hold">
                            <p:stCondLst>
                              <p:cond delay="500"/>
                            </p:stCondLst>
                            <p:childTnLst>
                              <p:par>
                                <p:cTn id="24" presetID="1" presetClass="entr" presetSubtype="0" fill="hold" nodeType="afterEffect">
                                  <p:stCondLst>
                                    <p:cond delay="1100"/>
                                  </p:stCondLst>
                                  <p:childTnLst>
                                    <p:set>
                                      <p:cBhvr>
                                        <p:cTn id="25" dur="1" fill="hold">
                                          <p:stCondLst>
                                            <p:cond delay="0"/>
                                          </p:stCondLst>
                                        </p:cTn>
                                        <p:tgtEl>
                                          <p:spTgt spid="1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down)">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500"/>
                                        <p:tgtEl>
                                          <p:spTgt spid="18"/>
                                        </p:tgtEl>
                                      </p:cBhvr>
                                    </p:animEffect>
                                  </p:childTnLst>
                                </p:cTn>
                              </p:par>
                            </p:childTnLst>
                          </p:cTn>
                        </p:par>
                        <p:par>
                          <p:cTn id="36" fill="hold">
                            <p:stCondLst>
                              <p:cond delay="500"/>
                            </p:stCondLst>
                            <p:childTnLst>
                              <p:par>
                                <p:cTn id="37" presetID="1" presetClass="entr" presetSubtype="0" fill="hold" nodeType="afterEffect">
                                  <p:stCondLst>
                                    <p:cond delay="90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down)">
                                      <p:cBhvr>
                                        <p:cTn id="48" dur="500"/>
                                        <p:tgtEl>
                                          <p:spTgt spid="23"/>
                                        </p:tgtEl>
                                      </p:cBhvr>
                                    </p:animEffect>
                                  </p:childTnLst>
                                </p:cTn>
                              </p:par>
                            </p:childTnLst>
                          </p:cTn>
                        </p:par>
                        <p:par>
                          <p:cTn id="49" fill="hold">
                            <p:stCondLst>
                              <p:cond delay="500"/>
                            </p:stCondLst>
                            <p:childTnLst>
                              <p:par>
                                <p:cTn id="50" presetID="1" presetClass="entr" presetSubtype="0" fill="hold" nodeType="afterEffect">
                                  <p:stCondLst>
                                    <p:cond delay="900"/>
                                  </p:stCondLst>
                                  <p:childTnLst>
                                    <p:set>
                                      <p:cBhvr>
                                        <p:cTn id="51" dur="1" fill="hold">
                                          <p:stCondLst>
                                            <p:cond delay="0"/>
                                          </p:stCondLst>
                                        </p:cTn>
                                        <p:tgtEl>
                                          <p:spTgt spid="14"/>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left)">
                                      <p:cBhvr>
                                        <p:cTn id="56" dur="500"/>
                                        <p:tgtEl>
                                          <p:spTgt spid="24"/>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left)">
                                      <p:cBhvr>
                                        <p:cTn id="61" dur="500"/>
                                        <p:tgtEl>
                                          <p:spTgt spid="27"/>
                                        </p:tgtEl>
                                      </p:cBhvr>
                                    </p:animEffect>
                                  </p:childTnLst>
                                </p:cTn>
                              </p:par>
                            </p:childTnLst>
                          </p:cTn>
                        </p:par>
                        <p:par>
                          <p:cTn id="62" fill="hold">
                            <p:stCondLst>
                              <p:cond delay="500"/>
                            </p:stCondLst>
                            <p:childTnLst>
                              <p:par>
                                <p:cTn id="63" presetID="1" presetClass="entr" presetSubtype="0" fill="hold" nodeType="afterEffect">
                                  <p:stCondLst>
                                    <p:cond delay="900"/>
                                  </p:stCondLst>
                                  <p:childTnLst>
                                    <p:set>
                                      <p:cBhvr>
                                        <p:cTn id="64" dur="1" fill="hold">
                                          <p:stCondLst>
                                            <p:cond delay="0"/>
                                          </p:stCondLst>
                                        </p:cTn>
                                        <p:tgtEl>
                                          <p:spTgt spid="15"/>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left)">
                                      <p:cBhvr>
                                        <p:cTn id="69" dur="500"/>
                                        <p:tgtEl>
                                          <p:spTgt spid="28"/>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nodeType="click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ipe(left)">
                                      <p:cBhvr>
                                        <p:cTn id="74" dur="500"/>
                                        <p:tgtEl>
                                          <p:spTgt spid="30"/>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nodeType="click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left)">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Result</a:t>
            </a:r>
          </a:p>
        </p:txBody>
      </p:sp>
      <p:sp>
        <p:nvSpPr>
          <p:cNvPr id="20" name="TextBox 19">
            <a:extLst>
              <a:ext uri="{FF2B5EF4-FFF2-40B4-BE49-F238E27FC236}">
                <a16:creationId xmlns:a16="http://schemas.microsoft.com/office/drawing/2014/main" id="{3C460296-814E-45A3-A242-A8FDA0201445}"/>
              </a:ext>
            </a:extLst>
          </p:cNvPr>
          <p:cNvSpPr txBox="1"/>
          <p:nvPr/>
        </p:nvSpPr>
        <p:spPr>
          <a:xfrm>
            <a:off x="966787" y="1784478"/>
            <a:ext cx="10258425" cy="528222"/>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rPr>
              <a:t>Straight lines that do not meet are parallel straight lines.</a:t>
            </a:r>
          </a:p>
        </p:txBody>
      </p:sp>
      <p:pic>
        <p:nvPicPr>
          <p:cNvPr id="5" name="Picture 4">
            <a:extLst>
              <a:ext uri="{FF2B5EF4-FFF2-40B4-BE49-F238E27FC236}">
                <a16:creationId xmlns:a16="http://schemas.microsoft.com/office/drawing/2014/main" id="{0C3E525C-879F-4D6D-82B3-39B4C8113CF4}"/>
              </a:ext>
            </a:extLst>
          </p:cNvPr>
          <p:cNvPicPr>
            <a:picLocks noChangeAspect="1"/>
          </p:cNvPicPr>
          <p:nvPr/>
        </p:nvPicPr>
        <p:blipFill>
          <a:blip r:embed="rId4"/>
          <a:stretch>
            <a:fillRect/>
          </a:stretch>
        </p:blipFill>
        <p:spPr>
          <a:xfrm>
            <a:off x="1371600" y="2877945"/>
            <a:ext cx="4962525" cy="3581400"/>
          </a:xfrm>
          <a:prstGeom prst="rect">
            <a:avLst/>
          </a:prstGeom>
        </p:spPr>
      </p:pic>
      <p:sp>
        <p:nvSpPr>
          <p:cNvPr id="7" name="TextBox 6">
            <a:extLst>
              <a:ext uri="{FF2B5EF4-FFF2-40B4-BE49-F238E27FC236}">
                <a16:creationId xmlns:a16="http://schemas.microsoft.com/office/drawing/2014/main" id="{0B3324B6-022C-4E4F-9A08-92F518CC86F2}"/>
              </a:ext>
            </a:extLst>
          </p:cNvPr>
          <p:cNvSpPr txBox="1"/>
          <p:nvPr/>
        </p:nvSpPr>
        <p:spPr>
          <a:xfrm>
            <a:off x="6095999" y="3429000"/>
            <a:ext cx="4398359" cy="469167"/>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(AB) is parallel to (CD).</a:t>
            </a:r>
            <a:endParaRPr lang="en-US" sz="24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41579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1000"/>
                                        <p:tgtEl>
                                          <p:spTgt spid="20"/>
                                        </p:tgtEl>
                                      </p:cBhvr>
                                    </p:animEffect>
                                  </p:childTnLst>
                                </p:cTn>
                              </p:par>
                            </p:childTnLst>
                          </p:cTn>
                        </p:par>
                        <p:par>
                          <p:cTn id="8" fill="hold">
                            <p:stCondLst>
                              <p:cond delay="1000"/>
                            </p:stCondLst>
                            <p:childTnLst>
                              <p:par>
                                <p:cTn id="9" presetID="1" presetClass="entr" presetSubtype="0" fill="hold" nodeType="afterEffect">
                                  <p:stCondLst>
                                    <p:cond delay="80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441" y="1035100"/>
            <a:ext cx="2733118" cy="3299987"/>
          </a:xfrm>
          <a:prstGeom prst="rect">
            <a:avLst/>
          </a:prstGeom>
        </p:spPr>
      </p:pic>
      <p:sp>
        <p:nvSpPr>
          <p:cNvPr id="6" name="Google Shape;97;gb06ce43697_0_0">
            <a:extLst>
              <a:ext uri="{FF2B5EF4-FFF2-40B4-BE49-F238E27FC236}">
                <a16:creationId xmlns:a16="http://schemas.microsoft.com/office/drawing/2014/main" id="{11874BAE-7FAF-4EC1-82F6-F7E5F57A7DD1}"/>
              </a:ext>
            </a:extLst>
          </p:cNvPr>
          <p:cNvSpPr txBox="1">
            <a:spLocks/>
          </p:cNvSpPr>
          <p:nvPr/>
        </p:nvSpPr>
        <p:spPr>
          <a:xfrm>
            <a:off x="1024128" y="4385887"/>
            <a:ext cx="10143000" cy="1830975"/>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ts val="4500"/>
              </a:lnSpc>
              <a:spcBef>
                <a:spcPts val="1200"/>
              </a:spcBef>
              <a:spcAft>
                <a:spcPts val="1200"/>
              </a:spcAft>
              <a:buClr>
                <a:srgbClr val="000000"/>
              </a:buClr>
              <a:buSzTx/>
              <a:buFont typeface="Arial"/>
              <a:buNone/>
              <a:tabLst/>
              <a:defRPr/>
            </a:pPr>
            <a:r>
              <a:rPr kumimoji="0" lang="en-GB" sz="5400" i="0" u="none" strike="noStrike" kern="0" cap="none" spc="0" normalizeH="0" baseline="0" noProof="0" dirty="0">
                <a:ln>
                  <a:noFill/>
                </a:ln>
                <a:solidFill>
                  <a:srgbClr val="0F6FC6">
                    <a:lumMod val="50000"/>
                  </a:srgbClr>
                </a:solidFill>
                <a:effectLst/>
                <a:uLnTx/>
                <a:uFillTx/>
                <a:latin typeface="Comic Sans MS" panose="030F0702030302020204" pitchFamily="66" charset="0"/>
                <a:cs typeface="Arial"/>
                <a:sym typeface="Arial"/>
              </a:rPr>
              <a:t>Mastery of math facts </a:t>
            </a:r>
          </a:p>
          <a:p>
            <a:pPr marL="0" marR="0" lvl="0" indent="0" algn="ctr" defTabSz="914400" rtl="0" eaLnBrk="1" fontAlgn="auto" latinLnBrk="0" hangingPunct="1">
              <a:lnSpc>
                <a:spcPts val="4500"/>
              </a:lnSpc>
              <a:spcBef>
                <a:spcPts val="1200"/>
              </a:spcBef>
              <a:spcAft>
                <a:spcPts val="1200"/>
              </a:spcAft>
              <a:buClr>
                <a:srgbClr val="000000"/>
              </a:buClr>
              <a:buSzTx/>
              <a:buFont typeface="Arial"/>
              <a:buNone/>
              <a:tabLst/>
              <a:defRPr/>
            </a:pPr>
            <a:r>
              <a:rPr kumimoji="0" lang="en-GB" sz="5400" i="0" u="none" strike="noStrike" kern="0" cap="none" spc="0" normalizeH="0" baseline="0" noProof="0" dirty="0">
                <a:ln>
                  <a:noFill/>
                </a:ln>
                <a:solidFill>
                  <a:srgbClr val="0F6FC6">
                    <a:lumMod val="50000"/>
                  </a:srgbClr>
                </a:solidFill>
                <a:effectLst/>
                <a:uLnTx/>
                <a:uFillTx/>
                <a:latin typeface="Comic Sans MS" panose="030F0702030302020204" pitchFamily="66" charset="0"/>
                <a:cs typeface="Arial"/>
                <a:sym typeface="Arial"/>
              </a:rPr>
              <a:t>and fluency </a:t>
            </a:r>
          </a:p>
        </p:txBody>
      </p:sp>
    </p:spTree>
    <p:custDataLst>
      <p:tags r:id="rId1"/>
    </p:custDataLst>
    <p:extLst>
      <p:ext uri="{BB962C8B-B14F-4D97-AF65-F5344CB8AC3E}">
        <p14:creationId xmlns:p14="http://schemas.microsoft.com/office/powerpoint/2010/main" val="3161787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en-US" sz="3200" b="1" dirty="0">
                <a:solidFill>
                  <a:prstClr val="white"/>
                </a:solidFill>
                <a:latin typeface="Comic Sans MS"/>
                <a:sym typeface="Comic Sans MS"/>
              </a:rPr>
              <a:t>Select the pairs of parallel straight lines in the figure. </a:t>
            </a:r>
            <a:endParaRPr lang="en-GB" sz="3200" b="1" dirty="0">
              <a:solidFill>
                <a:prstClr val="white"/>
              </a:solidFill>
              <a:latin typeface="Comic Sans MS"/>
              <a:sym typeface="Comic Sans MS"/>
            </a:endParaRPr>
          </a:p>
        </p:txBody>
      </p:sp>
      <p:sp>
        <p:nvSpPr>
          <p:cNvPr id="8" name="Rectangle: Rounded Corners 7">
            <a:extLst>
              <a:ext uri="{FF2B5EF4-FFF2-40B4-BE49-F238E27FC236}">
                <a16:creationId xmlns:a16="http://schemas.microsoft.com/office/drawing/2014/main" id="{52CD1317-7A68-403D-B22D-DD2754B9F730}"/>
              </a:ext>
            </a:extLst>
          </p:cNvPr>
          <p:cNvSpPr/>
          <p:nvPr/>
        </p:nvSpPr>
        <p:spPr>
          <a:xfrm>
            <a:off x="8166565" y="1864517"/>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and (CD)</a:t>
            </a:r>
          </a:p>
        </p:txBody>
      </p:sp>
      <p:sp>
        <p:nvSpPr>
          <p:cNvPr id="10" name="Rectangle: Rounded Corners 9">
            <a:extLst>
              <a:ext uri="{FF2B5EF4-FFF2-40B4-BE49-F238E27FC236}">
                <a16:creationId xmlns:a16="http://schemas.microsoft.com/office/drawing/2014/main" id="{3953D846-3E8F-4527-89F6-532591590F6E}"/>
              </a:ext>
            </a:extLst>
          </p:cNvPr>
          <p:cNvSpPr/>
          <p:nvPr/>
        </p:nvSpPr>
        <p:spPr>
          <a:xfrm>
            <a:off x="8158858" y="2788442"/>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and (EF)</a:t>
            </a:r>
          </a:p>
        </p:txBody>
      </p:sp>
      <p:sp>
        <p:nvSpPr>
          <p:cNvPr id="11" name="Rectangle: Rounded Corners 10">
            <a:extLst>
              <a:ext uri="{FF2B5EF4-FFF2-40B4-BE49-F238E27FC236}">
                <a16:creationId xmlns:a16="http://schemas.microsoft.com/office/drawing/2014/main" id="{ABEE59A2-5C2E-445E-A3F9-2D120F632918}"/>
              </a:ext>
            </a:extLst>
          </p:cNvPr>
          <p:cNvSpPr/>
          <p:nvPr/>
        </p:nvSpPr>
        <p:spPr>
          <a:xfrm>
            <a:off x="8158858" y="3700902"/>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(OP) and (MN)</a:t>
            </a:r>
          </a:p>
        </p:txBody>
      </p:sp>
      <p:sp>
        <p:nvSpPr>
          <p:cNvPr id="12" name="Rectangle: Rounded Corners 11">
            <a:extLst>
              <a:ext uri="{FF2B5EF4-FFF2-40B4-BE49-F238E27FC236}">
                <a16:creationId xmlns:a16="http://schemas.microsoft.com/office/drawing/2014/main" id="{FFB33B90-48FA-44A8-A4EF-9BC255C72A09}"/>
              </a:ext>
            </a:extLst>
          </p:cNvPr>
          <p:cNvSpPr/>
          <p:nvPr/>
        </p:nvSpPr>
        <p:spPr>
          <a:xfrm>
            <a:off x="8166564" y="4615742"/>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(EF) and (GH)</a:t>
            </a:r>
          </a:p>
        </p:txBody>
      </p:sp>
      <p:sp>
        <p:nvSpPr>
          <p:cNvPr id="13" name="Rectangle: Rounded Corners 12">
            <a:extLst>
              <a:ext uri="{FF2B5EF4-FFF2-40B4-BE49-F238E27FC236}">
                <a16:creationId xmlns:a16="http://schemas.microsoft.com/office/drawing/2014/main" id="{D67D5A6A-569E-4AC2-ACDC-02709AF48A2B}"/>
              </a:ext>
            </a:extLst>
          </p:cNvPr>
          <p:cNvSpPr/>
          <p:nvPr/>
        </p:nvSpPr>
        <p:spPr>
          <a:xfrm>
            <a:off x="8166564" y="5524939"/>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(EF) and (OP)</a:t>
            </a:r>
          </a:p>
        </p:txBody>
      </p:sp>
      <p:sp>
        <p:nvSpPr>
          <p:cNvPr id="9" name="TextBox 8">
            <a:extLst>
              <a:ext uri="{FF2B5EF4-FFF2-40B4-BE49-F238E27FC236}">
                <a16:creationId xmlns:a16="http://schemas.microsoft.com/office/drawing/2014/main" id="{E3B45EEE-BF2E-4A4C-AA1F-93A8BE9E9B68}"/>
              </a:ext>
            </a:extLst>
          </p:cNvPr>
          <p:cNvSpPr txBox="1"/>
          <p:nvPr/>
        </p:nvSpPr>
        <p:spPr>
          <a:xfrm>
            <a:off x="9529482" y="100030"/>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dirty="0">
                <a:solidFill>
                  <a:schemeClr val="tx1">
                    <a:lumMod val="50000"/>
                    <a:lumOff val="50000"/>
                  </a:schemeClr>
                </a:solidFill>
                <a:latin typeface="+mn-lt"/>
              </a:rPr>
              <a:t>Applications</a:t>
            </a:r>
            <a:endParaRPr lang="en-GB" dirty="0">
              <a:solidFill>
                <a:schemeClr val="tx1">
                  <a:lumMod val="65000"/>
                  <a:lumOff val="35000"/>
                </a:schemeClr>
              </a:solidFill>
              <a:latin typeface="+mn-lt"/>
            </a:endParaRPr>
          </a:p>
        </p:txBody>
      </p:sp>
      <p:pic>
        <p:nvPicPr>
          <p:cNvPr id="4" name="Graphic 3">
            <a:extLst>
              <a:ext uri="{FF2B5EF4-FFF2-40B4-BE49-F238E27FC236}">
                <a16:creationId xmlns:a16="http://schemas.microsoft.com/office/drawing/2014/main" id="{C92236CE-61EE-A631-3A37-A09EF4D25D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28712" y="1321530"/>
            <a:ext cx="4257675" cy="5114925"/>
          </a:xfrm>
          <a:prstGeom prst="rect">
            <a:avLst/>
          </a:prstGeom>
        </p:spPr>
      </p:pic>
    </p:spTree>
    <p:custDataLst>
      <p:tags r:id="rId1"/>
    </p:custDataLst>
    <p:extLst>
      <p:ext uri="{BB962C8B-B14F-4D97-AF65-F5344CB8AC3E}">
        <p14:creationId xmlns:p14="http://schemas.microsoft.com/office/powerpoint/2010/main" val="1589114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mph" presetSubtype="1" nodeType="clickEffect">
                                  <p:stCondLst>
                                    <p:cond delay="0"/>
                                  </p:stCondLst>
                                  <p:childTnLst>
                                    <p:set>
                                      <p:cBhvr>
                                        <p:cTn id="27" dur="indefinite"/>
                                        <p:tgtEl>
                                          <p:spTgt spid="8"/>
                                        </p:tgtEl>
                                        <p:attrNameLst>
                                          <p:attrName>fillcolor</p:attrName>
                                        </p:attrNameLst>
                                      </p:cBhvr>
                                      <p:to>
                                        <p:clrVal>
                                          <a:srgbClr val="74C274"/>
                                        </p:clrVal>
                                      </p:to>
                                    </p:set>
                                    <p:set>
                                      <p:cBhvr>
                                        <p:cTn id="28" dur="indefinite"/>
                                        <p:tgtEl>
                                          <p:spTgt spid="8"/>
                                        </p:tgtEl>
                                        <p:attrNameLst>
                                          <p:attrName>fill.type</p:attrName>
                                        </p:attrNameLst>
                                      </p:cBhvr>
                                      <p:to>
                                        <p:strVal val="solid"/>
                                      </p:to>
                                    </p:set>
                                    <p:set>
                                      <p:cBhvr>
                                        <p:cTn id="29" dur="indefinite"/>
                                        <p:tgtEl>
                                          <p:spTgt spid="8"/>
                                        </p:tgtEl>
                                        <p:attrNameLst>
                                          <p:attrName>fill.on</p:attrName>
                                        </p:attrNameLst>
                                      </p:cBhvr>
                                      <p:to>
                                        <p:strVal val="true"/>
                                      </p:to>
                                    </p:set>
                                  </p:childTnLst>
                                </p:cTn>
                              </p:par>
                              <p:par>
                                <p:cTn id="30" presetID="3" presetClass="emph" presetSubtype="2" fill="hold" grpId="1" nodeType="withEffect">
                                  <p:stCondLst>
                                    <p:cond delay="0"/>
                                  </p:stCondLst>
                                  <p:childTnLst>
                                    <p:animClr clrSpc="rgb" dir="cw">
                                      <p:cBhvr override="childStyle">
                                        <p:cTn id="31" dur="500" fill="hold"/>
                                        <p:tgtEl>
                                          <p:spTgt spid="8"/>
                                        </p:tgtEl>
                                        <p:attrNameLst>
                                          <p:attrName>style.color</p:attrName>
                                        </p:attrNameLst>
                                      </p:cBhvr>
                                      <p:to>
                                        <a:srgbClr val="FFFFFF"/>
                                      </p:to>
                                    </p:animClr>
                                  </p:childTnLst>
                                </p:cTn>
                              </p:par>
                              <p:par>
                                <p:cTn id="32" presetID="1" presetClass="emph" presetSubtype="1" nodeType="withEffect">
                                  <p:stCondLst>
                                    <p:cond delay="0"/>
                                  </p:stCondLst>
                                  <p:childTnLst>
                                    <p:set>
                                      <p:cBhvr>
                                        <p:cTn id="33" dur="indefinite"/>
                                        <p:tgtEl>
                                          <p:spTgt spid="12"/>
                                        </p:tgtEl>
                                        <p:attrNameLst>
                                          <p:attrName>fillcolor</p:attrName>
                                        </p:attrNameLst>
                                      </p:cBhvr>
                                      <p:to>
                                        <p:clrVal>
                                          <a:srgbClr val="74C274"/>
                                        </p:clrVal>
                                      </p:to>
                                    </p:set>
                                    <p:set>
                                      <p:cBhvr>
                                        <p:cTn id="34" dur="indefinite"/>
                                        <p:tgtEl>
                                          <p:spTgt spid="12"/>
                                        </p:tgtEl>
                                        <p:attrNameLst>
                                          <p:attrName>fill.type</p:attrName>
                                        </p:attrNameLst>
                                      </p:cBhvr>
                                      <p:to>
                                        <p:strVal val="solid"/>
                                      </p:to>
                                    </p:set>
                                    <p:set>
                                      <p:cBhvr>
                                        <p:cTn id="35" dur="indefinite"/>
                                        <p:tgtEl>
                                          <p:spTgt spid="12"/>
                                        </p:tgtEl>
                                        <p:attrNameLst>
                                          <p:attrName>fill.on</p:attrName>
                                        </p:attrNameLst>
                                      </p:cBhvr>
                                      <p:to>
                                        <p:strVal val="true"/>
                                      </p:to>
                                    </p:set>
                                  </p:childTnLst>
                                </p:cTn>
                              </p:par>
                              <p:par>
                                <p:cTn id="36" presetID="3" presetClass="emph" presetSubtype="2" fill="hold" grpId="1" nodeType="withEffect">
                                  <p:stCondLst>
                                    <p:cond delay="0"/>
                                  </p:stCondLst>
                                  <p:childTnLst>
                                    <p:animClr clrSpc="rgb" dir="cw">
                                      <p:cBhvr override="childStyle">
                                        <p:cTn id="37" dur="500" fill="hold"/>
                                        <p:tgtEl>
                                          <p:spTgt spid="12"/>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0" grpId="0" animBg="1"/>
      <p:bldP spid="11" grpId="0" animBg="1"/>
      <p:bldP spid="12" grpId="0" animBg="1"/>
      <p:bldP spid="12" grpId="1"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en-US" sz="3200" b="1" dirty="0">
                <a:solidFill>
                  <a:prstClr val="white"/>
                </a:solidFill>
                <a:latin typeface="Comic Sans MS"/>
                <a:sym typeface="Comic Sans MS"/>
              </a:rPr>
              <a:t>Select the pair(s) of parallel straight lines in the figure </a:t>
            </a:r>
            <a:endParaRPr lang="en-GB" sz="3200" b="1" dirty="0">
              <a:solidFill>
                <a:prstClr val="white"/>
              </a:solidFill>
              <a:latin typeface="Comic Sans MS"/>
              <a:sym typeface="Comic Sans MS"/>
            </a:endParaRPr>
          </a:p>
        </p:txBody>
      </p:sp>
      <p:sp>
        <p:nvSpPr>
          <p:cNvPr id="8" name="Rectangle: Rounded Corners 7">
            <a:extLst>
              <a:ext uri="{FF2B5EF4-FFF2-40B4-BE49-F238E27FC236}">
                <a16:creationId xmlns:a16="http://schemas.microsoft.com/office/drawing/2014/main" id="{52CD1317-7A68-403D-B22D-DD2754B9F730}"/>
              </a:ext>
            </a:extLst>
          </p:cNvPr>
          <p:cNvSpPr/>
          <p:nvPr/>
        </p:nvSpPr>
        <p:spPr>
          <a:xfrm>
            <a:off x="8166565" y="1864517"/>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and (CD)</a:t>
            </a:r>
          </a:p>
        </p:txBody>
      </p:sp>
      <p:sp>
        <p:nvSpPr>
          <p:cNvPr id="10" name="Rectangle: Rounded Corners 9">
            <a:extLst>
              <a:ext uri="{FF2B5EF4-FFF2-40B4-BE49-F238E27FC236}">
                <a16:creationId xmlns:a16="http://schemas.microsoft.com/office/drawing/2014/main" id="{3953D846-3E8F-4527-89F6-532591590F6E}"/>
              </a:ext>
            </a:extLst>
          </p:cNvPr>
          <p:cNvSpPr/>
          <p:nvPr/>
        </p:nvSpPr>
        <p:spPr>
          <a:xfrm>
            <a:off x="8158858" y="2788442"/>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(EF) and (HG)</a:t>
            </a:r>
          </a:p>
        </p:txBody>
      </p:sp>
      <p:sp>
        <p:nvSpPr>
          <p:cNvPr id="11" name="Rectangle: Rounded Corners 10">
            <a:extLst>
              <a:ext uri="{FF2B5EF4-FFF2-40B4-BE49-F238E27FC236}">
                <a16:creationId xmlns:a16="http://schemas.microsoft.com/office/drawing/2014/main" id="{ABEE59A2-5C2E-445E-A3F9-2D120F632918}"/>
              </a:ext>
            </a:extLst>
          </p:cNvPr>
          <p:cNvSpPr/>
          <p:nvPr/>
        </p:nvSpPr>
        <p:spPr>
          <a:xfrm>
            <a:off x="8158858" y="3700902"/>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(JK) and (MN)</a:t>
            </a:r>
          </a:p>
        </p:txBody>
      </p:sp>
      <p:sp>
        <p:nvSpPr>
          <p:cNvPr id="12" name="Rectangle: Rounded Corners 11">
            <a:extLst>
              <a:ext uri="{FF2B5EF4-FFF2-40B4-BE49-F238E27FC236}">
                <a16:creationId xmlns:a16="http://schemas.microsoft.com/office/drawing/2014/main" id="{FFB33B90-48FA-44A8-A4EF-9BC255C72A09}"/>
              </a:ext>
            </a:extLst>
          </p:cNvPr>
          <p:cNvSpPr/>
          <p:nvPr/>
        </p:nvSpPr>
        <p:spPr>
          <a:xfrm>
            <a:off x="8166564" y="4615742"/>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(JK) and (GH)</a:t>
            </a:r>
          </a:p>
        </p:txBody>
      </p:sp>
      <p:sp>
        <p:nvSpPr>
          <p:cNvPr id="13" name="Rectangle: Rounded Corners 12">
            <a:extLst>
              <a:ext uri="{FF2B5EF4-FFF2-40B4-BE49-F238E27FC236}">
                <a16:creationId xmlns:a16="http://schemas.microsoft.com/office/drawing/2014/main" id="{D67D5A6A-569E-4AC2-ACDC-02709AF48A2B}"/>
              </a:ext>
            </a:extLst>
          </p:cNvPr>
          <p:cNvSpPr/>
          <p:nvPr/>
        </p:nvSpPr>
        <p:spPr>
          <a:xfrm>
            <a:off x="8166564" y="5524939"/>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(RS) and (OP)</a:t>
            </a:r>
          </a:p>
        </p:txBody>
      </p:sp>
      <p:pic>
        <p:nvPicPr>
          <p:cNvPr id="5" name="Graphic 4">
            <a:extLst>
              <a:ext uri="{FF2B5EF4-FFF2-40B4-BE49-F238E27FC236}">
                <a16:creationId xmlns:a16="http://schemas.microsoft.com/office/drawing/2014/main" id="{DA5805F0-11AC-6B36-D1FF-52B6FF29393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30452"/>
            <a:ext cx="7596188" cy="5727548"/>
          </a:xfrm>
          <a:prstGeom prst="rect">
            <a:avLst/>
          </a:prstGeom>
        </p:spPr>
      </p:pic>
    </p:spTree>
    <p:custDataLst>
      <p:tags r:id="rId1"/>
    </p:custDataLst>
    <p:extLst>
      <p:ext uri="{BB962C8B-B14F-4D97-AF65-F5344CB8AC3E}">
        <p14:creationId xmlns:p14="http://schemas.microsoft.com/office/powerpoint/2010/main" val="73595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mph" presetSubtype="1" nodeType="clickEffect">
                                  <p:stCondLst>
                                    <p:cond delay="0"/>
                                  </p:stCondLst>
                                  <p:childTnLst>
                                    <p:set>
                                      <p:cBhvr>
                                        <p:cTn id="32" dur="indefinite"/>
                                        <p:tgtEl>
                                          <p:spTgt spid="8"/>
                                        </p:tgtEl>
                                        <p:attrNameLst>
                                          <p:attrName>fillcolor</p:attrName>
                                        </p:attrNameLst>
                                      </p:cBhvr>
                                      <p:to>
                                        <p:clrVal>
                                          <a:srgbClr val="74C274"/>
                                        </p:clrVal>
                                      </p:to>
                                    </p:set>
                                    <p:set>
                                      <p:cBhvr>
                                        <p:cTn id="33" dur="indefinite"/>
                                        <p:tgtEl>
                                          <p:spTgt spid="8"/>
                                        </p:tgtEl>
                                        <p:attrNameLst>
                                          <p:attrName>fill.type</p:attrName>
                                        </p:attrNameLst>
                                      </p:cBhvr>
                                      <p:to>
                                        <p:strVal val="solid"/>
                                      </p:to>
                                    </p:set>
                                    <p:set>
                                      <p:cBhvr>
                                        <p:cTn id="34" dur="indefinite"/>
                                        <p:tgtEl>
                                          <p:spTgt spid="8"/>
                                        </p:tgtEl>
                                        <p:attrNameLst>
                                          <p:attrName>fill.on</p:attrName>
                                        </p:attrNameLst>
                                      </p:cBhvr>
                                      <p:to>
                                        <p:strVal val="true"/>
                                      </p:to>
                                    </p:set>
                                  </p:childTnLst>
                                </p:cTn>
                              </p:par>
                              <p:par>
                                <p:cTn id="35" presetID="3" presetClass="emph" presetSubtype="2" fill="hold" grpId="1" nodeType="withEffect">
                                  <p:stCondLst>
                                    <p:cond delay="0"/>
                                  </p:stCondLst>
                                  <p:childTnLst>
                                    <p:animClr clrSpc="rgb" dir="cw">
                                      <p:cBhvr override="childStyle">
                                        <p:cTn id="36" dur="500" fill="hold"/>
                                        <p:tgtEl>
                                          <p:spTgt spid="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0" grpId="0" animBg="1"/>
      <p:bldP spid="11"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98A40E2-4F3B-402C-8B61-F9AF4FF38A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1A0ECC8-4254-4643-B677-7D1177895E7C}"/>
</file>

<file path=customXml/itemProps2.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3.xml><?xml version="1.0" encoding="utf-8"?>
<ds:datastoreItem xmlns:ds="http://schemas.openxmlformats.org/officeDocument/2006/customXml" ds:itemID="{B52C9AE0-2863-482C-91B6-D8A991EB5B04}">
  <ds:schemaRefs>
    <ds:schemaRef ds:uri="http://schemas.microsoft.com/office/infopath/2007/PartnerControls"/>
    <ds:schemaRef ds:uri="http://schemas.microsoft.com/office/2006/metadata/properties"/>
    <ds:schemaRef ds:uri="http://schemas.openxmlformats.org/package/2006/metadata/core-properties"/>
    <ds:schemaRef ds:uri="http://schemas.microsoft.com/office/2006/documentManagement/types"/>
    <ds:schemaRef ds:uri="d23d726e-30b8-4020-9bcc-ea20acae9033"/>
    <ds:schemaRef ds:uri="http://www.w3.org/XML/1998/namespace"/>
    <ds:schemaRef ds:uri="20540652-c8d4-4907-a72c-8ae251fa5497"/>
    <ds:schemaRef ds:uri="http://purl.org/dc/dcmitype/"/>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4007</TotalTime>
  <Words>689</Words>
  <Application>Microsoft Office PowerPoint</Application>
  <PresentationFormat>Widescreen</PresentationFormat>
  <Paragraphs>69</Paragraphs>
  <Slides>9</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Calibri</vt:lpstr>
      <vt:lpstr>Comic Sans MS</vt:lpstr>
      <vt:lpstr>Neo Sans</vt:lpstr>
      <vt:lpstr>Noto Sans Symbols</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606</cp:revision>
  <dcterms:created xsi:type="dcterms:W3CDTF">2020-11-03T06:34:51Z</dcterms:created>
  <dcterms:modified xsi:type="dcterms:W3CDTF">2023-08-10T03:43:08Z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114400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