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2.xml" ContentType="application/vnd.openxmlformats-officedocument.presentationml.tags+xml"/>
  <Override PartName="/ppt/notesSlides/notesSlide1.xml" ContentType="application/vnd.openxmlformats-officedocument.presentationml.notesSlide+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notesSlides/notesSlide4.xml" ContentType="application/vnd.openxmlformats-officedocument.presentationml.notesSlide+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notesSlides/notesSlide6.xml" ContentType="application/vnd.openxmlformats-officedocument.presentationml.notesSlide+xml"/>
  <Override PartName="/ppt/tags/tag18.xml" ContentType="application/vnd.openxmlformats-officedocument.presentationml.tags+xml"/>
  <Override PartName="/ppt/notesSlides/notesSlide7.xml" ContentType="application/vnd.openxmlformats-officedocument.presentationml.notesSlide+xml"/>
  <Override PartName="/ppt/tags/tag19.xml" ContentType="application/vnd.openxmlformats-officedocument.presentationml.tags+xml"/>
  <Override PartName="/ppt/notesSlides/notesSlide8.xml" ContentType="application/vnd.openxmlformats-officedocument.presentationml.notesSlide+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notesSlides/notesSlide10.xml" ContentType="application/vnd.openxmlformats-officedocument.presentationml.notesSlide+xml"/>
  <Override PartName="/ppt/tags/tag22.xml" ContentType="application/vnd.openxmlformats-officedocument.presentationml.tags+xml"/>
  <Override PartName="/ppt/notesSlides/notesSlide11.xml" ContentType="application/vnd.openxmlformats-officedocument.presentationml.notesSlide+xml"/>
  <Override PartName="/ppt/tags/tag23.xml" ContentType="application/vnd.openxmlformats-officedocument.presentationml.tags+xml"/>
  <Override PartName="/ppt/notesSlides/notesSlide12.xml" ContentType="application/vnd.openxmlformats-officedocument.presentationml.notesSlide+xml"/>
  <Override PartName="/ppt/tags/tag2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8"/>
  </p:notesMasterIdLst>
  <p:handoutMasterIdLst>
    <p:handoutMasterId r:id="rId19"/>
  </p:handoutMasterIdLst>
  <p:sldIdLst>
    <p:sldId id="256" r:id="rId5"/>
    <p:sldId id="719" r:id="rId6"/>
    <p:sldId id="527" r:id="rId7"/>
    <p:sldId id="1961" r:id="rId8"/>
    <p:sldId id="1967" r:id="rId9"/>
    <p:sldId id="1912" r:id="rId10"/>
    <p:sldId id="528" r:id="rId11"/>
    <p:sldId id="1976" r:id="rId12"/>
    <p:sldId id="1945" r:id="rId13"/>
    <p:sldId id="1979" r:id="rId14"/>
    <p:sldId id="1981" r:id="rId15"/>
    <p:sldId id="1982" r:id="rId16"/>
    <p:sldId id="258" r:id="rId17"/>
  </p:sldIdLst>
  <p:sldSz cx="12192000" cy="6858000"/>
  <p:notesSz cx="6858000" cy="9144000"/>
  <p:custDataLst>
    <p:tags r:id="rId20"/>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864" userDrawn="1">
          <p15:clr>
            <a:srgbClr val="A4A3A4"/>
          </p15:clr>
        </p15:guide>
        <p15:guide id="2" pos="7032" userDrawn="1">
          <p15:clr>
            <a:srgbClr val="A4A3A4"/>
          </p15:clr>
        </p15:guide>
      </p15:sldGuideLst>
    </p:ext>
    <p:ext uri="{2D200454-40CA-4A62-9FC3-DE9A4176ACB9}">
      <p15:notesGuideLst xmlns:p15="http://schemas.microsoft.com/office/powerpoint/2012/main"/>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Chams Haidar" initials="CH" lastIdx="77" clrIdx="13">
    <p:extLst>
      <p:ext uri="{19B8F6BF-5375-455C-9EA6-DF929625EA0E}">
        <p15:presenceInfo xmlns:p15="http://schemas.microsoft.com/office/powerpoint/2012/main" userId="S::Chams.Haidar@qitabi.org::06e4fcf4-f1e0-4aff-b2c6-5e481d282eb6" providerId="AD"/>
      </p:ext>
    </p:extLst>
  </p:cmAuthor>
  <p:cmAuthor id="14" name="Theresia" initials="T" lastIdx="21" clrIdx="14">
    <p:extLst>
      <p:ext uri="{19B8F6BF-5375-455C-9EA6-DF929625EA0E}">
        <p15:presenceInfo xmlns:p15="http://schemas.microsoft.com/office/powerpoint/2012/main" userId="e860802d81434d71" providerId="Windows Live"/>
      </p:ext>
    </p:extLst>
  </p:cmAuthor>
  <p:cmAuthor id="15" name="Theresia Tabchi" initials="TT" lastIdx="56" clrIdx="15">
    <p:extLst>
      <p:ext uri="{19B8F6BF-5375-455C-9EA6-DF929625EA0E}">
        <p15:presenceInfo xmlns:p15="http://schemas.microsoft.com/office/powerpoint/2012/main" userId="S::Theresia.Tabchi@qitabi.org::04654ed0-3f64-44cb-b32b-c45aabe67ae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C274"/>
    <a:srgbClr val="0B5395"/>
    <a:srgbClr val="387026"/>
    <a:srgbClr val="0076A3"/>
    <a:srgbClr val="59B4E1"/>
    <a:srgbClr val="578CC3"/>
    <a:srgbClr val="C7E6F5"/>
    <a:srgbClr val="DAF3F6"/>
    <a:srgbClr val="94CFEC"/>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40" autoAdjust="0"/>
    <p:restoredTop sz="67965" autoAdjust="0"/>
  </p:normalViewPr>
  <p:slideViewPr>
    <p:cSldViewPr snapToGrid="0">
      <p:cViewPr varScale="1">
        <p:scale>
          <a:sx n="58" d="100"/>
          <a:sy n="58" d="100"/>
        </p:scale>
        <p:origin x="1598" y="58"/>
      </p:cViewPr>
      <p:guideLst>
        <p:guide orient="horz" pos="3864"/>
        <p:guide pos="7032"/>
      </p:guideLst>
    </p:cSldViewPr>
  </p:slideViewPr>
  <p:outlineViewPr>
    <p:cViewPr>
      <p:scale>
        <a:sx n="33" d="100"/>
        <a:sy n="33" d="100"/>
      </p:scale>
      <p:origin x="0" y="-16704"/>
    </p:cViewPr>
    <p:sldLst>
      <p:sld r:id="rId1" collapse="1"/>
    </p:sldLst>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4" d="100"/>
          <a:sy n="64" d="100"/>
        </p:scale>
        <p:origin x="850" y="6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0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0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02" Type="http://schemas.openxmlformats.org/officeDocument/2006/relationships/commentAuthors" Target="commentAuthors.xml"/></Relationships>
</file>

<file path=ppt/_rels/viewProps.xml.rels><?xml version="1.0" encoding="UTF-8" standalone="yes"?>
<Relationships xmlns="http://schemas.openxmlformats.org/package/2006/relationships"><Relationship Id="rId1"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67136E7-A376-43B0-AB94-EAA45EBFBCD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0EF3A4D-E52B-4CC8-8C9E-4C89DA143D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21CB70-A57B-405F-9AAB-9A34510485D0}" type="datetimeFigureOut">
              <a:rPr lang="en-US" smtClean="0"/>
              <a:t>8/10/2023</a:t>
            </a:fld>
            <a:endParaRPr lang="en-US"/>
          </a:p>
        </p:txBody>
      </p:sp>
      <p:sp>
        <p:nvSpPr>
          <p:cNvPr id="4" name="Footer Placeholder 3">
            <a:extLst>
              <a:ext uri="{FF2B5EF4-FFF2-40B4-BE49-F238E27FC236}">
                <a16:creationId xmlns:a16="http://schemas.microsoft.com/office/drawing/2014/main" id="{1E4AA7D1-4294-4CAE-9567-9CFCD74840A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8933949-6C88-4C24-8504-C0F763DFFB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865A23-3D0C-4652-AA4E-4E2899A13973}" type="slidenum">
              <a:rPr lang="en-US" smtClean="0"/>
              <a:t>‹#›</a:t>
            </a:fld>
            <a:endParaRPr lang="en-US"/>
          </a:p>
        </p:txBody>
      </p:sp>
    </p:spTree>
    <p:extLst>
      <p:ext uri="{BB962C8B-B14F-4D97-AF65-F5344CB8AC3E}">
        <p14:creationId xmlns:p14="http://schemas.microsoft.com/office/powerpoint/2010/main" val="12861426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5" name="Google Shape;5;n"/>
          <p:cNvSpPr>
            <a:spLocks noGrp="1" noRot="1" noChangeAspect="1"/>
          </p:cNvSpPr>
          <p:nvPr>
            <p:ph type="sldImg" idx="3"/>
          </p:nvPr>
        </p:nvSpPr>
        <p:spPr>
          <a:xfrm>
            <a:off x="685800" y="1166446"/>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GB" sz="1800" b="0" i="0" u="none" strike="noStrike" kern="0" cap="none" spc="0" normalizeH="0" baseline="0" noProof="0" dirty="0">
                <a:ln>
                  <a:noFill/>
                </a:ln>
                <a:solidFill>
                  <a:srgbClr val="000000"/>
                </a:solidFill>
                <a:effectLst/>
                <a:uLnTx/>
                <a:uFillTx/>
                <a:latin typeface="Calibri"/>
                <a:ea typeface="Calibri"/>
                <a:cs typeface="Calibri"/>
                <a:sym typeface="Calibri"/>
              </a:rPr>
              <a:t>Teacher says: </a:t>
            </a:r>
            <a:r>
              <a:rPr kumimoji="0" lang="en-GB" sz="1800" b="1" i="0" u="none" strike="noStrike" kern="0" cap="none" spc="0" normalizeH="0" baseline="0" noProof="0" dirty="0">
                <a:ln>
                  <a:noFill/>
                </a:ln>
                <a:solidFill>
                  <a:srgbClr val="000000"/>
                </a:solidFill>
                <a:effectLst/>
                <a:uLnTx/>
                <a:uFillTx/>
                <a:latin typeface="Calibri"/>
                <a:ea typeface="Calibri"/>
                <a:cs typeface="Calibri"/>
                <a:sym typeface="Calibri"/>
              </a:rPr>
              <a:t>“</a:t>
            </a:r>
            <a:r>
              <a:rPr lang="en-US" sz="1800" b="1" dirty="0">
                <a:solidFill>
                  <a:prstClr val="white"/>
                </a:solidFill>
                <a:latin typeface="Comic Sans MS"/>
                <a:sym typeface="Comic Sans MS"/>
              </a:rPr>
              <a:t>Select the pairs of parallel straight lines in the figure.</a:t>
            </a:r>
            <a:r>
              <a:rPr lang="en-US" sz="1800" b="1" dirty="0">
                <a:effectLst/>
                <a:latin typeface="Times New Roman" panose="02020603050405020304" pitchFamily="18" charset="0"/>
                <a:ea typeface="Calibri" panose="020F0502020204030204" pitchFamily="34" charset="0"/>
              </a:rPr>
              <a:t> There might be more than one correct answer.”</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latin typeface="Times New Roman" panose="02020603050405020304" pitchFamily="18" charset="0"/>
            </a:endParaRPr>
          </a:p>
          <a:p>
            <a:pPr marL="228600" marR="0" indent="0">
              <a:lnSpc>
                <a:spcPct val="107000"/>
              </a:lnSpc>
              <a:spcBef>
                <a:spcPts val="0"/>
              </a:spcBef>
              <a:spcAft>
                <a:spcPts val="800"/>
              </a:spcAft>
            </a:pPr>
            <a:r>
              <a:rPr kumimoji="0" lang="en-GB" sz="1200" b="0" i="0" u="none" strike="noStrike" kern="0" cap="none" spc="0" normalizeH="0" baseline="0" noProof="0" dirty="0">
                <a:ln>
                  <a:noFill/>
                </a:ln>
                <a:solidFill>
                  <a:srgbClr val="000000"/>
                </a:solidFill>
                <a:effectLst/>
                <a:uLnTx/>
                <a:uFillTx/>
                <a:latin typeface="Calibri"/>
                <a:ea typeface="Calibri"/>
                <a:cs typeface="Calibri"/>
                <a:sym typeface="Calibri"/>
              </a:rPr>
              <a:t>Teacher says: </a:t>
            </a:r>
            <a:r>
              <a:rPr kumimoji="0" lang="en-GB" sz="1200" b="1" i="0" u="none" strike="noStrike" kern="0" cap="none" spc="0" normalizeH="0" baseline="0" noProof="0" dirty="0">
                <a:ln>
                  <a:noFill/>
                </a:ln>
                <a:solidFill>
                  <a:srgbClr val="000000"/>
                </a:solidFill>
                <a:effectLst/>
                <a:uLnTx/>
                <a:uFillTx/>
                <a:latin typeface="Calibri"/>
                <a:ea typeface="Calibri"/>
                <a:cs typeface="Calibri"/>
                <a:sym typeface="Calibri"/>
              </a:rPr>
              <a:t>“</a:t>
            </a: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(AB) and (BC) intersect each other, they are concurrent lines.</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(BC) and (ED) will meet each other if we extend them, so they are concurrent lines.</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(DE) and (AB) will meet each other if we extend them, so they are concurrent lines.</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(AB) and (CD) will meet each other if we extend them, so they are concurrent lines.</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only pair of straight lines that do not meet are (AE) and (BC), so they are parallel lines.”</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ea typeface="Calibri"/>
                <a:cs typeface="Calibri"/>
                <a:sym typeface="Calibri"/>
              </a:rPr>
              <a:pPr algn="r">
                <a:buSzPts val="1200"/>
              </a:pPr>
              <a:t>10</a:t>
            </a:fld>
            <a:endParaRPr lang="fr-FR" sz="1200">
              <a:ea typeface="Calibri"/>
              <a:cs typeface="Calibri"/>
              <a:sym typeface="Calibri"/>
            </a:endParaRPr>
          </a:p>
        </p:txBody>
      </p:sp>
    </p:spTree>
    <p:extLst>
      <p:ext uri="{BB962C8B-B14F-4D97-AF65-F5344CB8AC3E}">
        <p14:creationId xmlns:p14="http://schemas.microsoft.com/office/powerpoint/2010/main" val="13129509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GB" sz="1800" b="0" i="0" u="none" strike="noStrike" kern="0" cap="none" spc="0" normalizeH="0" baseline="0" noProof="0" dirty="0">
                <a:ln>
                  <a:noFill/>
                </a:ln>
                <a:solidFill>
                  <a:srgbClr val="000000"/>
                </a:solidFill>
                <a:effectLst/>
                <a:uLnTx/>
                <a:uFillTx/>
                <a:latin typeface="Calibri"/>
                <a:ea typeface="Calibri"/>
                <a:cs typeface="Calibri"/>
                <a:sym typeface="Calibri"/>
              </a:rPr>
              <a:t>Teacher says: </a:t>
            </a:r>
            <a:r>
              <a:rPr kumimoji="0" lang="en-GB" sz="1800" b="1" i="0" u="none" strike="noStrike" kern="0" cap="none" spc="0" normalizeH="0" baseline="0" noProof="0" dirty="0">
                <a:ln>
                  <a:noFill/>
                </a:ln>
                <a:solidFill>
                  <a:srgbClr val="000000"/>
                </a:solidFill>
                <a:effectLst/>
                <a:uLnTx/>
                <a:uFillTx/>
                <a:latin typeface="Calibri"/>
                <a:ea typeface="Calibri"/>
                <a:cs typeface="Calibri"/>
                <a:sym typeface="Calibri"/>
              </a:rPr>
              <a:t>“</a:t>
            </a:r>
            <a:r>
              <a:rPr lang="en-US" sz="1800" b="1" dirty="0">
                <a:solidFill>
                  <a:prstClr val="white"/>
                </a:solidFill>
                <a:latin typeface="Comic Sans MS"/>
                <a:sym typeface="Comic Sans MS"/>
              </a:rPr>
              <a:t>Use the given map to answer the question.</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solidFill>
                  <a:schemeClr val="tx1">
                    <a:lumMod val="65000"/>
                    <a:lumOff val="35000"/>
                  </a:schemeClr>
                </a:solidFill>
                <a:effectLst/>
                <a:latin typeface="+mn-lt"/>
                <a:ea typeface="Calibri" panose="020F0502020204030204" pitchFamily="34" charset="0"/>
              </a:rPr>
              <a:t>Identify a street that is parallel to (AH).” </a:t>
            </a:r>
            <a:endParaRPr lang="fr-FR" sz="2000" b="1" dirty="0">
              <a:solidFill>
                <a:schemeClr val="tx1">
                  <a:lumMod val="65000"/>
                  <a:lumOff val="35000"/>
                </a:schemeClr>
              </a:solidFill>
              <a:latin typeface="+mn-lt"/>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sz="1800" b="1" dirty="0">
              <a:solidFill>
                <a:prstClr val="white"/>
              </a:solidFill>
              <a:latin typeface="Comic Sans MS"/>
              <a:sym typeface="Comic Sans MS"/>
            </a:endParaRPr>
          </a:p>
          <a:p>
            <a:pPr marL="228600" marR="0" indent="0">
              <a:lnSpc>
                <a:spcPct val="107000"/>
              </a:lnSpc>
              <a:spcBef>
                <a:spcPts val="0"/>
              </a:spcBef>
              <a:spcAft>
                <a:spcPts val="800"/>
              </a:spcAft>
            </a:pPr>
            <a:r>
              <a:rPr kumimoji="0" lang="en-GB" sz="1800" b="0" i="0" u="none" strike="noStrike" kern="0" cap="none" spc="0" normalizeH="0" baseline="0" noProof="0" dirty="0">
                <a:ln>
                  <a:noFill/>
                </a:ln>
                <a:solidFill>
                  <a:srgbClr val="000000"/>
                </a:solidFill>
                <a:effectLst/>
                <a:uLnTx/>
                <a:uFillTx/>
                <a:latin typeface="Calibri"/>
                <a:ea typeface="Calibri"/>
                <a:cs typeface="Calibri"/>
                <a:sym typeface="Calibri"/>
              </a:rPr>
              <a:t>Teacher says: </a:t>
            </a:r>
            <a:r>
              <a:rPr kumimoji="0" lang="en-GB" sz="1800" b="1" i="0" u="none" strike="noStrike" kern="0" cap="none" spc="0" normalizeH="0" baseline="0" noProof="0" dirty="0">
                <a:ln>
                  <a:noFill/>
                </a:ln>
                <a:solidFill>
                  <a:srgbClr val="000000"/>
                </a:solidFill>
                <a:effectLst/>
                <a:uLnTx/>
                <a:uFillTx/>
                <a:latin typeface="Calibri"/>
                <a:ea typeface="Calibri"/>
                <a:cs typeface="Calibri"/>
                <a:sym typeface="Calibri"/>
              </a:rPr>
              <a:t>“</a:t>
            </a:r>
            <a:r>
              <a:rPr lang="en-US" sz="18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Street (AH) is vertical, street (BG) is vertical as well, so (BG) is parallel to street (AH).”</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sz="1800" b="1" dirty="0">
              <a:solidFill>
                <a:prstClr val="white"/>
              </a:solidFill>
              <a:latin typeface="Comic Sans MS"/>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latin typeface="Segoe UI" panose="020B0502040204020203" pitchFamily="34" charset="0"/>
              </a:rPr>
              <a:t>Accept (GB) as a correct answer as well.</a:t>
            </a:r>
            <a:endParaRPr lang="en-US" sz="1800" dirty="0">
              <a:effectLst/>
              <a:latin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sz="1800" b="1" dirty="0">
              <a:solidFill>
                <a:prstClr val="white"/>
              </a:solidFill>
              <a:latin typeface="Comic Sans MS"/>
              <a:sym typeface="Comic Sans M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sz="1800" b="1" dirty="0">
              <a:solidFill>
                <a:prstClr val="white"/>
              </a:solidFill>
              <a:latin typeface="Comic Sans MS"/>
              <a:sym typeface="Comic Sans M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ea typeface="Calibri"/>
                <a:cs typeface="Calibri"/>
                <a:sym typeface="Calibri"/>
              </a:rPr>
              <a:pPr algn="r">
                <a:buSzPts val="1200"/>
              </a:pPr>
              <a:t>11</a:t>
            </a:fld>
            <a:endParaRPr lang="fr-FR" sz="1200">
              <a:ea typeface="Calibri"/>
              <a:cs typeface="Calibri"/>
              <a:sym typeface="Calibri"/>
            </a:endParaRPr>
          </a:p>
        </p:txBody>
      </p:sp>
    </p:spTree>
    <p:extLst>
      <p:ext uri="{BB962C8B-B14F-4D97-AF65-F5344CB8AC3E}">
        <p14:creationId xmlns:p14="http://schemas.microsoft.com/office/powerpoint/2010/main" val="8415410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GB" sz="1800" b="0" i="0" u="none" strike="noStrike" kern="0" cap="none" spc="0" normalizeH="0" baseline="0" noProof="0" dirty="0">
                <a:ln>
                  <a:noFill/>
                </a:ln>
                <a:solidFill>
                  <a:srgbClr val="000000"/>
                </a:solidFill>
                <a:effectLst/>
                <a:uLnTx/>
                <a:uFillTx/>
                <a:latin typeface="Calibri"/>
                <a:ea typeface="Calibri"/>
                <a:cs typeface="Calibri"/>
                <a:sym typeface="Calibri"/>
              </a:rPr>
              <a:t>Teacher says: </a:t>
            </a:r>
            <a:r>
              <a:rPr kumimoji="0" lang="en-GB" sz="1800" b="1" i="0" u="none" strike="noStrike" kern="0" cap="none" spc="0" normalizeH="0" baseline="0" noProof="0" dirty="0">
                <a:ln>
                  <a:noFill/>
                </a:ln>
                <a:solidFill>
                  <a:srgbClr val="000000"/>
                </a:solidFill>
                <a:effectLst/>
                <a:uLnTx/>
                <a:uFillTx/>
                <a:latin typeface="Calibri"/>
                <a:ea typeface="Calibri"/>
                <a:cs typeface="Calibri"/>
                <a:sym typeface="Calibri"/>
              </a:rPr>
              <a:t>“</a:t>
            </a:r>
            <a:r>
              <a:rPr lang="en-US" sz="1800" b="1" dirty="0">
                <a:solidFill>
                  <a:prstClr val="white"/>
                </a:solidFill>
                <a:latin typeface="Comic Sans MS"/>
                <a:sym typeface="Comic Sans MS"/>
              </a:rPr>
              <a:t>Use the given map to answer the question.</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latin typeface="Times New Roman" panose="02020603050405020304" pitchFamily="18" charset="0"/>
                <a:ea typeface="Calibri" panose="020F0502020204030204" pitchFamily="34" charset="0"/>
              </a:rPr>
              <a:t>Identify a street parallel to (DC).” </a:t>
            </a:r>
            <a:endParaRPr lang="en-GB" sz="1800" b="1" dirty="0">
              <a:solidFill>
                <a:prstClr val="white"/>
              </a:solidFill>
              <a:latin typeface="Comic Sans MS"/>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dirty="0"/>
          </a:p>
          <a:p>
            <a:pPr marL="228600" marR="0" indent="0">
              <a:lnSpc>
                <a:spcPct val="107000"/>
              </a:lnSpc>
              <a:spcBef>
                <a:spcPts val="0"/>
              </a:spcBef>
              <a:spcAft>
                <a:spcPts val="800"/>
              </a:spcAft>
            </a:pPr>
            <a:r>
              <a:rPr kumimoji="0" lang="en-GB" sz="1200" b="0" i="0" u="none" strike="noStrike" kern="0" cap="none" spc="0" normalizeH="0" baseline="0" noProof="0" dirty="0">
                <a:ln>
                  <a:noFill/>
                </a:ln>
                <a:solidFill>
                  <a:srgbClr val="000000"/>
                </a:solidFill>
                <a:effectLst/>
                <a:uLnTx/>
                <a:uFillTx/>
                <a:latin typeface="Calibri"/>
                <a:ea typeface="Calibri"/>
                <a:cs typeface="Calibri"/>
                <a:sym typeface="Calibri"/>
              </a:rPr>
              <a:t>Teacher says: </a:t>
            </a:r>
            <a:r>
              <a:rPr kumimoji="0" lang="en-GB" sz="1200" b="1" i="0" u="none" strike="noStrike" kern="0" cap="none" spc="0" normalizeH="0" baseline="0" noProof="0" dirty="0">
                <a:ln>
                  <a:noFill/>
                </a:ln>
                <a:solidFill>
                  <a:srgbClr val="000000"/>
                </a:solidFill>
                <a:effectLst/>
                <a:uLnTx/>
                <a:uFillTx/>
                <a:latin typeface="Calibri"/>
                <a:ea typeface="Calibri"/>
                <a:cs typeface="Calibri"/>
                <a:sym typeface="Calibri"/>
              </a:rPr>
              <a:t>“</a:t>
            </a: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Street (DC) is horizontal, street (FE) is also horizontal, and so street (FE) is parallel to street (DC).” </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200" dirty="0">
                <a:effectLst/>
                <a:latin typeface="Segoe UI" panose="020B0502040204020203" pitchFamily="34" charset="0"/>
              </a:rPr>
              <a:t>Accept also (EF) as a correct answer.</a:t>
            </a:r>
            <a:endParaRPr lang="en-US" sz="1200" dirty="0">
              <a:effectLst/>
              <a:latin typeface="Arial" panose="020B0604020202020204" pitchFamily="34" charset="0"/>
            </a:endParaRPr>
          </a:p>
          <a:p>
            <a:pPr marL="228600" marR="0" indent="0">
              <a:lnSpc>
                <a:spcPct val="107000"/>
              </a:lnSpc>
              <a:spcBef>
                <a:spcPts val="0"/>
              </a:spcBef>
              <a:spcAft>
                <a:spcPts val="800"/>
              </a:spcAft>
            </a:pP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effectLst/>
                <a:latin typeface="Times New Roman" panose="02020603050405020304" pitchFamily="18" charset="0"/>
                <a:ea typeface="Calibri" panose="020F0502020204030204" pitchFamily="34" charset="0"/>
              </a:rPr>
              <a:t>After this part, you can work with the students on problem 1 of chapter 9 on page 75 of the book.</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effectLst/>
              <a:latin typeface="Times New Roman" panose="02020603050405020304" pitchFamily="18"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sz="1800" b="1" dirty="0">
              <a:solidFill>
                <a:prstClr val="white"/>
              </a:solidFill>
              <a:latin typeface="Comic Sans MS"/>
              <a:sym typeface="Comic Sans M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dirty="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ea typeface="Calibri"/>
                <a:cs typeface="Calibri"/>
                <a:sym typeface="Calibri"/>
              </a:rPr>
              <a:pPr algn="r">
                <a:buSzPts val="1200"/>
              </a:pPr>
              <a:t>12</a:t>
            </a:fld>
            <a:endParaRPr lang="fr-FR" sz="1200">
              <a:ea typeface="Calibri"/>
              <a:cs typeface="Calibri"/>
              <a:sym typeface="Calibri"/>
            </a:endParaRPr>
          </a:p>
        </p:txBody>
      </p:sp>
    </p:spTree>
    <p:extLst>
      <p:ext uri="{BB962C8B-B14F-4D97-AF65-F5344CB8AC3E}">
        <p14:creationId xmlns:p14="http://schemas.microsoft.com/office/powerpoint/2010/main" val="791010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2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Learning objective as stated in the 1997 curriculum</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28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Recognize and draw two parallel straight lines</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endParaRPr kumimoji="0" lang="en-US" sz="12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2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Specific Learning Objective</a:t>
            </a:r>
            <a:endParaRPr kumimoji="0" lang="en-US" sz="12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Distinguish (identify) two intersecting straight lines, two parallel straight lines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lang="fr-FR" sz="1200" b="0" i="0" u="none" strike="noStrike" kern="0" cap="none" spc="0" normalizeH="0" baseline="0" noProof="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2578066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a:t>
            </a:fld>
            <a:endParaRPr kumimoji="0" lang="fr-FR" sz="1200" b="0" i="0" u="none" strike="noStrike" kern="0" cap="none" spc="0" normalizeH="0" baseline="0" noProof="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228600" marR="0" indent="0">
              <a:lnSpc>
                <a:spcPct val="107000"/>
              </a:lnSpc>
              <a:spcBef>
                <a:spcPts val="0"/>
              </a:spcBef>
              <a:spcAft>
                <a:spcPts val="800"/>
              </a:spcAft>
            </a:pPr>
            <a:r>
              <a:rPr kumimoji="0" lang="en-GB" sz="1800" b="0" i="0" u="none" strike="noStrike" kern="0" cap="none" spc="0" normalizeH="0" baseline="0" noProof="0" dirty="0">
                <a:ln>
                  <a:noFill/>
                </a:ln>
                <a:solidFill>
                  <a:srgbClr val="000000"/>
                </a:solidFill>
                <a:effectLst/>
                <a:uLnTx/>
                <a:uFillTx/>
                <a:latin typeface="Calibri"/>
                <a:ea typeface="Calibri"/>
                <a:cs typeface="Calibri"/>
                <a:sym typeface="Calibri"/>
              </a:rPr>
              <a:t>Teacher says: </a:t>
            </a:r>
            <a:r>
              <a:rPr kumimoji="0" lang="en-GB" sz="1800" b="1" i="0" u="none" strike="noStrike" kern="0" cap="none" spc="0" normalizeH="0" baseline="0" noProof="0" dirty="0">
                <a:ln>
                  <a:noFill/>
                </a:ln>
                <a:solidFill>
                  <a:srgbClr val="000000"/>
                </a:solidFill>
                <a:effectLst/>
                <a:uLnTx/>
                <a:uFillTx/>
                <a:latin typeface="Calibri"/>
                <a:ea typeface="Calibri"/>
                <a:cs typeface="Calibri"/>
                <a:sym typeface="Calibri"/>
              </a:rPr>
              <a:t>“</a:t>
            </a:r>
            <a:r>
              <a:rPr lang="en-US" sz="1800" b="1" dirty="0">
                <a:effectLst/>
                <a:latin typeface="Times New Roman" panose="02020603050405020304" pitchFamily="18" charset="0"/>
                <a:ea typeface="Calibri" panose="020F0502020204030204" pitchFamily="34" charset="0"/>
                <a:cs typeface="Arial" panose="020B0604020202020204" pitchFamily="34" charset="0"/>
              </a:rPr>
              <a:t>Straight lines that are always the same distance apart are called parallel straight lines. Parallel straight lines do not meet. In the example shown, straight line (AB) is parallel to straight line (CD).”</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endParaRPr lang="fr-FR" sz="12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4</a:t>
            </a:fld>
            <a:endParaRPr lang="en-US">
              <a:latin typeface="Comic Sans MS" panose="030F0702030302020204" pitchFamily="66" charset="0"/>
            </a:endParaRPr>
          </a:p>
        </p:txBody>
      </p:sp>
    </p:spTree>
    <p:extLst>
      <p:ext uri="{BB962C8B-B14F-4D97-AF65-F5344CB8AC3E}">
        <p14:creationId xmlns:p14="http://schemas.microsoft.com/office/powerpoint/2010/main" val="37708968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228600" marR="0" indent="0">
              <a:lnSpc>
                <a:spcPct val="107000"/>
              </a:lnSpc>
              <a:spcBef>
                <a:spcPts val="0"/>
              </a:spcBef>
              <a:spcAft>
                <a:spcPts val="800"/>
              </a:spcAft>
            </a:pPr>
            <a:r>
              <a:rPr kumimoji="0" lang="en-GB" sz="1800" b="0" i="0" u="none" strike="noStrike" kern="0" cap="none" spc="0" normalizeH="0" baseline="0" noProof="0" dirty="0">
                <a:ln>
                  <a:noFill/>
                </a:ln>
                <a:solidFill>
                  <a:srgbClr val="000000"/>
                </a:solidFill>
                <a:effectLst/>
                <a:uLnTx/>
                <a:uFillTx/>
                <a:latin typeface="Calibri"/>
                <a:ea typeface="Calibri"/>
                <a:cs typeface="Calibri"/>
                <a:sym typeface="Calibri"/>
              </a:rPr>
              <a:t>Teacher says: </a:t>
            </a:r>
            <a:r>
              <a:rPr kumimoji="0" lang="en-GB" sz="1800" b="1" i="0" u="none" strike="noStrike" kern="0" cap="none" spc="0" normalizeH="0" baseline="0" noProof="0" dirty="0">
                <a:ln>
                  <a:noFill/>
                </a:ln>
                <a:solidFill>
                  <a:srgbClr val="000000"/>
                </a:solidFill>
                <a:effectLst/>
                <a:uLnTx/>
                <a:uFillTx/>
                <a:latin typeface="Calibri"/>
                <a:ea typeface="Calibri"/>
                <a:cs typeface="Calibri"/>
                <a:sym typeface="Calibri"/>
              </a:rPr>
              <a:t>“</a:t>
            </a:r>
            <a:r>
              <a:rPr lang="en-US" sz="1800" b="1" dirty="0">
                <a:effectLst/>
                <a:latin typeface="Times New Roman" panose="02020603050405020304" pitchFamily="18" charset="0"/>
                <a:ea typeface="Calibri" panose="020F0502020204030204" pitchFamily="34" charset="0"/>
                <a:cs typeface="Arial" panose="020B0604020202020204" pitchFamily="34" charset="0"/>
              </a:rPr>
              <a:t>Straight lines that meet each other are called concurrent straight lines or intersecting straight lines. In the example shown, Straight lines (AB) and (CD) are intersecting or concurrent. They meet at point E.”</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GB" sz="1200" b="1" i="0" u="none" strike="noStrike" kern="0" cap="none" spc="0" normalizeH="0" baseline="0" noProof="0" dirty="0">
              <a:ln>
                <a:noFill/>
              </a:ln>
              <a:solidFill>
                <a:srgbClr val="000000"/>
              </a:solidFill>
              <a:effectLst/>
              <a:uLnTx/>
              <a:uFillTx/>
              <a:latin typeface="Calibri"/>
              <a:ea typeface="Calibri"/>
              <a:cs typeface="Calibri"/>
              <a:sym typeface="Calibri"/>
            </a:endParaRPr>
          </a:p>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endParaRPr lang="fr-FR" sz="12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5</a:t>
            </a:fld>
            <a:endParaRPr lang="en-US">
              <a:latin typeface="Comic Sans MS" panose="030F0702030302020204" pitchFamily="66" charset="0"/>
            </a:endParaRPr>
          </a:p>
        </p:txBody>
      </p:sp>
    </p:spTree>
    <p:extLst>
      <p:ext uri="{BB962C8B-B14F-4D97-AF65-F5344CB8AC3E}">
        <p14:creationId xmlns:p14="http://schemas.microsoft.com/office/powerpoint/2010/main" val="40673398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228600" marR="0" indent="0">
              <a:lnSpc>
                <a:spcPct val="107000"/>
              </a:lnSpc>
              <a:spcBef>
                <a:spcPts val="0"/>
              </a:spcBef>
              <a:spcAft>
                <a:spcPts val="800"/>
              </a:spcAft>
            </a:pPr>
            <a:r>
              <a:rPr kumimoji="0" lang="en-GB" sz="1800" b="0" i="0" u="none" strike="noStrike" kern="0" cap="none" spc="0" normalizeH="0" baseline="0" noProof="0" dirty="0">
                <a:ln>
                  <a:noFill/>
                </a:ln>
                <a:solidFill>
                  <a:srgbClr val="000000"/>
                </a:solidFill>
                <a:effectLst/>
                <a:uLnTx/>
                <a:uFillTx/>
                <a:latin typeface="Calibri"/>
                <a:ea typeface="Calibri"/>
                <a:cs typeface="Calibri"/>
                <a:sym typeface="Calibri"/>
              </a:rPr>
              <a:t>Teacher says: </a:t>
            </a:r>
            <a:r>
              <a:rPr kumimoji="0" lang="en-GB" sz="1800" b="1" i="0" u="none" strike="noStrike" kern="0" cap="none" spc="0" normalizeH="0" baseline="0" noProof="0" dirty="0">
                <a:ln>
                  <a:noFill/>
                </a:ln>
                <a:solidFill>
                  <a:srgbClr val="000000"/>
                </a:solidFill>
                <a:effectLst/>
                <a:uLnTx/>
                <a:uFillTx/>
                <a:latin typeface="Calibri"/>
                <a:ea typeface="Calibri"/>
                <a:cs typeface="Calibri"/>
                <a:sym typeface="Calibri"/>
              </a:rPr>
              <a:t>“</a:t>
            </a:r>
            <a:r>
              <a:rPr lang="en-US" sz="1800" b="1" dirty="0">
                <a:effectLst/>
                <a:latin typeface="Times New Roman" panose="02020603050405020304" pitchFamily="18" charset="0"/>
                <a:ea typeface="Calibri" panose="020F0502020204030204" pitchFamily="34" charset="0"/>
                <a:cs typeface="Arial" panose="020B0604020202020204" pitchFamily="34" charset="0"/>
              </a:rPr>
              <a:t>In the figure to the left, (AB) is parallel to (CD). </a:t>
            </a:r>
          </a:p>
          <a:p>
            <a:pPr marL="228600" marR="0" indent="0">
              <a:lnSpc>
                <a:spcPct val="107000"/>
              </a:lnSpc>
              <a:spcBef>
                <a:spcPts val="0"/>
              </a:spcBef>
              <a:spcAft>
                <a:spcPts val="80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In the figure to the right, (AB) and (CD) meet at point E. We say that (AB) and (CD) are concurrent.” </a:t>
            </a:r>
          </a:p>
          <a:p>
            <a:pPr marL="91440"/>
            <a:endParaRPr lang="en-US" sz="1000" b="1" i="0" u="non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6</a:t>
            </a:fld>
            <a:endParaRPr lang="en-US">
              <a:latin typeface="Comic Sans MS" panose="030F0702030302020204" pitchFamily="66" charset="0"/>
            </a:endParaRPr>
          </a:p>
        </p:txBody>
      </p:sp>
    </p:spTree>
    <p:extLst>
      <p:ext uri="{BB962C8B-B14F-4D97-AF65-F5344CB8AC3E}">
        <p14:creationId xmlns:p14="http://schemas.microsoft.com/office/powerpoint/2010/main" val="7545848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7</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13949765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GB" sz="1800" b="0" i="0" u="none" strike="noStrike" kern="0" cap="none" spc="0" normalizeH="0" baseline="0" noProof="0" dirty="0">
                <a:ln>
                  <a:noFill/>
                </a:ln>
                <a:solidFill>
                  <a:srgbClr val="000000"/>
                </a:solidFill>
                <a:effectLst/>
                <a:uLnTx/>
                <a:uFillTx/>
                <a:latin typeface="Calibri"/>
                <a:ea typeface="Calibri"/>
                <a:cs typeface="Calibri"/>
                <a:sym typeface="Calibri"/>
              </a:rPr>
              <a:t>Teacher says: </a:t>
            </a:r>
            <a:r>
              <a:rPr kumimoji="0" lang="en-GB" sz="1800" b="1" i="0" u="none" strike="noStrike" kern="0" cap="none" spc="0" normalizeH="0" baseline="0" noProof="0" dirty="0">
                <a:ln>
                  <a:noFill/>
                </a:ln>
                <a:solidFill>
                  <a:srgbClr val="000000"/>
                </a:solidFill>
                <a:effectLst/>
                <a:uLnTx/>
                <a:uFillTx/>
                <a:latin typeface="Calibri"/>
                <a:ea typeface="Calibri"/>
                <a:cs typeface="Calibri"/>
                <a:sym typeface="Calibri"/>
              </a:rPr>
              <a:t>“</a:t>
            </a:r>
            <a:r>
              <a:rPr lang="en-US" sz="1800" b="1" dirty="0">
                <a:solidFill>
                  <a:prstClr val="white"/>
                </a:solidFill>
                <a:latin typeface="Comic Sans MS"/>
                <a:sym typeface="Comic Sans MS"/>
              </a:rPr>
              <a:t>Select the pairs of parallel straight lines in the figure.</a:t>
            </a:r>
            <a:r>
              <a:rPr lang="en-US" sz="1800" b="1" dirty="0">
                <a:effectLst/>
                <a:latin typeface="Times New Roman" panose="02020603050405020304" pitchFamily="18" charset="0"/>
                <a:ea typeface="Calibri" panose="020F0502020204030204" pitchFamily="34" charset="0"/>
              </a:rPr>
              <a:t> There might be more than one correct answer.”</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latin typeface="Times New Roman" panose="02020603050405020304" pitchFamily="18" charset="0"/>
            </a:endParaRPr>
          </a:p>
          <a:p>
            <a:pPr marL="228600" marR="0" indent="0">
              <a:lnSpc>
                <a:spcPct val="107000"/>
              </a:lnSpc>
              <a:spcBef>
                <a:spcPts val="0"/>
              </a:spcBef>
              <a:spcAft>
                <a:spcPts val="800"/>
              </a:spcAft>
            </a:pPr>
            <a:r>
              <a:rPr kumimoji="0" lang="en-GB" sz="1200" b="0" i="0" u="none" strike="noStrike" kern="0" cap="none" spc="0" normalizeH="0" baseline="0" noProof="0" dirty="0">
                <a:ln>
                  <a:noFill/>
                </a:ln>
                <a:solidFill>
                  <a:srgbClr val="000000"/>
                </a:solidFill>
                <a:effectLst/>
                <a:uLnTx/>
                <a:uFillTx/>
                <a:latin typeface="Calibri"/>
                <a:ea typeface="Calibri"/>
                <a:cs typeface="Calibri"/>
                <a:sym typeface="Calibri"/>
              </a:rPr>
              <a:t>Teacher says: </a:t>
            </a:r>
            <a:r>
              <a:rPr kumimoji="0" lang="en-GB" sz="1200" b="1" i="0" u="none" strike="noStrike" kern="0" cap="none" spc="0" normalizeH="0" baseline="0" noProof="0" dirty="0">
                <a:ln>
                  <a:noFill/>
                </a:ln>
                <a:solidFill>
                  <a:srgbClr val="000000"/>
                </a:solidFill>
                <a:effectLst/>
                <a:uLnTx/>
                <a:uFillTx/>
                <a:latin typeface="Calibri"/>
                <a:ea typeface="Calibri"/>
                <a:cs typeface="Calibri"/>
                <a:sym typeface="Calibri"/>
              </a:rPr>
              <a:t>“</a:t>
            </a: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(AB) and (CD) intersect each other, they are concurrent lines.</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(AB) and (PQ) will meet each other if we extend them, so they are concurrent lines.</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(CD) and (PQ) will meet each other if we extend them, so they are concurrent lines.</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(CD) and (MN) will meet each other if we extend them, so they are concurrent lines.</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only pair of straight lines that do not meet are (AB) and (MN), so they are parallel lines.”</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ea typeface="Calibri"/>
                <a:cs typeface="Calibri"/>
                <a:sym typeface="Calibri"/>
              </a:rPr>
              <a:pPr algn="r">
                <a:buSzPts val="1200"/>
              </a:pPr>
              <a:t>8</a:t>
            </a:fld>
            <a:endParaRPr lang="fr-FR" sz="1200">
              <a:ea typeface="Calibri"/>
              <a:cs typeface="Calibri"/>
              <a:sym typeface="Calibri"/>
            </a:endParaRPr>
          </a:p>
        </p:txBody>
      </p:sp>
    </p:spTree>
    <p:extLst>
      <p:ext uri="{BB962C8B-B14F-4D97-AF65-F5344CB8AC3E}">
        <p14:creationId xmlns:p14="http://schemas.microsoft.com/office/powerpoint/2010/main" val="30710046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228600" lvl="1" indent="0">
              <a:buSzPts val="6000"/>
              <a:buFont typeface="Comic Sans MS"/>
              <a:buNone/>
            </a:pPr>
            <a:r>
              <a:rPr kumimoji="0" lang="en-GB" sz="3200" b="0" i="0" u="none" strike="noStrike" kern="0" cap="none" spc="0" normalizeH="0" baseline="0" noProof="0" dirty="0">
                <a:ln>
                  <a:noFill/>
                </a:ln>
                <a:solidFill>
                  <a:srgbClr val="000000"/>
                </a:solidFill>
                <a:effectLst/>
                <a:uLnTx/>
                <a:uFillTx/>
                <a:latin typeface="Calibri"/>
                <a:ea typeface="Calibri"/>
                <a:cs typeface="Calibri"/>
                <a:sym typeface="Calibri"/>
              </a:rPr>
              <a:t>Teacher says: </a:t>
            </a:r>
            <a:r>
              <a:rPr kumimoji="0" lang="en-GB" sz="3200" b="1" i="0" u="none" strike="noStrike" kern="0" cap="none" spc="0" normalizeH="0" baseline="0" noProof="0" dirty="0">
                <a:ln>
                  <a:noFill/>
                </a:ln>
                <a:solidFill>
                  <a:srgbClr val="000000"/>
                </a:solidFill>
                <a:effectLst/>
                <a:uLnTx/>
                <a:uFillTx/>
                <a:latin typeface="Calibri"/>
                <a:ea typeface="Calibri"/>
                <a:cs typeface="Calibri"/>
                <a:sym typeface="Calibri"/>
              </a:rPr>
              <a:t>“</a:t>
            </a:r>
            <a:r>
              <a:rPr lang="en-US" sz="3200" b="1" dirty="0">
                <a:solidFill>
                  <a:prstClr val="white"/>
                </a:solidFill>
                <a:latin typeface="Comic Sans MS"/>
                <a:sym typeface="Comic Sans MS"/>
              </a:rPr>
              <a:t>Which figure shows parallel straight lines?” </a:t>
            </a:r>
          </a:p>
          <a:p>
            <a:pPr marL="228600" lvl="1" indent="0">
              <a:buSzPts val="6000"/>
              <a:buFont typeface="Comic Sans MS"/>
              <a:buNone/>
            </a:pPr>
            <a:endParaRPr lang="en-US" sz="3200" b="0" dirty="0">
              <a:solidFill>
                <a:prstClr val="white"/>
              </a:solidFill>
              <a:latin typeface="Comic Sans MS"/>
              <a:sym typeface="Comic Sans MS"/>
            </a:endParaRPr>
          </a:p>
          <a:p>
            <a:pPr marL="228600" lvl="1" indent="0">
              <a:buSzPts val="6000"/>
              <a:buFont typeface="Comic Sans MS"/>
              <a:buNone/>
            </a:pPr>
            <a:r>
              <a:rPr kumimoji="0" lang="en-GB" sz="3200" b="0" i="0" u="none" strike="noStrike" kern="0" cap="none" spc="0" normalizeH="0" baseline="0" noProof="0" dirty="0">
                <a:ln>
                  <a:noFill/>
                </a:ln>
                <a:solidFill>
                  <a:srgbClr val="000000"/>
                </a:solidFill>
                <a:effectLst/>
                <a:uLnTx/>
                <a:uFillTx/>
                <a:latin typeface="Calibri"/>
                <a:ea typeface="Calibri"/>
                <a:cs typeface="Calibri"/>
                <a:sym typeface="Calibri"/>
              </a:rPr>
              <a:t>Teacher says: </a:t>
            </a:r>
            <a:r>
              <a:rPr kumimoji="0" lang="en-GB" sz="3200" b="1" i="0" u="none" strike="noStrike" kern="0" cap="none" spc="0" normalizeH="0" baseline="0" noProof="0" dirty="0">
                <a:ln>
                  <a:noFill/>
                </a:ln>
                <a:solidFill>
                  <a:srgbClr val="000000"/>
                </a:solidFill>
                <a:effectLst/>
                <a:uLnTx/>
                <a:uFillTx/>
                <a:latin typeface="Calibri"/>
                <a:ea typeface="Calibri"/>
                <a:cs typeface="Calibri"/>
                <a:sym typeface="Calibri"/>
              </a:rPr>
              <a:t>“</a:t>
            </a:r>
            <a:r>
              <a:rPr lang="en-US" sz="3200" b="1" dirty="0">
                <a:solidFill>
                  <a:prstClr val="white"/>
                </a:solidFill>
                <a:latin typeface="Comic Sans MS"/>
                <a:sym typeface="Comic Sans MS"/>
              </a:rPr>
              <a:t>Parallel straight lines are the same distance apart and they do not meet.” </a:t>
            </a:r>
            <a:endParaRPr lang="en-GB" b="1" dirty="0"/>
          </a:p>
          <a:p>
            <a:pPr marL="228600" lvl="1" indent="0">
              <a:buSzPts val="6000"/>
              <a:buFont typeface="Comic Sans MS"/>
              <a:buNone/>
            </a:pPr>
            <a:endParaRPr lang="en-GB" sz="3200" b="0" dirty="0">
              <a:solidFill>
                <a:prstClr val="white"/>
              </a:solidFill>
              <a:latin typeface="Comic Sans MS"/>
              <a:sym typeface="Comic Sans MS"/>
            </a:endParaRP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ea typeface="Calibri"/>
                <a:cs typeface="Calibri"/>
                <a:sym typeface="Calibri"/>
              </a:rPr>
              <a:pPr algn="r">
                <a:buSzPts val="1200"/>
              </a:pPr>
              <a:t>9</a:t>
            </a:fld>
            <a:endParaRPr lang="fr-FR" sz="1200">
              <a:ea typeface="Calibri"/>
              <a:cs typeface="Calibri"/>
              <a:sym typeface="Calibri"/>
            </a:endParaRPr>
          </a:p>
        </p:txBody>
      </p:sp>
    </p:spTree>
    <p:extLst>
      <p:ext uri="{BB962C8B-B14F-4D97-AF65-F5344CB8AC3E}">
        <p14:creationId xmlns:p14="http://schemas.microsoft.com/office/powerpoint/2010/main" val="40322904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78"/>
          <p:cNvSpPr txBox="1">
            <a:spLocks noGrp="1"/>
          </p:cNvSpPr>
          <p:nvPr>
            <p:ph type="ctrTitle"/>
          </p:nvPr>
        </p:nvSpPr>
        <p:spPr>
          <a:xfrm>
            <a:off x="457200" y="4960137"/>
            <a:ext cx="7772400" cy="1463040"/>
          </a:xfrm>
          <a:prstGeom prst="rect">
            <a:avLst/>
          </a:prstGeom>
          <a:noFill/>
          <a:ln>
            <a:noFill/>
          </a:ln>
        </p:spPr>
        <p:txBody>
          <a:bodyPr spcFirstLastPara="1" wrap="square" lIns="91425" tIns="45700" rIns="91425" bIns="45700" anchor="ctr" anchorCtr="0">
            <a:normAutofit/>
          </a:bodyPr>
          <a:lstStyle>
            <a:lvl1pPr lvl="0" algn="r">
              <a:lnSpc>
                <a:spcPct val="80000"/>
              </a:lnSpc>
              <a:spcBef>
                <a:spcPts val="0"/>
              </a:spcBef>
              <a:spcAft>
                <a:spcPts val="0"/>
              </a:spcAft>
              <a:buClr>
                <a:srgbClr val="253356"/>
              </a:buClr>
              <a:buSzPts val="4400"/>
              <a:buFont typeface="Calibri"/>
              <a:buNone/>
              <a:defRPr sz="44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78"/>
          <p:cNvSpPr txBox="1">
            <a:spLocks noGrp="1"/>
          </p:cNvSpPr>
          <p:nvPr>
            <p:ph type="subTitle" idx="1"/>
          </p:nvPr>
        </p:nvSpPr>
        <p:spPr>
          <a:xfrm>
            <a:off x="8610600" y="4960137"/>
            <a:ext cx="3200400" cy="146304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600"/>
              <a:buNone/>
              <a:defRPr sz="1600">
                <a:solidFill>
                  <a:srgbClr val="224F76"/>
                </a:solidFill>
                <a:latin typeface="Comic Sans MS" panose="030F0702030302020204" pitchFamily="66" charset="0"/>
              </a:defRPr>
            </a:lvl1pPr>
            <a:lvl2pPr lvl="1" algn="ctr">
              <a:lnSpc>
                <a:spcPct val="90000"/>
              </a:lnSpc>
              <a:spcBef>
                <a:spcPts val="200"/>
              </a:spcBef>
              <a:spcAft>
                <a:spcPts val="0"/>
              </a:spcAft>
              <a:buSzPts val="1600"/>
              <a:buNone/>
              <a:defRPr sz="1600"/>
            </a:lvl2pPr>
            <a:lvl3pPr lvl="2" algn="ctr">
              <a:lnSpc>
                <a:spcPct val="90000"/>
              </a:lnSpc>
              <a:spcBef>
                <a:spcPts val="400"/>
              </a:spcBef>
              <a:spcAft>
                <a:spcPts val="0"/>
              </a:spcAft>
              <a:buSzPts val="1600"/>
              <a:buNone/>
              <a:defRPr sz="16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20" name="Google Shape;20;p78"/>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1" name="Google Shape;21;p78"/>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2" name="Google Shape;22;p78"/>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9pPr>
          </a:lstStyle>
          <a:p>
            <a:fld id="{00000000-1234-1234-1234-123412341234}" type="slidenum">
              <a:rPr lang="fr-FR" smtClean="0"/>
              <a:pPr/>
              <a:t>‹#›</a:t>
            </a:fld>
            <a:endParaRPr lang="fr-FR"/>
          </a:p>
        </p:txBody>
      </p:sp>
      <p:cxnSp>
        <p:nvCxnSpPr>
          <p:cNvPr id="23" name="Google Shape;23;p78"/>
          <p:cNvCxnSpPr/>
          <p:nvPr/>
        </p:nvCxnSpPr>
        <p:spPr>
          <a:xfrm rot="10800000">
            <a:off x="8386843" y="5264106"/>
            <a:ext cx="0" cy="914400"/>
          </a:xfrm>
          <a:prstGeom prst="straightConnector1">
            <a:avLst/>
          </a:prstGeom>
          <a:noFill/>
          <a:ln w="19050" cap="flat" cmpd="sng">
            <a:solidFill>
              <a:srgbClr val="374C81"/>
            </a:solidFill>
            <a:prstDash val="solid"/>
            <a:round/>
            <a:headEnd type="none" w="sm" len="sm"/>
            <a:tailEnd type="none" w="sm" len="sm"/>
          </a:ln>
        </p:spPr>
      </p:cxnSp>
      <p:pic>
        <p:nvPicPr>
          <p:cNvPr id="24" name="Google Shape;24;p78"/>
          <p:cNvPicPr preferRelativeResize="0"/>
          <p:nvPr/>
        </p:nvPicPr>
        <p:blipFill rotWithShape="1">
          <a:blip r:embed="rId3">
            <a:alphaModFix/>
          </a:blip>
          <a:srcRect/>
          <a:stretch/>
        </p:blipFill>
        <p:spPr>
          <a:xfrm>
            <a:off x="3113412" y="-9184"/>
            <a:ext cx="5971525" cy="4921794"/>
          </a:xfrm>
          <a:prstGeom prst="rect">
            <a:avLst/>
          </a:prstGeom>
          <a:noFill/>
          <a:ln>
            <a:noFill/>
          </a:ln>
        </p:spPr>
      </p:pic>
      <p:pic>
        <p:nvPicPr>
          <p:cNvPr id="9" name="Picture 8">
            <a:extLst>
              <a:ext uri="{FF2B5EF4-FFF2-40B4-BE49-F238E27FC236}">
                <a16:creationId xmlns:a16="http://schemas.microsoft.com/office/drawing/2014/main" id="{0E6AB4AA-0162-4CD9-9344-14364959834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ustDataLst>
      <p:tags r:id="rId1"/>
    </p:custData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90044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2"/>
    </p:custDataLst>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21.xml"/><Relationship Id="rId5" Type="http://schemas.openxmlformats.org/officeDocument/2006/relationships/image" Target="../media/image15.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2.xml"/><Relationship Id="rId5" Type="http://schemas.openxmlformats.org/officeDocument/2006/relationships/image" Target="../media/image18.sv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3.xml"/><Relationship Id="rId5" Type="http://schemas.openxmlformats.org/officeDocument/2006/relationships/image" Target="../media/image18.sv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10.xml"/><Relationship Id="rId1" Type="http://schemas.openxmlformats.org/officeDocument/2006/relationships/tags" Target="../tags/tag2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10.sv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6.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7.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8.xml"/><Relationship Id="rId4" Type="http://schemas.openxmlformats.org/officeDocument/2006/relationships/image" Target="../media/image13.e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9.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20.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1" name="TextBox 10">
            <a:extLst>
              <a:ext uri="{FF2B5EF4-FFF2-40B4-BE49-F238E27FC236}">
                <a16:creationId xmlns:a16="http://schemas.microsoft.com/office/drawing/2014/main" id="{C983E7D6-7A8A-4B59-AB8D-F0583A4B1FA8}"/>
              </a:ext>
            </a:extLst>
          </p:cNvPr>
          <p:cNvSpPr txBox="1"/>
          <p:nvPr/>
        </p:nvSpPr>
        <p:spPr>
          <a:xfrm>
            <a:off x="-8658" y="2898278"/>
            <a:ext cx="6886536" cy="830997"/>
          </a:xfrm>
          <a:prstGeom prst="rect">
            <a:avLst/>
          </a:prstGeom>
          <a:solidFill>
            <a:schemeClr val="accent5">
              <a:lumMod val="40000"/>
              <a:lumOff val="60000"/>
            </a:schemeClr>
          </a:solidFill>
        </p:spPr>
        <p:txBody>
          <a:bodyPr wrap="square" lIns="91440" tIns="45720" rIns="91440" bIns="45720" rtlCol="0" anchor="t">
            <a:spAutoFit/>
          </a:bodyPr>
          <a:lstStyle/>
          <a:p>
            <a:pPr marL="457200" marR="0" lvl="3"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lang="en-US" sz="4800" b="1" dirty="0">
                <a:solidFill>
                  <a:schemeClr val="accent2">
                    <a:lumMod val="75000"/>
                  </a:schemeClr>
                </a:solidFill>
                <a:latin typeface="Comic Sans MS"/>
              </a:rPr>
              <a:t>Grade 4 – Chapter 9 </a:t>
            </a:r>
            <a:endParaRPr kumimoji="0" lang="en-US" sz="4800" b="1" i="0" u="none" strike="noStrike" kern="0" cap="none" spc="0" normalizeH="0" baseline="0" noProof="0" dirty="0">
              <a:ln>
                <a:noFill/>
              </a:ln>
              <a:solidFill>
                <a:srgbClr val="009DD9">
                  <a:lumMod val="75000"/>
                </a:srgbClr>
              </a:solidFill>
              <a:effectLst/>
              <a:uLnTx/>
              <a:uFillTx/>
              <a:latin typeface="Comic Sans MS" panose="030F0702030302020204" pitchFamily="66" charset="0"/>
              <a:cs typeface="Arial"/>
              <a:sym typeface="Arial"/>
            </a:endParaRPr>
          </a:p>
        </p:txBody>
      </p:sp>
      <p:sp>
        <p:nvSpPr>
          <p:cNvPr id="9" name="TextBox 8">
            <a:extLst>
              <a:ext uri="{FF2B5EF4-FFF2-40B4-BE49-F238E27FC236}">
                <a16:creationId xmlns:a16="http://schemas.microsoft.com/office/drawing/2014/main" id="{C744E63C-E5D0-4F05-8384-50766E4A834B}"/>
              </a:ext>
            </a:extLst>
          </p:cNvPr>
          <p:cNvSpPr txBox="1"/>
          <p:nvPr/>
        </p:nvSpPr>
        <p:spPr>
          <a:xfrm>
            <a:off x="-8658" y="2190214"/>
            <a:ext cx="6886536" cy="707886"/>
          </a:xfrm>
          <a:prstGeom prst="rect">
            <a:avLst/>
          </a:prstGeom>
          <a:solidFill>
            <a:schemeClr val="accent2">
              <a:lumMod val="75000"/>
            </a:schemeClr>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lang="en-US" sz="4000" b="1" dirty="0">
                <a:solidFill>
                  <a:schemeClr val="bg1"/>
                </a:solidFill>
                <a:latin typeface="Comic Sans MS"/>
              </a:rPr>
              <a:t>Parallel Lines</a:t>
            </a:r>
            <a:endParaRPr kumimoji="0" lang="en-US" sz="1050" b="1" i="0" u="none" strike="noStrike" kern="0" cap="none" spc="0" normalizeH="0" baseline="0" dirty="0">
              <a:ln>
                <a:noFill/>
              </a:ln>
              <a:solidFill>
                <a:prstClr val="white"/>
              </a:solidFill>
              <a:effectLst/>
              <a:uLnTx/>
              <a:uFillTx/>
              <a:latin typeface="Comic Sans MS" panose="030F0702030302020204" pitchFamily="66" charset="0"/>
              <a:cs typeface="Arial"/>
              <a:sym typeface="Arial"/>
            </a:endParaRPr>
          </a:p>
        </p:txBody>
      </p:sp>
      <p:cxnSp>
        <p:nvCxnSpPr>
          <p:cNvPr id="6" name="Straight Connector 5">
            <a:extLst>
              <a:ext uri="{FF2B5EF4-FFF2-40B4-BE49-F238E27FC236}">
                <a16:creationId xmlns:a16="http://schemas.microsoft.com/office/drawing/2014/main" id="{46B32FC6-0576-4A3C-A006-73808E01C8F4}"/>
              </a:ext>
            </a:extLst>
          </p:cNvPr>
          <p:cNvCxnSpPr/>
          <p:nvPr/>
        </p:nvCxnSpPr>
        <p:spPr>
          <a:xfrm>
            <a:off x="391886" y="6273480"/>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EFD4083E-19C3-43EE-B97F-CAE075AC0E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6495" y="5411954"/>
            <a:ext cx="6275009" cy="830997"/>
          </a:xfrm>
          <a:prstGeom prst="rect">
            <a:avLst/>
          </a:prstGeom>
        </p:spPr>
      </p:pic>
      <p:sp>
        <p:nvSpPr>
          <p:cNvPr id="10" name="Rectangle 9">
            <a:extLst>
              <a:ext uri="{FF2B5EF4-FFF2-40B4-BE49-F238E27FC236}">
                <a16:creationId xmlns:a16="http://schemas.microsoft.com/office/drawing/2014/main" id="{A5E8AE98-FC5B-4AFF-9457-28C3B3BD1090}"/>
              </a:ext>
            </a:extLst>
          </p:cNvPr>
          <p:cNvSpPr/>
          <p:nvPr/>
        </p:nvSpPr>
        <p:spPr>
          <a:xfrm>
            <a:off x="418009" y="6303335"/>
            <a:ext cx="11355977" cy="553998"/>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Joint Academic Department (JAD) and the Equipment Installations and Material Support Bureau (EIMSB) at the Centre of</a:t>
            </a:r>
          </a:p>
          <a:p>
            <a:pPr algn="ctr">
              <a:lnSpc>
                <a:spcPts val="1200"/>
              </a:lnSpc>
            </a:pPr>
            <a:r>
              <a:rPr lang="en-US" sz="900" dirty="0">
                <a:solidFill>
                  <a:srgbClr val="3C3C3B"/>
                </a:solidFill>
                <a:latin typeface="Neo Sans" pitchFamily="2" charset="0"/>
                <a:cs typeface="Neo Sans Arabic Light" panose="020B0304030504040204" pitchFamily="34" charset="-78"/>
              </a:rPr>
              <a:t>Educational Research and Development (CRDP) with the support of USAID-funded QITABI 2 project.</a:t>
            </a:r>
          </a:p>
        </p:txBody>
      </p:sp>
      <p:pic>
        <p:nvPicPr>
          <p:cNvPr id="12" name="Picture 11">
            <a:extLst>
              <a:ext uri="{FF2B5EF4-FFF2-40B4-BE49-F238E27FC236}">
                <a16:creationId xmlns:a16="http://schemas.microsoft.com/office/drawing/2014/main" id="{15D0BF7E-BE09-4A7E-A0F7-F456DBCEB483}"/>
              </a:ext>
            </a:extLst>
          </p:cNvPr>
          <p:cNvPicPr>
            <a:picLocks noChangeAspect="1"/>
          </p:cNvPicPr>
          <p:nvPr/>
        </p:nvPicPr>
        <p:blipFill rotWithShape="1">
          <a:blip r:embed="rId5">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13" name="Straight Connector 12">
            <a:extLst>
              <a:ext uri="{FF2B5EF4-FFF2-40B4-BE49-F238E27FC236}">
                <a16:creationId xmlns:a16="http://schemas.microsoft.com/office/drawing/2014/main" id="{A63285C0-17BE-49FE-BAE6-AB6E5C05889A}"/>
              </a:ext>
            </a:extLst>
          </p:cNvPr>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CB53A3DC-9F93-6EAB-6486-5093E9627638}"/>
              </a:ext>
            </a:extLst>
          </p:cNvPr>
          <p:cNvPicPr>
            <a:picLocks noChangeAspect="1"/>
          </p:cNvPicPr>
          <p:nvPr/>
        </p:nvPicPr>
        <p:blipFill>
          <a:blip r:embed="rId6"/>
          <a:stretch>
            <a:fillRect/>
          </a:stretch>
        </p:blipFill>
        <p:spPr>
          <a:xfrm>
            <a:off x="7155898" y="1950090"/>
            <a:ext cx="4371211" cy="1896020"/>
          </a:xfrm>
          <a:prstGeom prst="rect">
            <a:avLst/>
          </a:prstGeom>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buNone/>
            </a:pPr>
            <a:r>
              <a:rPr lang="en-US" sz="3200" b="1" dirty="0">
                <a:solidFill>
                  <a:prstClr val="white"/>
                </a:solidFill>
                <a:latin typeface="Comic Sans MS"/>
                <a:sym typeface="Comic Sans MS"/>
              </a:rPr>
              <a:t>Which pair(s) of segments in the given figure are parallel straight lines?</a:t>
            </a:r>
          </a:p>
        </p:txBody>
      </p:sp>
      <p:sp>
        <p:nvSpPr>
          <p:cNvPr id="8" name="Rectangle: Rounded Corners 7">
            <a:extLst>
              <a:ext uri="{FF2B5EF4-FFF2-40B4-BE49-F238E27FC236}">
                <a16:creationId xmlns:a16="http://schemas.microsoft.com/office/drawing/2014/main" id="{52CD1317-7A68-403D-B22D-DD2754B9F730}"/>
              </a:ext>
            </a:extLst>
          </p:cNvPr>
          <p:cNvSpPr/>
          <p:nvPr/>
        </p:nvSpPr>
        <p:spPr>
          <a:xfrm>
            <a:off x="8166565" y="1864517"/>
            <a:ext cx="2996736" cy="64726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[AB] and [BC]</a:t>
            </a:r>
          </a:p>
        </p:txBody>
      </p:sp>
      <p:sp>
        <p:nvSpPr>
          <p:cNvPr id="10" name="Rectangle: Rounded Corners 9">
            <a:extLst>
              <a:ext uri="{FF2B5EF4-FFF2-40B4-BE49-F238E27FC236}">
                <a16:creationId xmlns:a16="http://schemas.microsoft.com/office/drawing/2014/main" id="{3953D846-3E8F-4527-89F6-532591590F6E}"/>
              </a:ext>
            </a:extLst>
          </p:cNvPr>
          <p:cNvSpPr/>
          <p:nvPr/>
        </p:nvSpPr>
        <p:spPr>
          <a:xfrm>
            <a:off x="8158858" y="2788442"/>
            <a:ext cx="2996736" cy="64726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[BC] and [ED]</a:t>
            </a:r>
          </a:p>
        </p:txBody>
      </p:sp>
      <p:sp>
        <p:nvSpPr>
          <p:cNvPr id="11" name="Rectangle: Rounded Corners 10">
            <a:extLst>
              <a:ext uri="{FF2B5EF4-FFF2-40B4-BE49-F238E27FC236}">
                <a16:creationId xmlns:a16="http://schemas.microsoft.com/office/drawing/2014/main" id="{ABEE59A2-5C2E-445E-A3F9-2D120F632918}"/>
              </a:ext>
            </a:extLst>
          </p:cNvPr>
          <p:cNvSpPr/>
          <p:nvPr/>
        </p:nvSpPr>
        <p:spPr>
          <a:xfrm>
            <a:off x="8158858" y="3700902"/>
            <a:ext cx="2996736" cy="64726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[AB] and [DE]</a:t>
            </a:r>
          </a:p>
        </p:txBody>
      </p:sp>
      <p:sp>
        <p:nvSpPr>
          <p:cNvPr id="12" name="Rectangle: Rounded Corners 11">
            <a:extLst>
              <a:ext uri="{FF2B5EF4-FFF2-40B4-BE49-F238E27FC236}">
                <a16:creationId xmlns:a16="http://schemas.microsoft.com/office/drawing/2014/main" id="{FFB33B90-48FA-44A8-A4EF-9BC255C72A09}"/>
              </a:ext>
            </a:extLst>
          </p:cNvPr>
          <p:cNvSpPr/>
          <p:nvPr/>
        </p:nvSpPr>
        <p:spPr>
          <a:xfrm>
            <a:off x="8166564" y="4615742"/>
            <a:ext cx="2996736" cy="64726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[CD] and [AB]</a:t>
            </a:r>
          </a:p>
        </p:txBody>
      </p:sp>
      <p:sp>
        <p:nvSpPr>
          <p:cNvPr id="13" name="Rectangle: Rounded Corners 12">
            <a:extLst>
              <a:ext uri="{FF2B5EF4-FFF2-40B4-BE49-F238E27FC236}">
                <a16:creationId xmlns:a16="http://schemas.microsoft.com/office/drawing/2014/main" id="{D67D5A6A-569E-4AC2-ACDC-02709AF48A2B}"/>
              </a:ext>
            </a:extLst>
          </p:cNvPr>
          <p:cNvSpPr/>
          <p:nvPr/>
        </p:nvSpPr>
        <p:spPr>
          <a:xfrm>
            <a:off x="8166564" y="5524939"/>
            <a:ext cx="2996736" cy="64726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[AE] and [CB]</a:t>
            </a:r>
          </a:p>
        </p:txBody>
      </p:sp>
      <p:pic>
        <p:nvPicPr>
          <p:cNvPr id="14" name="Picture 13">
            <a:extLst>
              <a:ext uri="{FF2B5EF4-FFF2-40B4-BE49-F238E27FC236}">
                <a16:creationId xmlns:a16="http://schemas.microsoft.com/office/drawing/2014/main" id="{F49C37A1-18BF-436F-A511-A4D64436B523}"/>
              </a:ext>
            </a:extLst>
          </p:cNvPr>
          <p:cNvPicPr/>
          <p:nvPr/>
        </p:nvPicPr>
        <p:blipFill>
          <a:blip r:embed="rId4"/>
          <a:srcRect/>
          <a:stretch/>
        </p:blipFill>
        <p:spPr>
          <a:xfrm>
            <a:off x="677838" y="2047137"/>
            <a:ext cx="6268817" cy="3677451"/>
          </a:xfrm>
          <a:prstGeom prst="rect">
            <a:avLst/>
          </a:prstGeom>
        </p:spPr>
      </p:pic>
      <p:pic>
        <p:nvPicPr>
          <p:cNvPr id="9" name="Picture 8">
            <a:extLst>
              <a:ext uri="{FF2B5EF4-FFF2-40B4-BE49-F238E27FC236}">
                <a16:creationId xmlns:a16="http://schemas.microsoft.com/office/drawing/2014/main" id="{DE9755F5-2DF0-4113-940E-BF5AC93EB68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260350" flipH="1">
            <a:off x="11435347" y="5989840"/>
            <a:ext cx="753307" cy="753307"/>
          </a:xfrm>
          <a:prstGeom prst="rect">
            <a:avLst/>
          </a:prstGeom>
        </p:spPr>
      </p:pic>
      <p:sp>
        <p:nvSpPr>
          <p:cNvPr id="3" name="TextBox 2">
            <a:extLst>
              <a:ext uri="{FF2B5EF4-FFF2-40B4-BE49-F238E27FC236}">
                <a16:creationId xmlns:a16="http://schemas.microsoft.com/office/drawing/2014/main" id="{B646ECDA-08D1-4EC3-87FB-08EA2B280329}"/>
              </a:ext>
            </a:extLst>
          </p:cNvPr>
          <p:cNvSpPr txBox="1"/>
          <p:nvPr/>
        </p:nvSpPr>
        <p:spPr>
          <a:xfrm>
            <a:off x="1884680" y="2121192"/>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A</a:t>
            </a:r>
          </a:p>
        </p:txBody>
      </p:sp>
      <p:sp>
        <p:nvSpPr>
          <p:cNvPr id="15" name="TextBox 14">
            <a:extLst>
              <a:ext uri="{FF2B5EF4-FFF2-40B4-BE49-F238E27FC236}">
                <a16:creationId xmlns:a16="http://schemas.microsoft.com/office/drawing/2014/main" id="{C0C199D2-61B1-4294-ADA3-CA84328D85F0}"/>
              </a:ext>
            </a:extLst>
          </p:cNvPr>
          <p:cNvSpPr txBox="1"/>
          <p:nvPr/>
        </p:nvSpPr>
        <p:spPr>
          <a:xfrm>
            <a:off x="4861560" y="2121192"/>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C</a:t>
            </a:r>
          </a:p>
        </p:txBody>
      </p:sp>
      <p:sp>
        <p:nvSpPr>
          <p:cNvPr id="16" name="TextBox 15">
            <a:extLst>
              <a:ext uri="{FF2B5EF4-FFF2-40B4-BE49-F238E27FC236}">
                <a16:creationId xmlns:a16="http://schemas.microsoft.com/office/drawing/2014/main" id="{B30A6668-3B86-4C72-8D57-4BF6DB02B8A2}"/>
              </a:ext>
            </a:extLst>
          </p:cNvPr>
          <p:cNvSpPr txBox="1"/>
          <p:nvPr/>
        </p:nvSpPr>
        <p:spPr>
          <a:xfrm>
            <a:off x="4155440" y="3640112"/>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B</a:t>
            </a:r>
          </a:p>
        </p:txBody>
      </p:sp>
      <p:sp>
        <p:nvSpPr>
          <p:cNvPr id="17" name="TextBox 16">
            <a:extLst>
              <a:ext uri="{FF2B5EF4-FFF2-40B4-BE49-F238E27FC236}">
                <a16:creationId xmlns:a16="http://schemas.microsoft.com/office/drawing/2014/main" id="{0F16F16B-5895-4490-ADCB-2798A3B59A2F}"/>
              </a:ext>
            </a:extLst>
          </p:cNvPr>
          <p:cNvSpPr txBox="1"/>
          <p:nvPr/>
        </p:nvSpPr>
        <p:spPr>
          <a:xfrm>
            <a:off x="833120" y="5263003"/>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E</a:t>
            </a:r>
          </a:p>
        </p:txBody>
      </p:sp>
      <p:sp>
        <p:nvSpPr>
          <p:cNvPr id="18" name="TextBox 17">
            <a:extLst>
              <a:ext uri="{FF2B5EF4-FFF2-40B4-BE49-F238E27FC236}">
                <a16:creationId xmlns:a16="http://schemas.microsoft.com/office/drawing/2014/main" id="{5B287BC1-2523-4BE6-B1BC-BB551FDED56E}"/>
              </a:ext>
            </a:extLst>
          </p:cNvPr>
          <p:cNvSpPr txBox="1"/>
          <p:nvPr/>
        </p:nvSpPr>
        <p:spPr>
          <a:xfrm>
            <a:off x="6344920" y="5238192"/>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D</a:t>
            </a:r>
          </a:p>
        </p:txBody>
      </p:sp>
    </p:spTree>
    <p:custDataLst>
      <p:tags r:id="rId1"/>
    </p:custDataLst>
    <p:extLst>
      <p:ext uri="{BB962C8B-B14F-4D97-AF65-F5344CB8AC3E}">
        <p14:creationId xmlns:p14="http://schemas.microsoft.com/office/powerpoint/2010/main" val="1620214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1"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grpId="1"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1500"/>
                            </p:stCondLst>
                            <p:childTnLst>
                              <p:par>
                                <p:cTn id="17" presetID="10" presetClass="entr" presetSubtype="0" fill="hold" grpId="1"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10" presetClass="entr" presetSubtype="0" fill="hold" grpId="1"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4" restart="whenNotActive" fill="hold" evtFilter="cancelBubble" nodeType="interactiveSeq">
                <p:stCondLst>
                  <p:cond evt="onClick" delay="0">
                    <p:tgtEl>
                      <p:spTgt spid="13"/>
                    </p:tgtEl>
                  </p:cond>
                </p:stCondLst>
                <p:endSync evt="end" delay="0">
                  <p:rtn val="all"/>
                </p:endSync>
                <p:childTnLst>
                  <p:par>
                    <p:cTn id="25" fill="hold">
                      <p:stCondLst>
                        <p:cond delay="0"/>
                      </p:stCondLst>
                      <p:childTnLst>
                        <p:par>
                          <p:cTn id="26" fill="hold">
                            <p:stCondLst>
                              <p:cond delay="0"/>
                            </p:stCondLst>
                            <p:childTnLst>
                              <p:par>
                                <p:cTn id="27" presetID="1" presetClass="emph" presetSubtype="2" fill="hold" nodeType="withEffect">
                                  <p:stCondLst>
                                    <p:cond delay="0"/>
                                  </p:stCondLst>
                                  <p:childTnLst>
                                    <p:animClr clrSpc="rgb" dir="cw">
                                      <p:cBhvr>
                                        <p:cTn id="28" dur="500" fill="hold"/>
                                        <p:tgtEl>
                                          <p:spTgt spid="13"/>
                                        </p:tgtEl>
                                        <p:attrNameLst>
                                          <p:attrName>fillcolor</p:attrName>
                                        </p:attrNameLst>
                                      </p:cBhvr>
                                      <p:to>
                                        <a:srgbClr val="74C274"/>
                                      </p:to>
                                    </p:animClr>
                                    <p:set>
                                      <p:cBhvr>
                                        <p:cTn id="29" dur="500" fill="hold"/>
                                        <p:tgtEl>
                                          <p:spTgt spid="13"/>
                                        </p:tgtEl>
                                        <p:attrNameLst>
                                          <p:attrName>fill.type</p:attrName>
                                        </p:attrNameLst>
                                      </p:cBhvr>
                                      <p:to>
                                        <p:strVal val="solid"/>
                                      </p:to>
                                    </p:set>
                                    <p:set>
                                      <p:cBhvr>
                                        <p:cTn id="30" dur="500" fill="hold"/>
                                        <p:tgtEl>
                                          <p:spTgt spid="13"/>
                                        </p:tgtEl>
                                        <p:attrNameLst>
                                          <p:attrName>fill.on</p:attrName>
                                        </p:attrNameLst>
                                      </p:cBhvr>
                                      <p:to>
                                        <p:strVal val="true"/>
                                      </p:to>
                                    </p:set>
                                  </p:childTnLst>
                                </p:cTn>
                              </p:par>
                              <p:par>
                                <p:cTn id="31" presetID="3" presetClass="emph" presetSubtype="2" fill="hold" grpId="0" nodeType="withEffect">
                                  <p:stCondLst>
                                    <p:cond delay="0"/>
                                  </p:stCondLst>
                                  <p:childTnLst>
                                    <p:animClr clrSpc="rgb" dir="cw">
                                      <p:cBhvr override="childStyle">
                                        <p:cTn id="32" dur="500" fill="hold"/>
                                        <p:tgtEl>
                                          <p:spTgt spid="13"/>
                                        </p:tgtEl>
                                        <p:attrNameLst>
                                          <p:attrName>style.color</p:attrName>
                                        </p:attrNameLst>
                                      </p:cBhvr>
                                      <p:to>
                                        <a:srgbClr val="FFFFFF"/>
                                      </p:to>
                                    </p:animClr>
                                  </p:childTnLst>
                                </p:cTn>
                              </p:par>
                              <p:par>
                                <p:cTn id="33" presetID="7" presetClass="emph" presetSubtype="2" fill="hold" nodeType="withEffect">
                                  <p:stCondLst>
                                    <p:cond delay="0"/>
                                  </p:stCondLst>
                                  <p:childTnLst>
                                    <p:animClr clrSpc="rgb" dir="cw">
                                      <p:cBhvr>
                                        <p:cTn id="34" dur="500" fill="hold"/>
                                        <p:tgtEl>
                                          <p:spTgt spid="13"/>
                                        </p:tgtEl>
                                        <p:attrNameLst>
                                          <p:attrName>stroke.color</p:attrName>
                                        </p:attrNameLst>
                                      </p:cBhvr>
                                      <p:to>
                                        <a:srgbClr val="FFFFFF"/>
                                      </p:to>
                                    </p:animClr>
                                    <p:set>
                                      <p:cBhvr>
                                        <p:cTn id="35" dur="500" fill="hold"/>
                                        <p:tgtEl>
                                          <p:spTgt spid="13"/>
                                        </p:tgtEl>
                                        <p:attrNameLst>
                                          <p:attrName>stroke.on</p:attrName>
                                        </p:attrNameLst>
                                      </p:cBhvr>
                                      <p:to>
                                        <p:strVal val="true"/>
                                      </p:to>
                                    </p:set>
                                  </p:childTnLst>
                                </p:cTn>
                              </p:par>
                            </p:childTnLst>
                          </p:cTn>
                        </p:par>
                      </p:childTnLst>
                    </p:cTn>
                  </p:par>
                </p:childTnLst>
              </p:cTn>
              <p:nextCondLst>
                <p:cond evt="onClick" delay="0">
                  <p:tgtEl>
                    <p:spTgt spid="13"/>
                  </p:tgtEl>
                </p:cond>
              </p:nextCondLst>
            </p:seq>
            <p:seq concurrent="1" nextAc="seek">
              <p:cTn id="36" restart="whenNotActive" fill="hold" evtFilter="cancelBubble" nodeType="interactiveSeq">
                <p:stCondLst>
                  <p:cond evt="onClick" delay="0">
                    <p:tgtEl>
                      <p:spTgt spid="8"/>
                    </p:tgtEl>
                  </p:cond>
                </p:stCondLst>
                <p:endSync evt="end" delay="0">
                  <p:rtn val="all"/>
                </p:endSync>
                <p:childTnLst>
                  <p:par>
                    <p:cTn id="37" fill="hold">
                      <p:stCondLst>
                        <p:cond delay="0"/>
                      </p:stCondLst>
                      <p:childTnLst>
                        <p:par>
                          <p:cTn id="38" fill="hold">
                            <p:stCondLst>
                              <p:cond delay="0"/>
                            </p:stCondLst>
                            <p:childTnLst>
                              <p:par>
                                <p:cTn id="39" presetID="26" presetClass="emph" presetSubtype="0" fill="hold" grpId="0" nodeType="withEffect">
                                  <p:stCondLst>
                                    <p:cond delay="0"/>
                                  </p:stCondLst>
                                  <p:childTnLst>
                                    <p:animEffect transition="out" filter="fade">
                                      <p:cBhvr>
                                        <p:cTn id="40" dur="500" tmFilter="0, 0; .2, .5; .8, .5; 1, 0"/>
                                        <p:tgtEl>
                                          <p:spTgt spid="8"/>
                                        </p:tgtEl>
                                      </p:cBhvr>
                                    </p:animEffect>
                                    <p:animScale>
                                      <p:cBhvr>
                                        <p:cTn id="41" dur="250" autoRev="1" fill="hold"/>
                                        <p:tgtEl>
                                          <p:spTgt spid="8"/>
                                        </p:tgtEl>
                                      </p:cBhvr>
                                      <p:by x="105000" y="105000"/>
                                    </p:animScale>
                                  </p:childTnLst>
                                </p:cTn>
                              </p:par>
                            </p:childTnLst>
                          </p:cTn>
                        </p:par>
                      </p:childTnLst>
                    </p:cTn>
                  </p:par>
                </p:childTnLst>
              </p:cTn>
              <p:nextCondLst>
                <p:cond evt="onClick" delay="0">
                  <p:tgtEl>
                    <p:spTgt spid="8"/>
                  </p:tgtEl>
                </p:cond>
              </p:nextCondLst>
            </p:seq>
            <p:seq concurrent="1" nextAc="seek">
              <p:cTn id="42" restart="whenNotActive" fill="hold" evtFilter="cancelBubble" nodeType="interactiveSeq">
                <p:stCondLst>
                  <p:cond evt="onClick" delay="0">
                    <p:tgtEl>
                      <p:spTgt spid="10"/>
                    </p:tgtEl>
                  </p:cond>
                </p:stCondLst>
                <p:endSync evt="end" delay="0">
                  <p:rtn val="all"/>
                </p:endSync>
                <p:childTnLst>
                  <p:par>
                    <p:cTn id="43" fill="hold">
                      <p:stCondLst>
                        <p:cond delay="0"/>
                      </p:stCondLst>
                      <p:childTnLst>
                        <p:par>
                          <p:cTn id="44" fill="hold">
                            <p:stCondLst>
                              <p:cond delay="0"/>
                            </p:stCondLst>
                            <p:childTnLst>
                              <p:par>
                                <p:cTn id="45" presetID="26" presetClass="emph" presetSubtype="0" fill="hold" grpId="0" nodeType="withEffect">
                                  <p:stCondLst>
                                    <p:cond delay="0"/>
                                  </p:stCondLst>
                                  <p:childTnLst>
                                    <p:animEffect transition="out" filter="fade">
                                      <p:cBhvr>
                                        <p:cTn id="46" dur="500" tmFilter="0, 0; .2, .5; .8, .5; 1, 0"/>
                                        <p:tgtEl>
                                          <p:spTgt spid="10"/>
                                        </p:tgtEl>
                                      </p:cBhvr>
                                    </p:animEffect>
                                    <p:animScale>
                                      <p:cBhvr>
                                        <p:cTn id="47" dur="250" autoRev="1" fill="hold"/>
                                        <p:tgtEl>
                                          <p:spTgt spid="10"/>
                                        </p:tgtEl>
                                      </p:cBhvr>
                                      <p:by x="105000" y="105000"/>
                                    </p:animScale>
                                  </p:childTnLst>
                                </p:cTn>
                              </p:par>
                            </p:childTnLst>
                          </p:cTn>
                        </p:par>
                      </p:childTnLst>
                    </p:cTn>
                  </p:par>
                </p:childTnLst>
              </p:cTn>
              <p:nextCondLst>
                <p:cond evt="onClick" delay="0">
                  <p:tgtEl>
                    <p:spTgt spid="10"/>
                  </p:tgtEl>
                </p:cond>
              </p:nextCondLst>
            </p:seq>
            <p:seq concurrent="1" nextAc="seek">
              <p:cTn id="48" restart="whenNotActive" fill="hold" evtFilter="cancelBubble" nodeType="interactiveSeq">
                <p:stCondLst>
                  <p:cond evt="onClick" delay="0">
                    <p:tgtEl>
                      <p:spTgt spid="11"/>
                    </p:tgtEl>
                  </p:cond>
                </p:stCondLst>
                <p:endSync evt="end" delay="0">
                  <p:rtn val="all"/>
                </p:endSync>
                <p:childTnLst>
                  <p:par>
                    <p:cTn id="49" fill="hold">
                      <p:stCondLst>
                        <p:cond delay="0"/>
                      </p:stCondLst>
                      <p:childTnLst>
                        <p:par>
                          <p:cTn id="50" fill="hold">
                            <p:stCondLst>
                              <p:cond delay="0"/>
                            </p:stCondLst>
                            <p:childTnLst>
                              <p:par>
                                <p:cTn id="51" presetID="26" presetClass="emph" presetSubtype="0" fill="hold" grpId="0" nodeType="withEffect">
                                  <p:stCondLst>
                                    <p:cond delay="0"/>
                                  </p:stCondLst>
                                  <p:childTnLst>
                                    <p:animEffect transition="out" filter="fade">
                                      <p:cBhvr>
                                        <p:cTn id="52" dur="500" tmFilter="0, 0; .2, .5; .8, .5; 1, 0"/>
                                        <p:tgtEl>
                                          <p:spTgt spid="11"/>
                                        </p:tgtEl>
                                      </p:cBhvr>
                                    </p:animEffect>
                                    <p:animScale>
                                      <p:cBhvr>
                                        <p:cTn id="53" dur="250" autoRev="1" fill="hold"/>
                                        <p:tgtEl>
                                          <p:spTgt spid="11"/>
                                        </p:tgtEl>
                                      </p:cBhvr>
                                      <p:by x="105000" y="105000"/>
                                    </p:animScale>
                                  </p:childTnLst>
                                </p:cTn>
                              </p:par>
                            </p:childTnLst>
                          </p:cTn>
                        </p:par>
                      </p:childTnLst>
                    </p:cTn>
                  </p:par>
                </p:childTnLst>
              </p:cTn>
              <p:nextCondLst>
                <p:cond evt="onClick" delay="0">
                  <p:tgtEl>
                    <p:spTgt spid="11"/>
                  </p:tgtEl>
                </p:cond>
              </p:nextCondLst>
            </p:seq>
            <p:seq concurrent="1" nextAc="seek">
              <p:cTn id="54" restart="whenNotActive" fill="hold" evtFilter="cancelBubble" nodeType="interactiveSeq">
                <p:stCondLst>
                  <p:cond evt="onClick" delay="0">
                    <p:tgtEl>
                      <p:spTgt spid="12"/>
                    </p:tgtEl>
                  </p:cond>
                </p:stCondLst>
                <p:endSync evt="end" delay="0">
                  <p:rtn val="all"/>
                </p:endSync>
                <p:childTnLst>
                  <p:par>
                    <p:cTn id="55" fill="hold">
                      <p:stCondLst>
                        <p:cond delay="0"/>
                      </p:stCondLst>
                      <p:childTnLst>
                        <p:par>
                          <p:cTn id="56" fill="hold">
                            <p:stCondLst>
                              <p:cond delay="0"/>
                            </p:stCondLst>
                            <p:childTnLst>
                              <p:par>
                                <p:cTn id="57" presetID="26" presetClass="emph" presetSubtype="0" fill="hold" grpId="0" nodeType="withEffect">
                                  <p:stCondLst>
                                    <p:cond delay="0"/>
                                  </p:stCondLst>
                                  <p:childTnLst>
                                    <p:animEffect transition="out" filter="fade">
                                      <p:cBhvr>
                                        <p:cTn id="58" dur="500" tmFilter="0, 0; .2, .5; .8, .5; 1, 0"/>
                                        <p:tgtEl>
                                          <p:spTgt spid="12"/>
                                        </p:tgtEl>
                                      </p:cBhvr>
                                    </p:animEffect>
                                    <p:animScale>
                                      <p:cBhvr>
                                        <p:cTn id="59" dur="250" autoRev="1" fill="hold"/>
                                        <p:tgtEl>
                                          <p:spTgt spid="12"/>
                                        </p:tgtEl>
                                      </p:cBhvr>
                                      <p:by x="105000" y="105000"/>
                                    </p:animScale>
                                  </p:childTnLst>
                                </p:cTn>
                              </p:par>
                            </p:childTnLst>
                          </p:cTn>
                        </p:par>
                      </p:childTnLst>
                    </p:cTn>
                  </p:par>
                </p:childTnLst>
              </p:cTn>
              <p:nextCondLst>
                <p:cond evt="onClick" delay="0">
                  <p:tgtEl>
                    <p:spTgt spid="12"/>
                  </p:tgtEl>
                </p:cond>
              </p:nextCondLst>
            </p:seq>
          </p:childTnLst>
        </p:cTn>
      </p:par>
    </p:tnLst>
    <p:bldLst>
      <p:bldP spid="8" grpId="0" animBg="1"/>
      <p:bldP spid="8" grpId="1" animBg="1"/>
      <p:bldP spid="10" grpId="0" animBg="1"/>
      <p:bldP spid="10" grpId="1" animBg="1"/>
      <p:bldP spid="11" grpId="0" animBg="1"/>
      <p:bldP spid="11" grpId="1" animBg="1"/>
      <p:bldP spid="12" grpId="0" animBg="1"/>
      <p:bldP spid="12" grpId="1" animBg="1"/>
      <p:bldP spid="13" grpId="0" animBg="1"/>
      <p:bldP spid="13"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buNone/>
            </a:pPr>
            <a:r>
              <a:rPr lang="en-US" sz="3200" b="1" dirty="0">
                <a:solidFill>
                  <a:prstClr val="white"/>
                </a:solidFill>
                <a:latin typeface="Comic Sans MS"/>
                <a:sym typeface="Comic Sans MS"/>
              </a:rPr>
              <a:t>Use the given map to answer the question.</a:t>
            </a:r>
            <a:endParaRPr lang="en-GB" sz="3200" b="1" dirty="0">
              <a:solidFill>
                <a:prstClr val="white"/>
              </a:solidFill>
              <a:latin typeface="Comic Sans MS"/>
              <a:sym typeface="Comic Sans MS"/>
            </a:endParaRPr>
          </a:p>
        </p:txBody>
      </p:sp>
      <p:sp>
        <p:nvSpPr>
          <p:cNvPr id="15" name="TextBox 14">
            <a:extLst>
              <a:ext uri="{FF2B5EF4-FFF2-40B4-BE49-F238E27FC236}">
                <a16:creationId xmlns:a16="http://schemas.microsoft.com/office/drawing/2014/main" id="{C51D9AC2-D1D0-46D0-B209-E2D0D51360C7}"/>
              </a:ext>
            </a:extLst>
          </p:cNvPr>
          <p:cNvSpPr txBox="1"/>
          <p:nvPr/>
        </p:nvSpPr>
        <p:spPr>
          <a:xfrm>
            <a:off x="6618676" y="2528042"/>
            <a:ext cx="4468415" cy="954107"/>
          </a:xfrm>
          <a:prstGeom prst="rect">
            <a:avLst/>
          </a:prstGeom>
          <a:noFill/>
        </p:spPr>
        <p:txBody>
          <a:bodyPr wrap="square">
            <a:spAutoFit/>
          </a:bodyPr>
          <a:lstStyle/>
          <a:p>
            <a:r>
              <a:rPr lang="en-US" sz="2800" dirty="0">
                <a:solidFill>
                  <a:schemeClr val="tx1">
                    <a:lumMod val="65000"/>
                    <a:lumOff val="35000"/>
                  </a:schemeClr>
                </a:solidFill>
                <a:effectLst/>
                <a:latin typeface="+mn-lt"/>
                <a:ea typeface="Calibri" panose="020F0502020204030204" pitchFamily="34" charset="0"/>
              </a:rPr>
              <a:t>Identify a street that is parallel to (AH). </a:t>
            </a:r>
            <a:endParaRPr lang="fr-FR" sz="2800" dirty="0">
              <a:solidFill>
                <a:schemeClr val="tx1">
                  <a:lumMod val="65000"/>
                  <a:lumOff val="35000"/>
                </a:schemeClr>
              </a:solidFill>
              <a:latin typeface="+mn-lt"/>
            </a:endParaRPr>
          </a:p>
        </p:txBody>
      </p:sp>
      <p:sp>
        <p:nvSpPr>
          <p:cNvPr id="3" name="TextBox 2">
            <a:extLst>
              <a:ext uri="{FF2B5EF4-FFF2-40B4-BE49-F238E27FC236}">
                <a16:creationId xmlns:a16="http://schemas.microsoft.com/office/drawing/2014/main" id="{97847CFC-E622-41A8-AF4F-417F87E37B10}"/>
              </a:ext>
            </a:extLst>
          </p:cNvPr>
          <p:cNvSpPr txBox="1"/>
          <p:nvPr/>
        </p:nvSpPr>
        <p:spPr>
          <a:xfrm>
            <a:off x="8315325" y="3772910"/>
            <a:ext cx="1171575" cy="523220"/>
          </a:xfrm>
          <a:prstGeom prst="rect">
            <a:avLst/>
          </a:prstGeom>
          <a:noFill/>
        </p:spPr>
        <p:txBody>
          <a:bodyPr wrap="square" rtlCol="0">
            <a:spAutoFit/>
          </a:bodyPr>
          <a:lstStyle/>
          <a:p>
            <a:pPr algn="ctr"/>
            <a:r>
              <a:rPr kumimoji="0" lang="en-US" sz="2800" b="0" i="0" u="none" strike="noStrike" kern="0" cap="none" spc="0" normalizeH="0" baseline="0" noProof="0" dirty="0">
                <a:ln>
                  <a:noFill/>
                </a:ln>
                <a:solidFill>
                  <a:schemeClr val="bg1"/>
                </a:solidFill>
                <a:effectLst/>
                <a:uLnTx/>
                <a:uFillTx/>
                <a:latin typeface="Comic Sans MS"/>
                <a:ea typeface="+mn-ea"/>
                <a:sym typeface="Arial"/>
              </a:rPr>
              <a:t>(BG)</a:t>
            </a:r>
            <a:endParaRPr lang="en-US" dirty="0">
              <a:solidFill>
                <a:schemeClr val="bg1"/>
              </a:solidFill>
            </a:endParaRPr>
          </a:p>
        </p:txBody>
      </p:sp>
      <p:sp>
        <p:nvSpPr>
          <p:cNvPr id="4" name="Rectangle: Rounded Corners 3">
            <a:extLst>
              <a:ext uri="{FF2B5EF4-FFF2-40B4-BE49-F238E27FC236}">
                <a16:creationId xmlns:a16="http://schemas.microsoft.com/office/drawing/2014/main" id="{BB195DF3-7B36-4C14-94AE-77D75CF38F7E}"/>
              </a:ext>
            </a:extLst>
          </p:cNvPr>
          <p:cNvSpPr/>
          <p:nvPr/>
        </p:nvSpPr>
        <p:spPr>
          <a:xfrm>
            <a:off x="7943848" y="4004197"/>
            <a:ext cx="1828800" cy="640080"/>
          </a:xfrm>
          <a:prstGeom prst="round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(BG)</a:t>
            </a:r>
          </a:p>
        </p:txBody>
      </p:sp>
      <p:pic>
        <p:nvPicPr>
          <p:cNvPr id="7" name="Graphic 6">
            <a:extLst>
              <a:ext uri="{FF2B5EF4-FFF2-40B4-BE49-F238E27FC236}">
                <a16:creationId xmlns:a16="http://schemas.microsoft.com/office/drawing/2014/main" id="{64F2F3C6-C9E8-5DA3-6662-7537158D6AFA}"/>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2074" t="1997" r="3202" b="3053"/>
          <a:stretch/>
        </p:blipFill>
        <p:spPr>
          <a:xfrm>
            <a:off x="309629" y="1376906"/>
            <a:ext cx="4790942" cy="5254581"/>
          </a:xfrm>
          <a:prstGeom prst="rect">
            <a:avLst/>
          </a:prstGeom>
        </p:spPr>
      </p:pic>
    </p:spTree>
    <p:custDataLst>
      <p:tags r:id="rId1"/>
    </p:custDataLst>
    <p:extLst>
      <p:ext uri="{BB962C8B-B14F-4D97-AF65-F5344CB8AC3E}">
        <p14:creationId xmlns:p14="http://schemas.microsoft.com/office/powerpoint/2010/main" val="1500011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10" fill="hold"/>
                                        <p:tgtEl>
                                          <p:spTgt spid="4"/>
                                        </p:tgtEl>
                                        <p:attrNameLst>
                                          <p:attrName>fillcolor</p:attrName>
                                        </p:attrNameLst>
                                      </p:cBhvr>
                                      <p:to>
                                        <a:srgbClr val="74C274"/>
                                      </p:to>
                                    </p:animClr>
                                    <p:set>
                                      <p:cBhvr>
                                        <p:cTn id="7" dur="10" fill="hold"/>
                                        <p:tgtEl>
                                          <p:spTgt spid="4"/>
                                        </p:tgtEl>
                                        <p:attrNameLst>
                                          <p:attrName>fill.type</p:attrName>
                                        </p:attrNameLst>
                                      </p:cBhvr>
                                      <p:to>
                                        <p:strVal val="solid"/>
                                      </p:to>
                                    </p:set>
                                    <p:set>
                                      <p:cBhvr>
                                        <p:cTn id="8" dur="10" fill="hold"/>
                                        <p:tgtEl>
                                          <p:spTgt spid="4"/>
                                        </p:tgtEl>
                                        <p:attrNameLst>
                                          <p:attrName>fill.on</p:attrName>
                                        </p:attrNameLst>
                                      </p:cBhvr>
                                      <p:to>
                                        <p:strVal val="true"/>
                                      </p:to>
                                    </p:set>
                                  </p:childTnLst>
                                </p:cTn>
                              </p:par>
                              <p:par>
                                <p:cTn id="9" presetID="7" presetClass="emph" presetSubtype="2" fill="hold" nodeType="withEffect">
                                  <p:stCondLst>
                                    <p:cond delay="0"/>
                                  </p:stCondLst>
                                  <p:childTnLst>
                                    <p:animClr clrSpc="rgb" dir="cw">
                                      <p:cBhvr>
                                        <p:cTn id="10" dur="10" fill="hold"/>
                                        <p:tgtEl>
                                          <p:spTgt spid="4"/>
                                        </p:tgtEl>
                                        <p:attrNameLst>
                                          <p:attrName>stroke.color</p:attrName>
                                        </p:attrNameLst>
                                      </p:cBhvr>
                                      <p:to>
                                        <a:srgbClr val="FFFFFF"/>
                                      </p:to>
                                    </p:animClr>
                                    <p:set>
                                      <p:cBhvr>
                                        <p:cTn id="11" dur="10" fill="hold"/>
                                        <p:tgtEl>
                                          <p:spTgt spid="4"/>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buNone/>
            </a:pPr>
            <a:r>
              <a:rPr lang="en-US" sz="3200" b="1" dirty="0">
                <a:solidFill>
                  <a:prstClr val="white"/>
                </a:solidFill>
                <a:latin typeface="Comic Sans MS"/>
                <a:sym typeface="Comic Sans MS"/>
              </a:rPr>
              <a:t>Use the given map to answer the question.</a:t>
            </a:r>
            <a:endParaRPr lang="en-GB" sz="3200" b="1" dirty="0">
              <a:solidFill>
                <a:prstClr val="white"/>
              </a:solidFill>
              <a:latin typeface="Comic Sans MS"/>
              <a:sym typeface="Comic Sans MS"/>
            </a:endParaRPr>
          </a:p>
        </p:txBody>
      </p:sp>
      <p:sp>
        <p:nvSpPr>
          <p:cNvPr id="15" name="TextBox 14">
            <a:extLst>
              <a:ext uri="{FF2B5EF4-FFF2-40B4-BE49-F238E27FC236}">
                <a16:creationId xmlns:a16="http://schemas.microsoft.com/office/drawing/2014/main" id="{C51D9AC2-D1D0-46D0-B209-E2D0D51360C7}"/>
              </a:ext>
            </a:extLst>
          </p:cNvPr>
          <p:cNvSpPr txBox="1"/>
          <p:nvPr/>
        </p:nvSpPr>
        <p:spPr>
          <a:xfrm>
            <a:off x="6647255" y="2528042"/>
            <a:ext cx="4408321" cy="954107"/>
          </a:xfrm>
          <a:prstGeom prst="rect">
            <a:avLst/>
          </a:prstGeom>
          <a:noFill/>
        </p:spPr>
        <p:txBody>
          <a:bodyPr wrap="square">
            <a:spAutoFit/>
          </a:bodyPr>
          <a:lstStyle/>
          <a:p>
            <a:r>
              <a:rPr lang="en-US" sz="2800" dirty="0">
                <a:solidFill>
                  <a:schemeClr val="tx1">
                    <a:lumMod val="65000"/>
                    <a:lumOff val="35000"/>
                  </a:schemeClr>
                </a:solidFill>
                <a:effectLst/>
                <a:latin typeface="+mn-lt"/>
                <a:ea typeface="Calibri" panose="020F0502020204030204" pitchFamily="34" charset="0"/>
              </a:rPr>
              <a:t>Identify a street parallel to (DC). </a:t>
            </a:r>
            <a:endParaRPr lang="fr-FR" sz="2800" dirty="0">
              <a:solidFill>
                <a:schemeClr val="tx1">
                  <a:lumMod val="65000"/>
                  <a:lumOff val="35000"/>
                </a:schemeClr>
              </a:solidFill>
              <a:latin typeface="+mn-lt"/>
            </a:endParaRPr>
          </a:p>
        </p:txBody>
      </p:sp>
      <p:sp>
        <p:nvSpPr>
          <p:cNvPr id="6" name="Rectangle: Rounded Corners 5">
            <a:extLst>
              <a:ext uri="{FF2B5EF4-FFF2-40B4-BE49-F238E27FC236}">
                <a16:creationId xmlns:a16="http://schemas.microsoft.com/office/drawing/2014/main" id="{A4A809DE-2486-451B-A310-B7CC164AC01C}"/>
              </a:ext>
            </a:extLst>
          </p:cNvPr>
          <p:cNvSpPr/>
          <p:nvPr/>
        </p:nvSpPr>
        <p:spPr>
          <a:xfrm>
            <a:off x="7943848" y="4004197"/>
            <a:ext cx="1828800" cy="640080"/>
          </a:xfrm>
          <a:prstGeom prst="round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prstClr val="white"/>
                </a:solidFill>
              </a:rPr>
              <a:t>(FE)</a:t>
            </a:r>
            <a:endParaRPr lang="en-US" sz="2800" dirty="0">
              <a:solidFill>
                <a:schemeClr val="bg1"/>
              </a:solidFill>
            </a:endParaRPr>
          </a:p>
        </p:txBody>
      </p:sp>
      <p:pic>
        <p:nvPicPr>
          <p:cNvPr id="7" name="Graphic 6">
            <a:extLst>
              <a:ext uri="{FF2B5EF4-FFF2-40B4-BE49-F238E27FC236}">
                <a16:creationId xmlns:a16="http://schemas.microsoft.com/office/drawing/2014/main" id="{70341D3B-0817-0C12-F530-691C684362D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2074" t="1997" r="3202" b="3053"/>
          <a:stretch/>
        </p:blipFill>
        <p:spPr>
          <a:xfrm>
            <a:off x="309629" y="1376906"/>
            <a:ext cx="4790942" cy="5254581"/>
          </a:xfrm>
          <a:prstGeom prst="rect">
            <a:avLst/>
          </a:prstGeom>
        </p:spPr>
      </p:pic>
    </p:spTree>
    <p:custDataLst>
      <p:tags r:id="rId1"/>
    </p:custDataLst>
    <p:extLst>
      <p:ext uri="{BB962C8B-B14F-4D97-AF65-F5344CB8AC3E}">
        <p14:creationId xmlns:p14="http://schemas.microsoft.com/office/powerpoint/2010/main" val="2847184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10" fill="hold"/>
                                        <p:tgtEl>
                                          <p:spTgt spid="6"/>
                                        </p:tgtEl>
                                        <p:attrNameLst>
                                          <p:attrName>fillcolor</p:attrName>
                                        </p:attrNameLst>
                                      </p:cBhvr>
                                      <p:to>
                                        <a:srgbClr val="74C274"/>
                                      </p:to>
                                    </p:animClr>
                                    <p:set>
                                      <p:cBhvr>
                                        <p:cTn id="7" dur="10" fill="hold"/>
                                        <p:tgtEl>
                                          <p:spTgt spid="6"/>
                                        </p:tgtEl>
                                        <p:attrNameLst>
                                          <p:attrName>fill.type</p:attrName>
                                        </p:attrNameLst>
                                      </p:cBhvr>
                                      <p:to>
                                        <p:strVal val="solid"/>
                                      </p:to>
                                    </p:set>
                                    <p:set>
                                      <p:cBhvr>
                                        <p:cTn id="8" dur="10" fill="hold"/>
                                        <p:tgtEl>
                                          <p:spTgt spid="6"/>
                                        </p:tgtEl>
                                        <p:attrNameLst>
                                          <p:attrName>fill.on</p:attrName>
                                        </p:attrNameLst>
                                      </p:cBhvr>
                                      <p:to>
                                        <p:strVal val="true"/>
                                      </p:to>
                                    </p:set>
                                  </p:childTnLst>
                                </p:cTn>
                              </p:par>
                              <p:par>
                                <p:cTn id="9" presetID="7" presetClass="emph" presetSubtype="2" fill="hold" nodeType="withEffect">
                                  <p:stCondLst>
                                    <p:cond delay="0"/>
                                  </p:stCondLst>
                                  <p:childTnLst>
                                    <p:animClr clrSpc="rgb" dir="cw">
                                      <p:cBhvr>
                                        <p:cTn id="10" dur="10" fill="hold"/>
                                        <p:tgtEl>
                                          <p:spTgt spid="6"/>
                                        </p:tgtEl>
                                        <p:attrNameLst>
                                          <p:attrName>stroke.color</p:attrName>
                                        </p:attrNameLst>
                                      </p:cBhvr>
                                      <p:to>
                                        <a:srgbClr val="FFFFFF"/>
                                      </p:to>
                                    </p:animClr>
                                    <p:set>
                                      <p:cBhvr>
                                        <p:cTn id="11" dur="10" fill="hold"/>
                                        <p:tgtEl>
                                          <p:spTgt spid="6"/>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98A40E2-4F3B-402C-8B61-F9AF4FF38A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Tree>
    <p:custDataLst>
      <p:tags r:id="rId1"/>
    </p:custDataLst>
    <p:extLst>
      <p:ext uri="{BB962C8B-B14F-4D97-AF65-F5344CB8AC3E}">
        <p14:creationId xmlns:p14="http://schemas.microsoft.com/office/powerpoint/2010/main" val="11899416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GB" sz="3200" b="1" i="0" u="none" strike="noStrike" kern="0" cap="none" spc="0" normalizeH="0" baseline="0" noProof="0" dirty="0">
                <a:ln>
                  <a:noFill/>
                </a:ln>
                <a:solidFill>
                  <a:prstClr val="white"/>
                </a:solidFill>
                <a:effectLst/>
                <a:uLnTx/>
                <a:uFillTx/>
                <a:latin typeface="Comic Sans MS"/>
                <a:cs typeface="Arial"/>
                <a:sym typeface="Comic Sans MS"/>
              </a:rPr>
              <a:t>Specific Learning Objective</a:t>
            </a:r>
            <a:endParaRPr kumimoji="0" lang="en-GB" sz="3200" b="0" i="0" u="none" strike="noStrike" kern="0" cap="none" spc="0" normalizeH="0" baseline="0" noProof="0" dirty="0">
              <a:ln>
                <a:noFill/>
              </a:ln>
              <a:solidFill>
                <a:prstClr val="white"/>
              </a:solidFill>
              <a:effectLst/>
              <a:uLnTx/>
              <a:uFillTx/>
              <a:latin typeface="Arial"/>
              <a:cs typeface="Arial"/>
              <a:sym typeface="Comic Sans MS"/>
            </a:endParaRPr>
          </a:p>
        </p:txBody>
      </p:sp>
      <p:pic>
        <p:nvPicPr>
          <p:cNvPr id="8" name="Picture 7">
            <a:extLst>
              <a:ext uri="{FF2B5EF4-FFF2-40B4-BE49-F238E27FC236}">
                <a16:creationId xmlns:a16="http://schemas.microsoft.com/office/drawing/2014/main" id="{AE021D70-6B1B-4F47-A9F9-8349B476C988}"/>
              </a:ext>
            </a:extLst>
          </p:cNvPr>
          <p:cNvPicPr>
            <a:picLocks noChangeAspect="1"/>
          </p:cNvPicPr>
          <p:nvPr/>
        </p:nvPicPr>
        <p:blipFill>
          <a:blip r:embed="rId4"/>
          <a:srcRect/>
          <a:stretch/>
        </p:blipFill>
        <p:spPr>
          <a:xfrm flipH="1">
            <a:off x="11195089" y="106908"/>
            <a:ext cx="606363" cy="1781002"/>
          </a:xfrm>
          <a:prstGeom prst="rect">
            <a:avLst/>
          </a:prstGeom>
        </p:spPr>
      </p:pic>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195493" y="1345111"/>
            <a:ext cx="11605959" cy="2955427"/>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en-US" sz="3200" b="1" dirty="0">
                <a:solidFill>
                  <a:srgbClr val="3A729A"/>
                </a:solidFill>
                <a:latin typeface="Comic Sans MS"/>
              </a:rPr>
              <a:t>Intersecting straight lines. Parallel straight lines.</a:t>
            </a:r>
          </a:p>
          <a:p>
            <a:pPr marL="457200">
              <a:lnSpc>
                <a:spcPct val="150000"/>
              </a:lnSpc>
              <a:buClr>
                <a:srgbClr val="0076A3"/>
              </a:buClr>
              <a:buSzPts val="1100"/>
            </a:pPr>
            <a:r>
              <a:rPr lang="en-US" sz="2800" dirty="0">
                <a:solidFill>
                  <a:schemeClr val="tx1">
                    <a:lumMod val="65000"/>
                    <a:lumOff val="35000"/>
                  </a:schemeClr>
                </a:solidFill>
                <a:latin typeface="Comic Sans MS"/>
              </a:rPr>
              <a:t>Recognize and draw two parallel straight lines</a:t>
            </a:r>
          </a:p>
          <a:p>
            <a:pPr marL="857250" lvl="7" indent="-342900">
              <a:lnSpc>
                <a:spcPct val="150000"/>
              </a:lnSpc>
              <a:buClr>
                <a:srgbClr val="0076A3"/>
              </a:buClr>
              <a:buSzPct val="100000"/>
              <a:buFont typeface="Arial" panose="020B0604020202020204" pitchFamily="34" charset="0"/>
              <a:buChar char="•"/>
            </a:pP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Distinguish (identify) two intersecting straight lines, two parallel straight lines</a:t>
            </a:r>
          </a:p>
          <a:p>
            <a:pPr>
              <a:spcBef>
                <a:spcPts val="1400"/>
              </a:spcBef>
              <a:buSzPts val="2000"/>
            </a:pPr>
            <a:endParaRPr lang="fr-FR" sz="3200" dirty="0">
              <a:latin typeface="Comic Sans MS" panose="030F0702030302020204" pitchFamily="66" charset="0"/>
            </a:endParaRPr>
          </a:p>
          <a:p>
            <a:pPr>
              <a:spcBef>
                <a:spcPts val="1400"/>
              </a:spcBef>
              <a:buSzPts val="2200"/>
            </a:pPr>
            <a:endParaRPr lang="fr-FR" sz="3200" dirty="0">
              <a:latin typeface="Comic Sans MS" panose="030F0702030302020204" pitchFamily="66" charset="0"/>
            </a:endParaRPr>
          </a:p>
        </p:txBody>
      </p:sp>
    </p:spTree>
    <p:custDataLst>
      <p:tags r:id="rId1"/>
    </p:custDataLst>
    <p:extLst>
      <p:ext uri="{BB962C8B-B14F-4D97-AF65-F5344CB8AC3E}">
        <p14:creationId xmlns:p14="http://schemas.microsoft.com/office/powerpoint/2010/main" val="930095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5000"/>
                                  </p:iterate>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7"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1200"/>
              </a:spcBef>
              <a:spcAft>
                <a:spcPts val="1200"/>
              </a:spcAft>
              <a:buClr>
                <a:srgbClr val="000000"/>
              </a:buClr>
              <a:buSzTx/>
              <a:buFont typeface="Arial"/>
              <a:buNone/>
              <a:tabLst/>
              <a:defRPr/>
            </a:pPr>
            <a:r>
              <a:rPr kumimoji="0" lang="en-US" sz="5400" b="0" i="0" u="none" strike="noStrike" kern="0" cap="none" spc="0" normalizeH="0" baseline="0" noProof="0" dirty="0">
                <a:ln>
                  <a:noFill/>
                </a:ln>
                <a:solidFill>
                  <a:srgbClr val="0F6FC6">
                    <a:lumMod val="50000"/>
                  </a:srgbClr>
                </a:solidFill>
                <a:effectLst/>
                <a:uLnTx/>
                <a:uFillTx/>
                <a:latin typeface="Comic Sans MS" panose="030F0702030302020204" pitchFamily="66" charset="0"/>
                <a:cs typeface="Arial"/>
                <a:sym typeface="Arial"/>
              </a:rPr>
              <a:t>Conceptual Understanding</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5" y="1524001"/>
            <a:ext cx="397256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800" b="1" i="0" u="none" strike="noStrike" kern="0" cap="none" spc="0" normalizeH="0" baseline="0" noProof="0">
                <a:ln>
                  <a:noFill/>
                </a:ln>
                <a:solidFill>
                  <a:prstClr val="white"/>
                </a:solidFill>
                <a:effectLst/>
                <a:uLnTx/>
                <a:uFillTx/>
                <a:latin typeface="Comic Sans MS"/>
                <a:cs typeface="Arial"/>
                <a:sym typeface="Arial"/>
              </a:rPr>
              <a:t>Understanding</a:t>
            </a:r>
          </a:p>
        </p:txBody>
      </p:sp>
    </p:spTree>
    <p:custDataLst>
      <p:tags r:id="rId1"/>
    </p:custDataLst>
    <p:extLst>
      <p:ext uri="{BB962C8B-B14F-4D97-AF65-F5344CB8AC3E}">
        <p14:creationId xmlns:p14="http://schemas.microsoft.com/office/powerpoint/2010/main" val="3481322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010BD87E-D3C4-4A4B-AE2A-1DB2ADBBFCC7}"/>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Learning activity</a:t>
            </a:r>
            <a:endParaRPr lang="en-US" sz="3200" b="1" dirty="0">
              <a:solidFill>
                <a:schemeClr val="bg1"/>
              </a:solidFill>
              <a:latin typeface="Comic Sans MS"/>
            </a:endParaRPr>
          </a:p>
        </p:txBody>
      </p:sp>
      <p:sp>
        <p:nvSpPr>
          <p:cNvPr id="7" name="TextBox 6">
            <a:extLst>
              <a:ext uri="{FF2B5EF4-FFF2-40B4-BE49-F238E27FC236}">
                <a16:creationId xmlns:a16="http://schemas.microsoft.com/office/drawing/2014/main" id="{5ED44D3F-E353-41FF-9340-D16688E39DE3}"/>
              </a:ext>
            </a:extLst>
          </p:cNvPr>
          <p:cNvSpPr txBox="1"/>
          <p:nvPr/>
        </p:nvSpPr>
        <p:spPr>
          <a:xfrm>
            <a:off x="9529482" y="100030"/>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en-GB" dirty="0">
                <a:solidFill>
                  <a:schemeClr val="tx1">
                    <a:lumMod val="50000"/>
                    <a:lumOff val="50000"/>
                  </a:schemeClr>
                </a:solidFill>
                <a:latin typeface="+mn-lt"/>
              </a:rPr>
              <a:t>Learning activity</a:t>
            </a:r>
            <a:endParaRPr lang="en-GB" dirty="0">
              <a:solidFill>
                <a:schemeClr val="tx1">
                  <a:lumMod val="65000"/>
                  <a:lumOff val="35000"/>
                </a:schemeClr>
              </a:solidFill>
              <a:latin typeface="+mn-lt"/>
            </a:endParaRPr>
          </a:p>
        </p:txBody>
      </p:sp>
      <p:sp>
        <p:nvSpPr>
          <p:cNvPr id="8" name="TextBox 7">
            <a:extLst>
              <a:ext uri="{FF2B5EF4-FFF2-40B4-BE49-F238E27FC236}">
                <a16:creationId xmlns:a16="http://schemas.microsoft.com/office/drawing/2014/main" id="{9D48A292-9E31-4BF1-9CC2-78404C7CBB4E}"/>
              </a:ext>
            </a:extLst>
          </p:cNvPr>
          <p:cNvSpPr txBox="1"/>
          <p:nvPr/>
        </p:nvSpPr>
        <p:spPr>
          <a:xfrm>
            <a:off x="614355" y="1605766"/>
            <a:ext cx="10001249" cy="861198"/>
          </a:xfrm>
          <a:prstGeom prst="rect">
            <a:avLst/>
          </a:prstGeom>
          <a:noFill/>
        </p:spPr>
        <p:txBody>
          <a:bodyPr wrap="square">
            <a:spAutoFit/>
          </a:bodyPr>
          <a:lstStyle/>
          <a:p>
            <a:pPr marL="0" marR="0">
              <a:lnSpc>
                <a:spcPct val="107000"/>
              </a:lnSpc>
              <a:spcBef>
                <a:spcPts val="0"/>
              </a:spcBef>
              <a:spcAft>
                <a:spcPts val="800"/>
              </a:spcAft>
            </a:pPr>
            <a:r>
              <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rPr>
              <a:t>Straight lines that are always the same distance apart are called parallel straight lines. Parallel straight lines do not meet. </a:t>
            </a:r>
            <a:endParaRPr lang="en-US" sz="20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676C2459-8757-4F84-BD2D-845F72CFEC83}"/>
              </a:ext>
            </a:extLst>
          </p:cNvPr>
          <p:cNvPicPr>
            <a:picLocks noChangeAspect="1"/>
          </p:cNvPicPr>
          <p:nvPr/>
        </p:nvPicPr>
        <p:blipFill>
          <a:blip r:embed="rId4"/>
          <a:stretch>
            <a:fillRect/>
          </a:stretch>
        </p:blipFill>
        <p:spPr>
          <a:xfrm>
            <a:off x="3181342" y="2871776"/>
            <a:ext cx="4371975" cy="3267075"/>
          </a:xfrm>
          <a:prstGeom prst="rect">
            <a:avLst/>
          </a:prstGeom>
        </p:spPr>
      </p:pic>
      <p:cxnSp>
        <p:nvCxnSpPr>
          <p:cNvPr id="13" name="Straight Arrow Connector 12">
            <a:extLst>
              <a:ext uri="{FF2B5EF4-FFF2-40B4-BE49-F238E27FC236}">
                <a16:creationId xmlns:a16="http://schemas.microsoft.com/office/drawing/2014/main" id="{667E03A9-968E-4118-A043-CFE2C546CF3F}"/>
              </a:ext>
            </a:extLst>
          </p:cNvPr>
          <p:cNvCxnSpPr>
            <a:cxnSpLocks/>
          </p:cNvCxnSpPr>
          <p:nvPr/>
        </p:nvCxnSpPr>
        <p:spPr>
          <a:xfrm flipV="1">
            <a:off x="4526751" y="3619487"/>
            <a:ext cx="1538286" cy="1014414"/>
          </a:xfrm>
          <a:prstGeom prst="straightConnector1">
            <a:avLst/>
          </a:prstGeom>
          <a:ln w="28575">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8236A39-D6E7-45E3-8FEA-11AB22CEE636}"/>
              </a:ext>
            </a:extLst>
          </p:cNvPr>
          <p:cNvCxnSpPr>
            <a:cxnSpLocks/>
          </p:cNvCxnSpPr>
          <p:nvPr/>
        </p:nvCxnSpPr>
        <p:spPr>
          <a:xfrm flipV="1">
            <a:off x="4845837" y="4067162"/>
            <a:ext cx="1538286" cy="1014414"/>
          </a:xfrm>
          <a:prstGeom prst="straightConnector1">
            <a:avLst/>
          </a:prstGeom>
          <a:ln w="28575">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CA401239-5071-45BF-9AD1-BC05B576B42E}"/>
              </a:ext>
            </a:extLst>
          </p:cNvPr>
          <p:cNvCxnSpPr>
            <a:cxnSpLocks/>
          </p:cNvCxnSpPr>
          <p:nvPr/>
        </p:nvCxnSpPr>
        <p:spPr>
          <a:xfrm flipV="1">
            <a:off x="4226713" y="3171812"/>
            <a:ext cx="1538286" cy="1014414"/>
          </a:xfrm>
          <a:prstGeom prst="straightConnector1">
            <a:avLst/>
          </a:prstGeom>
          <a:ln w="28575">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91070190-021A-4A83-8C44-0FA0B6DB8FD5}"/>
              </a:ext>
            </a:extLst>
          </p:cNvPr>
          <p:cNvCxnSpPr>
            <a:cxnSpLocks/>
          </p:cNvCxnSpPr>
          <p:nvPr/>
        </p:nvCxnSpPr>
        <p:spPr>
          <a:xfrm flipV="1">
            <a:off x="5114918" y="4471974"/>
            <a:ext cx="1538286" cy="1014414"/>
          </a:xfrm>
          <a:prstGeom prst="straightConnector1">
            <a:avLst/>
          </a:prstGeom>
          <a:ln w="28575">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6C4E79A9-4CFF-4A93-9C2F-C29361B3CE0E}"/>
              </a:ext>
            </a:extLst>
          </p:cNvPr>
          <p:cNvSpPr txBox="1"/>
          <p:nvPr/>
        </p:nvSpPr>
        <p:spPr>
          <a:xfrm>
            <a:off x="6653204" y="3263936"/>
            <a:ext cx="3501768" cy="469167"/>
          </a:xfrm>
          <a:prstGeom prst="rect">
            <a:avLst/>
          </a:prstGeom>
          <a:noFill/>
        </p:spPr>
        <p:txBody>
          <a:bodyPr wrap="square">
            <a:spAutoFit/>
          </a:bodyPr>
          <a:lstStyle/>
          <a:p>
            <a:pPr marL="0" marR="0">
              <a:lnSpc>
                <a:spcPct val="107000"/>
              </a:lnSpc>
              <a:spcBef>
                <a:spcPts val="0"/>
              </a:spcBef>
              <a:spcAft>
                <a:spcPts val="800"/>
              </a:spcAft>
            </a:pPr>
            <a:r>
              <a:rPr lang="en-US" sz="24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rPr>
              <a:t>(AB) is parallel to (CD)</a:t>
            </a:r>
            <a:endParaRPr lang="en-US" sz="20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59284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5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2075"/>
                            </p:stCondLst>
                            <p:childTnLst>
                              <p:par>
                                <p:cTn id="9" presetID="1" presetClass="entr" presetSubtype="0" fill="hold" nodeType="afterEffect">
                                  <p:stCondLst>
                                    <p:cond delay="400"/>
                                  </p:stCondLst>
                                  <p:childTnLst>
                                    <p:set>
                                      <p:cBhvr>
                                        <p:cTn id="10" dur="1" fill="hold">
                                          <p:stCondLst>
                                            <p:cond delay="0"/>
                                          </p:stCondLst>
                                        </p:cTn>
                                        <p:tgtEl>
                                          <p:spTgt spid="6"/>
                                        </p:tgtEl>
                                        <p:attrNameLst>
                                          <p:attrName>style.visibility</p:attrName>
                                        </p:attrNameLst>
                                      </p:cBhvr>
                                      <p:to>
                                        <p:strVal val="visible"/>
                                      </p:to>
                                    </p:set>
                                  </p:childTnLst>
                                </p:cTn>
                              </p:par>
                            </p:childTnLst>
                          </p:cTn>
                        </p:par>
                        <p:par>
                          <p:cTn id="11" fill="hold">
                            <p:stCondLst>
                              <p:cond delay="2475"/>
                            </p:stCondLst>
                            <p:childTnLst>
                              <p:par>
                                <p:cTn id="12" presetID="22" presetClass="entr" presetSubtype="4" fill="hold" nodeType="afterEffect">
                                  <p:stCondLst>
                                    <p:cond delay="500"/>
                                  </p:stCondLst>
                                  <p:childTnLst>
                                    <p:set>
                                      <p:cBhvr>
                                        <p:cTn id="13" dur="1" fill="hold">
                                          <p:stCondLst>
                                            <p:cond delay="0"/>
                                          </p:stCondLst>
                                        </p:cTn>
                                        <p:tgtEl>
                                          <p:spTgt spid="18"/>
                                        </p:tgtEl>
                                        <p:attrNameLst>
                                          <p:attrName>style.visibility</p:attrName>
                                        </p:attrNameLst>
                                      </p:cBhvr>
                                      <p:to>
                                        <p:strVal val="visible"/>
                                      </p:to>
                                    </p:set>
                                    <p:animEffect transition="in" filter="wipe(down)">
                                      <p:cBhvr>
                                        <p:cTn id="14" dur="1000"/>
                                        <p:tgtEl>
                                          <p:spTgt spid="18"/>
                                        </p:tgtEl>
                                      </p:cBhvr>
                                    </p:animEffect>
                                  </p:childTnLst>
                                </p:cTn>
                              </p:par>
                            </p:childTnLst>
                          </p:cTn>
                        </p:par>
                        <p:par>
                          <p:cTn id="15" fill="hold">
                            <p:stCondLst>
                              <p:cond delay="3975"/>
                            </p:stCondLst>
                            <p:childTnLst>
                              <p:par>
                                <p:cTn id="16" presetID="22" presetClass="entr" presetSubtype="4"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1000"/>
                                        <p:tgtEl>
                                          <p:spTgt spid="13"/>
                                        </p:tgtEl>
                                      </p:cBhvr>
                                    </p:animEffect>
                                  </p:childTnLst>
                                </p:cTn>
                              </p:par>
                            </p:childTnLst>
                          </p:cTn>
                        </p:par>
                        <p:par>
                          <p:cTn id="19" fill="hold">
                            <p:stCondLst>
                              <p:cond delay="4975"/>
                            </p:stCondLst>
                            <p:childTnLst>
                              <p:par>
                                <p:cTn id="20" presetID="22" presetClass="entr" presetSubtype="4"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down)">
                                      <p:cBhvr>
                                        <p:cTn id="22" dur="1000"/>
                                        <p:tgtEl>
                                          <p:spTgt spid="17"/>
                                        </p:tgtEl>
                                      </p:cBhvr>
                                    </p:animEffect>
                                  </p:childTnLst>
                                </p:cTn>
                              </p:par>
                            </p:childTnLst>
                          </p:cTn>
                        </p:par>
                        <p:par>
                          <p:cTn id="23" fill="hold">
                            <p:stCondLst>
                              <p:cond delay="5975"/>
                            </p:stCondLst>
                            <p:childTnLst>
                              <p:par>
                                <p:cTn id="24" presetID="22" presetClass="entr" presetSubtype="4"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down)">
                                      <p:cBhvr>
                                        <p:cTn id="26" dur="1000"/>
                                        <p:tgtEl>
                                          <p:spTgt spid="19"/>
                                        </p:tgtEl>
                                      </p:cBhvr>
                                    </p:animEffect>
                                  </p:childTnLst>
                                </p:cTn>
                              </p:par>
                            </p:childTnLst>
                          </p:cTn>
                        </p:par>
                        <p:par>
                          <p:cTn id="27" fill="hold">
                            <p:stCondLst>
                              <p:cond delay="6975"/>
                            </p:stCondLst>
                            <p:childTnLst>
                              <p:par>
                                <p:cTn id="28" presetID="22" presetClass="entr" presetSubtype="8" fill="hold" grpId="1"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1"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010BD87E-D3C4-4A4B-AE2A-1DB2ADBBFCC7}"/>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Learning activity</a:t>
            </a:r>
            <a:endParaRPr lang="en-US" sz="3200" b="1" dirty="0">
              <a:solidFill>
                <a:schemeClr val="bg1"/>
              </a:solidFill>
              <a:latin typeface="Comic Sans MS"/>
            </a:endParaRPr>
          </a:p>
        </p:txBody>
      </p:sp>
      <p:sp>
        <p:nvSpPr>
          <p:cNvPr id="6" name="TextBox 5">
            <a:extLst>
              <a:ext uri="{FF2B5EF4-FFF2-40B4-BE49-F238E27FC236}">
                <a16:creationId xmlns:a16="http://schemas.microsoft.com/office/drawing/2014/main" id="{61C97A20-4642-4BD7-9B06-B7623395B90A}"/>
              </a:ext>
            </a:extLst>
          </p:cNvPr>
          <p:cNvSpPr txBox="1"/>
          <p:nvPr/>
        </p:nvSpPr>
        <p:spPr>
          <a:xfrm>
            <a:off x="675085" y="1572083"/>
            <a:ext cx="10054828" cy="861198"/>
          </a:xfrm>
          <a:prstGeom prst="rect">
            <a:avLst/>
          </a:prstGeom>
          <a:noFill/>
        </p:spPr>
        <p:txBody>
          <a:bodyPr wrap="square">
            <a:spAutoFit/>
          </a:bodyPr>
          <a:lstStyle/>
          <a:p>
            <a:pPr>
              <a:lnSpc>
                <a:spcPct val="107000"/>
              </a:lnSpc>
              <a:spcAft>
                <a:spcPts val="800"/>
              </a:spcAft>
            </a:pPr>
            <a:r>
              <a:rPr lang="en-US" sz="2400" dirty="0">
                <a:solidFill>
                  <a:schemeClr val="tx1">
                    <a:lumMod val="65000"/>
                    <a:lumOff val="35000"/>
                  </a:schemeClr>
                </a:solidFill>
                <a:latin typeface="+mn-lt"/>
                <a:ea typeface="Calibri" panose="020F0502020204030204" pitchFamily="34" charset="0"/>
                <a:cs typeface="Arial" panose="020B0604020202020204" pitchFamily="34" charset="0"/>
              </a:rPr>
              <a:t>Straight lines that meet each other are called concurrent straight lines or intersecting straight lines.</a:t>
            </a:r>
            <a:endParaRPr lang="en-US" sz="20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D3502B4C-C9FE-4CEB-8773-C90A560096C7}"/>
              </a:ext>
            </a:extLst>
          </p:cNvPr>
          <p:cNvPicPr>
            <a:picLocks noChangeAspect="1"/>
          </p:cNvPicPr>
          <p:nvPr/>
        </p:nvPicPr>
        <p:blipFill>
          <a:blip r:embed="rId4"/>
          <a:stretch>
            <a:fillRect/>
          </a:stretch>
        </p:blipFill>
        <p:spPr>
          <a:xfrm>
            <a:off x="3300412" y="2638425"/>
            <a:ext cx="3657815" cy="3647274"/>
          </a:xfrm>
          <a:prstGeom prst="rect">
            <a:avLst/>
          </a:prstGeom>
        </p:spPr>
      </p:pic>
      <p:sp>
        <p:nvSpPr>
          <p:cNvPr id="8" name="TextBox 7">
            <a:extLst>
              <a:ext uri="{FF2B5EF4-FFF2-40B4-BE49-F238E27FC236}">
                <a16:creationId xmlns:a16="http://schemas.microsoft.com/office/drawing/2014/main" id="{2EE26579-5B4B-4E66-82B0-5DFDB6446EBF}"/>
              </a:ext>
            </a:extLst>
          </p:cNvPr>
          <p:cNvSpPr txBox="1"/>
          <p:nvPr/>
        </p:nvSpPr>
        <p:spPr>
          <a:xfrm>
            <a:off x="6491275" y="3854669"/>
            <a:ext cx="3954066" cy="864339"/>
          </a:xfrm>
          <a:prstGeom prst="rect">
            <a:avLst/>
          </a:prstGeom>
          <a:noFill/>
        </p:spPr>
        <p:txBody>
          <a:bodyPr wrap="square">
            <a:spAutoFit/>
          </a:bodyPr>
          <a:lstStyle/>
          <a:p>
            <a:pPr marL="0" marR="0">
              <a:lnSpc>
                <a:spcPct val="107000"/>
              </a:lnSpc>
              <a:spcBef>
                <a:spcPts val="0"/>
              </a:spcBef>
              <a:spcAft>
                <a:spcPts val="800"/>
              </a:spcAft>
            </a:pPr>
            <a:r>
              <a:rPr lang="en-US" sz="24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rPr>
              <a:t>(AB) and (CD) are concurrent straight lines.</a:t>
            </a:r>
            <a:endParaRPr lang="en-US" sz="20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248187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5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1625"/>
                            </p:stCondLst>
                            <p:childTnLst>
                              <p:par>
                                <p:cTn id="9" presetID="1" presetClass="entr" presetSubtype="0" fill="hold" nodeType="afterEffect">
                                  <p:stCondLst>
                                    <p:cond delay="70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iterate type="wd">
                                    <p:tmPct val="15000"/>
                                  </p:iterate>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Result</a:t>
            </a:r>
          </a:p>
        </p:txBody>
      </p:sp>
      <p:sp>
        <p:nvSpPr>
          <p:cNvPr id="6" name="TextBox 5">
            <a:extLst>
              <a:ext uri="{FF2B5EF4-FFF2-40B4-BE49-F238E27FC236}">
                <a16:creationId xmlns:a16="http://schemas.microsoft.com/office/drawing/2014/main" id="{F4A9D829-AB04-4EC4-875F-7C56B79A01BE}"/>
              </a:ext>
            </a:extLst>
          </p:cNvPr>
          <p:cNvSpPr txBox="1"/>
          <p:nvPr/>
        </p:nvSpPr>
        <p:spPr>
          <a:xfrm>
            <a:off x="961486" y="1502446"/>
            <a:ext cx="3501768" cy="469167"/>
          </a:xfrm>
          <a:prstGeom prst="rect">
            <a:avLst/>
          </a:prstGeom>
          <a:noFill/>
        </p:spPr>
        <p:txBody>
          <a:bodyPr wrap="square">
            <a:spAutoFit/>
          </a:bodyPr>
          <a:lstStyle/>
          <a:p>
            <a:pPr marL="0" marR="0">
              <a:lnSpc>
                <a:spcPct val="107000"/>
              </a:lnSpc>
              <a:spcBef>
                <a:spcPts val="0"/>
              </a:spcBef>
              <a:spcAft>
                <a:spcPts val="800"/>
              </a:spcAft>
            </a:pPr>
            <a:r>
              <a:rPr lang="en-US" sz="24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rPr>
              <a:t>(AB) is parallel to (CD)</a:t>
            </a:r>
            <a:endParaRPr lang="en-US" sz="20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8" name="TextBox 7">
            <a:extLst>
              <a:ext uri="{FF2B5EF4-FFF2-40B4-BE49-F238E27FC236}">
                <a16:creationId xmlns:a16="http://schemas.microsoft.com/office/drawing/2014/main" id="{D8049CF3-BD8E-4F02-A693-B94FDD90EEBE}"/>
              </a:ext>
            </a:extLst>
          </p:cNvPr>
          <p:cNvSpPr txBox="1"/>
          <p:nvPr/>
        </p:nvSpPr>
        <p:spPr>
          <a:xfrm>
            <a:off x="6867520" y="1502446"/>
            <a:ext cx="4333876" cy="469167"/>
          </a:xfrm>
          <a:prstGeom prst="rect">
            <a:avLst/>
          </a:prstGeom>
          <a:noFill/>
        </p:spPr>
        <p:txBody>
          <a:bodyPr wrap="square">
            <a:spAutoFit/>
          </a:bodyPr>
          <a:lstStyle/>
          <a:p>
            <a:pPr marL="0" marR="0">
              <a:lnSpc>
                <a:spcPct val="107000"/>
              </a:lnSpc>
              <a:spcBef>
                <a:spcPts val="0"/>
              </a:spcBef>
              <a:spcAft>
                <a:spcPts val="800"/>
              </a:spcAft>
            </a:pPr>
            <a:r>
              <a:rPr lang="en-US" sz="24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rPr>
              <a:t>(AB) and (CD) are concurrent</a:t>
            </a:r>
            <a:endParaRPr lang="en-US" sz="20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DC3CA0C2-50F0-4EE9-A7CD-FCCB4D25AAD6}"/>
              </a:ext>
            </a:extLst>
          </p:cNvPr>
          <p:cNvPicPr>
            <a:picLocks noChangeAspect="1"/>
          </p:cNvPicPr>
          <p:nvPr/>
        </p:nvPicPr>
        <p:blipFill>
          <a:blip r:embed="rId4"/>
          <a:stretch>
            <a:fillRect/>
          </a:stretch>
        </p:blipFill>
        <p:spPr>
          <a:xfrm>
            <a:off x="1147222" y="2309801"/>
            <a:ext cx="4371975" cy="3267075"/>
          </a:xfrm>
          <a:prstGeom prst="rect">
            <a:avLst/>
          </a:prstGeom>
        </p:spPr>
      </p:pic>
      <p:pic>
        <p:nvPicPr>
          <p:cNvPr id="10" name="Picture 9">
            <a:extLst>
              <a:ext uri="{FF2B5EF4-FFF2-40B4-BE49-F238E27FC236}">
                <a16:creationId xmlns:a16="http://schemas.microsoft.com/office/drawing/2014/main" id="{DD138233-4A22-44BF-830D-F670D709B37C}"/>
              </a:ext>
            </a:extLst>
          </p:cNvPr>
          <p:cNvPicPr>
            <a:picLocks noChangeAspect="1"/>
          </p:cNvPicPr>
          <p:nvPr/>
        </p:nvPicPr>
        <p:blipFill>
          <a:blip r:embed="rId5"/>
          <a:stretch>
            <a:fillRect/>
          </a:stretch>
        </p:blipFill>
        <p:spPr>
          <a:xfrm>
            <a:off x="7503879" y="2238361"/>
            <a:ext cx="3657815" cy="3647274"/>
          </a:xfrm>
          <a:prstGeom prst="rect">
            <a:avLst/>
          </a:prstGeom>
        </p:spPr>
      </p:pic>
    </p:spTree>
    <p:custDataLst>
      <p:tags r:id="rId1"/>
    </p:custDataLst>
    <p:extLst>
      <p:ext uri="{BB962C8B-B14F-4D97-AF65-F5344CB8AC3E}">
        <p14:creationId xmlns:p14="http://schemas.microsoft.com/office/powerpoint/2010/main" val="1415792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500"/>
                            </p:stCondLst>
                            <p:childTnLst>
                              <p:par>
                                <p:cTn id="18" presetID="10" presetClass="entr" presetSubtype="0" fill="hold" grpId="0" nodeType="after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441" y="875033"/>
            <a:ext cx="2733118" cy="3299987"/>
          </a:xfrm>
          <a:prstGeom prst="rect">
            <a:avLst/>
          </a:prstGeom>
        </p:spPr>
      </p:pic>
      <p:sp>
        <p:nvSpPr>
          <p:cNvPr id="6" name="Google Shape;97;gb06ce43697_0_0">
            <a:extLst>
              <a:ext uri="{FF2B5EF4-FFF2-40B4-BE49-F238E27FC236}">
                <a16:creationId xmlns:a16="http://schemas.microsoft.com/office/drawing/2014/main" id="{11874BAE-7FAF-4EC1-82F6-F7E5F57A7DD1}"/>
              </a:ext>
            </a:extLst>
          </p:cNvPr>
          <p:cNvSpPr txBox="1">
            <a:spLocks/>
          </p:cNvSpPr>
          <p:nvPr/>
        </p:nvSpPr>
        <p:spPr>
          <a:xfrm>
            <a:off x="1024128" y="4332973"/>
            <a:ext cx="10143000" cy="1830975"/>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ts val="4500"/>
              </a:lnSpc>
              <a:spcBef>
                <a:spcPts val="1200"/>
              </a:spcBef>
              <a:spcAft>
                <a:spcPts val="1200"/>
              </a:spcAft>
              <a:buClr>
                <a:srgbClr val="000000"/>
              </a:buClr>
              <a:buSzTx/>
              <a:buFont typeface="Arial"/>
              <a:buNone/>
              <a:tabLst/>
              <a:defRPr/>
            </a:pPr>
            <a:r>
              <a:rPr kumimoji="0" lang="en-GB" sz="5400" i="0" u="none" strike="noStrike" kern="0" cap="none" spc="0" normalizeH="0" baseline="0" noProof="0" dirty="0">
                <a:ln>
                  <a:noFill/>
                </a:ln>
                <a:solidFill>
                  <a:srgbClr val="0F6FC6">
                    <a:lumMod val="50000"/>
                  </a:srgbClr>
                </a:solidFill>
                <a:effectLst/>
                <a:uLnTx/>
                <a:uFillTx/>
                <a:latin typeface="Comic Sans MS" panose="030F0702030302020204" pitchFamily="66" charset="0"/>
                <a:cs typeface="Arial"/>
                <a:sym typeface="Arial"/>
              </a:rPr>
              <a:t>Mastery of math facts </a:t>
            </a:r>
          </a:p>
          <a:p>
            <a:pPr marL="0" marR="0" lvl="0" indent="0" algn="ctr" defTabSz="914400" rtl="0" eaLnBrk="1" fontAlgn="auto" latinLnBrk="0" hangingPunct="1">
              <a:lnSpc>
                <a:spcPts val="4500"/>
              </a:lnSpc>
              <a:spcBef>
                <a:spcPts val="1200"/>
              </a:spcBef>
              <a:spcAft>
                <a:spcPts val="1200"/>
              </a:spcAft>
              <a:buClr>
                <a:srgbClr val="000000"/>
              </a:buClr>
              <a:buSzTx/>
              <a:buFont typeface="Arial"/>
              <a:buNone/>
              <a:tabLst/>
              <a:defRPr/>
            </a:pPr>
            <a:r>
              <a:rPr kumimoji="0" lang="en-GB" sz="5400" i="0" u="none" strike="noStrike" kern="0" cap="none" spc="0" normalizeH="0" baseline="0" noProof="0" dirty="0">
                <a:ln>
                  <a:noFill/>
                </a:ln>
                <a:solidFill>
                  <a:srgbClr val="0F6FC6">
                    <a:lumMod val="50000"/>
                  </a:srgbClr>
                </a:solidFill>
                <a:effectLst/>
                <a:uLnTx/>
                <a:uFillTx/>
                <a:latin typeface="Comic Sans MS" panose="030F0702030302020204" pitchFamily="66" charset="0"/>
                <a:cs typeface="Arial"/>
                <a:sym typeface="Arial"/>
              </a:rPr>
              <a:t>and fluency </a:t>
            </a:r>
          </a:p>
        </p:txBody>
      </p:sp>
    </p:spTree>
    <p:custDataLst>
      <p:tags r:id="rId1"/>
    </p:custDataLst>
    <p:extLst>
      <p:ext uri="{BB962C8B-B14F-4D97-AF65-F5344CB8AC3E}">
        <p14:creationId xmlns:p14="http://schemas.microsoft.com/office/powerpoint/2010/main" val="3161787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buNone/>
            </a:pPr>
            <a:r>
              <a:rPr lang="en-US" sz="3200" b="1" dirty="0">
                <a:solidFill>
                  <a:prstClr val="white"/>
                </a:solidFill>
                <a:latin typeface="Comic Sans MS"/>
                <a:sym typeface="Comic Sans MS"/>
              </a:rPr>
              <a:t>Select the pair(s) of parallel straight lines in the figure. </a:t>
            </a:r>
            <a:endParaRPr lang="en-GB" sz="3200" b="1" dirty="0">
              <a:solidFill>
                <a:prstClr val="white"/>
              </a:solidFill>
              <a:latin typeface="Comic Sans MS"/>
              <a:sym typeface="Comic Sans MS"/>
            </a:endParaRPr>
          </a:p>
        </p:txBody>
      </p:sp>
      <p:sp>
        <p:nvSpPr>
          <p:cNvPr id="8" name="1Rectangle: Rounded Corners 7">
            <a:extLst>
              <a:ext uri="{FF2B5EF4-FFF2-40B4-BE49-F238E27FC236}">
                <a16:creationId xmlns:a16="http://schemas.microsoft.com/office/drawing/2014/main" id="{52CD1317-7A68-403D-B22D-DD2754B9F730}"/>
              </a:ext>
            </a:extLst>
          </p:cNvPr>
          <p:cNvSpPr/>
          <p:nvPr/>
        </p:nvSpPr>
        <p:spPr>
          <a:xfrm>
            <a:off x="8158858" y="1533586"/>
            <a:ext cx="2996736" cy="64726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(AB) and (CD)</a:t>
            </a:r>
          </a:p>
        </p:txBody>
      </p:sp>
      <p:sp>
        <p:nvSpPr>
          <p:cNvPr id="10" name="2Rectangle: Rounded Corners 9">
            <a:extLst>
              <a:ext uri="{FF2B5EF4-FFF2-40B4-BE49-F238E27FC236}">
                <a16:creationId xmlns:a16="http://schemas.microsoft.com/office/drawing/2014/main" id="{3953D846-3E8F-4527-89F6-532591590F6E}"/>
              </a:ext>
            </a:extLst>
          </p:cNvPr>
          <p:cNvSpPr/>
          <p:nvPr/>
        </p:nvSpPr>
        <p:spPr>
          <a:xfrm>
            <a:off x="8158858" y="2448691"/>
            <a:ext cx="2996736" cy="64726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(AB) and (MN)</a:t>
            </a:r>
          </a:p>
        </p:txBody>
      </p:sp>
      <p:sp>
        <p:nvSpPr>
          <p:cNvPr id="11" name="3Rectangle: Rounded Corners 10">
            <a:extLst>
              <a:ext uri="{FF2B5EF4-FFF2-40B4-BE49-F238E27FC236}">
                <a16:creationId xmlns:a16="http://schemas.microsoft.com/office/drawing/2014/main" id="{ABEE59A2-5C2E-445E-A3F9-2D120F632918}"/>
              </a:ext>
            </a:extLst>
          </p:cNvPr>
          <p:cNvSpPr/>
          <p:nvPr/>
        </p:nvSpPr>
        <p:spPr>
          <a:xfrm>
            <a:off x="8158858" y="3363796"/>
            <a:ext cx="2996736" cy="64726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(AB) and (PQ)</a:t>
            </a:r>
          </a:p>
        </p:txBody>
      </p:sp>
      <p:sp>
        <p:nvSpPr>
          <p:cNvPr id="12" name="4Rectangle: Rounded Corners 11">
            <a:extLst>
              <a:ext uri="{FF2B5EF4-FFF2-40B4-BE49-F238E27FC236}">
                <a16:creationId xmlns:a16="http://schemas.microsoft.com/office/drawing/2014/main" id="{FFB33B90-48FA-44A8-A4EF-9BC255C72A09}"/>
              </a:ext>
            </a:extLst>
          </p:cNvPr>
          <p:cNvSpPr/>
          <p:nvPr/>
        </p:nvSpPr>
        <p:spPr>
          <a:xfrm>
            <a:off x="8158858" y="4278901"/>
            <a:ext cx="2996736" cy="64726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(CD) and (PQ)</a:t>
            </a:r>
          </a:p>
        </p:txBody>
      </p:sp>
      <p:sp>
        <p:nvSpPr>
          <p:cNvPr id="13" name="Rectangle: Rounded Corners 12">
            <a:extLst>
              <a:ext uri="{FF2B5EF4-FFF2-40B4-BE49-F238E27FC236}">
                <a16:creationId xmlns:a16="http://schemas.microsoft.com/office/drawing/2014/main" id="{D67D5A6A-569E-4AC2-ACDC-02709AF48A2B}"/>
              </a:ext>
            </a:extLst>
          </p:cNvPr>
          <p:cNvSpPr/>
          <p:nvPr/>
        </p:nvSpPr>
        <p:spPr>
          <a:xfrm>
            <a:off x="8158858" y="5194008"/>
            <a:ext cx="2996736" cy="64726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(CD) and (MN)</a:t>
            </a:r>
          </a:p>
        </p:txBody>
      </p:sp>
      <p:sp>
        <p:nvSpPr>
          <p:cNvPr id="9" name="TextBox 8">
            <a:extLst>
              <a:ext uri="{FF2B5EF4-FFF2-40B4-BE49-F238E27FC236}">
                <a16:creationId xmlns:a16="http://schemas.microsoft.com/office/drawing/2014/main" id="{E3B45EEE-BF2E-4A4C-AA1F-93A8BE9E9B68}"/>
              </a:ext>
            </a:extLst>
          </p:cNvPr>
          <p:cNvSpPr txBox="1"/>
          <p:nvPr/>
        </p:nvSpPr>
        <p:spPr>
          <a:xfrm>
            <a:off x="9529482" y="100030"/>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en-GB" dirty="0">
                <a:solidFill>
                  <a:schemeClr val="tx1">
                    <a:lumMod val="50000"/>
                    <a:lumOff val="50000"/>
                  </a:schemeClr>
                </a:solidFill>
                <a:latin typeface="+mn-lt"/>
              </a:rPr>
              <a:t>Applications</a:t>
            </a:r>
            <a:endParaRPr lang="en-GB" dirty="0">
              <a:solidFill>
                <a:schemeClr val="tx1">
                  <a:lumMod val="65000"/>
                  <a:lumOff val="35000"/>
                </a:schemeClr>
              </a:solidFill>
              <a:latin typeface="+mn-lt"/>
            </a:endParaRPr>
          </a:p>
        </p:txBody>
      </p:sp>
      <p:pic>
        <p:nvPicPr>
          <p:cNvPr id="15" name="Picture 14">
            <a:extLst>
              <a:ext uri="{FF2B5EF4-FFF2-40B4-BE49-F238E27FC236}">
                <a16:creationId xmlns:a16="http://schemas.microsoft.com/office/drawing/2014/main" id="{F81303A6-5945-4657-85BC-9C4189D08B51}"/>
              </a:ext>
            </a:extLst>
          </p:cNvPr>
          <p:cNvPicPr/>
          <p:nvPr/>
        </p:nvPicPr>
        <p:blipFill>
          <a:blip r:embed="rId4"/>
          <a:srcRect/>
          <a:stretch/>
        </p:blipFill>
        <p:spPr>
          <a:xfrm>
            <a:off x="1037519" y="1907381"/>
            <a:ext cx="6106458" cy="3286627"/>
          </a:xfrm>
          <a:prstGeom prst="rect">
            <a:avLst/>
          </a:prstGeom>
        </p:spPr>
      </p:pic>
      <p:pic>
        <p:nvPicPr>
          <p:cNvPr id="14" name="Picture 13">
            <a:extLst>
              <a:ext uri="{FF2B5EF4-FFF2-40B4-BE49-F238E27FC236}">
                <a16:creationId xmlns:a16="http://schemas.microsoft.com/office/drawing/2014/main" id="{E1D96351-B651-4281-8075-BBE7006DBE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260350" flipH="1">
            <a:off x="11435347" y="5989840"/>
            <a:ext cx="753307" cy="753307"/>
          </a:xfrm>
          <a:prstGeom prst="rect">
            <a:avLst/>
          </a:prstGeom>
        </p:spPr>
      </p:pic>
      <p:sp>
        <p:nvSpPr>
          <p:cNvPr id="16" name="TextBox 15">
            <a:extLst>
              <a:ext uri="{FF2B5EF4-FFF2-40B4-BE49-F238E27FC236}">
                <a16:creationId xmlns:a16="http://schemas.microsoft.com/office/drawing/2014/main" id="{8E601423-A440-4F82-9B22-A7C304D906BF}"/>
              </a:ext>
            </a:extLst>
          </p:cNvPr>
          <p:cNvSpPr txBox="1"/>
          <p:nvPr/>
        </p:nvSpPr>
        <p:spPr>
          <a:xfrm>
            <a:off x="1393613" y="2180847"/>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A</a:t>
            </a:r>
          </a:p>
        </p:txBody>
      </p:sp>
      <p:sp>
        <p:nvSpPr>
          <p:cNvPr id="17" name="TextBox 16">
            <a:extLst>
              <a:ext uri="{FF2B5EF4-FFF2-40B4-BE49-F238E27FC236}">
                <a16:creationId xmlns:a16="http://schemas.microsoft.com/office/drawing/2014/main" id="{C4A6FBAF-9A26-46DD-A95F-7B3A4599CF8F}"/>
              </a:ext>
            </a:extLst>
          </p:cNvPr>
          <p:cNvSpPr txBox="1"/>
          <p:nvPr/>
        </p:nvSpPr>
        <p:spPr>
          <a:xfrm>
            <a:off x="2998893" y="2348636"/>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C</a:t>
            </a:r>
          </a:p>
        </p:txBody>
      </p:sp>
      <p:sp>
        <p:nvSpPr>
          <p:cNvPr id="18" name="TextBox 17">
            <a:extLst>
              <a:ext uri="{FF2B5EF4-FFF2-40B4-BE49-F238E27FC236}">
                <a16:creationId xmlns:a16="http://schemas.microsoft.com/office/drawing/2014/main" id="{34D0163C-AEA2-4E41-B9BD-ACFED388E63B}"/>
              </a:ext>
            </a:extLst>
          </p:cNvPr>
          <p:cNvSpPr txBox="1"/>
          <p:nvPr/>
        </p:nvSpPr>
        <p:spPr>
          <a:xfrm>
            <a:off x="2225040" y="4638987"/>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B</a:t>
            </a:r>
          </a:p>
        </p:txBody>
      </p:sp>
      <p:sp>
        <p:nvSpPr>
          <p:cNvPr id="19" name="TextBox 18">
            <a:extLst>
              <a:ext uri="{FF2B5EF4-FFF2-40B4-BE49-F238E27FC236}">
                <a16:creationId xmlns:a16="http://schemas.microsoft.com/office/drawing/2014/main" id="{0C9EA01B-737D-486F-9B39-6FA5BA16EED9}"/>
              </a:ext>
            </a:extLst>
          </p:cNvPr>
          <p:cNvSpPr txBox="1"/>
          <p:nvPr/>
        </p:nvSpPr>
        <p:spPr>
          <a:xfrm>
            <a:off x="1210159" y="4307822"/>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D</a:t>
            </a:r>
          </a:p>
        </p:txBody>
      </p:sp>
      <p:sp>
        <p:nvSpPr>
          <p:cNvPr id="20" name="TextBox 19">
            <a:extLst>
              <a:ext uri="{FF2B5EF4-FFF2-40B4-BE49-F238E27FC236}">
                <a16:creationId xmlns:a16="http://schemas.microsoft.com/office/drawing/2014/main" id="{62845D4A-D0B1-4E80-89BB-DBCC427F48BF}"/>
              </a:ext>
            </a:extLst>
          </p:cNvPr>
          <p:cNvSpPr txBox="1"/>
          <p:nvPr/>
        </p:nvSpPr>
        <p:spPr>
          <a:xfrm>
            <a:off x="4013774" y="2180847"/>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M</a:t>
            </a:r>
          </a:p>
        </p:txBody>
      </p:sp>
      <p:sp>
        <p:nvSpPr>
          <p:cNvPr id="22" name="TextBox 21">
            <a:extLst>
              <a:ext uri="{FF2B5EF4-FFF2-40B4-BE49-F238E27FC236}">
                <a16:creationId xmlns:a16="http://schemas.microsoft.com/office/drawing/2014/main" id="{F2AC2237-8480-4029-8790-DA9EBE9ABAC5}"/>
              </a:ext>
            </a:extLst>
          </p:cNvPr>
          <p:cNvSpPr txBox="1"/>
          <p:nvPr/>
        </p:nvSpPr>
        <p:spPr>
          <a:xfrm>
            <a:off x="4942840" y="4638987"/>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N</a:t>
            </a:r>
          </a:p>
        </p:txBody>
      </p:sp>
      <p:sp>
        <p:nvSpPr>
          <p:cNvPr id="23" name="TextBox 22">
            <a:extLst>
              <a:ext uri="{FF2B5EF4-FFF2-40B4-BE49-F238E27FC236}">
                <a16:creationId xmlns:a16="http://schemas.microsoft.com/office/drawing/2014/main" id="{1AA79DCB-A7A7-4B4A-A0C5-F90E966C6F73}"/>
              </a:ext>
            </a:extLst>
          </p:cNvPr>
          <p:cNvSpPr txBox="1"/>
          <p:nvPr/>
        </p:nvSpPr>
        <p:spPr>
          <a:xfrm>
            <a:off x="6016987" y="2911286"/>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P</a:t>
            </a:r>
          </a:p>
        </p:txBody>
      </p:sp>
      <p:sp>
        <p:nvSpPr>
          <p:cNvPr id="24" name="TextBox 23">
            <a:extLst>
              <a:ext uri="{FF2B5EF4-FFF2-40B4-BE49-F238E27FC236}">
                <a16:creationId xmlns:a16="http://schemas.microsoft.com/office/drawing/2014/main" id="{2C802A45-C39E-48CE-AAB6-EE2B4107E910}"/>
              </a:ext>
            </a:extLst>
          </p:cNvPr>
          <p:cNvSpPr txBox="1"/>
          <p:nvPr/>
        </p:nvSpPr>
        <p:spPr>
          <a:xfrm>
            <a:off x="3694123" y="4823653"/>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Q</a:t>
            </a:r>
          </a:p>
        </p:txBody>
      </p:sp>
    </p:spTree>
    <p:custDataLst>
      <p:tags r:id="rId1"/>
    </p:custDataLst>
    <p:extLst>
      <p:ext uri="{BB962C8B-B14F-4D97-AF65-F5344CB8AC3E}">
        <p14:creationId xmlns:p14="http://schemas.microsoft.com/office/powerpoint/2010/main" val="3672127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4" restart="whenNotActive" fill="hold" evtFilter="cancelBubble" nodeType="interactiveSeq">
                <p:stCondLst>
                  <p:cond evt="onClick" delay="0">
                    <p:tgtEl>
                      <p:spTgt spid="10"/>
                    </p:tgtEl>
                  </p:cond>
                </p:stCondLst>
                <p:endSync evt="end" delay="0">
                  <p:rtn val="all"/>
                </p:endSync>
                <p:childTnLst>
                  <p:par>
                    <p:cTn id="25" fill="hold">
                      <p:stCondLst>
                        <p:cond delay="0"/>
                      </p:stCondLst>
                      <p:childTnLst>
                        <p:par>
                          <p:cTn id="26" fill="hold">
                            <p:stCondLst>
                              <p:cond delay="0"/>
                            </p:stCondLst>
                            <p:childTnLst>
                              <p:par>
                                <p:cTn id="27" presetID="1" presetClass="emph" presetSubtype="2" fill="hold" nodeType="withEffect">
                                  <p:stCondLst>
                                    <p:cond delay="0"/>
                                  </p:stCondLst>
                                  <p:childTnLst>
                                    <p:animClr clrSpc="rgb" dir="cw">
                                      <p:cBhvr>
                                        <p:cTn id="28" dur="500" fill="hold"/>
                                        <p:tgtEl>
                                          <p:spTgt spid="10"/>
                                        </p:tgtEl>
                                        <p:attrNameLst>
                                          <p:attrName>fillcolor</p:attrName>
                                        </p:attrNameLst>
                                      </p:cBhvr>
                                      <p:to>
                                        <a:srgbClr val="74C274"/>
                                      </p:to>
                                    </p:animClr>
                                    <p:set>
                                      <p:cBhvr>
                                        <p:cTn id="29" dur="500" fill="hold"/>
                                        <p:tgtEl>
                                          <p:spTgt spid="10"/>
                                        </p:tgtEl>
                                        <p:attrNameLst>
                                          <p:attrName>fill.type</p:attrName>
                                        </p:attrNameLst>
                                      </p:cBhvr>
                                      <p:to>
                                        <p:strVal val="solid"/>
                                      </p:to>
                                    </p:set>
                                    <p:set>
                                      <p:cBhvr>
                                        <p:cTn id="30" dur="500" fill="hold"/>
                                        <p:tgtEl>
                                          <p:spTgt spid="10"/>
                                        </p:tgtEl>
                                        <p:attrNameLst>
                                          <p:attrName>fill.on</p:attrName>
                                        </p:attrNameLst>
                                      </p:cBhvr>
                                      <p:to>
                                        <p:strVal val="true"/>
                                      </p:to>
                                    </p:set>
                                  </p:childTnLst>
                                </p:cTn>
                              </p:par>
                              <p:par>
                                <p:cTn id="31" presetID="3" presetClass="emph" presetSubtype="2" fill="hold" grpId="1" nodeType="withEffect">
                                  <p:stCondLst>
                                    <p:cond delay="0"/>
                                  </p:stCondLst>
                                  <p:childTnLst>
                                    <p:animClr clrSpc="rgb" dir="cw">
                                      <p:cBhvr override="childStyle">
                                        <p:cTn id="32" dur="500" fill="hold"/>
                                        <p:tgtEl>
                                          <p:spTgt spid="10"/>
                                        </p:tgtEl>
                                        <p:attrNameLst>
                                          <p:attrName>style.color</p:attrName>
                                        </p:attrNameLst>
                                      </p:cBhvr>
                                      <p:to>
                                        <a:srgbClr val="FFFFFF"/>
                                      </p:to>
                                    </p:animClr>
                                  </p:childTnLst>
                                </p:cTn>
                              </p:par>
                              <p:par>
                                <p:cTn id="33" presetID="7" presetClass="emph" presetSubtype="2" fill="hold" nodeType="withEffect">
                                  <p:stCondLst>
                                    <p:cond delay="0"/>
                                  </p:stCondLst>
                                  <p:childTnLst>
                                    <p:animClr clrSpc="rgb" dir="cw">
                                      <p:cBhvr>
                                        <p:cTn id="34" dur="500" fill="hold"/>
                                        <p:tgtEl>
                                          <p:spTgt spid="10"/>
                                        </p:tgtEl>
                                        <p:attrNameLst>
                                          <p:attrName>stroke.color</p:attrName>
                                        </p:attrNameLst>
                                      </p:cBhvr>
                                      <p:to>
                                        <a:srgbClr val="FFFFFF"/>
                                      </p:to>
                                    </p:animClr>
                                    <p:set>
                                      <p:cBhvr>
                                        <p:cTn id="35" dur="500" fill="hold"/>
                                        <p:tgtEl>
                                          <p:spTgt spid="10"/>
                                        </p:tgtEl>
                                        <p:attrNameLst>
                                          <p:attrName>stroke.on</p:attrName>
                                        </p:attrNameLst>
                                      </p:cBhvr>
                                      <p:to>
                                        <p:strVal val="true"/>
                                      </p:to>
                                    </p:set>
                                  </p:childTnLst>
                                </p:cTn>
                              </p:par>
                            </p:childTnLst>
                          </p:cTn>
                        </p:par>
                      </p:childTnLst>
                    </p:cTn>
                  </p:par>
                </p:childTnLst>
              </p:cTn>
              <p:nextCondLst>
                <p:cond evt="onClick" delay="0">
                  <p:tgtEl>
                    <p:spTgt spid="10"/>
                  </p:tgtEl>
                </p:cond>
              </p:nextCondLst>
            </p:seq>
            <p:seq concurrent="1" nextAc="seek">
              <p:cTn id="36" restart="whenNotActive" fill="hold" evtFilter="cancelBubble" nodeType="interactiveSeq">
                <p:stCondLst>
                  <p:cond evt="onClick" delay="0">
                    <p:tgtEl>
                      <p:spTgt spid="8"/>
                    </p:tgtEl>
                  </p:cond>
                </p:stCondLst>
                <p:endSync evt="end" delay="0">
                  <p:rtn val="all"/>
                </p:endSync>
                <p:childTnLst>
                  <p:par>
                    <p:cTn id="37" fill="hold">
                      <p:stCondLst>
                        <p:cond delay="0"/>
                      </p:stCondLst>
                      <p:childTnLst>
                        <p:par>
                          <p:cTn id="38" fill="hold">
                            <p:stCondLst>
                              <p:cond delay="0"/>
                            </p:stCondLst>
                            <p:childTnLst>
                              <p:par>
                                <p:cTn id="39" presetID="26" presetClass="emph" presetSubtype="0" fill="hold" grpId="1" nodeType="withEffect">
                                  <p:stCondLst>
                                    <p:cond delay="0"/>
                                  </p:stCondLst>
                                  <p:childTnLst>
                                    <p:animEffect transition="out" filter="fade">
                                      <p:cBhvr>
                                        <p:cTn id="40" dur="500" tmFilter="0, 0; .2, .5; .8, .5; 1, 0"/>
                                        <p:tgtEl>
                                          <p:spTgt spid="8"/>
                                        </p:tgtEl>
                                      </p:cBhvr>
                                    </p:animEffect>
                                    <p:animScale>
                                      <p:cBhvr>
                                        <p:cTn id="41" dur="250" autoRev="1" fill="hold"/>
                                        <p:tgtEl>
                                          <p:spTgt spid="8"/>
                                        </p:tgtEl>
                                      </p:cBhvr>
                                      <p:by x="105000" y="105000"/>
                                    </p:animScale>
                                  </p:childTnLst>
                                </p:cTn>
                              </p:par>
                            </p:childTnLst>
                          </p:cTn>
                        </p:par>
                      </p:childTnLst>
                    </p:cTn>
                  </p:par>
                </p:childTnLst>
              </p:cTn>
              <p:nextCondLst>
                <p:cond evt="onClick" delay="0">
                  <p:tgtEl>
                    <p:spTgt spid="8"/>
                  </p:tgtEl>
                </p:cond>
              </p:nextCondLst>
            </p:seq>
            <p:seq concurrent="1" nextAc="seek">
              <p:cTn id="42" restart="whenNotActive" fill="hold" evtFilter="cancelBubble" nodeType="interactiveSeq">
                <p:stCondLst>
                  <p:cond evt="onClick" delay="0">
                    <p:tgtEl>
                      <p:spTgt spid="11"/>
                    </p:tgtEl>
                  </p:cond>
                </p:stCondLst>
                <p:endSync evt="end" delay="0">
                  <p:rtn val="all"/>
                </p:endSync>
                <p:childTnLst>
                  <p:par>
                    <p:cTn id="43" fill="hold">
                      <p:stCondLst>
                        <p:cond delay="0"/>
                      </p:stCondLst>
                      <p:childTnLst>
                        <p:par>
                          <p:cTn id="44" fill="hold">
                            <p:stCondLst>
                              <p:cond delay="0"/>
                            </p:stCondLst>
                            <p:childTnLst>
                              <p:par>
                                <p:cTn id="45" presetID="26" presetClass="emph" presetSubtype="0" fill="hold" grpId="1" nodeType="withEffect">
                                  <p:stCondLst>
                                    <p:cond delay="0"/>
                                  </p:stCondLst>
                                  <p:childTnLst>
                                    <p:animEffect transition="out" filter="fade">
                                      <p:cBhvr>
                                        <p:cTn id="46" dur="500" tmFilter="0, 0; .2, .5; .8, .5; 1, 0"/>
                                        <p:tgtEl>
                                          <p:spTgt spid="11"/>
                                        </p:tgtEl>
                                      </p:cBhvr>
                                    </p:animEffect>
                                    <p:animScale>
                                      <p:cBhvr>
                                        <p:cTn id="47" dur="250" autoRev="1" fill="hold"/>
                                        <p:tgtEl>
                                          <p:spTgt spid="11"/>
                                        </p:tgtEl>
                                      </p:cBhvr>
                                      <p:by x="105000" y="105000"/>
                                    </p:animScale>
                                  </p:childTnLst>
                                </p:cTn>
                              </p:par>
                            </p:childTnLst>
                          </p:cTn>
                        </p:par>
                      </p:childTnLst>
                    </p:cTn>
                  </p:par>
                </p:childTnLst>
              </p:cTn>
              <p:nextCondLst>
                <p:cond evt="onClick" delay="0">
                  <p:tgtEl>
                    <p:spTgt spid="11"/>
                  </p:tgtEl>
                </p:cond>
              </p:nextCondLst>
            </p:seq>
            <p:seq concurrent="1" nextAc="seek">
              <p:cTn id="48" restart="whenNotActive" fill="hold" evtFilter="cancelBubble" nodeType="interactiveSeq">
                <p:stCondLst>
                  <p:cond evt="onClick" delay="0">
                    <p:tgtEl>
                      <p:spTgt spid="12"/>
                    </p:tgtEl>
                  </p:cond>
                </p:stCondLst>
                <p:endSync evt="end" delay="0">
                  <p:rtn val="all"/>
                </p:endSync>
                <p:childTnLst>
                  <p:par>
                    <p:cTn id="49" fill="hold">
                      <p:stCondLst>
                        <p:cond delay="0"/>
                      </p:stCondLst>
                      <p:childTnLst>
                        <p:par>
                          <p:cTn id="50" fill="hold">
                            <p:stCondLst>
                              <p:cond delay="0"/>
                            </p:stCondLst>
                            <p:childTnLst>
                              <p:par>
                                <p:cTn id="51" presetID="26" presetClass="emph" presetSubtype="0" fill="hold" grpId="1" nodeType="withEffect">
                                  <p:stCondLst>
                                    <p:cond delay="0"/>
                                  </p:stCondLst>
                                  <p:childTnLst>
                                    <p:animEffect transition="out" filter="fade">
                                      <p:cBhvr>
                                        <p:cTn id="52" dur="500" tmFilter="0, 0; .2, .5; .8, .5; 1, 0"/>
                                        <p:tgtEl>
                                          <p:spTgt spid="12"/>
                                        </p:tgtEl>
                                      </p:cBhvr>
                                    </p:animEffect>
                                    <p:animScale>
                                      <p:cBhvr>
                                        <p:cTn id="53" dur="250" autoRev="1" fill="hold"/>
                                        <p:tgtEl>
                                          <p:spTgt spid="12"/>
                                        </p:tgtEl>
                                      </p:cBhvr>
                                      <p:by x="105000" y="105000"/>
                                    </p:animScale>
                                  </p:childTnLst>
                                </p:cTn>
                              </p:par>
                            </p:childTnLst>
                          </p:cTn>
                        </p:par>
                      </p:childTnLst>
                    </p:cTn>
                  </p:par>
                </p:childTnLst>
              </p:cTn>
              <p:nextCondLst>
                <p:cond evt="onClick" delay="0">
                  <p:tgtEl>
                    <p:spTgt spid="12"/>
                  </p:tgtEl>
                </p:cond>
              </p:nextCondLst>
            </p:seq>
            <p:seq concurrent="1" nextAc="seek">
              <p:cTn id="54" restart="whenNotActive" fill="hold" evtFilter="cancelBubble" nodeType="interactiveSeq">
                <p:stCondLst>
                  <p:cond evt="onClick" delay="0">
                    <p:tgtEl>
                      <p:spTgt spid="13"/>
                    </p:tgtEl>
                  </p:cond>
                </p:stCondLst>
                <p:endSync evt="end" delay="0">
                  <p:rtn val="all"/>
                </p:endSync>
                <p:childTnLst>
                  <p:par>
                    <p:cTn id="55" fill="hold">
                      <p:stCondLst>
                        <p:cond delay="0"/>
                      </p:stCondLst>
                      <p:childTnLst>
                        <p:par>
                          <p:cTn id="56" fill="hold">
                            <p:stCondLst>
                              <p:cond delay="0"/>
                            </p:stCondLst>
                            <p:childTnLst>
                              <p:par>
                                <p:cTn id="57" presetID="26" presetClass="emph" presetSubtype="0" fill="hold" grpId="1" nodeType="withEffect">
                                  <p:stCondLst>
                                    <p:cond delay="0"/>
                                  </p:stCondLst>
                                  <p:childTnLst>
                                    <p:animEffect transition="out" filter="fade">
                                      <p:cBhvr>
                                        <p:cTn id="58" dur="500" tmFilter="0, 0; .2, .5; .8, .5; 1, 0"/>
                                        <p:tgtEl>
                                          <p:spTgt spid="13"/>
                                        </p:tgtEl>
                                      </p:cBhvr>
                                    </p:animEffect>
                                    <p:animScale>
                                      <p:cBhvr>
                                        <p:cTn id="59" dur="250" autoRev="1" fill="hold"/>
                                        <p:tgtEl>
                                          <p:spTgt spid="13"/>
                                        </p:tgtEl>
                                      </p:cBhvr>
                                      <p:by x="105000" y="105000"/>
                                    </p:animScale>
                                  </p:childTnLst>
                                </p:cTn>
                              </p:par>
                            </p:childTnLst>
                          </p:cTn>
                        </p:par>
                      </p:childTnLst>
                    </p:cTn>
                  </p:par>
                </p:childTnLst>
              </p:cTn>
              <p:nextCondLst>
                <p:cond evt="onClick" delay="0">
                  <p:tgtEl>
                    <p:spTgt spid="13"/>
                  </p:tgtEl>
                </p:cond>
              </p:nextCondLst>
            </p:seq>
          </p:childTnLst>
        </p:cTn>
      </p:par>
    </p:tnLst>
    <p:bldLst>
      <p:bldP spid="8" grpId="0" animBg="1"/>
      <p:bldP spid="8" grpId="1" animBg="1"/>
      <p:bldP spid="10" grpId="0" animBg="1"/>
      <p:bldP spid="10" grpId="1" animBg="1"/>
      <p:bldP spid="11" grpId="0" animBg="1"/>
      <p:bldP spid="11" grpId="1" animBg="1"/>
      <p:bldP spid="12" grpId="0" animBg="1"/>
      <p:bldP spid="12" grpId="1" animBg="1"/>
      <p:bldP spid="13" grpId="0" animBg="1"/>
      <p:bldP spid="13"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buNone/>
            </a:pPr>
            <a:r>
              <a:rPr lang="en-US" sz="3200" b="1" dirty="0">
                <a:solidFill>
                  <a:prstClr val="white"/>
                </a:solidFill>
                <a:latin typeface="Comic Sans MS"/>
                <a:sym typeface="Comic Sans MS"/>
              </a:rPr>
              <a:t>Which figure shows parallel straight lines? </a:t>
            </a:r>
            <a:endParaRPr lang="en-GB" sz="3200" b="1" dirty="0">
              <a:solidFill>
                <a:prstClr val="white"/>
              </a:solidFill>
              <a:latin typeface="Comic Sans MS"/>
              <a:sym typeface="Comic Sans MS"/>
            </a:endParaRPr>
          </a:p>
        </p:txBody>
      </p:sp>
      <p:grpSp>
        <p:nvGrpSpPr>
          <p:cNvPr id="40" name="Group 39">
            <a:extLst>
              <a:ext uri="{FF2B5EF4-FFF2-40B4-BE49-F238E27FC236}">
                <a16:creationId xmlns:a16="http://schemas.microsoft.com/office/drawing/2014/main" id="{BAD4B3FD-55B4-4CC4-B6FA-523C20AB4201}"/>
              </a:ext>
            </a:extLst>
          </p:cNvPr>
          <p:cNvGrpSpPr/>
          <p:nvPr/>
        </p:nvGrpSpPr>
        <p:grpSpPr>
          <a:xfrm>
            <a:off x="6653227" y="1452601"/>
            <a:ext cx="3437804" cy="2223994"/>
            <a:chOff x="6096000" y="1666921"/>
            <a:chExt cx="3437804" cy="2223994"/>
          </a:xfrm>
        </p:grpSpPr>
        <p:sp>
          <p:nvSpPr>
            <p:cNvPr id="23" name="Oval 22">
              <a:extLst>
                <a:ext uri="{FF2B5EF4-FFF2-40B4-BE49-F238E27FC236}">
                  <a16:creationId xmlns:a16="http://schemas.microsoft.com/office/drawing/2014/main" id="{648A40C7-5DE9-4E6A-8949-7015705B261A}"/>
                </a:ext>
              </a:extLst>
            </p:cNvPr>
            <p:cNvSpPr/>
            <p:nvPr/>
          </p:nvSpPr>
          <p:spPr>
            <a:xfrm flipV="1">
              <a:off x="9072915" y="3150402"/>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Oval 25">
              <a:extLst>
                <a:ext uri="{FF2B5EF4-FFF2-40B4-BE49-F238E27FC236}">
                  <a16:creationId xmlns:a16="http://schemas.microsoft.com/office/drawing/2014/main" id="{D87B22E1-1A1B-4A8E-BA79-87328DAE586C}"/>
                </a:ext>
              </a:extLst>
            </p:cNvPr>
            <p:cNvSpPr/>
            <p:nvPr/>
          </p:nvSpPr>
          <p:spPr>
            <a:xfrm flipV="1">
              <a:off x="6710933" y="3150402"/>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9" name="Group 38">
              <a:extLst>
                <a:ext uri="{FF2B5EF4-FFF2-40B4-BE49-F238E27FC236}">
                  <a16:creationId xmlns:a16="http://schemas.microsoft.com/office/drawing/2014/main" id="{37D7FC38-D216-4BCA-93A8-A4D6E0C1A892}"/>
                </a:ext>
              </a:extLst>
            </p:cNvPr>
            <p:cNvGrpSpPr/>
            <p:nvPr/>
          </p:nvGrpSpPr>
          <p:grpSpPr>
            <a:xfrm>
              <a:off x="6096000" y="1666921"/>
              <a:ext cx="3437804" cy="2223994"/>
              <a:chOff x="6096000" y="1666921"/>
              <a:chExt cx="3437804" cy="2223994"/>
            </a:xfrm>
          </p:grpSpPr>
          <p:grpSp>
            <p:nvGrpSpPr>
              <p:cNvPr id="38" name="Group 37">
                <a:extLst>
                  <a:ext uri="{FF2B5EF4-FFF2-40B4-BE49-F238E27FC236}">
                    <a16:creationId xmlns:a16="http://schemas.microsoft.com/office/drawing/2014/main" id="{1DA75805-EB7A-4A07-8921-98BBD01D76E7}"/>
                  </a:ext>
                </a:extLst>
              </p:cNvPr>
              <p:cNvGrpSpPr/>
              <p:nvPr/>
            </p:nvGrpSpPr>
            <p:grpSpPr>
              <a:xfrm>
                <a:off x="6096000" y="1666921"/>
                <a:ext cx="3437804" cy="2223994"/>
                <a:chOff x="6096000" y="1666921"/>
                <a:chExt cx="3437804" cy="2223994"/>
              </a:xfrm>
            </p:grpSpPr>
            <p:sp>
              <p:nvSpPr>
                <p:cNvPr id="21" name="Rectangle: Rounded Corners 20">
                  <a:extLst>
                    <a:ext uri="{FF2B5EF4-FFF2-40B4-BE49-F238E27FC236}">
                      <a16:creationId xmlns:a16="http://schemas.microsoft.com/office/drawing/2014/main" id="{CCFFB90A-A719-4094-BC11-531E1A464023}"/>
                    </a:ext>
                  </a:extLst>
                </p:cNvPr>
                <p:cNvSpPr/>
                <p:nvPr/>
              </p:nvSpPr>
              <p:spPr>
                <a:xfrm>
                  <a:off x="6096000" y="1666921"/>
                  <a:ext cx="3437804" cy="2223994"/>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37" name="Straight Connector 36">
                  <a:extLst>
                    <a:ext uri="{FF2B5EF4-FFF2-40B4-BE49-F238E27FC236}">
                      <a16:creationId xmlns:a16="http://schemas.microsoft.com/office/drawing/2014/main" id="{AF1219D5-A705-4B47-B6ED-101B50BD9FFB}"/>
                    </a:ext>
                  </a:extLst>
                </p:cNvPr>
                <p:cNvCxnSpPr/>
                <p:nvPr/>
              </p:nvCxnSpPr>
              <p:spPr>
                <a:xfrm>
                  <a:off x="6438541" y="3188548"/>
                  <a:ext cx="28575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7D23FC7B-65E1-4CB5-BD5B-8DE3CD47CDB5}"/>
                    </a:ext>
                  </a:extLst>
                </p:cNvPr>
                <p:cNvCxnSpPr/>
                <p:nvPr/>
              </p:nvCxnSpPr>
              <p:spPr>
                <a:xfrm>
                  <a:off x="6215061" y="2245654"/>
                  <a:ext cx="28575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22" name="Oval 21">
                <a:extLst>
                  <a:ext uri="{FF2B5EF4-FFF2-40B4-BE49-F238E27FC236}">
                    <a16:creationId xmlns:a16="http://schemas.microsoft.com/office/drawing/2014/main" id="{8ABA65BB-9254-41C2-95C2-60A65C0C543E}"/>
                  </a:ext>
                </a:extLst>
              </p:cNvPr>
              <p:cNvSpPr/>
              <p:nvPr/>
            </p:nvSpPr>
            <p:spPr>
              <a:xfrm flipV="1">
                <a:off x="8609606" y="2198033"/>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Oval 28">
                <a:extLst>
                  <a:ext uri="{FF2B5EF4-FFF2-40B4-BE49-F238E27FC236}">
                    <a16:creationId xmlns:a16="http://schemas.microsoft.com/office/drawing/2014/main" id="{116F189A-92D0-4F86-B77E-8EE3EB505F3E}"/>
                  </a:ext>
                </a:extLst>
              </p:cNvPr>
              <p:cNvSpPr/>
              <p:nvPr/>
            </p:nvSpPr>
            <p:spPr>
              <a:xfrm flipV="1">
                <a:off x="6519725" y="2207597"/>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16" name="Group 15">
            <a:extLst>
              <a:ext uri="{FF2B5EF4-FFF2-40B4-BE49-F238E27FC236}">
                <a16:creationId xmlns:a16="http://schemas.microsoft.com/office/drawing/2014/main" id="{DB32B695-91F0-49CD-9746-3C485FCEC79B}"/>
              </a:ext>
            </a:extLst>
          </p:cNvPr>
          <p:cNvGrpSpPr/>
          <p:nvPr/>
        </p:nvGrpSpPr>
        <p:grpSpPr>
          <a:xfrm>
            <a:off x="2107813" y="1452601"/>
            <a:ext cx="3437804" cy="2223994"/>
            <a:chOff x="1550586" y="1666921"/>
            <a:chExt cx="3437804" cy="2223994"/>
          </a:xfrm>
        </p:grpSpPr>
        <p:grpSp>
          <p:nvGrpSpPr>
            <p:cNvPr id="14" name="Group 13">
              <a:extLst>
                <a:ext uri="{FF2B5EF4-FFF2-40B4-BE49-F238E27FC236}">
                  <a16:creationId xmlns:a16="http://schemas.microsoft.com/office/drawing/2014/main" id="{444A14D7-D43D-4A1F-8811-CD0EB1FF89F5}"/>
                </a:ext>
              </a:extLst>
            </p:cNvPr>
            <p:cNvGrpSpPr/>
            <p:nvPr/>
          </p:nvGrpSpPr>
          <p:grpSpPr>
            <a:xfrm>
              <a:off x="1550586" y="1666921"/>
              <a:ext cx="3437804" cy="2223994"/>
              <a:chOff x="1550586" y="1666921"/>
              <a:chExt cx="3437804" cy="2223994"/>
            </a:xfrm>
          </p:grpSpPr>
          <p:grpSp>
            <p:nvGrpSpPr>
              <p:cNvPr id="11" name="Group 10">
                <a:extLst>
                  <a:ext uri="{FF2B5EF4-FFF2-40B4-BE49-F238E27FC236}">
                    <a16:creationId xmlns:a16="http://schemas.microsoft.com/office/drawing/2014/main" id="{DE38614D-1DB3-480C-A609-AE870661ADE3}"/>
                  </a:ext>
                </a:extLst>
              </p:cNvPr>
              <p:cNvGrpSpPr/>
              <p:nvPr/>
            </p:nvGrpSpPr>
            <p:grpSpPr>
              <a:xfrm>
                <a:off x="1550586" y="1666921"/>
                <a:ext cx="3437804" cy="2223994"/>
                <a:chOff x="1550586" y="1666921"/>
                <a:chExt cx="3437804" cy="2223994"/>
              </a:xfrm>
            </p:grpSpPr>
            <p:sp>
              <p:nvSpPr>
                <p:cNvPr id="7" name="Rectangle: Rounded Corners 6">
                  <a:extLst>
                    <a:ext uri="{FF2B5EF4-FFF2-40B4-BE49-F238E27FC236}">
                      <a16:creationId xmlns:a16="http://schemas.microsoft.com/office/drawing/2014/main" id="{E5B8868B-A7A1-4932-8B6C-08771B23DB2F}"/>
                    </a:ext>
                  </a:extLst>
                </p:cNvPr>
                <p:cNvSpPr/>
                <p:nvPr/>
              </p:nvSpPr>
              <p:spPr>
                <a:xfrm>
                  <a:off x="1550586" y="1666921"/>
                  <a:ext cx="3437804" cy="2223994"/>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5" name="Straight Connector 4">
                  <a:extLst>
                    <a:ext uri="{FF2B5EF4-FFF2-40B4-BE49-F238E27FC236}">
                      <a16:creationId xmlns:a16="http://schemas.microsoft.com/office/drawing/2014/main" id="{30013CB5-D81F-46D5-A5E8-35A1B4A67729}"/>
                    </a:ext>
                  </a:extLst>
                </p:cNvPr>
                <p:cNvCxnSpPr/>
                <p:nvPr/>
              </p:nvCxnSpPr>
              <p:spPr>
                <a:xfrm flipV="1">
                  <a:off x="1914525" y="2100263"/>
                  <a:ext cx="2686050" cy="1571624"/>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1B68B30A-9D7D-44E9-A864-5DD8AB6C6A0C}"/>
                    </a:ext>
                  </a:extLst>
                </p:cNvPr>
                <p:cNvSpPr/>
                <p:nvPr/>
              </p:nvSpPr>
              <p:spPr>
                <a:xfrm flipV="1">
                  <a:off x="4323356" y="2198033"/>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5" name="Straight Connector 34">
                  <a:extLst>
                    <a:ext uri="{FF2B5EF4-FFF2-40B4-BE49-F238E27FC236}">
                      <a16:creationId xmlns:a16="http://schemas.microsoft.com/office/drawing/2014/main" id="{E2B4CE6C-A7D0-41F2-8636-37C5CBE17DE0}"/>
                    </a:ext>
                  </a:extLst>
                </p:cNvPr>
                <p:cNvCxnSpPr>
                  <a:cxnSpLocks/>
                </p:cNvCxnSpPr>
                <p:nvPr/>
              </p:nvCxnSpPr>
              <p:spPr>
                <a:xfrm>
                  <a:off x="1914525" y="2245567"/>
                  <a:ext cx="2713631" cy="1256998"/>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32" name="Oval 31">
                <a:extLst>
                  <a:ext uri="{FF2B5EF4-FFF2-40B4-BE49-F238E27FC236}">
                    <a16:creationId xmlns:a16="http://schemas.microsoft.com/office/drawing/2014/main" id="{5531FC71-C0C1-4827-8522-E5C124B39814}"/>
                  </a:ext>
                </a:extLst>
              </p:cNvPr>
              <p:cNvSpPr/>
              <p:nvPr/>
            </p:nvSpPr>
            <p:spPr>
              <a:xfrm flipV="1">
                <a:off x="2181082" y="2338095"/>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Oval 32">
                <a:extLst>
                  <a:ext uri="{FF2B5EF4-FFF2-40B4-BE49-F238E27FC236}">
                    <a16:creationId xmlns:a16="http://schemas.microsoft.com/office/drawing/2014/main" id="{8CFA631C-E814-46D2-9DA2-407F6E94637E}"/>
                  </a:ext>
                </a:extLst>
              </p:cNvPr>
              <p:cNvSpPr/>
              <p:nvPr/>
            </p:nvSpPr>
            <p:spPr>
              <a:xfrm flipV="1">
                <a:off x="4344251" y="3355448"/>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4" name="Oval 33">
              <a:extLst>
                <a:ext uri="{FF2B5EF4-FFF2-40B4-BE49-F238E27FC236}">
                  <a16:creationId xmlns:a16="http://schemas.microsoft.com/office/drawing/2014/main" id="{2ABC29B3-3C6D-40BC-9B7B-C42842CBBA26}"/>
                </a:ext>
              </a:extLst>
            </p:cNvPr>
            <p:cNvSpPr/>
            <p:nvPr/>
          </p:nvSpPr>
          <p:spPr>
            <a:xfrm flipV="1">
              <a:off x="2223094" y="3426626"/>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56" name="Group 55">
            <a:extLst>
              <a:ext uri="{FF2B5EF4-FFF2-40B4-BE49-F238E27FC236}">
                <a16:creationId xmlns:a16="http://schemas.microsoft.com/office/drawing/2014/main" id="{C24E9F84-A96C-4DCF-860C-D50A2938ED3D}"/>
              </a:ext>
            </a:extLst>
          </p:cNvPr>
          <p:cNvGrpSpPr/>
          <p:nvPr/>
        </p:nvGrpSpPr>
        <p:grpSpPr>
          <a:xfrm>
            <a:off x="2105761" y="3938581"/>
            <a:ext cx="3437804" cy="2223994"/>
            <a:chOff x="1548534" y="4152901"/>
            <a:chExt cx="3437804" cy="2223994"/>
          </a:xfrm>
        </p:grpSpPr>
        <p:sp>
          <p:nvSpPr>
            <p:cNvPr id="19" name="Oval 18">
              <a:extLst>
                <a:ext uri="{FF2B5EF4-FFF2-40B4-BE49-F238E27FC236}">
                  <a16:creationId xmlns:a16="http://schemas.microsoft.com/office/drawing/2014/main" id="{21D5DCD3-DEBE-4107-B68E-EBBD93B2D661}"/>
                </a:ext>
              </a:extLst>
            </p:cNvPr>
            <p:cNvSpPr/>
            <p:nvPr/>
          </p:nvSpPr>
          <p:spPr>
            <a:xfrm flipV="1">
              <a:off x="2223093" y="5053274"/>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Oval 19">
              <a:extLst>
                <a:ext uri="{FF2B5EF4-FFF2-40B4-BE49-F238E27FC236}">
                  <a16:creationId xmlns:a16="http://schemas.microsoft.com/office/drawing/2014/main" id="{39501C1D-F122-4F2D-9384-8A73D40A6517}"/>
                </a:ext>
              </a:extLst>
            </p:cNvPr>
            <p:cNvSpPr/>
            <p:nvPr/>
          </p:nvSpPr>
          <p:spPr>
            <a:xfrm flipV="1">
              <a:off x="4301245" y="4636429"/>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55" name="Group 54">
              <a:extLst>
                <a:ext uri="{FF2B5EF4-FFF2-40B4-BE49-F238E27FC236}">
                  <a16:creationId xmlns:a16="http://schemas.microsoft.com/office/drawing/2014/main" id="{876DE249-85B9-43F0-BEF9-404AEB3D17BA}"/>
                </a:ext>
              </a:extLst>
            </p:cNvPr>
            <p:cNvGrpSpPr/>
            <p:nvPr/>
          </p:nvGrpSpPr>
          <p:grpSpPr>
            <a:xfrm>
              <a:off x="1548534" y="4152901"/>
              <a:ext cx="3437804" cy="2223994"/>
              <a:chOff x="1548534" y="4152901"/>
              <a:chExt cx="3437804" cy="2223994"/>
            </a:xfrm>
          </p:grpSpPr>
          <p:grpSp>
            <p:nvGrpSpPr>
              <p:cNvPr id="46" name="Group 45">
                <a:extLst>
                  <a:ext uri="{FF2B5EF4-FFF2-40B4-BE49-F238E27FC236}">
                    <a16:creationId xmlns:a16="http://schemas.microsoft.com/office/drawing/2014/main" id="{B9C74E29-3B4D-4594-A328-4D3E56B21EFC}"/>
                  </a:ext>
                </a:extLst>
              </p:cNvPr>
              <p:cNvGrpSpPr/>
              <p:nvPr/>
            </p:nvGrpSpPr>
            <p:grpSpPr>
              <a:xfrm>
                <a:off x="1548534" y="4152901"/>
                <a:ext cx="3437804" cy="2223994"/>
                <a:chOff x="1548534" y="4152901"/>
                <a:chExt cx="3437804" cy="2223994"/>
              </a:xfrm>
            </p:grpSpPr>
            <p:sp>
              <p:nvSpPr>
                <p:cNvPr id="18" name="Rectangle: Rounded Corners 17">
                  <a:extLst>
                    <a:ext uri="{FF2B5EF4-FFF2-40B4-BE49-F238E27FC236}">
                      <a16:creationId xmlns:a16="http://schemas.microsoft.com/office/drawing/2014/main" id="{06D0B47A-6D20-4297-A768-BE7EA333FB3E}"/>
                    </a:ext>
                  </a:extLst>
                </p:cNvPr>
                <p:cNvSpPr/>
                <p:nvPr/>
              </p:nvSpPr>
              <p:spPr>
                <a:xfrm>
                  <a:off x="1548534" y="4152901"/>
                  <a:ext cx="3437804" cy="2223994"/>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42" name="Straight Connector 41">
                  <a:extLst>
                    <a:ext uri="{FF2B5EF4-FFF2-40B4-BE49-F238E27FC236}">
                      <a16:creationId xmlns:a16="http://schemas.microsoft.com/office/drawing/2014/main" id="{ED86497C-3D1A-4D22-A200-EEAEDAC8B08B}"/>
                    </a:ext>
                  </a:extLst>
                </p:cNvPr>
                <p:cNvCxnSpPr>
                  <a:cxnSpLocks/>
                </p:cNvCxnSpPr>
                <p:nvPr/>
              </p:nvCxnSpPr>
              <p:spPr>
                <a:xfrm flipV="1">
                  <a:off x="1914525" y="4612617"/>
                  <a:ext cx="2755642" cy="545172"/>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795620CA-F3A9-41FB-A106-A9D4194EC0AF}"/>
                    </a:ext>
                  </a:extLst>
                </p:cNvPr>
                <p:cNvCxnSpPr>
                  <a:cxnSpLocks/>
                </p:cNvCxnSpPr>
                <p:nvPr/>
              </p:nvCxnSpPr>
              <p:spPr>
                <a:xfrm>
                  <a:off x="1762125" y="5395913"/>
                  <a:ext cx="2561231" cy="76200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53" name="Oval 52">
                <a:extLst>
                  <a:ext uri="{FF2B5EF4-FFF2-40B4-BE49-F238E27FC236}">
                    <a16:creationId xmlns:a16="http://schemas.microsoft.com/office/drawing/2014/main" id="{5CCEA324-021B-4F1A-A284-04CACA40596F}"/>
                  </a:ext>
                </a:extLst>
              </p:cNvPr>
              <p:cNvSpPr/>
              <p:nvPr/>
            </p:nvSpPr>
            <p:spPr>
              <a:xfrm flipV="1">
                <a:off x="2223092" y="5522507"/>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Oval 53">
                <a:extLst>
                  <a:ext uri="{FF2B5EF4-FFF2-40B4-BE49-F238E27FC236}">
                    <a16:creationId xmlns:a16="http://schemas.microsoft.com/office/drawing/2014/main" id="{95B79CC6-77D4-42F3-A679-550FA58870EA}"/>
                  </a:ext>
                </a:extLst>
              </p:cNvPr>
              <p:cNvSpPr/>
              <p:nvPr/>
            </p:nvSpPr>
            <p:spPr>
              <a:xfrm flipV="1">
                <a:off x="3937595" y="6027086"/>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64" name="Group 63">
            <a:extLst>
              <a:ext uri="{FF2B5EF4-FFF2-40B4-BE49-F238E27FC236}">
                <a16:creationId xmlns:a16="http://schemas.microsoft.com/office/drawing/2014/main" id="{13F48B78-EBBC-425F-90A4-8B7B7A1B24A6}"/>
              </a:ext>
            </a:extLst>
          </p:cNvPr>
          <p:cNvGrpSpPr/>
          <p:nvPr/>
        </p:nvGrpSpPr>
        <p:grpSpPr>
          <a:xfrm>
            <a:off x="6662752" y="3943584"/>
            <a:ext cx="3437804" cy="2223994"/>
            <a:chOff x="6105525" y="4157904"/>
            <a:chExt cx="3437804" cy="2223994"/>
          </a:xfrm>
        </p:grpSpPr>
        <p:sp>
          <p:nvSpPr>
            <p:cNvPr id="51" name="Oval 50">
              <a:extLst>
                <a:ext uri="{FF2B5EF4-FFF2-40B4-BE49-F238E27FC236}">
                  <a16:creationId xmlns:a16="http://schemas.microsoft.com/office/drawing/2014/main" id="{11D15FB0-F0EE-4F8A-B418-73BB36E7614D}"/>
                </a:ext>
              </a:extLst>
            </p:cNvPr>
            <p:cNvSpPr/>
            <p:nvPr/>
          </p:nvSpPr>
          <p:spPr>
            <a:xfrm flipV="1">
              <a:off x="6752944" y="5226928"/>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Oval 51">
              <a:extLst>
                <a:ext uri="{FF2B5EF4-FFF2-40B4-BE49-F238E27FC236}">
                  <a16:creationId xmlns:a16="http://schemas.microsoft.com/office/drawing/2014/main" id="{6A7E7BB6-2EDB-4149-B21C-BAF6D73A2BE1}"/>
                </a:ext>
              </a:extLst>
            </p:cNvPr>
            <p:cNvSpPr/>
            <p:nvPr/>
          </p:nvSpPr>
          <p:spPr>
            <a:xfrm flipV="1">
              <a:off x="8944467" y="5236681"/>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63" name="Group 62">
              <a:extLst>
                <a:ext uri="{FF2B5EF4-FFF2-40B4-BE49-F238E27FC236}">
                  <a16:creationId xmlns:a16="http://schemas.microsoft.com/office/drawing/2014/main" id="{B7060DAC-8240-42FA-8C78-1859A0983EBB}"/>
                </a:ext>
              </a:extLst>
            </p:cNvPr>
            <p:cNvGrpSpPr/>
            <p:nvPr/>
          </p:nvGrpSpPr>
          <p:grpSpPr>
            <a:xfrm>
              <a:off x="6105525" y="4157904"/>
              <a:ext cx="3437804" cy="2223994"/>
              <a:chOff x="6105525" y="4157904"/>
              <a:chExt cx="3437804" cy="2223994"/>
            </a:xfrm>
          </p:grpSpPr>
          <p:sp>
            <p:nvSpPr>
              <p:cNvPr id="49" name="Oval 48">
                <a:extLst>
                  <a:ext uri="{FF2B5EF4-FFF2-40B4-BE49-F238E27FC236}">
                    <a16:creationId xmlns:a16="http://schemas.microsoft.com/office/drawing/2014/main" id="{49D4F55C-88BF-4BAA-99B1-F535B9BFCD6F}"/>
                  </a:ext>
                </a:extLst>
              </p:cNvPr>
              <p:cNvSpPr/>
              <p:nvPr/>
            </p:nvSpPr>
            <p:spPr>
              <a:xfrm flipV="1">
                <a:off x="7832918" y="6112204"/>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Oval 49">
                <a:extLst>
                  <a:ext uri="{FF2B5EF4-FFF2-40B4-BE49-F238E27FC236}">
                    <a16:creationId xmlns:a16="http://schemas.microsoft.com/office/drawing/2014/main" id="{0D7C75DB-13BE-473E-B737-B6A4BA097114}"/>
                  </a:ext>
                </a:extLst>
              </p:cNvPr>
              <p:cNvSpPr/>
              <p:nvPr/>
            </p:nvSpPr>
            <p:spPr>
              <a:xfrm flipV="1">
                <a:off x="7832918" y="4469648"/>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62" name="Group 61">
                <a:extLst>
                  <a:ext uri="{FF2B5EF4-FFF2-40B4-BE49-F238E27FC236}">
                    <a16:creationId xmlns:a16="http://schemas.microsoft.com/office/drawing/2014/main" id="{CD5CAC1A-21D1-4E41-BC19-4FBBA21DCE85}"/>
                  </a:ext>
                </a:extLst>
              </p:cNvPr>
              <p:cNvGrpSpPr/>
              <p:nvPr/>
            </p:nvGrpSpPr>
            <p:grpSpPr>
              <a:xfrm>
                <a:off x="6105525" y="4157904"/>
                <a:ext cx="3437804" cy="2223994"/>
                <a:chOff x="6105525" y="4157904"/>
                <a:chExt cx="3437804" cy="2223994"/>
              </a:xfrm>
            </p:grpSpPr>
            <p:sp>
              <p:nvSpPr>
                <p:cNvPr id="15" name="Rectangle: Rounded Corners 14">
                  <a:extLst>
                    <a:ext uri="{FF2B5EF4-FFF2-40B4-BE49-F238E27FC236}">
                      <a16:creationId xmlns:a16="http://schemas.microsoft.com/office/drawing/2014/main" id="{6FEE4DDE-EFC0-4ED0-8B76-E95878028EEF}"/>
                    </a:ext>
                  </a:extLst>
                </p:cNvPr>
                <p:cNvSpPr/>
                <p:nvPr/>
              </p:nvSpPr>
              <p:spPr>
                <a:xfrm>
                  <a:off x="6105525" y="4157904"/>
                  <a:ext cx="3437804" cy="2223994"/>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59" name="Straight Connector 58">
                  <a:extLst>
                    <a:ext uri="{FF2B5EF4-FFF2-40B4-BE49-F238E27FC236}">
                      <a16:creationId xmlns:a16="http://schemas.microsoft.com/office/drawing/2014/main" id="{F52DD645-B577-4FEE-A9EB-A1015160C15B}"/>
                    </a:ext>
                  </a:extLst>
                </p:cNvPr>
                <p:cNvCxnSpPr>
                  <a:cxnSpLocks/>
                </p:cNvCxnSpPr>
                <p:nvPr/>
              </p:nvCxnSpPr>
              <p:spPr>
                <a:xfrm>
                  <a:off x="6603748" y="5264893"/>
                  <a:ext cx="2692293" cy="1950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31128E31-6498-414A-AE29-E13BE894C588}"/>
                    </a:ext>
                  </a:extLst>
                </p:cNvPr>
                <p:cNvCxnSpPr/>
                <p:nvPr/>
              </p:nvCxnSpPr>
              <p:spPr>
                <a:xfrm>
                  <a:off x="7867289" y="4329113"/>
                  <a:ext cx="0" cy="195658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grpSp>
      <p:grpSp>
        <p:nvGrpSpPr>
          <p:cNvPr id="45" name="Group 44">
            <a:extLst>
              <a:ext uri="{FF2B5EF4-FFF2-40B4-BE49-F238E27FC236}">
                <a16:creationId xmlns:a16="http://schemas.microsoft.com/office/drawing/2014/main" id="{96C7E56F-03E0-4B6E-A22A-809EA884A4A7}"/>
              </a:ext>
            </a:extLst>
          </p:cNvPr>
          <p:cNvGrpSpPr/>
          <p:nvPr/>
        </p:nvGrpSpPr>
        <p:grpSpPr>
          <a:xfrm>
            <a:off x="6653220" y="1459933"/>
            <a:ext cx="3437804" cy="2223994"/>
            <a:chOff x="6105525" y="4157904"/>
            <a:chExt cx="3437804" cy="2223994"/>
          </a:xfrm>
        </p:grpSpPr>
        <p:grpSp>
          <p:nvGrpSpPr>
            <p:cNvPr id="47" name="Group 46">
              <a:extLst>
                <a:ext uri="{FF2B5EF4-FFF2-40B4-BE49-F238E27FC236}">
                  <a16:creationId xmlns:a16="http://schemas.microsoft.com/office/drawing/2014/main" id="{7981D98F-0A5C-422B-B7D6-5FF4D5E76B74}"/>
                </a:ext>
              </a:extLst>
            </p:cNvPr>
            <p:cNvGrpSpPr/>
            <p:nvPr/>
          </p:nvGrpSpPr>
          <p:grpSpPr>
            <a:xfrm>
              <a:off x="6105525" y="4157904"/>
              <a:ext cx="3437804" cy="2223994"/>
              <a:chOff x="6105525" y="4157904"/>
              <a:chExt cx="3437804" cy="2223994"/>
            </a:xfrm>
          </p:grpSpPr>
          <p:grpSp>
            <p:nvGrpSpPr>
              <p:cNvPr id="60" name="Group 59">
                <a:extLst>
                  <a:ext uri="{FF2B5EF4-FFF2-40B4-BE49-F238E27FC236}">
                    <a16:creationId xmlns:a16="http://schemas.microsoft.com/office/drawing/2014/main" id="{A1DC6D78-CD93-41C0-ACA1-64C45576DB7A}"/>
                  </a:ext>
                </a:extLst>
              </p:cNvPr>
              <p:cNvGrpSpPr/>
              <p:nvPr/>
            </p:nvGrpSpPr>
            <p:grpSpPr>
              <a:xfrm>
                <a:off x="6105525" y="4157904"/>
                <a:ext cx="3437804" cy="2223994"/>
                <a:chOff x="6105525" y="4157904"/>
                <a:chExt cx="3437804" cy="2223994"/>
              </a:xfrm>
            </p:grpSpPr>
            <p:sp>
              <p:nvSpPr>
                <p:cNvPr id="66" name="Rectangle: Rounded Corners 65">
                  <a:extLst>
                    <a:ext uri="{FF2B5EF4-FFF2-40B4-BE49-F238E27FC236}">
                      <a16:creationId xmlns:a16="http://schemas.microsoft.com/office/drawing/2014/main" id="{09E52BB7-FE17-4385-B2B1-A82A15FE866E}"/>
                    </a:ext>
                  </a:extLst>
                </p:cNvPr>
                <p:cNvSpPr/>
                <p:nvPr/>
              </p:nvSpPr>
              <p:spPr>
                <a:xfrm>
                  <a:off x="6105525" y="4157904"/>
                  <a:ext cx="3437804" cy="2223994"/>
                </a:xfrm>
                <a:prstGeom prst="roundRect">
                  <a:avLst/>
                </a:prstGeom>
                <a:solidFill>
                  <a:srgbClr val="74C274"/>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67" name="Straight Connector 66">
                  <a:extLst>
                    <a:ext uri="{FF2B5EF4-FFF2-40B4-BE49-F238E27FC236}">
                      <a16:creationId xmlns:a16="http://schemas.microsoft.com/office/drawing/2014/main" id="{E387A7BF-B00A-45BC-9DD8-212D1B9D3E99}"/>
                    </a:ext>
                  </a:extLst>
                </p:cNvPr>
                <p:cNvCxnSpPr>
                  <a:cxnSpLocks/>
                </p:cNvCxnSpPr>
                <p:nvPr/>
              </p:nvCxnSpPr>
              <p:spPr>
                <a:xfrm flipH="1">
                  <a:off x="6421690" y="4547177"/>
                  <a:ext cx="2874351" cy="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F7B8F4FF-380A-43BE-A617-988FCE3E1080}"/>
                    </a:ext>
                  </a:extLst>
                </p:cNvPr>
                <p:cNvCxnSpPr>
                  <a:cxnSpLocks/>
                </p:cNvCxnSpPr>
                <p:nvPr/>
              </p:nvCxnSpPr>
              <p:spPr>
                <a:xfrm>
                  <a:off x="6603748" y="5808247"/>
                  <a:ext cx="2692293" cy="19506"/>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1" name="Oval 60">
                <a:extLst>
                  <a:ext uri="{FF2B5EF4-FFF2-40B4-BE49-F238E27FC236}">
                    <a16:creationId xmlns:a16="http://schemas.microsoft.com/office/drawing/2014/main" id="{9A6231C8-90B7-42BA-BB63-530C1E8BC565}"/>
                  </a:ext>
                </a:extLst>
              </p:cNvPr>
              <p:cNvSpPr/>
              <p:nvPr/>
            </p:nvSpPr>
            <p:spPr>
              <a:xfrm flipV="1">
                <a:off x="6799220" y="5784122"/>
                <a:ext cx="84023" cy="75939"/>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Oval 64">
                <a:extLst>
                  <a:ext uri="{FF2B5EF4-FFF2-40B4-BE49-F238E27FC236}">
                    <a16:creationId xmlns:a16="http://schemas.microsoft.com/office/drawing/2014/main" id="{6922EC0A-F435-4125-9774-516540567DE8}"/>
                  </a:ext>
                </a:extLst>
              </p:cNvPr>
              <p:cNvSpPr/>
              <p:nvPr/>
            </p:nvSpPr>
            <p:spPr>
              <a:xfrm flipV="1">
                <a:off x="8860444" y="4498651"/>
                <a:ext cx="84023" cy="75939"/>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48" name="Oval 47">
              <a:extLst>
                <a:ext uri="{FF2B5EF4-FFF2-40B4-BE49-F238E27FC236}">
                  <a16:creationId xmlns:a16="http://schemas.microsoft.com/office/drawing/2014/main" id="{3D29FC7C-D834-4669-BC82-BC9B7EBB1D3D}"/>
                </a:ext>
              </a:extLst>
            </p:cNvPr>
            <p:cNvSpPr/>
            <p:nvPr/>
          </p:nvSpPr>
          <p:spPr>
            <a:xfrm flipV="1">
              <a:off x="6810094" y="4507617"/>
              <a:ext cx="84023" cy="75939"/>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Oval 56">
              <a:extLst>
                <a:ext uri="{FF2B5EF4-FFF2-40B4-BE49-F238E27FC236}">
                  <a16:creationId xmlns:a16="http://schemas.microsoft.com/office/drawing/2014/main" id="{DCCEF34D-C010-405D-A9DF-E48AB1992738}"/>
                </a:ext>
              </a:extLst>
            </p:cNvPr>
            <p:cNvSpPr/>
            <p:nvPr/>
          </p:nvSpPr>
          <p:spPr>
            <a:xfrm flipV="1">
              <a:off x="8944467" y="5793909"/>
              <a:ext cx="84023" cy="75939"/>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69" name="Picture 68">
            <a:extLst>
              <a:ext uri="{FF2B5EF4-FFF2-40B4-BE49-F238E27FC236}">
                <a16:creationId xmlns:a16="http://schemas.microsoft.com/office/drawing/2014/main" id="{4F26B598-4879-413A-809B-BA146515A5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260350" flipH="1">
            <a:off x="11435347" y="5989840"/>
            <a:ext cx="753307" cy="753307"/>
          </a:xfrm>
          <a:prstGeom prst="rect">
            <a:avLst/>
          </a:prstGeom>
        </p:spPr>
      </p:pic>
    </p:spTree>
    <p:custDataLst>
      <p:tags r:id="rId1"/>
    </p:custDataLst>
    <p:extLst>
      <p:ext uri="{BB962C8B-B14F-4D97-AF65-F5344CB8AC3E}">
        <p14:creationId xmlns:p14="http://schemas.microsoft.com/office/powerpoint/2010/main" val="373085219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0"/>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40"/>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childTnLst>
                          </p:cTn>
                        </p:par>
                      </p:childTnLst>
                    </p:cTn>
                  </p:par>
                </p:childTnLst>
              </p:cTn>
              <p:nextCondLst>
                <p:cond evt="onClick" delay="0">
                  <p:tgtEl>
                    <p:spTgt spid="40"/>
                  </p:tgtEl>
                </p:cond>
              </p:nextCondLst>
            </p:seq>
            <p:seq concurrent="1" nextAc="seek">
              <p:cTn id="9" restart="whenNotActive" fill="hold" evtFilter="cancelBubble" nodeType="interactiveSeq">
                <p:stCondLst>
                  <p:cond evt="onClick" delay="0">
                    <p:tgtEl>
                      <p:spTgt spid="16"/>
                    </p:tgtEl>
                  </p:cond>
                </p:stCondLst>
                <p:endSync evt="end" delay="0">
                  <p:rtn val="all"/>
                </p:endSync>
                <p:childTnLst>
                  <p:par>
                    <p:cTn id="10" fill="hold">
                      <p:stCondLst>
                        <p:cond delay="0"/>
                      </p:stCondLst>
                      <p:childTnLst>
                        <p:par>
                          <p:cTn id="11" fill="hold">
                            <p:stCondLst>
                              <p:cond delay="0"/>
                            </p:stCondLst>
                            <p:childTnLst>
                              <p:par>
                                <p:cTn id="12" presetID="26" presetClass="emph" presetSubtype="0" fill="hold" nodeType="withEffect">
                                  <p:stCondLst>
                                    <p:cond delay="0"/>
                                  </p:stCondLst>
                                  <p:childTnLst>
                                    <p:animEffect transition="out" filter="fade">
                                      <p:cBhvr>
                                        <p:cTn id="13" dur="500" tmFilter="0, 0; .2, .5; .8, .5; 1, 0"/>
                                        <p:tgtEl>
                                          <p:spTgt spid="16"/>
                                        </p:tgtEl>
                                      </p:cBhvr>
                                    </p:animEffect>
                                    <p:animScale>
                                      <p:cBhvr>
                                        <p:cTn id="14" dur="250" autoRev="1" fill="hold"/>
                                        <p:tgtEl>
                                          <p:spTgt spid="16"/>
                                        </p:tgtEl>
                                      </p:cBhvr>
                                      <p:by x="105000" y="105000"/>
                                    </p:animScale>
                                  </p:childTnLst>
                                </p:cTn>
                              </p:par>
                            </p:childTnLst>
                          </p:cTn>
                        </p:par>
                      </p:childTnLst>
                    </p:cTn>
                  </p:par>
                </p:childTnLst>
              </p:cTn>
              <p:nextCondLst>
                <p:cond evt="onClick" delay="0">
                  <p:tgtEl>
                    <p:spTgt spid="16"/>
                  </p:tgtEl>
                </p:cond>
              </p:nextCondLst>
            </p:seq>
            <p:seq concurrent="1" nextAc="seek">
              <p:cTn id="15" restart="whenNotActive" fill="hold" evtFilter="cancelBubble" nodeType="interactiveSeq">
                <p:stCondLst>
                  <p:cond evt="onClick" delay="0">
                    <p:tgtEl>
                      <p:spTgt spid="56"/>
                    </p:tgtEl>
                  </p:cond>
                </p:stCondLst>
                <p:endSync evt="end" delay="0">
                  <p:rtn val="all"/>
                </p:endSync>
                <p:childTnLst>
                  <p:par>
                    <p:cTn id="16" fill="hold">
                      <p:stCondLst>
                        <p:cond delay="0"/>
                      </p:stCondLst>
                      <p:childTnLst>
                        <p:par>
                          <p:cTn id="17" fill="hold">
                            <p:stCondLst>
                              <p:cond delay="0"/>
                            </p:stCondLst>
                            <p:childTnLst>
                              <p:par>
                                <p:cTn id="18" presetID="26" presetClass="emph" presetSubtype="0" fill="hold" nodeType="withEffect">
                                  <p:stCondLst>
                                    <p:cond delay="0"/>
                                  </p:stCondLst>
                                  <p:childTnLst>
                                    <p:animEffect transition="out" filter="fade">
                                      <p:cBhvr>
                                        <p:cTn id="19" dur="500" tmFilter="0, 0; .2, .5; .8, .5; 1, 0"/>
                                        <p:tgtEl>
                                          <p:spTgt spid="56"/>
                                        </p:tgtEl>
                                      </p:cBhvr>
                                    </p:animEffect>
                                    <p:animScale>
                                      <p:cBhvr>
                                        <p:cTn id="20" dur="250" autoRev="1" fill="hold"/>
                                        <p:tgtEl>
                                          <p:spTgt spid="56"/>
                                        </p:tgtEl>
                                      </p:cBhvr>
                                      <p:by x="105000" y="105000"/>
                                    </p:animScale>
                                  </p:childTnLst>
                                </p:cTn>
                              </p:par>
                            </p:childTnLst>
                          </p:cTn>
                        </p:par>
                      </p:childTnLst>
                    </p:cTn>
                  </p:par>
                </p:childTnLst>
              </p:cTn>
              <p:nextCondLst>
                <p:cond evt="onClick" delay="0">
                  <p:tgtEl>
                    <p:spTgt spid="56"/>
                  </p:tgtEl>
                </p:cond>
              </p:nextCondLst>
            </p:seq>
            <p:seq concurrent="1" nextAc="seek">
              <p:cTn id="21" restart="whenNotActive" fill="hold" evtFilter="cancelBubble" nodeType="interactiveSeq">
                <p:stCondLst>
                  <p:cond evt="onClick" delay="0">
                    <p:tgtEl>
                      <p:spTgt spid="64"/>
                    </p:tgtEl>
                  </p:cond>
                </p:stCondLst>
                <p:endSync evt="end" delay="0">
                  <p:rtn val="all"/>
                </p:endSync>
                <p:childTnLst>
                  <p:par>
                    <p:cTn id="22" fill="hold">
                      <p:stCondLst>
                        <p:cond delay="0"/>
                      </p:stCondLst>
                      <p:childTnLst>
                        <p:par>
                          <p:cTn id="23" fill="hold">
                            <p:stCondLst>
                              <p:cond delay="0"/>
                            </p:stCondLst>
                            <p:childTnLst>
                              <p:par>
                                <p:cTn id="24" presetID="26" presetClass="emph" presetSubtype="0" fill="hold" nodeType="withEffect">
                                  <p:stCondLst>
                                    <p:cond delay="0"/>
                                  </p:stCondLst>
                                  <p:childTnLst>
                                    <p:animEffect transition="out" filter="fade">
                                      <p:cBhvr>
                                        <p:cTn id="25" dur="500" tmFilter="0, 0; .2, .5; .8, .5; 1, 0"/>
                                        <p:tgtEl>
                                          <p:spTgt spid="64"/>
                                        </p:tgtEl>
                                      </p:cBhvr>
                                    </p:animEffect>
                                    <p:animScale>
                                      <p:cBhvr>
                                        <p:cTn id="26" dur="250" autoRev="1" fill="hold"/>
                                        <p:tgtEl>
                                          <p:spTgt spid="64"/>
                                        </p:tgtEl>
                                      </p:cBhvr>
                                      <p:by x="105000" y="105000"/>
                                    </p:animScale>
                                  </p:childTnLst>
                                </p:cTn>
                              </p:par>
                            </p:childTnLst>
                          </p:cTn>
                        </p:par>
                      </p:childTnLst>
                    </p:cTn>
                  </p:par>
                </p:childTnLst>
              </p:cTn>
              <p:nextCondLst>
                <p:cond evt="onClick" delay="0">
                  <p:tgtEl>
                    <p:spTgt spid="64"/>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13"/>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F8EDB57-09A0-4C29-BC94-3E9320684E5B}">
  <ds:schemaRefs>
    <ds:schemaRef ds:uri="http://schemas.microsoft.com/sharepoint/v3/contenttype/forms"/>
  </ds:schemaRefs>
</ds:datastoreItem>
</file>

<file path=customXml/itemProps2.xml><?xml version="1.0" encoding="utf-8"?>
<ds:datastoreItem xmlns:ds="http://schemas.openxmlformats.org/officeDocument/2006/customXml" ds:itemID="{B52C9AE0-2863-482C-91B6-D8A991EB5B04}">
  <ds:schemaRefs>
    <ds:schemaRef ds:uri="http://schemas.microsoft.com/office/infopath/2007/PartnerControls"/>
    <ds:schemaRef ds:uri="http://schemas.microsoft.com/office/2006/metadata/properties"/>
    <ds:schemaRef ds:uri="http://schemas.openxmlformats.org/package/2006/metadata/core-properties"/>
    <ds:schemaRef ds:uri="http://schemas.microsoft.com/office/2006/documentManagement/types"/>
    <ds:schemaRef ds:uri="d23d726e-30b8-4020-9bcc-ea20acae9033"/>
    <ds:schemaRef ds:uri="http://www.w3.org/XML/1998/namespace"/>
    <ds:schemaRef ds:uri="20540652-c8d4-4907-a72c-8ae251fa5497"/>
    <ds:schemaRef ds:uri="http://purl.org/dc/dcmitype/"/>
    <ds:schemaRef ds:uri="http://purl.org/dc/terms/"/>
    <ds:schemaRef ds:uri="http://purl.org/dc/elements/1.1/"/>
  </ds:schemaRefs>
</ds:datastoreItem>
</file>

<file path=customXml/itemProps3.xml><?xml version="1.0" encoding="utf-8"?>
<ds:datastoreItem xmlns:ds="http://schemas.openxmlformats.org/officeDocument/2006/customXml" ds:itemID="{A898A4A1-612D-421E-ADC5-110979306BF6}"/>
</file>

<file path=docProps/app.xml><?xml version="1.0" encoding="utf-8"?>
<Properties xmlns="http://schemas.openxmlformats.org/officeDocument/2006/extended-properties" xmlns:vt="http://schemas.openxmlformats.org/officeDocument/2006/docPropsVTypes">
  <TotalTime>4508</TotalTime>
  <Words>1056</Words>
  <Application>Microsoft Office PowerPoint</Application>
  <PresentationFormat>Widescreen</PresentationFormat>
  <Paragraphs>120</Paragraphs>
  <Slides>13</Slides>
  <Notes>12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13</vt:i4>
      </vt:variant>
    </vt:vector>
  </HeadingPairs>
  <TitlesOfParts>
    <vt:vector size="23" baseType="lpstr">
      <vt:lpstr>Arial</vt:lpstr>
      <vt:lpstr>Calibri</vt:lpstr>
      <vt:lpstr>Comic Sans MS</vt:lpstr>
      <vt:lpstr>Neo Sans</vt:lpstr>
      <vt:lpstr>Noto Sans Symbols</vt:lpstr>
      <vt:lpstr>Segoe UI</vt:lpstr>
      <vt:lpstr>Symbol</vt:lpstr>
      <vt:lpstr>Times New Roman</vt:lpstr>
      <vt:lpstr>Twentieth Century</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Dyana Majdalani</dc:creator>
  <cp:lastModifiedBy>Theresia Tabchi</cp:lastModifiedBy>
  <cp:revision>631</cp:revision>
  <dcterms:created xsi:type="dcterms:W3CDTF">2020-11-03T06:34:51Z</dcterms:created>
  <dcterms:modified xsi:type="dcterms:W3CDTF">2023-08-10T03:56:17Z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y fmtid="{D5CDD505-2E9C-101B-9397-08002B2CF9AE}" pid="5" name="Order">
    <vt:r8>114800</vt:r8>
  </property>
  <property fmtid="{D5CDD505-2E9C-101B-9397-08002B2CF9AE}" pid="6" name="xd_Signature">
    <vt:bool>false</vt:bool>
  </property>
  <property fmtid="{D5CDD505-2E9C-101B-9397-08002B2CF9AE}" pid="7" name="xd_ProgID">
    <vt:lpwstr/>
  </property>
  <property fmtid="{D5CDD505-2E9C-101B-9397-08002B2CF9AE}" pid="8" name="_ExtendedDescription">
    <vt:lpwstr/>
  </property>
  <property fmtid="{D5CDD505-2E9C-101B-9397-08002B2CF9AE}" pid="9" name="TriggerFlowInfo">
    <vt:lpwstr/>
  </property>
  <property fmtid="{D5CDD505-2E9C-101B-9397-08002B2CF9AE}" pid="10" name="_SourceUrl">
    <vt:lpwstr/>
  </property>
  <property fmtid="{D5CDD505-2E9C-101B-9397-08002B2CF9AE}" pid="11" name="_SharedFileIndex">
    <vt:lpwstr/>
  </property>
  <property fmtid="{D5CDD505-2E9C-101B-9397-08002B2CF9AE}" pid="12" name="ComplianceAssetId">
    <vt:lpwstr/>
  </property>
  <property fmtid="{D5CDD505-2E9C-101B-9397-08002B2CF9AE}" pid="13" name="TemplateUrl">
    <vt:lpwstr/>
  </property>
</Properties>
</file>