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6" r:id="rId2"/>
    <p:sldId id="264" r:id="rId3"/>
    <p:sldId id="295" r:id="rId4"/>
    <p:sldId id="270" r:id="rId5"/>
    <p:sldId id="258" r:id="rId6"/>
    <p:sldId id="277" r:id="rId7"/>
    <p:sldId id="278" r:id="rId8"/>
    <p:sldId id="306" r:id="rId9"/>
    <p:sldId id="298" r:id="rId10"/>
    <p:sldId id="296" r:id="rId11"/>
    <p:sldId id="299" r:id="rId12"/>
    <p:sldId id="301" r:id="rId13"/>
    <p:sldId id="303" r:id="rId14"/>
    <p:sldId id="302" r:id="rId15"/>
    <p:sldId id="304" r:id="rId16"/>
    <p:sldId id="305" r:id="rId17"/>
    <p:sldId id="294" r:id="rId18"/>
    <p:sldId id="289" r:id="rId19"/>
    <p:sldId id="261" r:id="rId20"/>
    <p:sldId id="265" r:id="rId21"/>
    <p:sldId id="272" r:id="rId22"/>
  </p:sldIdLst>
  <p:sldSz cx="12192000" cy="6858000"/>
  <p:notesSz cx="6858000" cy="9144000"/>
  <p:embeddedFontLst>
    <p:embeddedFont>
      <p:font typeface="Adobe Arabic" panose="02040503050201020203" charset="-78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mbria Math" panose="02040503050406030204" pitchFamily="18" charset="0"/>
      <p:regular r:id="rId32"/>
    </p:embeddedFont>
    <p:embeddedFont>
      <p:font typeface="Myriad Pro" panose="020B0503030403020204" charset="0"/>
      <p:regular r:id="rId33"/>
      <p:bold r:id="rId34"/>
      <p:italic r:id="rId35"/>
      <p:boldItalic r:id="rId36"/>
    </p:embeddedFont>
    <p:embeddedFont>
      <p:font typeface="Myriad Pro Light" panose="020B0403030403020204" charset="0"/>
      <p:regular r:id="rId37"/>
      <p:bold r:id="rId38"/>
      <p:italic r:id="rId39"/>
      <p:boldItalic r:id="rId40"/>
    </p:embeddedFont>
    <p:embeddedFont>
      <p:font typeface="Tw Cen MT" panose="020B0602020104020603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ar Abou haidar" initials="SAh" lastIdx="1" clrIdx="0">
    <p:extLst>
      <p:ext uri="{19B8F6BF-5375-455C-9EA6-DF929625EA0E}">
        <p15:presenceInfo xmlns:p15="http://schemas.microsoft.com/office/powerpoint/2012/main" userId="63f69e91f2a3b6d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FF3399"/>
    <a:srgbClr val="9DC3E6"/>
    <a:srgbClr val="FFF8C2"/>
    <a:srgbClr val="DEEBF7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064E46-A9BE-4DE0-BE83-F1D23FFECBEE}" v="2" dt="2024-05-29T08:45:43.5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2" d="100"/>
          <a:sy n="72" d="100"/>
        </p:scale>
        <p:origin x="4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bchi, Theresia" userId="e3b4379c-3e12-46aa-b3f1-cc2a9122e03d" providerId="ADAL" clId="{5D064E46-A9BE-4DE0-BE83-F1D23FFECBEE}"/>
    <pc:docChg chg="modSld">
      <pc:chgData name="Tabchi, Theresia" userId="e3b4379c-3e12-46aa-b3f1-cc2a9122e03d" providerId="ADAL" clId="{5D064E46-A9BE-4DE0-BE83-F1D23FFECBEE}" dt="2024-05-29T08:45:43.534" v="1" actId="20577"/>
      <pc:docMkLst>
        <pc:docMk/>
      </pc:docMkLst>
      <pc:sldChg chg="modSp">
        <pc:chgData name="Tabchi, Theresia" userId="e3b4379c-3e12-46aa-b3f1-cc2a9122e03d" providerId="ADAL" clId="{5D064E46-A9BE-4DE0-BE83-F1D23FFECBEE}" dt="2024-05-29T08:45:43.534" v="1" actId="20577"/>
        <pc:sldMkLst>
          <pc:docMk/>
          <pc:sldMk cId="1487884432" sldId="295"/>
        </pc:sldMkLst>
        <pc:spChg chg="mod">
          <ac:chgData name="Tabchi, Theresia" userId="e3b4379c-3e12-46aa-b3f1-cc2a9122e03d" providerId="ADAL" clId="{5D064E46-A9BE-4DE0-BE83-F1D23FFECBEE}" dt="2024-05-29T08:45:43.534" v="1" actId="20577"/>
          <ac:spMkLst>
            <pc:docMk/>
            <pc:sldMk cId="1487884432" sldId="295"/>
            <ac:spMk id="15" creationId="{BC859B22-9C25-4587-B22A-8B93F88B3AD5}"/>
          </ac:spMkLst>
        </pc:spChg>
        <pc:spChg chg="mod">
          <ac:chgData name="Tabchi, Theresia" userId="e3b4379c-3e12-46aa-b3f1-cc2a9122e03d" providerId="ADAL" clId="{5D064E46-A9BE-4DE0-BE83-F1D23FFECBEE}" dt="2024-05-29T08:45:41.404" v="0" actId="20577"/>
          <ac:spMkLst>
            <pc:docMk/>
            <pc:sldMk cId="1487884432" sldId="295"/>
            <ac:spMk id="137" creationId="{38EB2F92-6074-684D-9916-88EB23EE4E4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05/29/2024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2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446940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6.png"/><Relationship Id="rId7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27.png"/><Relationship Id="rId4" Type="http://schemas.openxmlformats.org/officeDocument/2006/relationships/image" Target="../media/image18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606747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The Midpoint Theorem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1D487D1-9D70-4FC1-BA87-11652E1C8A3F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275A4D-1725-479A-8D29-6065D48B1BB7}"/>
              </a:ext>
            </a:extLst>
          </p:cNvPr>
          <p:cNvSpPr txBox="1"/>
          <p:nvPr/>
        </p:nvSpPr>
        <p:spPr>
          <a:xfrm>
            <a:off x="5060970" y="3429000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Chapter :12 - Part 01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0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midpoint theorem (or </a:t>
            </a:r>
            <a:r>
              <a:rPr lang="en-US" sz="3000" b="1" cap="all" dirty="0" err="1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midsegment</a:t>
            </a:r>
            <a:r>
              <a:rPr lang="en-US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theorem)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7163727" y="1268510"/>
                <a:ext cx="5028273" cy="39513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AutoNum type="arabicParenR"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 is the midpoint of [AC] 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and (HG) // (AB).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 G is the midpoint of [BC]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and GH   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AB (midpoint theorem).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2x+1 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 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(5x-2)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 4x+2 =5x-2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      Then,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      x  =  4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2) AB = 5 x 4 – 2 = 18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AG = 2 x 4 + 1 = 9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In the quadrilateral AGHE we have :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(AE) // (GH)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AE = GH = 9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Thus, AGHE is a parallelogram.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163727" y="1268510"/>
                <a:ext cx="5028273" cy="3951340"/>
              </a:xfrm>
              <a:prstGeom prst="rect">
                <a:avLst/>
              </a:prstGeom>
              <a:blipFill>
                <a:blip r:embed="rId2"/>
                <a:stretch>
                  <a:fillRect l="-1333" t="-772" b="-229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2503A4B-F871-4AC8-A554-ACA78C95C371}"/>
              </a:ext>
            </a:extLst>
          </p:cNvPr>
          <p:cNvSpPr txBox="1">
            <a:spLocks/>
          </p:cNvSpPr>
          <p:nvPr/>
        </p:nvSpPr>
        <p:spPr>
          <a:xfrm>
            <a:off x="538727" y="704318"/>
            <a:ext cx="6988465" cy="28617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In the figure below,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ABC is a triangle.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E is on (AB) and AE = 9.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H is the midpoint of [AC] and (HG) // (AB).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AB = 5x – 2 and HG = 2x + 1, with x &gt; 1.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1) Find x.	2) prove that AGHE is a parallelogram.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99813" y="3975519"/>
            <a:ext cx="2697570" cy="2655371"/>
            <a:chOff x="1221357" y="4089790"/>
            <a:chExt cx="2697570" cy="265537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1B4C82D-5DAB-4BC7-AEEC-39FA45597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357" y="4729595"/>
              <a:ext cx="2697570" cy="2015566"/>
            </a:xfrm>
            <a:prstGeom prst="rect">
              <a:avLst/>
            </a:prstGeom>
          </p:spPr>
        </p:pic>
        <p:cxnSp>
          <p:nvCxnSpPr>
            <p:cNvPr id="3" name="Straight Connector 2"/>
            <p:cNvCxnSpPr/>
            <p:nvPr/>
          </p:nvCxnSpPr>
          <p:spPr>
            <a:xfrm flipV="1">
              <a:off x="2444736" y="4301425"/>
              <a:ext cx="435429" cy="6821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 flipV="1">
              <a:off x="2873829" y="4325257"/>
              <a:ext cx="6336" cy="51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873829" y="408979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E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2851128" y="4274456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2473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2BD9D80A-434F-46C1-928B-9C7987E9690F}"/>
              </a:ext>
            </a:extLst>
          </p:cNvPr>
          <p:cNvSpPr txBox="1">
            <a:spLocks/>
          </p:cNvSpPr>
          <p:nvPr/>
        </p:nvSpPr>
        <p:spPr>
          <a:xfrm>
            <a:off x="479763" y="1136866"/>
            <a:ext cx="7648747" cy="1880481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at right,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ABC is a triangle right angled at A.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M is the midpoint of [BC]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 is the symmetric of B with respect to 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743BD254-8473-41AE-A16E-14127E462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9764" y="2884585"/>
                <a:ext cx="4279140" cy="38426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57188" indent="-357188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1) Verify that the three points A, B, and D are collinear and that A is the midpoint of [BD].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263525" indent="-263525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2) Verify that CB = CD</a:t>
                </a:r>
              </a:p>
              <a:p>
                <a:pPr marL="263525" indent="-263525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3) Prove that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CD.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4) Verify that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BC.</a:t>
                </a: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743BD254-8473-41AE-A16E-14127E462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64" y="2884585"/>
                <a:ext cx="4279140" cy="3842670"/>
              </a:xfrm>
              <a:prstGeom prst="rect">
                <a:avLst/>
              </a:prstGeom>
              <a:blipFill>
                <a:blip r:embed="rId2"/>
                <a:stretch>
                  <a:fillRect l="-1567" t="-634" r="-1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6D7E2A81-19EC-4DFF-B9F7-DC5CFFF2F69B}"/>
              </a:ext>
            </a:extLst>
          </p:cNvPr>
          <p:cNvSpPr txBox="1">
            <a:spLocks/>
          </p:cNvSpPr>
          <p:nvPr/>
        </p:nvSpPr>
        <p:spPr>
          <a:xfrm>
            <a:off x="4688114" y="2884585"/>
            <a:ext cx="7205937" cy="6737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B, A, and D are collinear and A is the midpoint of [BD] by central symmetry.  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181FF424-6C88-46C2-99A7-CFAD250D2078}"/>
              </a:ext>
            </a:extLst>
          </p:cNvPr>
          <p:cNvSpPr txBox="1">
            <a:spLocks/>
          </p:cNvSpPr>
          <p:nvPr/>
        </p:nvSpPr>
        <p:spPr>
          <a:xfrm>
            <a:off x="4667464" y="3744658"/>
            <a:ext cx="7516438" cy="76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The two right triangles CAB and CAD are congruent by SAS.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CB = CD being corresponding sides of the congruent triangles.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(or because (CA) is the perpendicular bisector of [BD])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26269E38-4D2A-4677-9E5B-F811F2A488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67464" y="4789942"/>
                <a:ext cx="7200926" cy="76767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In triangle BCD, M midpoint of [BC] and A midpoint of [BD].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CD by applying the  Midpoint Theorem.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26269E38-4D2A-4677-9E5B-F811F2A48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464" y="4789942"/>
                <a:ext cx="7200926" cy="767676"/>
              </a:xfrm>
              <a:prstGeom prst="rect">
                <a:avLst/>
              </a:prstGeom>
              <a:blipFill>
                <a:blip r:embed="rId3"/>
                <a:stretch>
                  <a:fillRect l="-931" t="-3968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CEFCF76A-3029-4A7F-AE49-E3D11C12D3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67464" y="5679308"/>
                <a:ext cx="5805703" cy="5587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CD and CD = CB. Then, AM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BC. </a:t>
                </a: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CEFCF76A-3029-4A7F-AE49-E3D11C12D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464" y="5679308"/>
                <a:ext cx="5805703" cy="558765"/>
              </a:xfrm>
              <a:prstGeom prst="rect">
                <a:avLst/>
              </a:prstGeom>
              <a:blipFill>
                <a:blip r:embed="rId4"/>
                <a:stretch>
                  <a:fillRect l="-1155" b="-32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457D46FE-B12A-4AFD-BD88-89BB4BAE0E8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662" y="1178692"/>
            <a:ext cx="4689015" cy="168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42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7" grpId="0" uiExpand="1" build="p"/>
      <p:bldP spid="18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63777"/>
            <a:ext cx="12192000" cy="220999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|median relative to hypotenuse</a:t>
            </a:r>
            <a:endParaRPr lang="en-US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18715" y="1302911"/>
            <a:ext cx="1974860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539582" y="212475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96882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589635" y="931420"/>
            <a:ext cx="3014129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B64029C-BD17-4453-BF07-BFCC83FAE3A6}"/>
                  </a:ext>
                </a:extLst>
              </p:cNvPr>
              <p:cNvSpPr txBox="1"/>
              <p:nvPr/>
            </p:nvSpPr>
            <p:spPr>
              <a:xfrm>
                <a:off x="2425958" y="1398056"/>
                <a:ext cx="5868493" cy="1798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a right triangle, the median relative to the hypotenuse is equal to half its length</a:t>
                </a: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the right triangle ABC, 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if [AM] is a median, then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B64029C-BD17-4453-BF07-BFCC83FAE3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5958" y="1398056"/>
                <a:ext cx="5868493" cy="1798826"/>
              </a:xfrm>
              <a:prstGeom prst="rect">
                <a:avLst/>
              </a:prstGeom>
              <a:blipFill>
                <a:blip r:embed="rId2"/>
                <a:stretch>
                  <a:fillRect l="-1661" t="-2712" r="-935" b="-23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96C9EA3-D388-486E-B136-AEA6AEBDFFA0}"/>
              </a:ext>
            </a:extLst>
          </p:cNvPr>
          <p:cNvSpPr txBox="1">
            <a:spLocks/>
          </p:cNvSpPr>
          <p:nvPr/>
        </p:nvSpPr>
        <p:spPr>
          <a:xfrm>
            <a:off x="539582" y="3292027"/>
            <a:ext cx="8860693" cy="18303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3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at right,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ABC is a triangle right angled at A.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M is the midpoint of [BC] and AM = 5 cm.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Calculate BC.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F5CBA603-48A3-49BE-8F69-0A21B246E1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3943" y="5054139"/>
                <a:ext cx="2151784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AM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F5CBA603-48A3-49BE-8F69-0A21B246E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43" y="5054139"/>
                <a:ext cx="2151784" cy="607062"/>
              </a:xfrm>
              <a:prstGeom prst="rect">
                <a:avLst/>
              </a:prstGeom>
              <a:blipFill>
                <a:blip r:embed="rId3"/>
                <a:stretch>
                  <a:fillRect l="-4249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EE8314BF-47C6-44BB-82E3-DB33468A1F8F}"/>
              </a:ext>
            </a:extLst>
          </p:cNvPr>
          <p:cNvSpPr txBox="1">
            <a:spLocks/>
          </p:cNvSpPr>
          <p:nvPr/>
        </p:nvSpPr>
        <p:spPr>
          <a:xfrm>
            <a:off x="3142403" y="5738686"/>
            <a:ext cx="700846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Substitute AM =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9E9B2677-5A40-4953-A2E6-4082C973E0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2990" y="5745331"/>
                <a:ext cx="2795463" cy="39880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5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9E9B2677-5A40-4953-A2E6-4082C973E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90" y="5745331"/>
                <a:ext cx="2795463" cy="398805"/>
              </a:xfrm>
              <a:prstGeom prst="rect">
                <a:avLst/>
              </a:prstGeom>
              <a:blipFill>
                <a:blip r:embed="rId4"/>
                <a:stretch>
                  <a:fillRect l="-3486" t="-43939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F1CB13B9-48AE-4C5F-907B-3DADD5D9BED4}"/>
              </a:ext>
            </a:extLst>
          </p:cNvPr>
          <p:cNvSpPr txBox="1">
            <a:spLocks/>
          </p:cNvSpPr>
          <p:nvPr/>
        </p:nvSpPr>
        <p:spPr>
          <a:xfrm>
            <a:off x="3142403" y="5206495"/>
            <a:ext cx="688563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[AM] is a median relative to the hypotenuse [BC]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EAABF523-8378-41E5-A9CA-1189494B34D7}"/>
              </a:ext>
            </a:extLst>
          </p:cNvPr>
          <p:cNvSpPr txBox="1">
            <a:spLocks/>
          </p:cNvSpPr>
          <p:nvPr/>
        </p:nvSpPr>
        <p:spPr>
          <a:xfrm>
            <a:off x="539583" y="6228266"/>
            <a:ext cx="2602820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Thus, BC = 10 cm.</a:t>
            </a:r>
            <a:endParaRPr lang="en-US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C4E965D-16E0-4F21-B1E7-CF090B14A3C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3006" y="1454026"/>
            <a:ext cx="2649736" cy="1692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AE91BE-622F-4FD5-B19E-6C856245F53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3006" y="3429000"/>
            <a:ext cx="2649736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|median relative to hypotenuse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D10A3C1E-7AD0-4F31-93CA-B429DA6F678A}"/>
              </a:ext>
            </a:extLst>
          </p:cNvPr>
          <p:cNvSpPr txBox="1">
            <a:spLocks/>
          </p:cNvSpPr>
          <p:nvPr/>
        </p:nvSpPr>
        <p:spPr>
          <a:xfrm>
            <a:off x="451907" y="1228300"/>
            <a:ext cx="6739064" cy="20703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</a:t>
            </a:r>
            <a:endParaRPr lang="en-US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An 11 m ladder rests against the side of a wall. </a:t>
            </a:r>
          </a:p>
          <a:p>
            <a:pPr>
              <a:lnSpc>
                <a:spcPct val="110000"/>
              </a:lnSpc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Malek is standing on the middle of the ladder. </a:t>
            </a:r>
          </a:p>
          <a:p>
            <a:pPr>
              <a:lnSpc>
                <a:spcPct val="100000"/>
              </a:lnSpc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How far is Malek from the bottom of the wall?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62CB2E68-FF1C-4121-82F3-CE12CD3B9D16}"/>
              </a:ext>
            </a:extLst>
          </p:cNvPr>
          <p:cNvSpPr txBox="1">
            <a:spLocks/>
          </p:cNvSpPr>
          <p:nvPr/>
        </p:nvSpPr>
        <p:spPr>
          <a:xfrm>
            <a:off x="1987635" y="3494726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x = 5.5 m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C865E6F-4BD3-4BC9-8B53-223877C3DE8E}"/>
              </a:ext>
            </a:extLst>
          </p:cNvPr>
          <p:cNvGrpSpPr/>
          <p:nvPr/>
        </p:nvGrpSpPr>
        <p:grpSpPr>
          <a:xfrm>
            <a:off x="7210188" y="759115"/>
            <a:ext cx="3929074" cy="3730903"/>
            <a:chOff x="6368428" y="750669"/>
            <a:chExt cx="3929074" cy="3730903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EEDC987-1016-4794-A2BB-F746F17C2600}"/>
                </a:ext>
              </a:extLst>
            </p:cNvPr>
            <p:cNvCxnSpPr/>
            <p:nvPr/>
          </p:nvCxnSpPr>
          <p:spPr>
            <a:xfrm>
              <a:off x="7113624" y="2045529"/>
              <a:ext cx="1352550" cy="17634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77CB93-2A43-46E0-B5F6-019CB4991DA1}"/>
                </a:ext>
              </a:extLst>
            </p:cNvPr>
            <p:cNvSpPr/>
            <p:nvPr/>
          </p:nvSpPr>
          <p:spPr>
            <a:xfrm>
              <a:off x="6700838" y="1499695"/>
              <a:ext cx="514338" cy="2272205"/>
            </a:xfrm>
            <a:prstGeom prst="rect">
              <a:avLst/>
            </a:prstGeom>
            <a:pattFill prst="horzBrick">
              <a:fgClr>
                <a:srgbClr val="FF0000"/>
              </a:fgClr>
              <a:bgClr>
                <a:schemeClr val="bg1"/>
              </a:bgClr>
            </a:pattFill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4F46B71-FBD7-4B88-BA4B-4A8BF4B7EEC2}"/>
                </a:ext>
              </a:extLst>
            </p:cNvPr>
            <p:cNvSpPr/>
            <p:nvPr/>
          </p:nvSpPr>
          <p:spPr>
            <a:xfrm>
              <a:off x="6368428" y="3788729"/>
              <a:ext cx="3929074" cy="692843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5457EA5-26EE-40CD-A235-4B761B47A7D5}"/>
                </a:ext>
              </a:extLst>
            </p:cNvPr>
            <p:cNvCxnSpPr/>
            <p:nvPr/>
          </p:nvCxnSpPr>
          <p:spPr>
            <a:xfrm>
              <a:off x="7234924" y="1992788"/>
              <a:ext cx="1352550" cy="17634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FEA2B7-F8BF-47B6-8D19-711CCC85921D}"/>
                </a:ext>
              </a:extLst>
            </p:cNvPr>
            <p:cNvCxnSpPr>
              <a:cxnSpLocks/>
            </p:cNvCxnSpPr>
            <p:nvPr/>
          </p:nvCxnSpPr>
          <p:spPr>
            <a:xfrm>
              <a:off x="7266823" y="2229827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8FCD4C0-109A-4079-BA3A-640569B67E88}"/>
                </a:ext>
              </a:extLst>
            </p:cNvPr>
            <p:cNvCxnSpPr>
              <a:cxnSpLocks/>
            </p:cNvCxnSpPr>
            <p:nvPr/>
          </p:nvCxnSpPr>
          <p:spPr>
            <a:xfrm>
              <a:off x="7376691" y="2382227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E897F60-3E79-492F-9240-17281F382BE3}"/>
                </a:ext>
              </a:extLst>
            </p:cNvPr>
            <p:cNvCxnSpPr>
              <a:cxnSpLocks/>
            </p:cNvCxnSpPr>
            <p:nvPr/>
          </p:nvCxnSpPr>
          <p:spPr>
            <a:xfrm>
              <a:off x="7479207" y="2531083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1A50C9E-2363-4802-9AB4-EF32D285B94F}"/>
                </a:ext>
              </a:extLst>
            </p:cNvPr>
            <p:cNvCxnSpPr>
              <a:cxnSpLocks/>
            </p:cNvCxnSpPr>
            <p:nvPr/>
          </p:nvCxnSpPr>
          <p:spPr>
            <a:xfrm>
              <a:off x="7605557" y="2690571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27553D1-8125-4437-BF0F-CC945D18AC91}"/>
                </a:ext>
              </a:extLst>
            </p:cNvPr>
            <p:cNvCxnSpPr>
              <a:cxnSpLocks/>
            </p:cNvCxnSpPr>
            <p:nvPr/>
          </p:nvCxnSpPr>
          <p:spPr>
            <a:xfrm>
              <a:off x="7747324" y="285537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B6D7D3-6C46-4387-94EC-54623BEC222C}"/>
                </a:ext>
              </a:extLst>
            </p:cNvPr>
            <p:cNvCxnSpPr>
              <a:cxnSpLocks/>
            </p:cNvCxnSpPr>
            <p:nvPr/>
          </p:nvCxnSpPr>
          <p:spPr>
            <a:xfrm>
              <a:off x="7866675" y="3013092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35482F0-1133-4975-91AF-693AA982E600}"/>
                </a:ext>
              </a:extLst>
            </p:cNvPr>
            <p:cNvCxnSpPr>
              <a:cxnSpLocks/>
            </p:cNvCxnSpPr>
            <p:nvPr/>
          </p:nvCxnSpPr>
          <p:spPr>
            <a:xfrm>
              <a:off x="7979824" y="3161948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EE70620-C791-4D13-B4CF-B44EBA77BFB8}"/>
                </a:ext>
              </a:extLst>
            </p:cNvPr>
            <p:cNvCxnSpPr>
              <a:cxnSpLocks/>
            </p:cNvCxnSpPr>
            <p:nvPr/>
          </p:nvCxnSpPr>
          <p:spPr>
            <a:xfrm>
              <a:off x="8106174" y="332143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243FBC1-292E-4335-ABCC-64A61AC8D8F8}"/>
                </a:ext>
              </a:extLst>
            </p:cNvPr>
            <p:cNvCxnSpPr>
              <a:cxnSpLocks/>
            </p:cNvCxnSpPr>
            <p:nvPr/>
          </p:nvCxnSpPr>
          <p:spPr>
            <a:xfrm>
              <a:off x="8201831" y="347104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0127192-19EE-4961-AA7F-26ADBBF4675C}"/>
                </a:ext>
              </a:extLst>
            </p:cNvPr>
            <p:cNvCxnSpPr>
              <a:cxnSpLocks/>
            </p:cNvCxnSpPr>
            <p:nvPr/>
          </p:nvCxnSpPr>
          <p:spPr>
            <a:xfrm>
              <a:off x="8332965" y="362344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5B3A4A6-18CA-42E8-9492-FD12281ABAE7}"/>
                </a:ext>
              </a:extLst>
            </p:cNvPr>
            <p:cNvSpPr txBox="1"/>
            <p:nvPr/>
          </p:nvSpPr>
          <p:spPr>
            <a:xfrm>
              <a:off x="7332699" y="750669"/>
              <a:ext cx="9144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0" dirty="0">
                  <a:latin typeface="Myriad Pro" panose="020B0503030403020204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</a:t>
              </a:r>
              <a:r>
                <a:rPr lang="en-US" sz="8000" b="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en-US" sz="8000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69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09741" y="-30579"/>
            <a:ext cx="11482259" cy="84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|median and right triangle</a:t>
            </a:r>
            <a:endParaRPr lang="en-US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44591" y="1130464"/>
            <a:ext cx="11404290" cy="247096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543119" y="1553291"/>
            <a:ext cx="2033759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318542" y="2625668"/>
            <a:ext cx="2059807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3119" y="3454262"/>
            <a:ext cx="2933232" cy="30625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576561" y="3410685"/>
            <a:ext cx="7061522" cy="30618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06729" y="1147657"/>
            <a:ext cx="3104024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4AA004-2C12-40DB-BFA9-11DE6DE089FF}"/>
                  </a:ext>
                </a:extLst>
              </p:cNvPr>
              <p:cNvSpPr txBox="1"/>
              <p:nvPr/>
            </p:nvSpPr>
            <p:spPr>
              <a:xfrm>
                <a:off x="2307951" y="1553291"/>
                <a:ext cx="6457184" cy="2091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a triangle, if the median from a vertex to the opposite side is equal to half this side, then the triangle is right angled at that vertex.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a triangle ABC with median [AM],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if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BC, then ABC is right angled at A.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4AA004-2C12-40DB-BFA9-11DE6DE08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951" y="1553291"/>
                <a:ext cx="6457184" cy="2091214"/>
              </a:xfrm>
              <a:prstGeom prst="rect">
                <a:avLst/>
              </a:prstGeom>
              <a:blipFill>
                <a:blip r:embed="rId2"/>
                <a:stretch>
                  <a:fillRect l="-1511" t="-2332" b="-20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DD99A53C-62A3-49F4-881A-3C1C69ADD1AE}"/>
              </a:ext>
            </a:extLst>
          </p:cNvPr>
          <p:cNvSpPr txBox="1">
            <a:spLocks/>
          </p:cNvSpPr>
          <p:nvPr/>
        </p:nvSpPr>
        <p:spPr>
          <a:xfrm>
            <a:off x="389350" y="4007066"/>
            <a:ext cx="6975076" cy="12247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endParaRPr lang="en-US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US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4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(C) is a circle with center O.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[AB] is a diameter in (C) and E is a point on (C).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Show that the triangle ABE is right angled at E.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B1CE8D4A-7957-4A11-832D-8D3F9A93CFB4}"/>
              </a:ext>
            </a:extLst>
          </p:cNvPr>
          <p:cNvSpPr txBox="1">
            <a:spLocks/>
          </p:cNvSpPr>
          <p:nvPr/>
        </p:nvSpPr>
        <p:spPr>
          <a:xfrm>
            <a:off x="445637" y="5353784"/>
            <a:ext cx="4775251" cy="3666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[OE] is a median in triangle ABE.</a:t>
            </a:r>
            <a:endParaRPr lang="en-US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B93C0C85-0F6B-4B74-844A-1D157CA9E288}"/>
              </a:ext>
            </a:extLst>
          </p:cNvPr>
          <p:cNvSpPr txBox="1">
            <a:spLocks/>
          </p:cNvSpPr>
          <p:nvPr/>
        </p:nvSpPr>
        <p:spPr>
          <a:xfrm>
            <a:off x="4818904" y="5776697"/>
            <a:ext cx="7217484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Radius is half the diameter.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4A5ED3A9-47B2-4FDB-86B1-5FA973817D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1725" y="5651719"/>
                <a:ext cx="2878836" cy="572421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OE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AB</a:t>
                </a: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4A5ED3A9-47B2-4FDB-86B1-5FA973817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725" y="5651719"/>
                <a:ext cx="2878836" cy="572421"/>
              </a:xfrm>
              <a:prstGeom prst="rect">
                <a:avLst/>
              </a:prstGeom>
              <a:blipFill>
                <a:blip r:embed="rId3"/>
                <a:stretch>
                  <a:fillRect l="-3171" t="-1064" b="-11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86C5D0B-60F2-4976-8553-CADE4087ABF5}"/>
              </a:ext>
            </a:extLst>
          </p:cNvPr>
          <p:cNvSpPr txBox="1">
            <a:spLocks/>
          </p:cNvSpPr>
          <p:nvPr/>
        </p:nvSpPr>
        <p:spPr>
          <a:xfrm>
            <a:off x="4818904" y="5369133"/>
            <a:ext cx="4221321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 midpoint of [AB].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E143D495-36E5-44AA-B16A-6E6DD9868B75}"/>
              </a:ext>
            </a:extLst>
          </p:cNvPr>
          <p:cNvSpPr txBox="1">
            <a:spLocks/>
          </p:cNvSpPr>
          <p:nvPr/>
        </p:nvSpPr>
        <p:spPr>
          <a:xfrm>
            <a:off x="445637" y="6240545"/>
            <a:ext cx="4156812" cy="3678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Thus, ABE is right angled at E.</a:t>
            </a:r>
            <a:endParaRPr lang="en-US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E91541D-0ADE-482C-99A9-3559E8ED51E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3812" y="1629176"/>
            <a:ext cx="2586945" cy="16683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1452DDE-EB22-4600-9B8D-FE5AC1A80EB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6511" y="3891213"/>
            <a:ext cx="2347511" cy="2224420"/>
          </a:xfrm>
          <a:prstGeom prst="rect">
            <a:avLst/>
          </a:prstGeom>
        </p:spPr>
      </p:pic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2F45736E-2D4D-40C8-B611-C111ECCE7E0E}"/>
              </a:ext>
            </a:extLst>
          </p:cNvPr>
          <p:cNvSpPr txBox="1">
            <a:spLocks/>
          </p:cNvSpPr>
          <p:nvPr/>
        </p:nvSpPr>
        <p:spPr>
          <a:xfrm>
            <a:off x="4818904" y="6265261"/>
            <a:ext cx="7217484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Converse of Median Relative to Hypotenuse.</a:t>
            </a:r>
          </a:p>
        </p:txBody>
      </p:sp>
    </p:spTree>
    <p:extLst>
      <p:ext uri="{BB962C8B-B14F-4D97-AF65-F5344CB8AC3E}">
        <p14:creationId xmlns:p14="http://schemas.microsoft.com/office/powerpoint/2010/main" val="153958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17" grpId="0"/>
      <p:bldP spid="18" grpId="0"/>
      <p:bldP spid="19" grpId="0"/>
      <p:bldP spid="20" grpId="0"/>
      <p:bldP spid="21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Miscellaneous Application 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8682D45E-819E-465E-BA8F-2C9900B0FCEF}"/>
              </a:ext>
            </a:extLst>
          </p:cNvPr>
          <p:cNvSpPr txBox="1">
            <a:spLocks/>
          </p:cNvSpPr>
          <p:nvPr/>
        </p:nvSpPr>
        <p:spPr>
          <a:xfrm>
            <a:off x="433948" y="1573978"/>
            <a:ext cx="9064893" cy="15421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ABC is a triangle.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L, S, and T are the respective midpoints of [AC], [BC], and [AB].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SA = SB = SC.</a:t>
            </a: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95B4A683-1481-4B0E-9AC5-3EA053193838}"/>
              </a:ext>
            </a:extLst>
          </p:cNvPr>
          <p:cNvSpPr txBox="1">
            <a:spLocks/>
          </p:cNvSpPr>
          <p:nvPr/>
        </p:nvSpPr>
        <p:spPr>
          <a:xfrm>
            <a:off x="4389041" y="3534338"/>
            <a:ext cx="2911807" cy="741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Converse of Median relative to hypotenuse 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8F656937-2266-4214-8AE3-D42E08DA17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2796" y="4048272"/>
                <a:ext cx="6894900" cy="179898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AutoNum type="arabicParenR"/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Show that the triangle ABC</a:t>
                </a:r>
              </a:p>
              <a:p>
                <a:pPr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is right angled at A.</a:t>
                </a:r>
              </a:p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AutoNum type="arabicParenR"/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a- Show that LT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  <a:p>
                <a:pPr marL="45085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b- Deduce that LT = AS.</a:t>
                </a:r>
              </a:p>
            </p:txBody>
          </p:sp>
        </mc:Choice>
        <mc:Fallback xmlns="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8F656937-2266-4214-8AE3-D42E08DA1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96" y="4048272"/>
                <a:ext cx="6894900" cy="1798989"/>
              </a:xfrm>
              <a:prstGeom prst="rect">
                <a:avLst/>
              </a:prstGeom>
              <a:blipFill>
                <a:blip r:embed="rId2"/>
                <a:stretch>
                  <a:fillRect l="-1415" t="-35593" b="-4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" name="Picture 39">
            <a:extLst>
              <a:ext uri="{FF2B5EF4-FFF2-40B4-BE49-F238E27FC236}">
                <a16:creationId xmlns:a16="http://schemas.microsoft.com/office/drawing/2014/main" id="{759FB5E4-D141-474C-874A-3851DD48A4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8841" y="1264199"/>
            <a:ext cx="2093302" cy="3175634"/>
          </a:xfrm>
          <a:prstGeom prst="rect">
            <a:avLst/>
          </a:prstGeom>
        </p:spPr>
      </p:pic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EF64C693-15A1-4A18-B110-1E3FB6B31617}"/>
              </a:ext>
            </a:extLst>
          </p:cNvPr>
          <p:cNvSpPr txBox="1">
            <a:spLocks/>
          </p:cNvSpPr>
          <p:nvPr/>
        </p:nvSpPr>
        <p:spPr>
          <a:xfrm>
            <a:off x="3934533" y="4742232"/>
            <a:ext cx="2911807" cy="385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Midpoint Theorem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3">
                <a:extLst>
                  <a:ext uri="{FF2B5EF4-FFF2-40B4-BE49-F238E27FC236}">
                    <a16:creationId xmlns:a16="http://schemas.microsoft.com/office/drawing/2014/main" id="{7E6E9803-D9D4-430E-9531-A9C3BB8793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95558" y="5395279"/>
                <a:ext cx="2911807" cy="61550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and AS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42" name="Content Placeholder 3">
                <a:extLst>
                  <a:ext uri="{FF2B5EF4-FFF2-40B4-BE49-F238E27FC236}">
                    <a16:creationId xmlns:a16="http://schemas.microsoft.com/office/drawing/2014/main" id="{7E6E9803-D9D4-430E-9531-A9C3BB879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558" y="5395279"/>
                <a:ext cx="2911807" cy="615502"/>
              </a:xfrm>
              <a:prstGeom prst="rect">
                <a:avLst/>
              </a:prstGeom>
              <a:blipFill>
                <a:blip r:embed="rId4"/>
                <a:stretch>
                  <a:fillRect l="-2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602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/>
      <p:bldP spid="38" grpId="0"/>
      <p:bldP spid="39" grpId="0" uiExpand="1" build="p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08366" y="1693136"/>
            <a:ext cx="61610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Nadia and her brother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Mazen</a:t>
            </a: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visit the Pyramids of Giza in Egypt.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They stand on the green and violet points (midpoints of the two edges of the pyramid).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How far is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Mazen</a:t>
            </a: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from Nadia, knowing that the length of the base of the pyramid is 230 m?</a:t>
            </a:r>
          </a:p>
          <a:p>
            <a:endParaRPr lang="en-US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794658" y="125218"/>
            <a:ext cx="11026639" cy="114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6D6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>
            <a:cxnSpLocks/>
          </p:cNvCxnSpPr>
          <p:nvPr/>
        </p:nvCxnSpPr>
        <p:spPr>
          <a:xfrm>
            <a:off x="40372" y="1011560"/>
            <a:ext cx="12075428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9889B2-2496-4D64-A97F-D71CBBE040E2}"/>
              </a:ext>
            </a:extLst>
          </p:cNvPr>
          <p:cNvGrpSpPr/>
          <p:nvPr/>
        </p:nvGrpSpPr>
        <p:grpSpPr>
          <a:xfrm>
            <a:off x="6759207" y="1801476"/>
            <a:ext cx="5062090" cy="3304293"/>
            <a:chOff x="7259348" y="1825625"/>
            <a:chExt cx="4345656" cy="330429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39EF60B-D40F-4174-8D3A-586FC79F4BE8}"/>
                </a:ext>
              </a:extLst>
            </p:cNvPr>
            <p:cNvGrpSpPr/>
            <p:nvPr/>
          </p:nvGrpSpPr>
          <p:grpSpPr>
            <a:xfrm>
              <a:off x="7259348" y="1825625"/>
              <a:ext cx="4345656" cy="3304293"/>
              <a:chOff x="7259348" y="1825625"/>
              <a:chExt cx="4345656" cy="3304293"/>
            </a:xfrm>
          </p:grpSpPr>
          <p:pic>
            <p:nvPicPr>
              <p:cNvPr id="16" name="Picture 6">
                <a:extLst>
                  <a:ext uri="{FF2B5EF4-FFF2-40B4-BE49-F238E27FC236}">
                    <a16:creationId xmlns:a16="http://schemas.microsoft.com/office/drawing/2014/main" id="{B44ABBB1-186E-499A-92AB-449F6C73E8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9348" y="1825625"/>
                <a:ext cx="4345656" cy="32550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BFEA038D-5090-4B01-90F9-56EC08A9AE88}"/>
                  </a:ext>
                </a:extLst>
              </p:cNvPr>
              <p:cNvCxnSpPr/>
              <p:nvPr/>
            </p:nvCxnSpPr>
            <p:spPr>
              <a:xfrm>
                <a:off x="7395411" y="4668253"/>
                <a:ext cx="4106778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D5CE46F-14D6-4719-AD63-F038B3485A07}"/>
                  </a:ext>
                </a:extLst>
              </p:cNvPr>
              <p:cNvSpPr txBox="1"/>
              <p:nvPr/>
            </p:nvSpPr>
            <p:spPr>
              <a:xfrm>
                <a:off x="8786334" y="4668253"/>
                <a:ext cx="18448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Myriad Pro" panose="020B0503030403020204" charset="0"/>
                  </a:rPr>
                  <a:t>230 m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F5DDF444-0FE3-4DF2-B52E-18F340F0B97C}"/>
                  </a:ext>
                </a:extLst>
              </p:cNvPr>
              <p:cNvSpPr/>
              <p:nvPr/>
            </p:nvSpPr>
            <p:spPr>
              <a:xfrm>
                <a:off x="8165432" y="3656003"/>
                <a:ext cx="216000" cy="216000"/>
              </a:xfrm>
              <a:prstGeom prst="ellipse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AD8EAF7-1EFB-49E0-9B0E-376E1324D67B}"/>
                  </a:ext>
                </a:extLst>
              </p:cNvPr>
              <p:cNvSpPr/>
              <p:nvPr/>
            </p:nvSpPr>
            <p:spPr>
              <a:xfrm>
                <a:off x="10258927" y="3656003"/>
                <a:ext cx="216000" cy="21600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43896F-DEBB-4546-836F-4336CDC3B18F}"/>
                </a:ext>
              </a:extLst>
            </p:cNvPr>
            <p:cNvSpPr txBox="1"/>
            <p:nvPr/>
          </p:nvSpPr>
          <p:spPr>
            <a:xfrm>
              <a:off x="8070237" y="3410338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en-US" sz="2400" dirty="0">
                <a:latin typeface="Myriad Pro" panose="020B050303040302020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5E8705-1430-43A3-AB15-B636527A2518}"/>
                </a:ext>
              </a:extLst>
            </p:cNvPr>
            <p:cNvSpPr txBox="1"/>
            <p:nvPr/>
          </p:nvSpPr>
          <p:spPr>
            <a:xfrm>
              <a:off x="10173976" y="3375924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</a:t>
              </a:r>
              <a:endParaRPr lang="en-US" sz="2400" dirty="0">
                <a:latin typeface="Myriad Pro" panose="020B050303040302020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0CC456B-2265-4CF0-9889-086BBDB7BB49}"/>
              </a:ext>
            </a:extLst>
          </p:cNvPr>
          <p:cNvSpPr txBox="1"/>
          <p:nvPr/>
        </p:nvSpPr>
        <p:spPr>
          <a:xfrm>
            <a:off x="1991225" y="4188945"/>
            <a:ext cx="2009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115 m</a:t>
            </a: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4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50391" y="-17097"/>
            <a:ext cx="1027350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1474355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Placeholder 2">
                <a:extLst>
                  <a:ext uri="{FF2B5EF4-FFF2-40B4-BE49-F238E27FC236}">
                    <a16:creationId xmlns:a16="http://schemas.microsoft.com/office/drawing/2014/main" id="{BBE643C4-12FA-481D-9AA4-0677149C54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462" y="1166701"/>
                <a:ext cx="4980502" cy="226229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anchor="t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600"/>
                  </a:spcBef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triangle ABC, if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then (MN) / / (BC) and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latin typeface="Myriad Pro" panose="020B0503030403020204" charset="0"/>
                        <a:cs typeface="Times New Roman" panose="02020603050405020304" pitchFamily="18" charset="0"/>
                      </a:rPr>
                      <m:t>MN</m:t>
                    </m:r>
                    <m:r>
                      <m:rPr>
                        <m:nor/>
                      </m:rPr>
                      <a:rPr lang="en-US" sz="2400" dirty="0">
                        <a:latin typeface="Myriad Pro" panose="020B050303040302020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latin typeface="Myriad Pro" panose="020B0503030403020204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2400" dirty="0">
                        <a:latin typeface="Myriad Pro" panose="020B050303040302020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latin typeface="Myriad Pro" panose="020B0503030403020204" charset="0"/>
                        <a:cs typeface="Times New Roman" panose="02020603050405020304" pitchFamily="18" charset="0"/>
                      </a:rPr>
                      <m:t>BC</m:t>
                    </m:r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6" name="Text Placeholder 2">
                <a:extLst>
                  <a:ext uri="{FF2B5EF4-FFF2-40B4-BE49-F238E27FC236}">
                    <a16:creationId xmlns:a16="http://schemas.microsoft.com/office/drawing/2014/main" id="{BBE643C4-12FA-481D-9AA4-0677149C5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62" y="1166701"/>
                <a:ext cx="4980502" cy="2262297"/>
              </a:xfrm>
              <a:prstGeom prst="rect">
                <a:avLst/>
              </a:prstGeom>
              <a:blipFill>
                <a:blip r:embed="rId2"/>
                <a:stretch>
                  <a:fillRect l="-1836" t="-1887" b="-1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42B60F54-AF7D-4598-B392-3D55DE10512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99914" y="1166702"/>
                <a:ext cx="5056460" cy="222517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In triangle ABC, if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a:rPr lang="en-US" b="0" i="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b="0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/ /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BC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endParaRPr lang="en-US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then N midpoint of [AC].</a:t>
                </a:r>
                <a:r>
                  <a:rPr lang="ar-LB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42B60F54-AF7D-4598-B392-3D55DE105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914" y="1166702"/>
                <a:ext cx="5056460" cy="2225176"/>
              </a:xfrm>
              <a:prstGeom prst="rect">
                <a:avLst/>
              </a:prstGeom>
              <a:blipFill>
                <a:blip r:embed="rId3"/>
                <a:stretch>
                  <a:fillRect l="-1930" t="-1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AD04CE59-CE68-43AD-90EF-142B1ED21D3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8221" y="1305792"/>
            <a:ext cx="1849805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E2D6EE0-3683-4948-8DE8-1ACFAFF65E0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6168" y="1305792"/>
            <a:ext cx="1830206" cy="1440000"/>
          </a:xfrm>
          <a:prstGeom prst="rect">
            <a:avLst/>
          </a:prstGeom>
        </p:spPr>
      </p:pic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93032AB-FBBB-4E4C-A146-ECE2527DC3EF}"/>
              </a:ext>
            </a:extLst>
          </p:cNvPr>
          <p:cNvSpPr txBox="1">
            <a:spLocks/>
          </p:cNvSpPr>
          <p:nvPr/>
        </p:nvSpPr>
        <p:spPr>
          <a:xfrm>
            <a:off x="519462" y="3582260"/>
            <a:ext cx="4980502" cy="28350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4787C69-3F98-44C5-8E5C-D38E72D2C3D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324" y="4977317"/>
            <a:ext cx="2122355" cy="14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889148-1F00-4B3D-AE32-93D0056199BD}"/>
                  </a:ext>
                </a:extLst>
              </p:cNvPr>
              <p:cNvSpPr txBox="1"/>
              <p:nvPr/>
            </p:nvSpPr>
            <p:spPr>
              <a:xfrm>
                <a:off x="519462" y="3595480"/>
                <a:ext cx="4841152" cy="14294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the right triangle ABC, 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if [AM] is a median, then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889148-1F00-4B3D-AE32-93D005619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62" y="3595480"/>
                <a:ext cx="4841152" cy="1429494"/>
              </a:xfrm>
              <a:prstGeom prst="rect">
                <a:avLst/>
              </a:prstGeom>
              <a:blipFill>
                <a:blip r:embed="rId7"/>
                <a:stretch>
                  <a:fillRect l="-1889" t="-2991"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3D3957-02AD-40A9-8689-F8FB597B02B9}"/>
              </a:ext>
            </a:extLst>
          </p:cNvPr>
          <p:cNvSpPr txBox="1">
            <a:spLocks/>
          </p:cNvSpPr>
          <p:nvPr/>
        </p:nvSpPr>
        <p:spPr>
          <a:xfrm>
            <a:off x="6399914" y="3582260"/>
            <a:ext cx="4980502" cy="28350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8E464B7-5B49-4F50-A0A3-53682533630D}"/>
                  </a:ext>
                </a:extLst>
              </p:cNvPr>
              <p:cNvSpPr txBox="1"/>
              <p:nvPr/>
            </p:nvSpPr>
            <p:spPr>
              <a:xfrm>
                <a:off x="6399914" y="3595480"/>
                <a:ext cx="4841152" cy="1352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a triangle ABC with median [AM],</a:t>
                </a:r>
              </a:p>
              <a:p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if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BC, then ABC is right at A.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8E464B7-5B49-4F50-A0A3-536825336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914" y="3595480"/>
                <a:ext cx="4841152" cy="1352550"/>
              </a:xfrm>
              <a:prstGeom prst="rect">
                <a:avLst/>
              </a:prstGeom>
              <a:blipFill>
                <a:blip r:embed="rId8"/>
                <a:stretch>
                  <a:fillRect l="-2015" t="-3153"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D88B52B1-1D25-4160-9DF5-BC1F72CDF0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5592" y="4999788"/>
            <a:ext cx="210147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 animBg="1"/>
      <p:bldP spid="27" grpId="0" uiExpand="1" build="p" animBg="1"/>
      <p:bldP spid="30" grpId="0" uiExpand="1" build="p" animBg="1"/>
      <p:bldP spid="32" grpId="0" uiExpand="1" build="p"/>
      <p:bldP spid="33" grpId="0" uiExpand="1" build="p" animBg="1"/>
      <p:bldP spid="3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49512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622299" y="4039235"/>
            <a:ext cx="8966540" cy="572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>
              <a:solidFill>
                <a:schemeClr val="tx1"/>
              </a:solidFill>
              <a:latin typeface="Myriad Pro" panose="020B0503030403020204" charset="0"/>
            </a:endParaRPr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669248" y="3536836"/>
            <a:ext cx="1029851" cy="1451667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688391" y="4039235"/>
            <a:ext cx="51607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2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798112" y="4098554"/>
            <a:ext cx="8173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Apply the Midpoint Theorem (From midpoint to parallelism).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641438" y="5548873"/>
            <a:ext cx="8947401" cy="572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 State the median relative to the hypotenuse in a right triangle.</a:t>
            </a: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669247" y="5059915"/>
            <a:ext cx="1029851" cy="1451667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688390" y="5562314"/>
            <a:ext cx="51607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3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622299" y="2475560"/>
            <a:ext cx="8947402" cy="572116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   State the Midpoint Theorem (From midpoint and parallel to midpoint).</a:t>
            </a:r>
            <a:endParaRPr lang="ar-LB" sz="200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16338" y="2013757"/>
            <a:ext cx="1029851" cy="1451667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735481" y="2514235"/>
            <a:ext cx="51607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1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3" grpId="0" animBg="1"/>
      <p:bldP spid="1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 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 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 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701915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ar-LB" sz="20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376462" y="3537334"/>
            <a:ext cx="9115017" cy="10086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defTabSz="914363" rtl="0" eaLnBrk="1" latinLnBrk="0" hangingPunct="1"/>
            <a:endParaRPr lang="ko-KR" altLang="en-US" sz="2000">
              <a:latin typeface="Myriad Pro" panose="020B0503030403020204" charset="0"/>
            </a:endParaRPr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94767" y="3228876"/>
            <a:ext cx="1047434" cy="1476451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723174" y="3732269"/>
            <a:ext cx="52488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5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770608" y="3668354"/>
            <a:ext cx="8228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State the fact that in a triangle, if the median from a vertex to the opposite side is equal to half this side, then the triangle is right angled at that vertex.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455728" y="5062334"/>
            <a:ext cx="9046981" cy="10086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endParaRPr lang="en-US" sz="200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41857" y="4770658"/>
            <a:ext cx="1047434" cy="1476451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761815" y="5286953"/>
            <a:ext cx="52488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6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44078" y="2114365"/>
            <a:ext cx="8947401" cy="655471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  Apply the median relative to the hypotenuse in a right triangle.</a:t>
            </a: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41857" y="1703876"/>
            <a:ext cx="1047434" cy="1476451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761815" y="2220171"/>
            <a:ext cx="52488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4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859B22-9C25-4587-B22A-8B93F88B3AD5}"/>
              </a:ext>
            </a:extLst>
          </p:cNvPr>
          <p:cNvSpPr txBox="1"/>
          <p:nvPr/>
        </p:nvSpPr>
        <p:spPr>
          <a:xfrm>
            <a:off x="1689291" y="5212709"/>
            <a:ext cx="88702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Use the fact that in a triangle, if the median from a vertex to the opposite side is     equal to half this side, then the triangle is right angled at that vertex.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788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2" grpId="0"/>
      <p:bldP spid="133" grpId="0" animBg="1"/>
      <p:bldP spid="137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601516" y="1430132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At the beginning of this chapter, students should be aware of:</a:t>
            </a:r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06307C5-D386-4A7B-8E00-F70023C3824F}"/>
              </a:ext>
            </a:extLst>
          </p:cNvPr>
          <p:cNvSpPr txBox="1"/>
          <p:nvPr/>
        </p:nvSpPr>
        <p:spPr>
          <a:xfrm>
            <a:off x="601516" y="2367593"/>
            <a:ext cx="8938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Prove that two lines are parallel</a:t>
            </a: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748512-F729-4407-8625-52CD718DCE70}"/>
              </a:ext>
            </a:extLst>
          </p:cNvPr>
          <p:cNvSpPr txBox="1"/>
          <p:nvPr/>
        </p:nvSpPr>
        <p:spPr>
          <a:xfrm>
            <a:off x="601516" y="3518041"/>
            <a:ext cx="6055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Identify a median in a triangle</a:t>
            </a:r>
            <a:endParaRPr lang="fr-FR" sz="2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261257" y="1989657"/>
            <a:ext cx="61632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Nadia and her brother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Mazen</a:t>
            </a: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visit the Pyramids of Giza in Egypt.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They stand on the green and violet points (midpoints of the two edges of the pyramid).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How far is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Mazen</a:t>
            </a: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from Nadia, knowing that the length of the base of the pyramid is 230 m?</a:t>
            </a:r>
          </a:p>
          <a:p>
            <a:endParaRPr lang="en-US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031204" y="1408794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9889B2-2496-4D64-A97F-D71CBBE040E2}"/>
              </a:ext>
            </a:extLst>
          </p:cNvPr>
          <p:cNvGrpSpPr/>
          <p:nvPr/>
        </p:nvGrpSpPr>
        <p:grpSpPr>
          <a:xfrm>
            <a:off x="6997959" y="1801476"/>
            <a:ext cx="4823337" cy="3304293"/>
            <a:chOff x="7259348" y="1825625"/>
            <a:chExt cx="4345656" cy="330429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39EF60B-D40F-4174-8D3A-586FC79F4BE8}"/>
                </a:ext>
              </a:extLst>
            </p:cNvPr>
            <p:cNvGrpSpPr/>
            <p:nvPr/>
          </p:nvGrpSpPr>
          <p:grpSpPr>
            <a:xfrm>
              <a:off x="7259348" y="1825625"/>
              <a:ext cx="4345656" cy="3304293"/>
              <a:chOff x="7259348" y="1825625"/>
              <a:chExt cx="4345656" cy="3304293"/>
            </a:xfrm>
          </p:grpSpPr>
          <p:pic>
            <p:nvPicPr>
              <p:cNvPr id="16" name="Picture 6">
                <a:extLst>
                  <a:ext uri="{FF2B5EF4-FFF2-40B4-BE49-F238E27FC236}">
                    <a16:creationId xmlns:a16="http://schemas.microsoft.com/office/drawing/2014/main" id="{B44ABBB1-186E-499A-92AB-449F6C73E8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9348" y="1825625"/>
                <a:ext cx="4345656" cy="32550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BFEA038D-5090-4B01-90F9-56EC08A9AE88}"/>
                  </a:ext>
                </a:extLst>
              </p:cNvPr>
              <p:cNvCxnSpPr/>
              <p:nvPr/>
            </p:nvCxnSpPr>
            <p:spPr>
              <a:xfrm>
                <a:off x="7395411" y="4668253"/>
                <a:ext cx="4106778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D5CE46F-14D6-4719-AD63-F038B3485A07}"/>
                  </a:ext>
                </a:extLst>
              </p:cNvPr>
              <p:cNvSpPr txBox="1"/>
              <p:nvPr/>
            </p:nvSpPr>
            <p:spPr>
              <a:xfrm>
                <a:off x="8786334" y="4668253"/>
                <a:ext cx="18448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Myriad Pro" panose="020B0503030403020204" charset="0"/>
                  </a:rPr>
                  <a:t>230 m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F5DDF444-0FE3-4DF2-B52E-18F340F0B97C}"/>
                  </a:ext>
                </a:extLst>
              </p:cNvPr>
              <p:cNvSpPr/>
              <p:nvPr/>
            </p:nvSpPr>
            <p:spPr>
              <a:xfrm>
                <a:off x="8165432" y="3656003"/>
                <a:ext cx="216000" cy="216000"/>
              </a:xfrm>
              <a:prstGeom prst="ellipse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AD8EAF7-1EFB-49E0-9B0E-376E1324D67B}"/>
                  </a:ext>
                </a:extLst>
              </p:cNvPr>
              <p:cNvSpPr/>
              <p:nvPr/>
            </p:nvSpPr>
            <p:spPr>
              <a:xfrm>
                <a:off x="10258927" y="3656003"/>
                <a:ext cx="216000" cy="21600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43896F-DEBB-4546-836F-4336CDC3B18F}"/>
                </a:ext>
              </a:extLst>
            </p:cNvPr>
            <p:cNvSpPr txBox="1"/>
            <p:nvPr/>
          </p:nvSpPr>
          <p:spPr>
            <a:xfrm>
              <a:off x="8042521" y="3410338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en-US" sz="2400" dirty="0">
                <a:latin typeface="Myriad Pro" panose="020B050303040302020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5E8705-1430-43A3-AB15-B636527A2518}"/>
                </a:ext>
              </a:extLst>
            </p:cNvPr>
            <p:cNvSpPr txBox="1"/>
            <p:nvPr/>
          </p:nvSpPr>
          <p:spPr>
            <a:xfrm>
              <a:off x="10173977" y="342517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</a:t>
              </a:r>
              <a:endParaRPr lang="en-US" sz="2400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A5757652-E441-49F7-BAF9-0A134963A6CA}"/>
              </a:ext>
            </a:extLst>
          </p:cNvPr>
          <p:cNvSpPr txBox="1">
            <a:spLocks/>
          </p:cNvSpPr>
          <p:nvPr/>
        </p:nvSpPr>
        <p:spPr>
          <a:xfrm>
            <a:off x="541470" y="1509037"/>
            <a:ext cx="7626686" cy="1763697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ABC is a triangle.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M and N are the midpoints of [AB] and [AC] respectively.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P is the symmetric of M with respect to 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177B7EB-1991-4F06-9AB8-EDC5918D06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1470" y="2967412"/>
                <a:ext cx="5685594" cy="36040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27063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1) a- Show that the quadrilateral AMCP is a parallelogram.</a:t>
                </a:r>
              </a:p>
              <a:p>
                <a:pPr marL="723900" indent="-36195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b- Deduce that PC = AM = MB and that (PC) is parallel to (AB).</a:t>
                </a:r>
              </a:p>
              <a:p>
                <a:pPr marL="723900" indent="-36195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en-US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627063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2) a- Verify that the quadrilateral MPCB is a parallelogram.</a:t>
                </a:r>
              </a:p>
              <a:p>
                <a:pPr marL="648000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 b- Deduce that (MN) is parallel to (BC) and that MP = BC.</a:t>
                </a:r>
              </a:p>
              <a:p>
                <a:pPr marL="648000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en-US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648000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3) Prove that 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BC.</a:t>
                </a:r>
              </a:p>
            </p:txBody>
          </p:sp>
        </mc:Choice>
        <mc:Fallback xmlns="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177B7EB-1991-4F06-9AB8-EDC5918D06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70" y="2967412"/>
                <a:ext cx="5685594" cy="3604028"/>
              </a:xfrm>
              <a:prstGeom prst="rect">
                <a:avLst/>
              </a:prstGeom>
              <a:blipFill>
                <a:blip r:embed="rId2"/>
                <a:stretch>
                  <a:fillRect l="-1179" t="-846" b="-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A16167B0-DB20-4761-82A6-179798E9E8DA}"/>
              </a:ext>
            </a:extLst>
          </p:cNvPr>
          <p:cNvSpPr txBox="1">
            <a:spLocks/>
          </p:cNvSpPr>
          <p:nvPr/>
        </p:nvSpPr>
        <p:spPr>
          <a:xfrm>
            <a:off x="6551592" y="2922621"/>
            <a:ext cx="5051430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The diagonals [AC] and [MP] bisect each other.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17F6FEF-7D9C-4F8A-BA02-AC3EF92B71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7256" y="1132290"/>
            <a:ext cx="2871135" cy="1763697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EA6B59E-8E69-4FAF-9A16-55DDB5F43EE8}"/>
              </a:ext>
            </a:extLst>
          </p:cNvPr>
          <p:cNvCxnSpPr>
            <a:cxnSpLocks/>
          </p:cNvCxnSpPr>
          <p:nvPr/>
        </p:nvCxnSpPr>
        <p:spPr>
          <a:xfrm>
            <a:off x="9141612" y="1986247"/>
            <a:ext cx="1657350" cy="634131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457AE64-D5C2-4AAB-B275-917366FD08E5}"/>
              </a:ext>
            </a:extLst>
          </p:cNvPr>
          <p:cNvCxnSpPr>
            <a:cxnSpLocks/>
          </p:cNvCxnSpPr>
          <p:nvPr/>
        </p:nvCxnSpPr>
        <p:spPr>
          <a:xfrm>
            <a:off x="9560712" y="1360957"/>
            <a:ext cx="1657350" cy="633091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30EAF08-29E9-49FA-923C-910673897481}"/>
              </a:ext>
            </a:extLst>
          </p:cNvPr>
          <p:cNvCxnSpPr>
            <a:cxnSpLocks/>
          </p:cNvCxnSpPr>
          <p:nvPr/>
        </p:nvCxnSpPr>
        <p:spPr>
          <a:xfrm flipV="1">
            <a:off x="10798962" y="2003573"/>
            <a:ext cx="419100" cy="61954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ontent Placeholder 3">
            <a:extLst>
              <a:ext uri="{FF2B5EF4-FFF2-40B4-BE49-F238E27FC236}">
                <a16:creationId xmlns:a16="http://schemas.microsoft.com/office/drawing/2014/main" id="{89AC6893-A455-48B3-A55D-3E632DEE4730}"/>
              </a:ext>
            </a:extLst>
          </p:cNvPr>
          <p:cNvSpPr txBox="1">
            <a:spLocks/>
          </p:cNvSpPr>
          <p:nvPr/>
        </p:nvSpPr>
        <p:spPr>
          <a:xfrm>
            <a:off x="6551592" y="3575984"/>
            <a:ext cx="521525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CP = AM and AM = MB. Thus, CP = AM = MB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(CP) / / (AM). Thus, (CP) / / (AB).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8" name="Content Placeholder 3">
            <a:extLst>
              <a:ext uri="{FF2B5EF4-FFF2-40B4-BE49-F238E27FC236}">
                <a16:creationId xmlns:a16="http://schemas.microsoft.com/office/drawing/2014/main" id="{7AD33E44-D575-4A82-98DB-6BC60E6F3DF6}"/>
              </a:ext>
            </a:extLst>
          </p:cNvPr>
          <p:cNvSpPr txBox="1">
            <a:spLocks/>
          </p:cNvSpPr>
          <p:nvPr/>
        </p:nvSpPr>
        <p:spPr>
          <a:xfrm>
            <a:off x="6551592" y="4409426"/>
            <a:ext cx="446777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The two opposite sides [MB] and [CP] are parallel and equal.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9" name="Content Placeholder 3">
            <a:extLst>
              <a:ext uri="{FF2B5EF4-FFF2-40B4-BE49-F238E27FC236}">
                <a16:creationId xmlns:a16="http://schemas.microsoft.com/office/drawing/2014/main" id="{601FAC47-424B-4956-AC99-1B71678907C7}"/>
              </a:ext>
            </a:extLst>
          </p:cNvPr>
          <p:cNvSpPr txBox="1">
            <a:spLocks/>
          </p:cNvSpPr>
          <p:nvPr/>
        </p:nvSpPr>
        <p:spPr>
          <a:xfrm>
            <a:off x="6551592" y="5093505"/>
            <a:ext cx="4584496" cy="7200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(MP) / / (BC) and MP = BC being opposite sides of the parallelogram MPCB.</a:t>
            </a: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Content Placeholder 3">
                <a:extLst>
                  <a:ext uri="{FF2B5EF4-FFF2-40B4-BE49-F238E27FC236}">
                    <a16:creationId xmlns:a16="http://schemas.microsoft.com/office/drawing/2014/main" id="{201AE8C3-3308-445B-8204-7C09155B0F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51592" y="6029088"/>
                <a:ext cx="4584496" cy="5240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BC. </a:t>
                </a:r>
                <a:endParaRPr lang="en-US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Content Placeholder 3">
                <a:extLst>
                  <a:ext uri="{FF2B5EF4-FFF2-40B4-BE49-F238E27FC236}">
                    <a16:creationId xmlns:a16="http://schemas.microsoft.com/office/drawing/2014/main" id="{201AE8C3-3308-445B-8204-7C09155B0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592" y="6029088"/>
                <a:ext cx="4584496" cy="524064"/>
              </a:xfrm>
              <a:prstGeom prst="rect">
                <a:avLst/>
              </a:prstGeom>
              <a:blipFill>
                <a:blip r:embed="rId4"/>
                <a:stretch>
                  <a:fillRect l="-1463" b="-9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/>
      <p:bldP spid="37" grpId="0" uiExpand="1" build="p"/>
      <p:bldP spid="38" grpId="0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|midpoint theorem (or </a:t>
            </a: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midsegment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theorem) </a:t>
            </a:r>
            <a:endParaRPr lang="en-US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29543"/>
            <a:ext cx="12192000" cy="248112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28066" y="1650884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628066" y="252997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96882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6" y="1174048"/>
            <a:ext cx="3014129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4E82DA-36AE-40E5-84F0-EB1F5BB0A711}"/>
                  </a:ext>
                </a:extLst>
              </p:cNvPr>
              <p:cNvSpPr txBox="1"/>
              <p:nvPr/>
            </p:nvSpPr>
            <p:spPr>
              <a:xfrm>
                <a:off x="2434740" y="1538863"/>
                <a:ext cx="7888261" cy="1986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segment joining the midpoints of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two sides of a triangle      is parallel to the third side and is equal to half of it</a:t>
                </a:r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triangle ABC: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40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then</a:t>
                </a:r>
                <a:endParaRPr lang="en-US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4E82DA-36AE-40E5-84F0-EB1F5BB0A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740" y="1538863"/>
                <a:ext cx="7888261" cy="1986121"/>
              </a:xfrm>
              <a:prstGeom prst="rect">
                <a:avLst/>
              </a:prstGeom>
              <a:blipFill>
                <a:blip r:embed="rId2"/>
                <a:stretch>
                  <a:fillRect l="-1159" t="-2147" r="-52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>
            <a:extLst>
              <a:ext uri="{FF2B5EF4-FFF2-40B4-BE49-F238E27FC236}">
                <a16:creationId xmlns:a16="http://schemas.microsoft.com/office/drawing/2014/main" id="{082D4FC5-F0AC-4061-B76C-C501B7C160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8402" y="1812683"/>
            <a:ext cx="1882894" cy="16132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DEE9EF7-8697-4832-9582-643D6C8318EC}"/>
                  </a:ext>
                </a:extLst>
              </p:cNvPr>
              <p:cNvSpPr txBox="1"/>
              <p:nvPr/>
            </p:nvSpPr>
            <p:spPr>
              <a:xfrm>
                <a:off x="5911091" y="2578412"/>
                <a:ext cx="1627048" cy="8704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MN</m:t>
                          </m:r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= 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BC</m:t>
                          </m:r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MN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BC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en-US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DEE9EF7-8697-4832-9582-643D6C831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091" y="2578412"/>
                <a:ext cx="1627048" cy="8704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C293BF8E-99E7-490E-A2C3-ABD58DCFB285}"/>
              </a:ext>
            </a:extLst>
          </p:cNvPr>
          <p:cNvSpPr txBox="1">
            <a:spLocks/>
          </p:cNvSpPr>
          <p:nvPr/>
        </p:nvSpPr>
        <p:spPr>
          <a:xfrm>
            <a:off x="628066" y="3599148"/>
            <a:ext cx="8856300" cy="1889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ABC is a given triangle such that AB = 6, AC = 8, and BC = 12.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M, N, and P are the respective midpoints of [AB], [AC], and [BC].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Calculate MN and NP.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7BAE5C5E-CBBC-41B2-A48E-71BD9C614D42}"/>
              </a:ext>
            </a:extLst>
          </p:cNvPr>
          <p:cNvSpPr txBox="1">
            <a:spLocks/>
          </p:cNvSpPr>
          <p:nvPr/>
        </p:nvSpPr>
        <p:spPr>
          <a:xfrm>
            <a:off x="2750993" y="5488855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In triangle ABC, M and N are the respective midpoints of [AB] and [AC].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7C1DC2D0-DD7F-427B-991C-837893F25D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5335465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= 6</a:t>
                </a: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7C1DC2D0-DD7F-427B-991C-837893F25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5335465"/>
                <a:ext cx="2795463" cy="607062"/>
              </a:xfrm>
              <a:prstGeom prst="rect">
                <a:avLst/>
              </a:prstGeom>
              <a:blipFill>
                <a:blip r:embed="rId5"/>
                <a:stretch>
                  <a:fillRect l="-3268" b="-1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3F9027B8-786B-4C72-952E-8F5399ED5F9B}"/>
              </a:ext>
            </a:extLst>
          </p:cNvPr>
          <p:cNvSpPr txBox="1">
            <a:spLocks/>
          </p:cNvSpPr>
          <p:nvPr/>
        </p:nvSpPr>
        <p:spPr>
          <a:xfrm>
            <a:off x="2750993" y="6025420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In triangle ABC, N and P are the respective midpoints of [AC] and [BC].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52DE4158-9FD7-496E-9A27-A3B64DB8C3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5877016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AB = 3</a:t>
                </a: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52DE4158-9FD7-496E-9A27-A3B64DB8C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5877016"/>
                <a:ext cx="2795463" cy="607062"/>
              </a:xfrm>
              <a:prstGeom prst="rect">
                <a:avLst/>
              </a:prstGeom>
              <a:blipFill>
                <a:blip r:embed="rId6"/>
                <a:stretch>
                  <a:fillRect l="-3268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>
            <a:extLst>
              <a:ext uri="{FF2B5EF4-FFF2-40B4-BE49-F238E27FC236}">
                <a16:creationId xmlns:a16="http://schemas.microsoft.com/office/drawing/2014/main" id="{F88FFB76-BC92-441A-BE8D-4A32C436E49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299" y="3610668"/>
            <a:ext cx="2365515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28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midpoint theorem (or </a:t>
            </a:r>
            <a:r>
              <a:rPr lang="en-US" sz="30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midsegment </a:t>
            </a:r>
            <a:r>
              <a:rPr lang="en-US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theorem)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3">
            <a:extLst>
              <a:ext uri="{FF2B5EF4-FFF2-40B4-BE49-F238E27FC236}">
                <a16:creationId xmlns:a16="http://schemas.microsoft.com/office/drawing/2014/main" id="{265750CE-575C-499D-B6DE-34FBD3719945}"/>
              </a:ext>
            </a:extLst>
          </p:cNvPr>
          <p:cNvSpPr txBox="1">
            <a:spLocks/>
          </p:cNvSpPr>
          <p:nvPr/>
        </p:nvSpPr>
        <p:spPr>
          <a:xfrm>
            <a:off x="588843" y="1187354"/>
            <a:ext cx="4747429" cy="2908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below,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EFG is a triangle.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 is the midpoint of [EF].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J is the midpoint of [FG].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IJ = 5 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Calculate EG.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1D2F498-D467-486B-83FA-95673F154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97" y="4431291"/>
            <a:ext cx="2606011" cy="18952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6179976" y="1471987"/>
                <a:ext cx="5082072" cy="39140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I is the midpoint of [EF].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J is the midpoint of [FG].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Then ,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𝐼𝐽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𝐸𝐺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𝐼𝐽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 smtClean="0">
                        <a:solidFill>
                          <a:srgbClr val="FF0000"/>
                        </a:solidFill>
                        <a:latin typeface="Myriad Pro" panose="020B0503030403020204" charset="0"/>
                        <a:cs typeface="Times New Roman" panose="02020603050405020304" pitchFamily="18" charset="0"/>
                      </a:rPr>
                      <m:t>/ /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(EG)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    5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𝐸𝐺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So EG = 10 m</a:t>
                </a: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79976" y="1471987"/>
                <a:ext cx="5082072" cy="3914025"/>
              </a:xfrm>
              <a:prstGeom prst="rect">
                <a:avLst/>
              </a:prstGeom>
              <a:blipFill>
                <a:blip r:embed="rId3"/>
                <a:stretch>
                  <a:fillRect l="-1921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29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  <p:bldP spid="4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 |midpoint theorem (or midsegment theorem) </a:t>
            </a:r>
            <a:endParaRPr lang="en-US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89296" y="1064370"/>
            <a:ext cx="11267424" cy="24180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15820" y="1520331"/>
            <a:ext cx="1818918" cy="45296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verbally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589296" y="2080537"/>
            <a:ext cx="2008087" cy="66038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96882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595139" y="1060228"/>
            <a:ext cx="3014129" cy="53354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643AFD7-7EDC-4B46-99EE-CB18F6B820F1}"/>
                  </a:ext>
                </a:extLst>
              </p:cNvPr>
              <p:cNvSpPr txBox="1"/>
              <p:nvPr/>
            </p:nvSpPr>
            <p:spPr>
              <a:xfrm>
                <a:off x="2372322" y="1480924"/>
                <a:ext cx="8353005" cy="19899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The line drawn from the midpoint of a side of a triangle parallel to another side passes through the midpoint of the third side.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In triangle ABC: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a:rPr lang="en-US" sz="2400" b="0" i="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sz="2400" b="0" i="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2400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2400" b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/ / </m:t>
                            </m:r>
                            <m:r>
                              <m:rPr>
                                <m:nor/>
                              </m:rPr>
                              <a:rPr lang="en-US" sz="2400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sz="2400" b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en-US" sz="2400" b="0" i="0" dirty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then N midpoint of [AC].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643AFD7-7EDC-4B46-99EE-CB18F6B82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322" y="1480924"/>
                <a:ext cx="8353005" cy="1989904"/>
              </a:xfrm>
              <a:prstGeom prst="rect">
                <a:avLst/>
              </a:prstGeom>
              <a:blipFill>
                <a:blip r:embed="rId2"/>
                <a:stretch>
                  <a:fillRect l="-1095" t="-24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C8AF4867-F884-42AE-8EB5-D69D00AB436C}"/>
              </a:ext>
            </a:extLst>
          </p:cNvPr>
          <p:cNvSpPr txBox="1">
            <a:spLocks/>
          </p:cNvSpPr>
          <p:nvPr/>
        </p:nvSpPr>
        <p:spPr>
          <a:xfrm>
            <a:off x="615820" y="3571541"/>
            <a:ext cx="8856300" cy="1255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Example 2. </a:t>
            </a: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In the figure on the right,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RST is a given triangle such that ST = 10.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E is the midpoint of [RS], (EF) is parallel to (ST), and FT = 5.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Prove that the triangle REF is isosceles with vertex F.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A99EC5D6-9282-425B-BE21-1A84BB6030F2}"/>
              </a:ext>
            </a:extLst>
          </p:cNvPr>
          <p:cNvSpPr txBox="1">
            <a:spLocks/>
          </p:cNvSpPr>
          <p:nvPr/>
        </p:nvSpPr>
        <p:spPr>
          <a:xfrm>
            <a:off x="2948397" y="4856829"/>
            <a:ext cx="688563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In triangle RST, E midpoint of [RS] and (EF) / / (ST).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F22A5721-3EAE-4548-B77F-AEDD3B425C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0119" y="5439388"/>
                <a:ext cx="2151784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EF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ST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5</a:t>
                </a:r>
              </a:p>
            </p:txBody>
          </p:sp>
        </mc:Choice>
        <mc:Fallback xmlns=""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F22A5721-3EAE-4548-B77F-AEDD3B425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19" y="5439388"/>
                <a:ext cx="2151784" cy="607062"/>
              </a:xfrm>
              <a:prstGeom prst="rect">
                <a:avLst/>
              </a:prstGeom>
              <a:blipFill>
                <a:blip r:embed="rId3"/>
                <a:stretch>
                  <a:fillRect l="-4533" b="-1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66DAE7B5-C750-4061-A83D-51E632A3EA13}"/>
              </a:ext>
            </a:extLst>
          </p:cNvPr>
          <p:cNvSpPr txBox="1">
            <a:spLocks/>
          </p:cNvSpPr>
          <p:nvPr/>
        </p:nvSpPr>
        <p:spPr>
          <a:xfrm>
            <a:off x="650119" y="5219406"/>
            <a:ext cx="2795463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RF = FT = 5 </a:t>
            </a:r>
            <a:endParaRPr lang="en-US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0667683-F103-4FF2-B3D9-0BFE1871FF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113" y="1884902"/>
            <a:ext cx="2530607" cy="1692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644DB86-9168-43E3-8820-A39E00D346F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0669" y="3684953"/>
            <a:ext cx="2303662" cy="1692000"/>
          </a:xfrm>
          <a:prstGeom prst="rect">
            <a:avLst/>
          </a:prstGeom>
        </p:spPr>
      </p:pic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6B49861D-24BB-4DD9-91F9-C8A941B07E0B}"/>
              </a:ext>
            </a:extLst>
          </p:cNvPr>
          <p:cNvSpPr txBox="1">
            <a:spLocks/>
          </p:cNvSpPr>
          <p:nvPr/>
        </p:nvSpPr>
        <p:spPr>
          <a:xfrm>
            <a:off x="589296" y="4825580"/>
            <a:ext cx="2795463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F</a:t>
            </a:r>
            <a:r>
              <a:rPr lang="en-US" b="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midpoint of [RT]</a:t>
            </a:r>
          </a:p>
        </p:txBody>
      </p:sp>
      <p:sp>
        <p:nvSpPr>
          <p:cNvPr id="42" name="Content Placeholder 3">
            <a:extLst>
              <a:ext uri="{FF2B5EF4-FFF2-40B4-BE49-F238E27FC236}">
                <a16:creationId xmlns:a16="http://schemas.microsoft.com/office/drawing/2014/main" id="{7C33F00A-A7A2-4726-9C19-B711485650AC}"/>
              </a:ext>
            </a:extLst>
          </p:cNvPr>
          <p:cNvSpPr txBox="1">
            <a:spLocks/>
          </p:cNvSpPr>
          <p:nvPr/>
        </p:nvSpPr>
        <p:spPr>
          <a:xfrm>
            <a:off x="2948396" y="5616634"/>
            <a:ext cx="688563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In triangle RST, E midpoint [RS] and F midpoint [RT].</a:t>
            </a:r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8B810E1F-7C15-4CC2-9395-A6C0F29D451B}"/>
              </a:ext>
            </a:extLst>
          </p:cNvPr>
          <p:cNvSpPr txBox="1">
            <a:spLocks/>
          </p:cNvSpPr>
          <p:nvPr/>
        </p:nvSpPr>
        <p:spPr>
          <a:xfrm>
            <a:off x="589296" y="6088471"/>
            <a:ext cx="7919485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Thus, RF = 5 = EF and REF is isosceles with vertex F.</a:t>
            </a:r>
            <a:endParaRPr lang="en-US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95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35" grpId="0"/>
      <p:bldP spid="36" grpId="0"/>
      <p:bldP spid="38" grpId="0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3027</TotalTime>
  <Words>1816</Words>
  <Application>Microsoft Office PowerPoint</Application>
  <PresentationFormat>Widescreen</PresentationFormat>
  <Paragraphs>236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Myriad Pro</vt:lpstr>
      <vt:lpstr>Myriad Pro Light</vt:lpstr>
      <vt:lpstr>Cambria Math</vt:lpstr>
      <vt:lpstr>Tw Cen MT</vt:lpstr>
      <vt:lpstr>Adobe Arabic</vt:lpstr>
      <vt:lpstr>Arial</vt:lpstr>
      <vt:lpstr>Calibri</vt:lpstr>
      <vt:lpstr>Office Theme</vt:lpstr>
      <vt:lpstr>The Midpoint Theorem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MSI-PC</dc:creator>
  <cp:lastModifiedBy>Tabchi, Theresia</cp:lastModifiedBy>
  <cp:revision>186</cp:revision>
  <dcterms:created xsi:type="dcterms:W3CDTF">2021-05-31T08:15:25Z</dcterms:created>
  <dcterms:modified xsi:type="dcterms:W3CDTF">2024-05-29T08:45:52Z</dcterms:modified>
</cp:coreProperties>
</file>