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2.xml" ContentType="application/vnd.openxmlformats-officedocument.presentationml.tags+xml"/>
  <Override PartName="/ppt/notesSlides/notesSlide1.xml" ContentType="application/vnd.openxmlformats-officedocument.presentationml.notesSlide+xml"/>
  <Override PartName="/ppt/tags/tag13.xml" ContentType="application/vnd.openxmlformats-officedocument.presentationml.tags+xml"/>
  <Override PartName="/ppt/notesSlides/notesSlide2.xml" ContentType="application/vnd.openxmlformats-officedocument.presentationml.notesSlide+xml"/>
  <Override PartName="/ppt/tags/tag14.xml" ContentType="application/vnd.openxmlformats-officedocument.presentationml.tags+xml"/>
  <Override PartName="/ppt/notesSlides/notesSlide3.xml" ContentType="application/vnd.openxmlformats-officedocument.presentationml.notesSlide+xml"/>
  <Override PartName="/ppt/tags/tag15.xml" ContentType="application/vnd.openxmlformats-officedocument.presentationml.tags+xml"/>
  <Override PartName="/ppt/notesSlides/notesSlide4.xml" ContentType="application/vnd.openxmlformats-officedocument.presentationml.notesSlide+xml"/>
  <Override PartName="/ppt/tags/tag16.xml" ContentType="application/vnd.openxmlformats-officedocument.presentationml.tags+xml"/>
  <Override PartName="/ppt/notesSlides/notesSlide5.xml" ContentType="application/vnd.openxmlformats-officedocument.presentationml.notesSlide+xml"/>
  <Override PartName="/ppt/tags/tag17.xml" ContentType="application/vnd.openxmlformats-officedocument.presentationml.tags+xml"/>
  <Override PartName="/ppt/notesSlides/notesSlide6.xml" ContentType="application/vnd.openxmlformats-officedocument.presentationml.notesSlide+xml"/>
  <Override PartName="/ppt/tags/tag18.xml" ContentType="application/vnd.openxmlformats-officedocument.presentationml.tags+xml"/>
  <Override PartName="/ppt/notesSlides/notesSlide7.xml" ContentType="application/vnd.openxmlformats-officedocument.presentationml.notesSlide+xml"/>
  <Override PartName="/ppt/tags/tag19.xml" ContentType="application/vnd.openxmlformats-officedocument.presentationml.tags+xml"/>
  <Override PartName="/ppt/notesSlides/notesSlide8.xml" ContentType="application/vnd.openxmlformats-officedocument.presentationml.notesSlide+xml"/>
  <Override PartName="/ppt/tags/tag20.xml" ContentType="application/vnd.openxmlformats-officedocument.presentationml.tags+xml"/>
  <Override PartName="/ppt/notesSlides/notesSlide9.xml" ContentType="application/vnd.openxmlformats-officedocument.presentationml.notesSlide+xml"/>
  <Override PartName="/ppt/tags/tag21.xml" ContentType="application/vnd.openxmlformats-officedocument.presentationml.tags+xml"/>
  <Override PartName="/ppt/notesSlides/notesSlide10.xml" ContentType="application/vnd.openxmlformats-officedocument.presentationml.notesSlide+xml"/>
  <Override PartName="/ppt/tags/tag22.xml" ContentType="application/vnd.openxmlformats-officedocument.presentationml.tags+xml"/>
  <Override PartName="/ppt/notesSlides/notesSlide11.xml" ContentType="application/vnd.openxmlformats-officedocument.presentationml.notesSlide+xml"/>
  <Override PartName="/ppt/tags/tag23.xml" ContentType="application/vnd.openxmlformats-officedocument.presentationml.tags+xml"/>
  <Override PartName="/ppt/notesSlides/notesSlide12.xml" ContentType="application/vnd.openxmlformats-officedocument.presentationml.notesSlide+xml"/>
  <Override PartName="/ppt/tags/tag24.xml" ContentType="application/vnd.openxmlformats-officedocument.presentationml.tags+xml"/>
  <Override PartName="/ppt/notesSlides/notesSlide13.xml" ContentType="application/vnd.openxmlformats-officedocument.presentationml.notesSlide+xml"/>
  <Override PartName="/ppt/tags/tag25.xml" ContentType="application/vnd.openxmlformats-officedocument.presentationml.tags+xml"/>
  <Override PartName="/ppt/notesSlides/notesSlide14.xml" ContentType="application/vnd.openxmlformats-officedocument.presentationml.notesSlide+xml"/>
  <Override PartName="/ppt/tags/tag26.xml" ContentType="application/vnd.openxmlformats-officedocument.presentationml.tags+xml"/>
  <Override PartName="/ppt/notesSlides/notesSlide15.xml" ContentType="application/vnd.openxmlformats-officedocument.presentationml.notesSlide+xml"/>
  <Override PartName="/ppt/tags/tag27.xml" ContentType="application/vnd.openxmlformats-officedocument.presentationml.tags+xml"/>
  <Override PartName="/ppt/notesSlides/notesSlide16.xml" ContentType="application/vnd.openxmlformats-officedocument.presentationml.notesSlide+xml"/>
  <Override PartName="/ppt/tags/tag28.xml" ContentType="application/vnd.openxmlformats-officedocument.presentationml.tags+xml"/>
  <Override PartName="/ppt/notesSlides/notesSlide17.xml" ContentType="application/vnd.openxmlformats-officedocument.presentationml.notesSlide+xml"/>
  <Override PartName="/ppt/tags/tag29.xml" ContentType="application/vnd.openxmlformats-officedocument.presentationml.tags+xml"/>
  <Override PartName="/ppt/notesSlides/notesSlide18.xml" ContentType="application/vnd.openxmlformats-officedocument.presentationml.notesSlide+xml"/>
  <Override PartName="/ppt/tags/tag30.xml" ContentType="application/vnd.openxmlformats-officedocument.presentationml.tags+xml"/>
  <Override PartName="/ppt/notesSlides/notesSlide19.xml" ContentType="application/vnd.openxmlformats-officedocument.presentationml.notesSlide+xml"/>
  <Override PartName="/ppt/tags/tag31.xml" ContentType="application/vnd.openxmlformats-officedocument.presentationml.tags+xml"/>
  <Override PartName="/ppt/notesSlides/notesSlide20.xml" ContentType="application/vnd.openxmlformats-officedocument.presentationml.notesSlide+xml"/>
  <Override PartName="/ppt/tags/tag32.xml" ContentType="application/vnd.openxmlformats-officedocument.presentationml.tags+xml"/>
  <Override PartName="/ppt/notesSlides/notesSlide21.xml" ContentType="application/vnd.openxmlformats-officedocument.presentationml.notesSlide+xml"/>
  <Override PartName="/ppt/tags/tag33.xml" ContentType="application/vnd.openxmlformats-officedocument.presentationml.tags+xml"/>
  <Override PartName="/ppt/notesSlides/notesSlide22.xml" ContentType="application/vnd.openxmlformats-officedocument.presentationml.notesSlide+xml"/>
  <Override PartName="/ppt/tags/tag34.xml" ContentType="application/vnd.openxmlformats-officedocument.presentationml.tags+xml"/>
  <Override PartName="/ppt/notesSlides/notesSlide23.xml" ContentType="application/vnd.openxmlformats-officedocument.presentationml.notesSlide+xml"/>
  <Override PartName="/ppt/tags/tag35.xml" ContentType="application/vnd.openxmlformats-officedocument.presentationml.tags+xml"/>
  <Override PartName="/ppt/notesSlides/notesSlide24.xml" ContentType="application/vnd.openxmlformats-officedocument.presentationml.notesSlide+xml"/>
  <Override PartName="/ppt/tags/tag36.xml" ContentType="application/vnd.openxmlformats-officedocument.presentationml.tags+xml"/>
  <Override PartName="/ppt/notesSlides/notesSlide25.xml" ContentType="application/vnd.openxmlformats-officedocument.presentationml.notesSlide+xml"/>
  <Override PartName="/ppt/tags/tag37.xml" ContentType="application/vnd.openxmlformats-officedocument.presentationml.tags+xml"/>
  <Override PartName="/ppt/notesSlides/notesSlide26.xml" ContentType="application/vnd.openxmlformats-officedocument.presentationml.notesSlide+xml"/>
  <Override PartName="/ppt/tags/tag38.xml" ContentType="application/vnd.openxmlformats-officedocument.presentationml.tags+xml"/>
  <Override PartName="/ppt/notesSlides/notesSlide27.xml" ContentType="application/vnd.openxmlformats-officedocument.presentationml.notesSlide+xml"/>
  <Override PartName="/ppt/tags/tag39.xml" ContentType="application/vnd.openxmlformats-officedocument.presentationml.tags+xml"/>
  <Override PartName="/ppt/notesSlides/notesSlide28.xml" ContentType="application/vnd.openxmlformats-officedocument.presentationml.notesSlide+xml"/>
  <Override PartName="/ppt/tags/tag40.xml" ContentType="application/vnd.openxmlformats-officedocument.presentationml.tags+xml"/>
  <Override PartName="/ppt/notesSlides/notesSlide29.xml" ContentType="application/vnd.openxmlformats-officedocument.presentationml.notesSlide+xml"/>
  <Override PartName="/ppt/tags/tag41.xml" ContentType="application/vnd.openxmlformats-officedocument.presentationml.tags+xml"/>
  <Override PartName="/ppt/notesSlides/notesSlide30.xml" ContentType="application/vnd.openxmlformats-officedocument.presentationml.notesSlide+xml"/>
  <Override PartName="/ppt/tags/tag42.xml" ContentType="application/vnd.openxmlformats-officedocument.presentationml.tags+xml"/>
  <Override PartName="/ppt/notesSlides/notesSlide31.xml" ContentType="application/vnd.openxmlformats-officedocument.presentationml.notesSlide+xml"/>
  <Override PartName="/ppt/tags/tag43.xml" ContentType="application/vnd.openxmlformats-officedocument.presentationml.tags+xml"/>
  <Override PartName="/ppt/notesSlides/notesSlide32.xml" ContentType="application/vnd.openxmlformats-officedocument.presentationml.notesSlide+xml"/>
  <Override PartName="/ppt/tags/tag44.xml" ContentType="application/vnd.openxmlformats-officedocument.presentationml.tags+xml"/>
  <Override PartName="/ppt/notesSlides/notesSlide33.xml" ContentType="application/vnd.openxmlformats-officedocument.presentationml.notesSlide+xml"/>
  <Override PartName="/ppt/tags/tag45.xml" ContentType="application/vnd.openxmlformats-officedocument.presentationml.tags+xml"/>
  <Override PartName="/ppt/notesSlides/notesSlide34.xml" ContentType="application/vnd.openxmlformats-officedocument.presentationml.notesSlide+xml"/>
  <Override PartName="/ppt/tags/tag46.xml" ContentType="application/vnd.openxmlformats-officedocument.presentationml.tags+xml"/>
  <Override PartName="/ppt/notesSlides/notesSlide35.xml" ContentType="application/vnd.openxmlformats-officedocument.presentationml.notesSlide+xml"/>
  <Override PartName="/ppt/tags/tag47.xml" ContentType="application/vnd.openxmlformats-officedocument.presentationml.tags+xml"/>
  <Override PartName="/ppt/notesSlides/notesSlide36.xml" ContentType="application/vnd.openxmlformats-officedocument.presentationml.notesSlide+xml"/>
  <Override PartName="/ppt/tags/tag48.xml" ContentType="application/vnd.openxmlformats-officedocument.presentationml.tags+xml"/>
  <Override PartName="/ppt/notesSlides/notesSlide37.xml" ContentType="application/vnd.openxmlformats-officedocument.presentationml.notesSlide+xml"/>
  <Override PartName="/ppt/tags/tag49.xml" ContentType="application/vnd.openxmlformats-officedocument.presentationml.tags+xml"/>
  <Override PartName="/ppt/notesSlides/notesSlide38.xml" ContentType="application/vnd.openxmlformats-officedocument.presentationml.notesSlide+xml"/>
  <Override PartName="/ppt/tags/tag50.xml" ContentType="application/vnd.openxmlformats-officedocument.presentationml.tags+xml"/>
  <Override PartName="/ppt/notesSlides/notesSlide39.xml" ContentType="application/vnd.openxmlformats-officedocument.presentationml.notesSlide+xml"/>
  <Override PartName="/ppt/tags/tag51.xml" ContentType="application/vnd.openxmlformats-officedocument.presentationml.tags+xml"/>
  <Override PartName="/ppt/notesSlides/notesSlide40.xml" ContentType="application/vnd.openxmlformats-officedocument.presentationml.notesSlide+xml"/>
  <Override PartName="/ppt/tags/tag52.xml" ContentType="application/vnd.openxmlformats-officedocument.presentationml.tags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4"/>
    <p:sldMasterId id="2147483659" r:id="rId5"/>
  </p:sldMasterIdLst>
  <p:notesMasterIdLst>
    <p:notesMasterId r:id="rId47"/>
  </p:notesMasterIdLst>
  <p:sldIdLst>
    <p:sldId id="256" r:id="rId6"/>
    <p:sldId id="542" r:id="rId7"/>
    <p:sldId id="527" r:id="rId8"/>
    <p:sldId id="634" r:id="rId9"/>
    <p:sldId id="2093" r:id="rId10"/>
    <p:sldId id="1997" r:id="rId11"/>
    <p:sldId id="2092" r:id="rId12"/>
    <p:sldId id="678" r:id="rId13"/>
    <p:sldId id="2060" r:id="rId14"/>
    <p:sldId id="528" r:id="rId15"/>
    <p:sldId id="1947" r:id="rId16"/>
    <p:sldId id="1998" r:id="rId17"/>
    <p:sldId id="1999" r:id="rId18"/>
    <p:sldId id="2068" r:id="rId19"/>
    <p:sldId id="2069" r:id="rId20"/>
    <p:sldId id="2070" r:id="rId21"/>
    <p:sldId id="2071" r:id="rId22"/>
    <p:sldId id="2072" r:id="rId23"/>
    <p:sldId id="1915" r:id="rId24"/>
    <p:sldId id="595" r:id="rId25"/>
    <p:sldId id="1929" r:id="rId26"/>
    <p:sldId id="564" r:id="rId27"/>
    <p:sldId id="2029" r:id="rId28"/>
    <p:sldId id="2073" r:id="rId29"/>
    <p:sldId id="2074" r:id="rId30"/>
    <p:sldId id="2075" r:id="rId31"/>
    <p:sldId id="2076" r:id="rId32"/>
    <p:sldId id="2077" r:id="rId33"/>
    <p:sldId id="501" r:id="rId34"/>
    <p:sldId id="1949" r:id="rId35"/>
    <p:sldId id="2078" r:id="rId36"/>
    <p:sldId id="2079" r:id="rId37"/>
    <p:sldId id="2080" r:id="rId38"/>
    <p:sldId id="2081" r:id="rId39"/>
    <p:sldId id="1749" r:id="rId40"/>
    <p:sldId id="2063" r:id="rId41"/>
    <p:sldId id="2025" r:id="rId42"/>
    <p:sldId id="2065" r:id="rId43"/>
    <p:sldId id="2002" r:id="rId44"/>
    <p:sldId id="2027" r:id="rId45"/>
    <p:sldId id="258" r:id="rId46"/>
  </p:sldIdLst>
  <p:sldSz cx="12192000" cy="6858000"/>
  <p:notesSz cx="6858000" cy="9144000"/>
  <p:custDataLst>
    <p:tags r:id="rId48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72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http://customooxmlschemas.google.com/">
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r:id="rId201" roundtripDataSignature="AMtx7mgERomWn9GsLzSVCuWwXtPL8GvWZw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essica Saadeh" initials="" lastIdx="18" clrIdx="0"/>
  <p:cmAuthor id="1" name="Aline Halabi" initials="" lastIdx="36" clrIdx="1"/>
  <p:cmAuthor id="2" name="Claudine Trad" initials="" lastIdx="54" clrIdx="2"/>
  <p:cmAuthor id="3" name="Diane Ouellette" initials="" lastIdx="3" clrIdx="3"/>
  <p:cmAuthor id="4" name="Claudine Trad" initials="CT" lastIdx="1" clrIdx="4"/>
  <p:cmAuthor id="5" name="Claudine Trad" initials="CT [2]" lastIdx="1" clrIdx="5"/>
  <p:cmAuthor id="6" name="Dyana Majdalani" initials="DM" lastIdx="15" clrIdx="6">
    <p:extLst>
      <p:ext uri="{19B8F6BF-5375-455C-9EA6-DF929625EA0E}">
        <p15:presenceInfo xmlns:p15="http://schemas.microsoft.com/office/powerpoint/2012/main" userId="S::Dyana.Majdalani@qitabi.org::74c26060-097c-4909-8f38-5cb57c46cff7" providerId="AD"/>
      </p:ext>
    </p:extLst>
  </p:cmAuthor>
  <p:cmAuthor id="7" name="Elia Mansour" initials="EM" lastIdx="3" clrIdx="7">
    <p:extLst>
      <p:ext uri="{19B8F6BF-5375-455C-9EA6-DF929625EA0E}">
        <p15:presenceInfo xmlns:p15="http://schemas.microsoft.com/office/powerpoint/2012/main" userId="S::Elia.Mansour@qitabi.org::0ca26d34-a40f-4642-85d2-c962d07ad608" providerId="AD"/>
      </p:ext>
    </p:extLst>
  </p:cmAuthor>
  <p:cmAuthor id="8" name="Lamia Sabbah" initials="LS" lastIdx="21" clrIdx="8">
    <p:extLst>
      <p:ext uri="{19B8F6BF-5375-455C-9EA6-DF929625EA0E}">
        <p15:presenceInfo xmlns:p15="http://schemas.microsoft.com/office/powerpoint/2012/main" userId="S::lamia.sabbah@qitabi.org::24354568-2da4-46ce-ae24-392c2cd707cb" providerId="AD"/>
      </p:ext>
    </p:extLst>
  </p:cmAuthor>
  <p:cmAuthor id="9" name="Dany Aouad" initials="DA" lastIdx="1" clrIdx="9">
    <p:extLst>
      <p:ext uri="{19B8F6BF-5375-455C-9EA6-DF929625EA0E}">
        <p15:presenceInfo xmlns:p15="http://schemas.microsoft.com/office/powerpoint/2012/main" userId="S::Dany.Aouad@qitabi.org::d49ee0a1-a67e-483a-91b6-e3d7c013a9df" providerId="AD"/>
      </p:ext>
    </p:extLst>
  </p:cmAuthor>
  <p:cmAuthor id="10" name="Hanaa Ismail" initials="HI" lastIdx="7" clrIdx="10">
    <p:extLst>
      <p:ext uri="{19B8F6BF-5375-455C-9EA6-DF929625EA0E}">
        <p15:presenceInfo xmlns:p15="http://schemas.microsoft.com/office/powerpoint/2012/main" userId="S::hanaa.ismail@qitabi.org::5625a8a9-e03c-4c7c-8342-38d29e1aa95c" providerId="AD"/>
      </p:ext>
    </p:extLst>
  </p:cmAuthor>
  <p:cmAuthor id="11" name="Windows User" initials="WU" lastIdx="55" clrIdx="11">
    <p:extLst>
      <p:ext uri="{19B8F6BF-5375-455C-9EA6-DF929625EA0E}">
        <p15:presenceInfo xmlns:p15="http://schemas.microsoft.com/office/powerpoint/2012/main" userId="Windows User" providerId="None"/>
      </p:ext>
    </p:extLst>
  </p:cmAuthor>
  <p:cmAuthor id="12" name="Rola Bayram" initials="RB" lastIdx="1" clrIdx="12">
    <p:extLst>
      <p:ext uri="{19B8F6BF-5375-455C-9EA6-DF929625EA0E}">
        <p15:presenceInfo xmlns:p15="http://schemas.microsoft.com/office/powerpoint/2012/main" userId="S::Rola.Bayram@qitabi.org::40321eae-b015-4f1d-a6f9-ac9ce66463c2" providerId="AD"/>
      </p:ext>
    </p:extLst>
  </p:cmAuthor>
  <p:cmAuthor id="13" name="Zeina Hijazi" initials="ZH" lastIdx="251" clrIdx="13">
    <p:extLst>
      <p:ext uri="{19B8F6BF-5375-455C-9EA6-DF929625EA0E}">
        <p15:presenceInfo xmlns:p15="http://schemas.microsoft.com/office/powerpoint/2012/main" userId="f0300d29df198785" providerId="Windows Live"/>
      </p:ext>
    </p:extLst>
  </p:cmAuthor>
  <p:cmAuthor id="14" name="Ghada Hariri" initials="GH" lastIdx="1" clrIdx="14">
    <p:extLst>
      <p:ext uri="{19B8F6BF-5375-455C-9EA6-DF929625EA0E}">
        <p15:presenceInfo xmlns:p15="http://schemas.microsoft.com/office/powerpoint/2012/main" userId="S::Ghada.Hariri@qitabi.org::e330273d-3ded-4a34-bc85-a3a69056bf9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B43F"/>
    <a:srgbClr val="F2A435"/>
    <a:srgbClr val="FDB931"/>
    <a:srgbClr val="217F98"/>
    <a:srgbClr val="74C274"/>
    <a:srgbClr val="2191C9"/>
    <a:srgbClr val="E41CAB"/>
    <a:srgbClr val="0076A3"/>
    <a:srgbClr val="59B4E1"/>
    <a:srgbClr val="578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CE2D9AB-6080-4C24-9549-F0847BFA2F4B}">
  <a:tblStyle styleId="{4CE2D9AB-6080-4C24-9549-F0847BFA2F4B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B5453733-6D8B-4BE3-BBA8-3C818A7719B8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DD4448CA-4BAD-4322-A279-3849DE6F6109}" styleName="Table_2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AF1"/>
          </a:solidFill>
        </a:fill>
      </a:tcStyle>
    </a:wholeTbl>
    <a:band1H>
      <a:tcTxStyle b="off" i="off"/>
      <a:tcStyle>
        <a:tcBdr/>
        <a:fill>
          <a:solidFill>
            <a:srgbClr val="CED2E2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CED2E2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9A9EFCD9-3DC8-481B-9CFA-007158C08660}" styleName="Table_3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100" autoAdjust="0"/>
    <p:restoredTop sz="52889" autoAdjust="0"/>
  </p:normalViewPr>
  <p:slideViewPr>
    <p:cSldViewPr snapToGrid="0">
      <p:cViewPr varScale="1">
        <p:scale>
          <a:sx n="45" d="100"/>
          <a:sy n="45" d="100"/>
        </p:scale>
        <p:origin x="1800" y="53"/>
      </p:cViewPr>
      <p:guideLst>
        <p:guide orient="horz" pos="172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20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" Type="http://schemas.openxmlformats.org/officeDocument/2006/relationships/slideMaster" Target="slideMasters/slideMaster2.xml"/><Relationship Id="rId20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tags" Target="tags/tag1.xml"/><Relationship Id="rId202" Type="http://schemas.openxmlformats.org/officeDocument/2006/relationships/commentAuthors" Target="commentAuthors.xml"/><Relationship Id="rId8" Type="http://schemas.openxmlformats.org/officeDocument/2006/relationships/slide" Target="slides/slide3.xml"/><Relationship Id="rId20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01" Type="http://customschemas.google.com/relationships/presentationmetadata" Target="metadata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204" Type="http://schemas.openxmlformats.org/officeDocument/2006/relationships/viewProps" Target="viewProps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mic Sans MS" panose="030F0702030302020204" pitchFamily="66" charset="0"/>
                <a:ea typeface="Comic Sans MS" panose="030F0702030302020204" pitchFamily="66" charset="0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US"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mic Sans MS" panose="030F0702030302020204" pitchFamily="66" charset="0"/>
                <a:ea typeface="Comic Sans MS" panose="030F0702030302020204" pitchFamily="66" charset="0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US"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mic Sans MS" panose="030F0702030302020204" pitchFamily="66" charset="0"/>
                <a:ea typeface="Comic Sans MS" panose="030F0702030302020204" pitchFamily="66" charset="0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US"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pPr algn="r">
              <a:buSzPts val="1200"/>
            </a:pPr>
            <a:fld id="{00000000-1234-1234-1234-123412341234}" type="slidenum">
              <a:rPr lang="fr-FR" sz="120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pPr algn="r">
                <a:buSzPts val="1200"/>
              </a:pPr>
              <a:t>‹#›</a:t>
            </a:fld>
            <a:endParaRPr lang="fr-FR" sz="120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Comic Sans MS" panose="030F0702030302020204" pitchFamily="66" charset="0"/>
        <a:ea typeface="Comic Sans MS" panose="030F0702030302020204" pitchFamily="66" charset="0"/>
        <a:cs typeface="Arial"/>
        <a:sym typeface="Arial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b12e75e382_2_2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50" name="Google Shape;150;gb12e75e382_2_2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br>
              <a:rPr lang="en-US" sz="1200" b="1" dirty="0">
                <a:solidFill>
                  <a:schemeClr val="bg1"/>
                </a:solidFill>
                <a:latin typeface="Comic Sans MS" panose="030F0702030302020204" pitchFamily="66" charset="0"/>
              </a:rPr>
            </a:br>
            <a:endParaRPr lang="en-US" sz="12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  <a:p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 sz="1200" b="0" i="0" u="none" strike="noStrike" cap="none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10</a:t>
            </a:fld>
            <a:endParaRPr lang="fr-FR" sz="1200" b="0" i="0" u="none" strike="noStrike" cap="none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949765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noProof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Note for the teacher</a:t>
            </a:r>
            <a:endParaRPr lang="en-US" sz="1200" b="1" u="none" noProof="0" dirty="0">
              <a:solidFill>
                <a:schemeClr val="dk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28600" indent="0"/>
            <a:r>
              <a:rPr lang="en-US" sz="1200" b="0" u="none" dirty="0">
                <a:latin typeface="Calibri"/>
                <a:ea typeface="Calibri" panose="020F0502020204030204" pitchFamily="34" charset="0"/>
                <a:cs typeface="Calibri"/>
              </a:rPr>
              <a:t>Teacher says: </a:t>
            </a:r>
            <a:r>
              <a:rPr lang="en-GB" sz="1800" b="1" i="1" dirty="0">
                <a:solidFill>
                  <a:schemeClr val="bg1"/>
                </a:solidFill>
                <a:latin typeface="Comic Sans MS"/>
                <a:sym typeface="Comic Sans MS"/>
              </a:rPr>
              <a:t>“Write the quotient in its simplest form.”</a:t>
            </a:r>
            <a:endParaRPr lang="en-GB" sz="1800" i="1" dirty="0">
              <a:sym typeface="Comic Sans MS"/>
            </a:endParaRPr>
          </a:p>
          <a:p>
            <a:pPr marL="22860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1800" dirty="0">
              <a:effectLst/>
              <a:highlight>
                <a:srgbClr val="00FF00"/>
              </a:highligh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28600" lvl="1" indent="0">
              <a:buSzPts val="6000"/>
            </a:pP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Give students </a:t>
            </a:r>
            <a:r>
              <a:rPr lang="en-US" sz="1800" b="0" u="none" dirty="0">
                <a:solidFill>
                  <a:schemeClr val="bg1"/>
                </a:solidFill>
                <a:effectLst/>
                <a:latin typeface="Comic Sans MS"/>
                <a:cs typeface="Calibri" panose="020F0502020204030204" pitchFamily="34" charset="0"/>
                <a:sym typeface="Comic Sans MS"/>
              </a:rPr>
              <a:t>some time to complete </a:t>
            </a:r>
            <a:r>
              <a:rPr lang="en-US" sz="1800" b="0" dirty="0">
                <a:solidFill>
                  <a:schemeClr val="bg1"/>
                </a:solidFill>
                <a:effectLst/>
                <a:latin typeface="Comic Sans MS"/>
                <a:sym typeface="Comic Sans MS"/>
              </a:rPr>
              <a:t>the activity.</a:t>
            </a:r>
          </a:p>
          <a:p>
            <a:pPr marL="2286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b="0" u="none" dirty="0">
                <a:effectLst/>
              </a:rPr>
              <a:t>Teacher corrects the activity interactively.</a:t>
            </a:r>
          </a:p>
          <a:p>
            <a:pPr marL="2286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US" sz="1200" b="0" u="none" dirty="0">
              <a:effectLst/>
            </a:endParaRPr>
          </a:p>
          <a:p>
            <a:pPr marL="228600" indent="0"/>
            <a:r>
              <a:rPr lang="en-US" sz="1200" b="0" u="none" dirty="0">
                <a:latin typeface="Calibri"/>
                <a:ea typeface="Calibri" panose="020F0502020204030204" pitchFamily="34" charset="0"/>
                <a:cs typeface="Calibri"/>
              </a:rPr>
              <a:t>Teacher says: </a:t>
            </a:r>
            <a:r>
              <a:rPr lang="en-US" sz="1800" b="1" i="1" dirty="0">
                <a:effectLst/>
                <a:highlight>
                  <a:srgbClr val="00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“To divide a whole number by a fraction, we write the whole in the form of a fraction with a denominator 1 then we multiply the first fraction by the reciprocal of the second fraction.”</a:t>
            </a:r>
            <a:endParaRPr lang="en-US" sz="1800" b="1" i="1" u="sng" dirty="0"/>
          </a:p>
          <a:p>
            <a:pPr marL="0" marR="0" indent="4572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1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51435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98571-67E4-422E-96B6-00BD69A096C8}" type="slidenum">
              <a:rPr lang="en-US" smtClean="0">
                <a:latin typeface="Comic Sans MS" panose="030F0702030302020204" pitchFamily="66" charset="0"/>
              </a:rPr>
              <a:t>11</a:t>
            </a:fld>
            <a:endParaRPr lang="en-US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99706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noProof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Note for the teacher</a:t>
            </a:r>
            <a:endParaRPr lang="en-US" sz="1200" b="1" u="none" noProof="0" dirty="0">
              <a:solidFill>
                <a:schemeClr val="dk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US" sz="1200" b="0" u="none" dirty="0">
                <a:latin typeface="Calibri"/>
                <a:ea typeface="Calibri" panose="020F0502020204030204" pitchFamily="34" charset="0"/>
                <a:cs typeface="Calibri"/>
              </a:rPr>
              <a:t>Teacher says: </a:t>
            </a:r>
            <a:r>
              <a:rPr lang="en-GB" sz="1800" b="1" i="1" dirty="0">
                <a:solidFill>
                  <a:schemeClr val="bg1"/>
                </a:solidFill>
                <a:latin typeface="Comic Sans MS"/>
                <a:sym typeface="Comic Sans MS"/>
              </a:rPr>
              <a:t>“Write the quotient in its simplest form.”</a:t>
            </a:r>
            <a:endParaRPr lang="en-GB" sz="1800" i="1" dirty="0">
              <a:sym typeface="Comic Sans MS"/>
            </a:endParaRPr>
          </a:p>
          <a:p>
            <a:pPr marL="0" marR="0" indent="4572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1800" dirty="0">
              <a:effectLst/>
              <a:highlight>
                <a:srgbClr val="00FF00"/>
              </a:highligh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>
              <a:buSzPts val="6000"/>
            </a:pP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Give students </a:t>
            </a:r>
            <a:r>
              <a:rPr lang="en-US" sz="1800" b="0" u="none" dirty="0">
                <a:solidFill>
                  <a:schemeClr val="bg1"/>
                </a:solidFill>
                <a:effectLst/>
                <a:latin typeface="Comic Sans MS"/>
                <a:cs typeface="Calibri" panose="020F0502020204030204" pitchFamily="34" charset="0"/>
                <a:sym typeface="Comic Sans MS"/>
              </a:rPr>
              <a:t>some time to complete </a:t>
            </a:r>
            <a:r>
              <a:rPr lang="en-US" sz="1800" b="0" dirty="0">
                <a:solidFill>
                  <a:schemeClr val="bg1"/>
                </a:solidFill>
                <a:effectLst/>
                <a:latin typeface="Comic Sans MS"/>
                <a:sym typeface="Comic Sans MS"/>
              </a:rPr>
              <a:t>the activity.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b="0" u="none" dirty="0">
                <a:effectLst/>
              </a:rPr>
              <a:t>Teacher corrects the activity interactively.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US" sz="1200" b="0" u="none" dirty="0">
              <a:effectLst/>
            </a:endParaRPr>
          </a:p>
          <a:p>
            <a:r>
              <a:rPr lang="en-US" sz="1200" b="0" u="none" dirty="0">
                <a:latin typeface="Calibri"/>
                <a:ea typeface="Calibri" panose="020F0502020204030204" pitchFamily="34" charset="0"/>
                <a:cs typeface="Calibri"/>
              </a:rPr>
              <a:t>Teacher says: </a:t>
            </a:r>
            <a:r>
              <a:rPr lang="en-US" sz="1800" b="1" i="1" dirty="0">
                <a:effectLst/>
                <a:highlight>
                  <a:srgbClr val="00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“To divide two fractions, we multiply the first fraction by the reciprocal of the second fraction.</a:t>
            </a:r>
          </a:p>
          <a:p>
            <a:r>
              <a:rPr lang="en-US" sz="1800" b="1" i="1" dirty="0">
                <a:effectLst/>
                <a:highlight>
                  <a:srgbClr val="00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 simplify by dividing the numerator and the denominator by 6.”</a:t>
            </a:r>
            <a:endParaRPr lang="en-US" sz="1800" b="1" i="1" u="sng" dirty="0"/>
          </a:p>
          <a:p>
            <a:endParaRPr lang="en-US" sz="1800" b="1" u="sng" dirty="0"/>
          </a:p>
          <a:p>
            <a:pPr marL="51435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98571-67E4-422E-96B6-00BD69A096C8}" type="slidenum">
              <a:rPr lang="en-US" smtClean="0">
                <a:latin typeface="Comic Sans MS" panose="030F0702030302020204" pitchFamily="66" charset="0"/>
              </a:rPr>
              <a:t>12</a:t>
            </a:fld>
            <a:endParaRPr lang="en-US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20922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noProof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Note for the teacher</a:t>
            </a:r>
            <a:endParaRPr lang="en-US" sz="1200" b="1" u="none" noProof="0" dirty="0">
              <a:solidFill>
                <a:schemeClr val="dk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28600" indent="0"/>
            <a:r>
              <a:rPr lang="en-US" sz="1200" b="0" u="none" dirty="0">
                <a:latin typeface="Calibri"/>
                <a:ea typeface="Calibri" panose="020F0502020204030204" pitchFamily="34" charset="0"/>
                <a:cs typeface="Calibri"/>
              </a:rPr>
              <a:t>Teacher says: </a:t>
            </a:r>
            <a:r>
              <a:rPr lang="en-GB" sz="1800" b="1" i="1" dirty="0">
                <a:solidFill>
                  <a:schemeClr val="bg1"/>
                </a:solidFill>
                <a:latin typeface="Comic Sans MS"/>
                <a:sym typeface="Comic Sans MS"/>
              </a:rPr>
              <a:t>“Write the quotient in its simplest form.”</a:t>
            </a:r>
            <a:endParaRPr lang="en-GB" sz="1800" i="1" dirty="0">
              <a:sym typeface="Comic Sans MS"/>
            </a:endParaRPr>
          </a:p>
          <a:p>
            <a:pPr marL="22860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1800" dirty="0">
              <a:effectLst/>
              <a:highlight>
                <a:srgbClr val="00FF00"/>
              </a:highligh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28600" lvl="1" indent="0">
              <a:buSzPts val="6000"/>
            </a:pP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Give students </a:t>
            </a:r>
            <a:r>
              <a:rPr lang="en-US" sz="1800" b="0" u="none" dirty="0">
                <a:solidFill>
                  <a:schemeClr val="bg1"/>
                </a:solidFill>
                <a:effectLst/>
                <a:latin typeface="Comic Sans MS"/>
                <a:cs typeface="Calibri" panose="020F0502020204030204" pitchFamily="34" charset="0"/>
                <a:sym typeface="Comic Sans MS"/>
              </a:rPr>
              <a:t>some time to complete </a:t>
            </a:r>
            <a:r>
              <a:rPr lang="en-US" sz="1800" b="0" dirty="0">
                <a:solidFill>
                  <a:schemeClr val="bg1"/>
                </a:solidFill>
                <a:effectLst/>
                <a:latin typeface="Comic Sans MS"/>
                <a:sym typeface="Comic Sans MS"/>
              </a:rPr>
              <a:t>the activity.</a:t>
            </a:r>
          </a:p>
          <a:p>
            <a:pPr marL="2286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b="0" u="none" dirty="0">
                <a:effectLst/>
              </a:rPr>
              <a:t>Teacher corrects the activity interactively.</a:t>
            </a:r>
          </a:p>
          <a:p>
            <a:pPr marL="2286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US" sz="1200" b="0" u="none" dirty="0">
              <a:effectLst/>
            </a:endParaRPr>
          </a:p>
          <a:p>
            <a:pPr marL="228600" indent="0"/>
            <a:r>
              <a:rPr lang="en-US" sz="1200" b="0" u="none" dirty="0">
                <a:latin typeface="Calibri"/>
                <a:ea typeface="Calibri" panose="020F0502020204030204" pitchFamily="34" charset="0"/>
                <a:cs typeface="Calibri"/>
              </a:rPr>
              <a:t>Teacher says: </a:t>
            </a:r>
            <a:r>
              <a:rPr lang="en-US" sz="1800" b="1" i="1" dirty="0">
                <a:effectLst/>
                <a:highlight>
                  <a:srgbClr val="00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“To divide a mixed number by a fraction, we change the mixed number into an improper fraction and then we divide by multiplying the first fraction by the reciprocal of the second fraction.</a:t>
            </a:r>
          </a:p>
          <a:p>
            <a:pPr marL="228600" indent="0"/>
            <a:r>
              <a:rPr lang="en-US" sz="1800" b="1" i="1" dirty="0">
                <a:effectLst/>
                <a:highlight>
                  <a:srgbClr val="00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 simplify by dividing the numerator and the denominator by 2 and then we write the answer as a mixed number.”</a:t>
            </a:r>
            <a:endParaRPr lang="en-US" sz="1800" b="1" i="1" u="sng" dirty="0"/>
          </a:p>
          <a:p>
            <a:endParaRPr lang="en-US" sz="1800" b="1" u="sng" dirty="0"/>
          </a:p>
          <a:p>
            <a:endParaRPr lang="en-US" sz="1800" b="1" u="sng" dirty="0"/>
          </a:p>
          <a:p>
            <a:pPr marL="51435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98571-67E4-422E-96B6-00BD69A096C8}" type="slidenum">
              <a:rPr lang="en-US" smtClean="0">
                <a:latin typeface="Comic Sans MS" panose="030F0702030302020204" pitchFamily="66" charset="0"/>
              </a:rPr>
              <a:t>13</a:t>
            </a:fld>
            <a:endParaRPr lang="en-US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76713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noProof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Note for the teacher</a:t>
            </a:r>
            <a:endParaRPr lang="en-US" sz="1200" b="1" u="none" noProof="0" dirty="0">
              <a:solidFill>
                <a:schemeClr val="dk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28600" indent="0"/>
            <a:r>
              <a:rPr lang="en-US" sz="1200" b="0" u="none" dirty="0">
                <a:latin typeface="Calibri"/>
                <a:ea typeface="Calibri" panose="020F0502020204030204" pitchFamily="34" charset="0"/>
                <a:cs typeface="Calibri"/>
              </a:rPr>
              <a:t>Teacher says: </a:t>
            </a:r>
            <a:r>
              <a:rPr lang="en-GB" sz="1800" b="1" i="1" dirty="0">
                <a:solidFill>
                  <a:schemeClr val="bg1"/>
                </a:solidFill>
                <a:latin typeface="Comic Sans MS"/>
                <a:sym typeface="Comic Sans MS"/>
              </a:rPr>
              <a:t>“Write the quotient in its simplest form.”</a:t>
            </a:r>
            <a:endParaRPr lang="en-GB" sz="1800" i="1" dirty="0">
              <a:sym typeface="Comic Sans MS"/>
            </a:endParaRPr>
          </a:p>
          <a:p>
            <a:pPr marL="22860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1800" dirty="0">
              <a:effectLst/>
              <a:highlight>
                <a:srgbClr val="00FF00"/>
              </a:highligh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28600" lvl="1" indent="0">
              <a:buSzPts val="6000"/>
            </a:pP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Give students </a:t>
            </a:r>
            <a:r>
              <a:rPr lang="en-US" sz="1800" b="0" u="none" dirty="0">
                <a:solidFill>
                  <a:schemeClr val="bg1"/>
                </a:solidFill>
                <a:effectLst/>
                <a:latin typeface="Comic Sans MS"/>
                <a:cs typeface="Calibri" panose="020F0502020204030204" pitchFamily="34" charset="0"/>
                <a:sym typeface="Comic Sans MS"/>
              </a:rPr>
              <a:t>some time to complete </a:t>
            </a:r>
            <a:r>
              <a:rPr lang="en-US" sz="1800" b="0" dirty="0">
                <a:solidFill>
                  <a:schemeClr val="bg1"/>
                </a:solidFill>
                <a:effectLst/>
                <a:latin typeface="Comic Sans MS"/>
                <a:sym typeface="Comic Sans MS"/>
              </a:rPr>
              <a:t>the activity.</a:t>
            </a:r>
          </a:p>
          <a:p>
            <a:pPr marL="2286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b="0" u="none" dirty="0">
                <a:effectLst/>
              </a:rPr>
              <a:t>Teacher corrects the activity interactively.</a:t>
            </a:r>
          </a:p>
          <a:p>
            <a:pPr marL="2286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US" sz="1200" b="0" u="none" dirty="0">
              <a:effectLst/>
            </a:endParaRPr>
          </a:p>
          <a:p>
            <a:pPr marL="228600" indent="0"/>
            <a:r>
              <a:rPr lang="en-US" sz="1200" b="0" u="none" dirty="0">
                <a:latin typeface="Calibri"/>
                <a:ea typeface="Calibri" panose="020F0502020204030204" pitchFamily="34" charset="0"/>
                <a:cs typeface="Calibri"/>
              </a:rPr>
              <a:t>Teacher says: </a:t>
            </a:r>
            <a:r>
              <a:rPr lang="en-US" sz="1800" b="1" i="1" dirty="0">
                <a:effectLst/>
                <a:highlight>
                  <a:srgbClr val="00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“To divide two mixed numbers, we change the mixed numbers to improper fractions then we divide by multiplying the first fraction by the reciprocal of the second fraction.</a:t>
            </a:r>
          </a:p>
          <a:p>
            <a:pPr marL="228600" indent="0"/>
            <a:r>
              <a:rPr lang="en-US" sz="1800" b="1" i="1" dirty="0">
                <a:effectLst/>
                <a:highlight>
                  <a:srgbClr val="00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 simplify by dividing the numerator and the denominator by 14.”</a:t>
            </a:r>
          </a:p>
          <a:p>
            <a:endParaRPr lang="en-US" sz="1800" b="1" u="sn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98571-67E4-422E-96B6-00BD69A096C8}" type="slidenum">
              <a:rPr lang="en-US" smtClean="0">
                <a:latin typeface="Comic Sans MS" panose="030F0702030302020204" pitchFamily="66" charset="0"/>
              </a:rPr>
              <a:t>14</a:t>
            </a:fld>
            <a:endParaRPr lang="en-US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42180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noProof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Note for the teacher</a:t>
            </a:r>
            <a:endParaRPr lang="en-US" sz="1200" b="1" u="none" noProof="0" dirty="0">
              <a:solidFill>
                <a:schemeClr val="dk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28600" indent="0"/>
            <a:r>
              <a:rPr lang="en-US" sz="1200" b="0" u="none" dirty="0">
                <a:latin typeface="Calibri"/>
                <a:ea typeface="Calibri" panose="020F0502020204030204" pitchFamily="34" charset="0"/>
                <a:cs typeface="Calibri"/>
              </a:rPr>
              <a:t>Teacher says: </a:t>
            </a:r>
            <a:r>
              <a:rPr lang="en-GB" sz="1800" b="1" i="1" dirty="0">
                <a:solidFill>
                  <a:schemeClr val="bg1"/>
                </a:solidFill>
                <a:latin typeface="Comic Sans MS"/>
                <a:sym typeface="Comic Sans MS"/>
              </a:rPr>
              <a:t>“Write the quotient in its simplest form.”</a:t>
            </a:r>
            <a:endParaRPr lang="en-GB" sz="1800" i="1" dirty="0">
              <a:sym typeface="Comic Sans MS"/>
            </a:endParaRPr>
          </a:p>
          <a:p>
            <a:pPr marL="22860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1800" dirty="0">
              <a:effectLst/>
              <a:highlight>
                <a:srgbClr val="00FF00"/>
              </a:highligh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28600" lvl="1" indent="0">
              <a:buSzPts val="6000"/>
            </a:pP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Give students </a:t>
            </a:r>
            <a:r>
              <a:rPr lang="en-US" sz="1800" b="0" u="none" dirty="0">
                <a:solidFill>
                  <a:schemeClr val="bg1"/>
                </a:solidFill>
                <a:effectLst/>
                <a:latin typeface="Comic Sans MS"/>
                <a:cs typeface="Calibri" panose="020F0502020204030204" pitchFamily="34" charset="0"/>
                <a:sym typeface="Comic Sans MS"/>
              </a:rPr>
              <a:t>some time to complete </a:t>
            </a:r>
            <a:r>
              <a:rPr lang="en-US" sz="1800" b="0" dirty="0">
                <a:solidFill>
                  <a:schemeClr val="bg1"/>
                </a:solidFill>
                <a:effectLst/>
                <a:latin typeface="Comic Sans MS"/>
                <a:sym typeface="Comic Sans MS"/>
              </a:rPr>
              <a:t>the activity.</a:t>
            </a:r>
          </a:p>
          <a:p>
            <a:pPr marL="2286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b="0" u="none" dirty="0">
                <a:effectLst/>
              </a:rPr>
              <a:t>Teacher corrects the activity interactively.</a:t>
            </a:r>
          </a:p>
          <a:p>
            <a:pPr marL="2286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US" sz="1200" b="0" u="none" dirty="0">
              <a:effectLst/>
            </a:endParaRPr>
          </a:p>
          <a:p>
            <a:pPr marL="228600" indent="0"/>
            <a:r>
              <a:rPr lang="en-US" sz="1200" b="0" u="none" dirty="0">
                <a:latin typeface="Calibri"/>
                <a:ea typeface="Calibri" panose="020F0502020204030204" pitchFamily="34" charset="0"/>
                <a:cs typeface="Calibri"/>
              </a:rPr>
              <a:t>Teacher says: </a:t>
            </a:r>
            <a:r>
              <a:rPr lang="en-US" sz="1800" b="1" i="1" dirty="0">
                <a:effectLst/>
                <a:highlight>
                  <a:srgbClr val="00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“To divide a mixed number by a whole number, we change the mixed number to an improper fraction, and we write the whole in the form of a fraction with a denominator 1, then we divide by multiplying the first fraction by the reciprocal of the second fraction.</a:t>
            </a:r>
          </a:p>
          <a:p>
            <a:pPr marL="228600" indent="0"/>
            <a:r>
              <a:rPr lang="en-US" sz="1800" b="1" i="1" dirty="0">
                <a:effectLst/>
                <a:highlight>
                  <a:srgbClr val="00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 simplify by dividing the numerator and the denominator by 9.”</a:t>
            </a:r>
          </a:p>
          <a:p>
            <a:endParaRPr lang="en-US" sz="1800" b="1" u="sn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98571-67E4-422E-96B6-00BD69A096C8}" type="slidenum">
              <a:rPr lang="en-US" smtClean="0">
                <a:latin typeface="Comic Sans MS" panose="030F0702030302020204" pitchFamily="66" charset="0"/>
              </a:rPr>
              <a:t>15</a:t>
            </a:fld>
            <a:endParaRPr lang="en-US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86469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228600" marR="0" indent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200" b="1" noProof="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Arial" panose="020B0604020202020204" pitchFamily="34" charset="0"/>
                  </a:rPr>
                  <a:t>Note for the teacher</a:t>
                </a:r>
                <a:endParaRPr lang="en-US" sz="1200" b="1" u="none" noProof="0" dirty="0">
                  <a:solidFill>
                    <a:schemeClr val="dk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r>
                  <a:rPr lang="en-US" sz="1200" b="0" u="none" dirty="0">
                    <a:latin typeface="Calibri"/>
                    <a:ea typeface="Calibri" panose="020F0502020204030204" pitchFamily="34" charset="0"/>
                    <a:cs typeface="Calibri"/>
                  </a:rPr>
                  <a:t>Teacher says: </a:t>
                </a:r>
                <a:r>
                  <a:rPr lang="en-US" sz="1800" b="1" i="1" u="none" strike="noStrike" cap="none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Calibri"/>
                    <a:ea typeface="Calibri" panose="020F0502020204030204" pitchFamily="34" charset="0"/>
                    <a:cs typeface="Arial" panose="020B0604020202020204" pitchFamily="34" charset="0"/>
                    <a:sym typeface="Calibri"/>
                  </a:rPr>
                  <a:t>“Dany bought 2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1800" b="1" i="1" u="none" strike="noStrike" cap="none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Calibri"/>
                        <a:sym typeface="Calibri"/>
                      </a:rPr>
                      <m:t>5</m:t>
                    </m:r>
                    <m:f>
                      <m:fPr>
                        <m:ctrlPr>
                          <a:rPr lang="en-US" sz="1800" b="1" i="1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1800" b="1" i="1" u="none" strike="noStrike" cap="none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libri"/>
                            <a:ea typeface="Calibri"/>
                            <a:cs typeface="Calibri"/>
                            <a:sym typeface="Calibri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1800" b="1" i="1" u="none" strike="noStrike" cap="none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libri"/>
                            <a:ea typeface="Calibri"/>
                            <a:cs typeface="Calibri"/>
                            <a:sym typeface="Calibri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1800" b="1" i="1" u="none" strike="noStrike" cap="none" dirty="0">
                    <a:solidFill>
                      <a:schemeClr val="accent1">
                        <a:lumMod val="50000"/>
                      </a:schemeClr>
                    </a:solidFill>
                    <a:latin typeface="Calibri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US" sz="1800" b="1" i="1" u="none" strike="noStrike" cap="none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Calibri"/>
                    <a:ea typeface="Calibri" panose="020F0502020204030204" pitchFamily="34" charset="0"/>
                    <a:cs typeface="Arial" panose="020B0604020202020204" pitchFamily="34" charset="0"/>
                    <a:sym typeface="Calibri"/>
                  </a:rPr>
                  <a:t>kg of sugar. </a:t>
                </a: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800" b="1" i="1" u="none" strike="noStrike" cap="none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Calibri"/>
                    <a:ea typeface="Calibri" panose="020F0502020204030204" pitchFamily="34" charset="0"/>
                    <a:cs typeface="Arial" panose="020B0604020202020204" pitchFamily="34" charset="0"/>
                    <a:sym typeface="Calibri"/>
                  </a:rPr>
                  <a:t>He packed them in bags of </a:t>
                </a:r>
                <a:r>
                  <a:rPr lang="en-US" sz="1800" b="1" i="1" u="none" strike="noStrike" cap="none" dirty="0">
                    <a:solidFill>
                      <a:schemeClr val="accent1">
                        <a:lumMod val="50000"/>
                      </a:schemeClr>
                    </a:solidFill>
                    <a:latin typeface="Calibri"/>
                    <a:ea typeface="Calibri" panose="020F0502020204030204" pitchFamily="34" charset="0"/>
                    <a:cs typeface="Arial" panose="020B0604020202020204" pitchFamily="34" charset="0"/>
                    <a:sym typeface="Calibri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800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1800" b="1" i="1" u="none" strike="noStrike" cap="none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libri"/>
                            <a:ea typeface="Calibri"/>
                            <a:cs typeface="Calibri"/>
                            <a:sym typeface="Calibri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1800" b="1" i="1" u="none" strike="noStrike" cap="none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libri"/>
                            <a:ea typeface="Calibri"/>
                            <a:cs typeface="Calibri"/>
                            <a:sym typeface="Calibri"/>
                          </a:rPr>
                          <m:t>4</m:t>
                        </m:r>
                      </m:den>
                    </m:f>
                    <m:r>
                      <a:rPr lang="en-US" sz="1800" b="1" i="1">
                        <a:solidFill>
                          <a:schemeClr val="accent1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800" b="1" i="1" u="none" strike="noStrike" cap="none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Calibri"/>
                    <a:ea typeface="Calibri" panose="020F0502020204030204" pitchFamily="34" charset="0"/>
                    <a:cs typeface="Arial" panose="020B0604020202020204" pitchFamily="34" charset="0"/>
                    <a:sym typeface="Calibri"/>
                  </a:rPr>
                  <a:t>kg each. </a:t>
                </a: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800" b="1" i="1" u="none" strike="noStrike" cap="none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Calibri"/>
                    <a:ea typeface="Calibri" panose="020F0502020204030204" pitchFamily="34" charset="0"/>
                    <a:cs typeface="Arial" panose="020B0604020202020204" pitchFamily="34" charset="0"/>
                    <a:sym typeface="Calibri"/>
                  </a:rPr>
                  <a:t>How many bags did he use?”</a:t>
                </a:r>
                <a:endParaRPr lang="en-US" sz="1800" b="1" i="1" dirty="0">
                  <a:solidFill>
                    <a:schemeClr val="accent1">
                      <a:lumMod val="50000"/>
                    </a:schemeClr>
                  </a:solidFill>
                  <a:effectLst/>
                  <a:latin typeface="Comic Sans MS" panose="030F0702030302020204" pitchFamily="66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1435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endParaRPr lang="en-US" sz="1800" dirty="0">
                  <a:effectLst/>
                  <a:latin typeface="+mn-lt"/>
                  <a:ea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457200" lvl="1">
                  <a:buSzPts val="6000"/>
                </a:pPr>
                <a:r>
                  <a:rPr lang="en-US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Give students </a:t>
                </a:r>
                <a:r>
                  <a:rPr lang="en-US" sz="1800" b="0" u="none" dirty="0">
                    <a:solidFill>
                      <a:schemeClr val="bg1"/>
                    </a:solidFill>
                    <a:effectLst/>
                    <a:latin typeface="Comic Sans MS"/>
                    <a:cs typeface="Calibri" panose="020F0502020204030204" pitchFamily="34" charset="0"/>
                    <a:sym typeface="Comic Sans MS"/>
                  </a:rPr>
                  <a:t>some time to complete </a:t>
                </a:r>
                <a:r>
                  <a:rPr lang="en-US" sz="1800" b="0" dirty="0">
                    <a:solidFill>
                      <a:schemeClr val="bg1"/>
                    </a:solidFill>
                    <a:effectLst/>
                    <a:latin typeface="Comic Sans MS"/>
                    <a:sym typeface="Comic Sans MS"/>
                  </a:rPr>
                  <a:t>the activity. </a:t>
                </a:r>
              </a:p>
              <a:p>
                <a:pPr marL="457200" lvl="1">
                  <a:buSzPts val="6000"/>
                </a:pPr>
                <a:r>
                  <a:rPr lang="en-US" sz="1800" b="0" u="none" dirty="0">
                    <a:effectLst/>
                  </a:rPr>
                  <a:t>Teacher corrects the activity interactively.</a:t>
                </a:r>
              </a:p>
              <a:p>
                <a:pPr marL="51435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endPara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sz="1200" b="1" u="sng" dirty="0"/>
                  <a:t>Teaching suggestions:</a:t>
                </a:r>
                <a:endParaRPr lang="en-US" sz="1200" b="1" u="sng" dirty="0">
                  <a:latin typeface="Calibri"/>
                  <a:cs typeface="Calibri"/>
                </a:endParaRPr>
              </a:p>
              <a:p>
                <a:r>
                  <a:rPr lang="en-US" sz="1200" b="0" u="none" dirty="0">
                    <a:latin typeface="Calibri"/>
                    <a:ea typeface="Calibri" panose="020F0502020204030204" pitchFamily="34" charset="0"/>
                    <a:cs typeface="Calibri"/>
                  </a:rPr>
                  <a:t>Teacher says:</a:t>
                </a:r>
              </a:p>
              <a:p>
                <a:pPr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b="1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The length of a rectangular field is </a:t>
                </a:r>
                <a:r>
                  <a:rPr lang="en-US" sz="1800" b="1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+mn-lt"/>
                    <a:ea typeface="Calibri" panose="020F0502020204030204" pitchFamily="34" charset="0"/>
                    <a:cs typeface="Arial" panose="020B0604020202020204" pitchFamily="34" charset="0"/>
                  </a:rPr>
                  <a:t>2</a:t>
                </a:r>
                <a:r>
                  <a:rPr lang="en-US" sz="1800" b="1" i="0">
                    <a:solidFill>
                      <a:schemeClr val="accent1">
                        <a:lumMod val="50000"/>
                      </a:schemeClr>
                    </a:solidFill>
                    <a:latin typeface="Cambria Math" panose="02040503050406030204" pitchFamily="18" charset="0"/>
                  </a:rPr>
                  <a:t>"5" </a:t>
                </a:r>
                <a:r>
                  <a:rPr lang="en-US" sz="1800" b="1" i="0">
                    <a:solidFill>
                      <a:schemeClr val="accent1">
                        <a:lumMod val="50000"/>
                      </a:schemeClr>
                    </a:solidFill>
                    <a:latin typeface="+mn-lt"/>
                  </a:rPr>
                  <a:t> "3</a:t>
                </a:r>
                <a:r>
                  <a:rPr lang="en-US" sz="1800" b="1" i="0">
                    <a:solidFill>
                      <a:schemeClr val="accent1">
                        <a:lumMod val="50000"/>
                      </a:schemeClr>
                    </a:solidFill>
                    <a:latin typeface="Cambria Math" panose="02040503050406030204" pitchFamily="18" charset="0"/>
                  </a:rPr>
                  <a:t>" /</a:t>
                </a:r>
                <a:r>
                  <a:rPr lang="en-US" sz="1800" b="1" i="0">
                    <a:solidFill>
                      <a:schemeClr val="accent1">
                        <a:lumMod val="50000"/>
                      </a:schemeClr>
                    </a:solidFill>
                    <a:latin typeface="+mn-lt"/>
                  </a:rPr>
                  <a:t>"5</a:t>
                </a:r>
                <a:r>
                  <a:rPr lang="en-US" sz="1800" b="1" i="0">
                    <a:solidFill>
                      <a:schemeClr val="accent1">
                        <a:lumMod val="50000"/>
                      </a:schemeClr>
                    </a:solidFill>
                    <a:latin typeface="Cambria Math" panose="02040503050406030204" pitchFamily="18" charset="0"/>
                  </a:rPr>
                  <a:t>" </a:t>
                </a:r>
                <a:r>
                  <a:rPr lang="en-US" sz="1800" b="1" dirty="0">
                    <a:solidFill>
                      <a:schemeClr val="accent1">
                        <a:lumMod val="50000"/>
                      </a:schemeClr>
                    </a:solidFill>
                    <a:latin typeface="+mn-lt"/>
                  </a:rPr>
                  <a:t> </a:t>
                </a:r>
                <a:r>
                  <a:rPr lang="en-US" sz="1800" b="1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m of ribbon. </a:t>
                </a:r>
              </a:p>
              <a:p>
                <a:pPr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b="1" dirty="0">
                    <a:solidFill>
                      <a:schemeClr val="accent1">
                        <a:lumMod val="50000"/>
                      </a:schemeClr>
                    </a:solidFill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If the area of the field is 320 m</a:t>
                </a:r>
                <a:r>
                  <a:rPr lang="en-US" sz="1800" b="1" baseline="30000" dirty="0">
                    <a:solidFill>
                      <a:schemeClr val="accent1">
                        <a:lumMod val="50000"/>
                      </a:schemeClr>
                    </a:solidFill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2</a:t>
                </a:r>
                <a:r>
                  <a:rPr lang="en-US" sz="1800" b="1" dirty="0">
                    <a:solidFill>
                      <a:schemeClr val="accent1">
                        <a:lumMod val="50000"/>
                      </a:schemeClr>
                    </a:solidFill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, what is its width</a:t>
                </a:r>
                <a:r>
                  <a:rPr lang="en-US" sz="1800" b="1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?</a:t>
                </a:r>
                <a:endParaRPr lang="en-US" sz="1800" b="1" dirty="0">
                  <a:solidFill>
                    <a:schemeClr val="accent1">
                      <a:lumMod val="50000"/>
                    </a:schemeClr>
                  </a:solidFill>
                  <a:effectLst/>
                  <a:latin typeface="Comic Sans MS" panose="030F0702030302020204" pitchFamily="66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1435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endParaRPr lang="en-US" sz="1800" dirty="0">
                  <a:effectLst/>
                  <a:latin typeface="+mn-lt"/>
                  <a:ea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457200" lvl="1">
                  <a:buSzPts val="6000"/>
                </a:pPr>
                <a:r>
                  <a:rPr lang="en-US" sz="1800" b="0" i="0" dirty="0">
                    <a:latin typeface="Calibri" panose="020F0502020204030204" pitchFamily="34" charset="0"/>
                    <a:cs typeface="Calibri" panose="020F0502020204030204" pitchFamily="34" charset="0"/>
                  </a:rPr>
                  <a:t>Note for the teacher: </a:t>
                </a:r>
                <a:r>
                  <a:rPr lang="en-US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Give students </a:t>
                </a:r>
                <a:r>
                  <a:rPr lang="en-US" sz="1800" b="0" u="none" dirty="0">
                    <a:solidFill>
                      <a:schemeClr val="bg1"/>
                    </a:solidFill>
                    <a:effectLst/>
                    <a:latin typeface="Comic Sans MS"/>
                    <a:cs typeface="Calibri" panose="020F0502020204030204" pitchFamily="34" charset="0"/>
                    <a:sym typeface="Comic Sans MS"/>
                  </a:rPr>
                  <a:t>some time to complete </a:t>
                </a:r>
                <a:r>
                  <a:rPr lang="en-US" sz="1800" b="0" dirty="0">
                    <a:solidFill>
                      <a:schemeClr val="bg1"/>
                    </a:solidFill>
                    <a:effectLst/>
                    <a:latin typeface="Comic Sans MS"/>
                    <a:sym typeface="Comic Sans MS"/>
                  </a:rPr>
                  <a:t>the activity.</a:t>
                </a:r>
              </a:p>
              <a:p>
                <a:pPr marL="51435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endPara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98571-67E4-422E-96B6-00BD69A096C8}" type="slidenum">
              <a:rPr lang="en-US" smtClean="0">
                <a:latin typeface="Comic Sans MS" panose="030F0702030302020204" pitchFamily="66" charset="0"/>
              </a:rPr>
              <a:t>16</a:t>
            </a:fld>
            <a:endParaRPr lang="en-US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6913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228600" marR="0" indent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200" b="1" noProof="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Arial" panose="020B0604020202020204" pitchFamily="34" charset="0"/>
                  </a:rPr>
                  <a:t>Note for the teacher</a:t>
                </a:r>
                <a:endParaRPr lang="en-US" sz="1200" b="1" u="none" noProof="0" dirty="0">
                  <a:solidFill>
                    <a:schemeClr val="dk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r>
                  <a:rPr lang="en-US" sz="1200" b="0" u="none" dirty="0">
                    <a:latin typeface="Calibri"/>
                    <a:ea typeface="Calibri" panose="020F0502020204030204" pitchFamily="34" charset="0"/>
                    <a:cs typeface="Calibri"/>
                  </a:rPr>
                  <a:t>Teacher says:</a:t>
                </a:r>
                <a:r>
                  <a:rPr lang="en-US" sz="1200" b="0" u="none" baseline="0" dirty="0">
                    <a:latin typeface="Calibri"/>
                    <a:ea typeface="Calibri" panose="020F0502020204030204" pitchFamily="34" charset="0"/>
                    <a:cs typeface="Calibri"/>
                  </a:rPr>
                  <a:t> </a:t>
                </a:r>
                <a:r>
                  <a:rPr lang="en-US" sz="1800" b="1" i="1" u="none" strike="noStrike" cap="none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Calibri"/>
                    <a:ea typeface="Calibri" panose="020F0502020204030204" pitchFamily="34" charset="0"/>
                    <a:cs typeface="Arial" panose="020B0604020202020204" pitchFamily="34" charset="0"/>
                    <a:sym typeface="Calibri"/>
                  </a:rPr>
                  <a:t>“A worker painted 8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800" b="1" i="1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1800" b="1" i="1" u="none" strike="noStrike" cap="none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libri"/>
                            <a:ea typeface="Calibri"/>
                            <a:cs typeface="Calibri"/>
                            <a:sym typeface="Calibri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1800" b="1" i="1" u="none" strike="noStrike" cap="none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libri"/>
                            <a:ea typeface="Calibri"/>
                            <a:cs typeface="Calibri"/>
                            <a:sym typeface="Calibri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1800" b="1" i="1" u="none" strike="noStrike" cap="none" dirty="0">
                    <a:solidFill>
                      <a:schemeClr val="accent1">
                        <a:lumMod val="50000"/>
                      </a:schemeClr>
                    </a:solidFill>
                    <a:latin typeface="Calibri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US" sz="1800" b="1" i="1" u="none" strike="noStrike" cap="none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Calibri"/>
                    <a:ea typeface="Calibri" panose="020F0502020204030204" pitchFamily="34" charset="0"/>
                    <a:cs typeface="Arial" panose="020B0604020202020204" pitchFamily="34" charset="0"/>
                    <a:sym typeface="Calibri"/>
                  </a:rPr>
                  <a:t>m</a:t>
                </a:r>
                <a:r>
                  <a:rPr lang="en-US" sz="1800" b="1" i="1" u="none" strike="noStrike" cap="none" baseline="30000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Calibri"/>
                    <a:ea typeface="Calibri" panose="020F0502020204030204" pitchFamily="34" charset="0"/>
                    <a:cs typeface="Arial" panose="020B0604020202020204" pitchFamily="34" charset="0"/>
                    <a:sym typeface="Calibri"/>
                  </a:rPr>
                  <a:t>2</a:t>
                </a:r>
                <a:r>
                  <a:rPr lang="en-US" sz="1800" b="1" i="1" u="none" strike="noStrike" cap="none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Calibri"/>
                    <a:ea typeface="Calibri" panose="020F0502020204030204" pitchFamily="34" charset="0"/>
                    <a:cs typeface="Arial" panose="020B0604020202020204" pitchFamily="34" charset="0"/>
                    <a:sym typeface="Calibri"/>
                  </a:rPr>
                  <a:t> of a wall in </a:t>
                </a:r>
                <a:r>
                  <a:rPr lang="en-US" sz="1800" b="1" i="1" u="none" strike="noStrike" cap="none" dirty="0">
                    <a:solidFill>
                      <a:schemeClr val="accent1">
                        <a:lumMod val="50000"/>
                      </a:schemeClr>
                    </a:solidFill>
                    <a:latin typeface="Calibri"/>
                    <a:ea typeface="Calibri" panose="020F0502020204030204" pitchFamily="34" charset="0"/>
                    <a:cs typeface="Arial" panose="020B0604020202020204" pitchFamily="34" charset="0"/>
                    <a:sym typeface="Calibri"/>
                  </a:rPr>
                  <a:t>2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800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1800" b="1" i="1" u="none" strike="noStrike" cap="none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libri"/>
                            <a:ea typeface="Calibri"/>
                            <a:cs typeface="Calibri"/>
                            <a:sym typeface="Calibri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1800" b="1" i="1" u="none" strike="noStrike" cap="none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libri"/>
                            <a:ea typeface="Calibri"/>
                            <a:cs typeface="Calibri"/>
                            <a:sym typeface="Calibri"/>
                          </a:rPr>
                          <m:t>5</m:t>
                        </m:r>
                      </m:den>
                    </m:f>
                    <m:r>
                      <a:rPr lang="en-US" sz="1800" b="1" i="1">
                        <a:solidFill>
                          <a:schemeClr val="accent1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800" b="1" i="1" u="none" strike="noStrike" cap="none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Calibri"/>
                    <a:ea typeface="Calibri" panose="020F0502020204030204" pitchFamily="34" charset="0"/>
                    <a:cs typeface="Arial" panose="020B0604020202020204" pitchFamily="34" charset="0"/>
                    <a:sym typeface="Calibri"/>
                  </a:rPr>
                  <a:t>hours. </a:t>
                </a: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800" b="1" i="1" u="none" strike="noStrike" cap="none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Calibri"/>
                    <a:ea typeface="Calibri" panose="020F0502020204030204" pitchFamily="34" charset="0"/>
                    <a:cs typeface="Arial" panose="020B0604020202020204" pitchFamily="34" charset="0"/>
                    <a:sym typeface="Calibri"/>
                  </a:rPr>
                  <a:t>How many square meters did he paint per hour?”</a:t>
                </a:r>
                <a:endParaRPr lang="en-US" sz="1800" b="1" i="1" dirty="0">
                  <a:solidFill>
                    <a:schemeClr val="accent1">
                      <a:lumMod val="50000"/>
                    </a:schemeClr>
                  </a:solidFill>
                  <a:effectLst/>
                  <a:latin typeface="Comic Sans MS" panose="030F0702030302020204" pitchFamily="66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1435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endParaRPr lang="en-US" sz="1800" dirty="0">
                  <a:effectLst/>
                  <a:latin typeface="+mn-lt"/>
                  <a:ea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457200" lvl="1">
                  <a:buSzPts val="6000"/>
                </a:pPr>
                <a:r>
                  <a:rPr lang="en-US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Give students </a:t>
                </a:r>
                <a:r>
                  <a:rPr lang="en-US" sz="1800" b="0" u="none" dirty="0">
                    <a:solidFill>
                      <a:schemeClr val="bg1"/>
                    </a:solidFill>
                    <a:effectLst/>
                    <a:latin typeface="Comic Sans MS"/>
                    <a:cs typeface="Calibri" panose="020F0502020204030204" pitchFamily="34" charset="0"/>
                    <a:sym typeface="Comic Sans MS"/>
                  </a:rPr>
                  <a:t>some time to complete </a:t>
                </a:r>
                <a:r>
                  <a:rPr lang="en-US" sz="1800" b="0" dirty="0">
                    <a:solidFill>
                      <a:schemeClr val="bg1"/>
                    </a:solidFill>
                    <a:effectLst/>
                    <a:latin typeface="Comic Sans MS"/>
                    <a:sym typeface="Comic Sans MS"/>
                  </a:rPr>
                  <a:t>the activity.</a:t>
                </a:r>
              </a:p>
              <a:p>
                <a:pPr marL="457200" lvl="1">
                  <a:buSzPts val="6000"/>
                </a:pPr>
                <a:r>
                  <a:rPr lang="en-US" sz="1800" b="0" u="none" dirty="0">
                    <a:effectLst/>
                  </a:rPr>
                  <a:t>Teacher corrects the activity interactively.</a:t>
                </a:r>
              </a:p>
              <a:p>
                <a:pPr marL="51435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endPara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sz="1200" b="1" u="sng" dirty="0"/>
                  <a:t>Teaching suggestions:</a:t>
                </a:r>
                <a:endParaRPr lang="en-US" sz="1200" b="1" u="sng" dirty="0">
                  <a:latin typeface="Calibri"/>
                  <a:cs typeface="Calibri"/>
                </a:endParaRPr>
              </a:p>
              <a:p>
                <a:r>
                  <a:rPr lang="en-US" sz="1200" b="0" u="none" dirty="0">
                    <a:latin typeface="Calibri"/>
                    <a:ea typeface="Calibri" panose="020F0502020204030204" pitchFamily="34" charset="0"/>
                    <a:cs typeface="Calibri"/>
                  </a:rPr>
                  <a:t>Teacher says:</a:t>
                </a: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800" b="1" i="0" u="none" strike="noStrike" cap="none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Calibri"/>
                    <a:ea typeface="Calibri" panose="020F0502020204030204" pitchFamily="34" charset="0"/>
                    <a:cs typeface="Arial" panose="020B0604020202020204" pitchFamily="34" charset="0"/>
                    <a:sym typeface="Calibri"/>
                  </a:rPr>
                  <a:t>A worker painted 8</a:t>
                </a:r>
                <a:r>
                  <a:rPr lang="en-US" sz="1800" b="1" i="0" u="none" strike="noStrike" cap="none">
                    <a:solidFill>
                      <a:schemeClr val="accent1">
                        <a:lumMod val="50000"/>
                      </a:schemeClr>
                    </a:solidFill>
                    <a:latin typeface="Calibri"/>
                    <a:cs typeface="Calibri"/>
                    <a:sym typeface="Calibri"/>
                  </a:rPr>
                  <a:t>"</a:t>
                </a:r>
                <a:r>
                  <a:rPr lang="en-US" sz="1800" b="1" i="0" u="none" strike="noStrike" cap="none">
                    <a:solidFill>
                      <a:schemeClr val="accent1">
                        <a:lumMod val="50000"/>
                      </a:schemeClr>
                    </a:solidFill>
                    <a:latin typeface="Calibri"/>
                    <a:ea typeface="Calibri"/>
                    <a:cs typeface="Calibri"/>
                    <a:sym typeface="Calibri"/>
                  </a:rPr>
                  <a:t>2</a:t>
                </a:r>
                <a:r>
                  <a:rPr lang="en-US" sz="1800" b="1" i="0" u="none" strike="noStrike" cap="none">
                    <a:solidFill>
                      <a:schemeClr val="accent1">
                        <a:lumMod val="50000"/>
                      </a:schemeClr>
                    </a:solidFill>
                    <a:latin typeface="Cambria Math" panose="02040503050406030204" pitchFamily="18" charset="0"/>
                    <a:ea typeface="Calibri"/>
                    <a:cs typeface="Calibri"/>
                    <a:sym typeface="Calibri"/>
                  </a:rPr>
                  <a:t>" /"</a:t>
                </a:r>
                <a:r>
                  <a:rPr lang="en-US" sz="1800" b="1" i="0" u="none" strike="noStrike" cap="none">
                    <a:solidFill>
                      <a:schemeClr val="accent1">
                        <a:lumMod val="50000"/>
                      </a:schemeClr>
                    </a:solidFill>
                    <a:latin typeface="Calibri"/>
                    <a:ea typeface="Calibri"/>
                    <a:cs typeface="Calibri"/>
                    <a:sym typeface="Calibri"/>
                  </a:rPr>
                  <a:t>3</a:t>
                </a:r>
                <a:r>
                  <a:rPr lang="en-US" sz="1800" b="1" i="0" u="none" strike="noStrike" cap="none">
                    <a:solidFill>
                      <a:schemeClr val="accent1">
                        <a:lumMod val="50000"/>
                      </a:schemeClr>
                    </a:solidFill>
                    <a:latin typeface="Cambria Math" panose="02040503050406030204" pitchFamily="18" charset="0"/>
                    <a:ea typeface="Calibri"/>
                    <a:cs typeface="Calibri"/>
                    <a:sym typeface="Calibri"/>
                  </a:rPr>
                  <a:t>" </a:t>
                </a:r>
                <a:r>
                  <a:rPr lang="en-US" sz="1800" b="1" i="0" u="none" strike="noStrike" cap="none" dirty="0">
                    <a:solidFill>
                      <a:schemeClr val="accent1">
                        <a:lumMod val="50000"/>
                      </a:schemeClr>
                    </a:solidFill>
                    <a:latin typeface="Calibri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US" sz="1800" b="1" i="0" u="none" strike="noStrike" cap="none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Calibri"/>
                    <a:ea typeface="Calibri" panose="020F0502020204030204" pitchFamily="34" charset="0"/>
                    <a:cs typeface="Arial" panose="020B0604020202020204" pitchFamily="34" charset="0"/>
                    <a:sym typeface="Calibri"/>
                  </a:rPr>
                  <a:t>m</a:t>
                </a:r>
                <a:r>
                  <a:rPr lang="en-US" sz="1800" b="1" i="0" u="none" strike="noStrike" cap="none" baseline="30000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Calibri"/>
                    <a:ea typeface="Calibri" panose="020F0502020204030204" pitchFamily="34" charset="0"/>
                    <a:cs typeface="Arial" panose="020B0604020202020204" pitchFamily="34" charset="0"/>
                    <a:sym typeface="Calibri"/>
                  </a:rPr>
                  <a:t>2</a:t>
                </a:r>
                <a:r>
                  <a:rPr lang="en-US" sz="1800" b="1" i="0" u="none" strike="noStrike" cap="none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Calibri"/>
                    <a:ea typeface="Calibri" panose="020F0502020204030204" pitchFamily="34" charset="0"/>
                    <a:cs typeface="Arial" panose="020B0604020202020204" pitchFamily="34" charset="0"/>
                    <a:sym typeface="Calibri"/>
                  </a:rPr>
                  <a:t> of a wall in </a:t>
                </a:r>
                <a:r>
                  <a:rPr lang="en-US" sz="1800" b="1" i="0" u="none" strike="noStrike" cap="none" dirty="0">
                    <a:solidFill>
                      <a:schemeClr val="accent1">
                        <a:lumMod val="50000"/>
                      </a:schemeClr>
                    </a:solidFill>
                    <a:latin typeface="Calibri"/>
                    <a:ea typeface="Calibri" panose="020F0502020204030204" pitchFamily="34" charset="0"/>
                    <a:cs typeface="Arial" panose="020B0604020202020204" pitchFamily="34" charset="0"/>
                    <a:sym typeface="Calibri"/>
                  </a:rPr>
                  <a:t>2</a:t>
                </a:r>
                <a:r>
                  <a:rPr lang="en-US" sz="1800" b="1" i="0" u="none" strike="noStrike" cap="none">
                    <a:solidFill>
                      <a:schemeClr val="accent1">
                        <a:lumMod val="50000"/>
                      </a:schemeClr>
                    </a:solidFill>
                    <a:latin typeface="Calibri"/>
                    <a:cs typeface="Calibri"/>
                    <a:sym typeface="Calibri"/>
                  </a:rPr>
                  <a:t>"</a:t>
                </a:r>
                <a:r>
                  <a:rPr lang="en-US" sz="1800" b="1" i="0" u="none" strike="noStrike" cap="none">
                    <a:solidFill>
                      <a:schemeClr val="accent1">
                        <a:lumMod val="50000"/>
                      </a:schemeClr>
                    </a:solidFill>
                    <a:latin typeface="Calibri"/>
                    <a:ea typeface="Calibri"/>
                    <a:cs typeface="Calibri"/>
                    <a:sym typeface="Calibri"/>
                  </a:rPr>
                  <a:t>2</a:t>
                </a:r>
                <a:r>
                  <a:rPr lang="en-US" sz="1800" b="1" i="0" u="none" strike="noStrike" cap="none">
                    <a:solidFill>
                      <a:schemeClr val="accent1">
                        <a:lumMod val="50000"/>
                      </a:schemeClr>
                    </a:solidFill>
                    <a:latin typeface="Cambria Math" panose="02040503050406030204" pitchFamily="18" charset="0"/>
                    <a:ea typeface="Calibri"/>
                    <a:cs typeface="Calibri"/>
                    <a:sym typeface="Calibri"/>
                  </a:rPr>
                  <a:t>" /"</a:t>
                </a:r>
                <a:r>
                  <a:rPr lang="en-US" sz="1800" b="1" i="0" u="none" strike="noStrike" cap="none">
                    <a:solidFill>
                      <a:schemeClr val="accent1">
                        <a:lumMod val="50000"/>
                      </a:schemeClr>
                    </a:solidFill>
                    <a:latin typeface="Calibri"/>
                    <a:ea typeface="Calibri"/>
                    <a:cs typeface="Calibri"/>
                    <a:sym typeface="Calibri"/>
                  </a:rPr>
                  <a:t>5</a:t>
                </a:r>
                <a:r>
                  <a:rPr lang="en-US" sz="1800" b="1" i="0" u="none" strike="noStrike" cap="none">
                    <a:solidFill>
                      <a:schemeClr val="accent1">
                        <a:lumMod val="50000"/>
                      </a:schemeClr>
                    </a:solidFill>
                    <a:latin typeface="Cambria Math" panose="02040503050406030204" pitchFamily="18" charset="0"/>
                    <a:ea typeface="Calibri"/>
                    <a:cs typeface="Calibri"/>
                    <a:sym typeface="Calibri"/>
                  </a:rPr>
                  <a:t>"  </a:t>
                </a:r>
                <a:r>
                  <a:rPr lang="en-US" sz="1800" b="1" i="0">
                    <a:solidFill>
                      <a:schemeClr val="accent1">
                        <a:lumMod val="50000"/>
                      </a:schemeClr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en-US" sz="1800" b="1" i="0" u="none" strike="noStrike" cap="none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Calibri"/>
                    <a:ea typeface="Calibri" panose="020F0502020204030204" pitchFamily="34" charset="0"/>
                    <a:cs typeface="Arial" panose="020B0604020202020204" pitchFamily="34" charset="0"/>
                    <a:sym typeface="Calibri"/>
                  </a:rPr>
                  <a:t>hours. </a:t>
                </a: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800" b="1" i="0" u="none" strike="noStrike" cap="none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Calibri"/>
                    <a:ea typeface="Calibri" panose="020F0502020204030204" pitchFamily="34" charset="0"/>
                    <a:cs typeface="Arial" panose="020B0604020202020204" pitchFamily="34" charset="0"/>
                    <a:sym typeface="Calibri"/>
                  </a:rPr>
                  <a:t>How many square meters did he paint per hour?</a:t>
                </a:r>
                <a:endParaRPr lang="en-US" sz="1800" b="1" dirty="0">
                  <a:solidFill>
                    <a:schemeClr val="accent1">
                      <a:lumMod val="50000"/>
                    </a:schemeClr>
                  </a:solidFill>
                  <a:effectLst/>
                  <a:latin typeface="Comic Sans MS" panose="030F0702030302020204" pitchFamily="66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1435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endParaRPr lang="en-US" sz="1800" dirty="0">
                  <a:effectLst/>
                  <a:latin typeface="+mn-lt"/>
                  <a:ea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457200" lvl="1">
                  <a:buSzPts val="6000"/>
                </a:pPr>
                <a:r>
                  <a:rPr lang="en-US" sz="1800" b="0" i="0" dirty="0">
                    <a:latin typeface="Calibri" panose="020F0502020204030204" pitchFamily="34" charset="0"/>
                    <a:cs typeface="Calibri" panose="020F0502020204030204" pitchFamily="34" charset="0"/>
                  </a:rPr>
                  <a:t>Note for the teacher: </a:t>
                </a:r>
                <a:r>
                  <a:rPr lang="en-US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Give students </a:t>
                </a:r>
                <a:r>
                  <a:rPr lang="en-US" sz="1800" b="0" u="none" dirty="0">
                    <a:solidFill>
                      <a:schemeClr val="bg1"/>
                    </a:solidFill>
                    <a:effectLst/>
                    <a:latin typeface="Comic Sans MS"/>
                    <a:cs typeface="Calibri" panose="020F0502020204030204" pitchFamily="34" charset="0"/>
                    <a:sym typeface="Comic Sans MS"/>
                  </a:rPr>
                  <a:t>some time to complete </a:t>
                </a:r>
                <a:r>
                  <a:rPr lang="en-US" sz="1800" b="0" dirty="0">
                    <a:solidFill>
                      <a:schemeClr val="bg1"/>
                    </a:solidFill>
                    <a:effectLst/>
                    <a:latin typeface="Comic Sans MS"/>
                    <a:sym typeface="Comic Sans MS"/>
                  </a:rPr>
                  <a:t>the activity.</a:t>
                </a:r>
              </a:p>
              <a:p>
                <a:pPr marL="514350" marR="0" lvl="0" indent="-228600" algn="l" defTabSz="914400" rtl="0" eaLnBrk="1" fontAlgn="auto" latinLnBrk="0" hangingPunct="1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r>
                  <a:rPr lang="en-US" sz="1800" b="0" u="none" dirty="0">
                    <a:effectLst/>
                  </a:rPr>
                  <a:t>Teacher corrects the activity interactively</a:t>
                </a:r>
              </a:p>
              <a:p>
                <a:pPr marL="51435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endPara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98571-67E4-422E-96B6-00BD69A096C8}" type="slidenum">
              <a:rPr lang="en-US" smtClean="0">
                <a:latin typeface="Comic Sans MS" panose="030F0702030302020204" pitchFamily="66" charset="0"/>
              </a:rPr>
              <a:t>17</a:t>
            </a:fld>
            <a:endParaRPr lang="en-US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73962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228600" marR="0" indent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200" b="1" noProof="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Arial" panose="020B0604020202020204" pitchFamily="34" charset="0"/>
                  </a:rPr>
                  <a:t>Note for the teacher</a:t>
                </a:r>
                <a:endParaRPr lang="en-US" sz="1200" b="1" u="none" noProof="0" dirty="0">
                  <a:solidFill>
                    <a:schemeClr val="dk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r>
                  <a:rPr lang="en-US" sz="1200" b="0" u="none" dirty="0">
                    <a:latin typeface="Calibri"/>
                    <a:ea typeface="Calibri" panose="020F0502020204030204" pitchFamily="34" charset="0"/>
                    <a:cs typeface="Calibri"/>
                  </a:rPr>
                  <a:t>Teacher says:</a:t>
                </a:r>
                <a:r>
                  <a:rPr lang="en-US" sz="1200" b="0" u="none" baseline="0" dirty="0">
                    <a:latin typeface="Calibri"/>
                    <a:ea typeface="Calibri" panose="020F0502020204030204" pitchFamily="34" charset="0"/>
                    <a:cs typeface="Calibri"/>
                  </a:rPr>
                  <a:t> </a:t>
                </a:r>
                <a:r>
                  <a:rPr lang="en-US" sz="1800" b="1" i="1" u="none" strike="noStrike" cap="none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Calibri"/>
                    <a:ea typeface="Calibri" panose="020F0502020204030204" pitchFamily="34" charset="0"/>
                    <a:cs typeface="Arial" panose="020B0604020202020204" pitchFamily="34" charset="0"/>
                    <a:sym typeface="Calibri"/>
                  </a:rPr>
                  <a:t>“A gardener mixed 4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800" b="1" i="1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1800" b="1" i="1" u="none" strike="noStrike" cap="none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libri"/>
                            <a:ea typeface="Calibri"/>
                            <a:cs typeface="Calibri"/>
                            <a:sym typeface="Calibri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1800" b="1" i="1" u="none" strike="noStrike" cap="none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libri"/>
                            <a:ea typeface="Calibri"/>
                            <a:cs typeface="Calibri"/>
                            <a:sym typeface="Calibri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1800" b="1" i="1" u="none" strike="noStrike" cap="none" dirty="0">
                    <a:solidFill>
                      <a:schemeClr val="accent1">
                        <a:lumMod val="50000"/>
                      </a:schemeClr>
                    </a:solidFill>
                    <a:latin typeface="Calibri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US" sz="1800" b="1" i="1" u="none" strike="noStrike" cap="none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Calibri"/>
                    <a:ea typeface="Calibri" panose="020F0502020204030204" pitchFamily="34" charset="0"/>
                    <a:cs typeface="Arial" panose="020B0604020202020204" pitchFamily="34" charset="0"/>
                    <a:sym typeface="Calibri"/>
                  </a:rPr>
                  <a:t>measuring cups of organic compost in </a:t>
                </a:r>
                <a:r>
                  <a:rPr lang="en-US" sz="1800" b="1" i="1" u="none" strike="noStrike" cap="none" dirty="0">
                    <a:solidFill>
                      <a:schemeClr val="accent1">
                        <a:lumMod val="50000"/>
                      </a:schemeClr>
                    </a:solidFill>
                    <a:latin typeface="Calibri"/>
                    <a:ea typeface="Calibri" panose="020F0502020204030204" pitchFamily="34" charset="0"/>
                    <a:cs typeface="Arial" panose="020B0604020202020204" pitchFamily="34" charset="0"/>
                    <a:sym typeface="Calibri"/>
                  </a:rPr>
                  <a:t>2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800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1800" b="1" i="1" u="none" strike="noStrike" cap="none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libri"/>
                            <a:ea typeface="Calibri"/>
                            <a:cs typeface="Calibri"/>
                            <a:sym typeface="Calibri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1800" b="1" i="1" u="none" strike="noStrike" cap="none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libri"/>
                            <a:ea typeface="Calibri"/>
                            <a:cs typeface="Calibri"/>
                            <a:sym typeface="Calibri"/>
                          </a:rPr>
                          <m:t>4</m:t>
                        </m:r>
                      </m:den>
                    </m:f>
                    <m:r>
                      <a:rPr lang="en-US" sz="1800" b="1" i="1">
                        <a:solidFill>
                          <a:schemeClr val="accent1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800" b="1" i="1" u="none" strike="noStrike" cap="none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Calibri"/>
                    <a:ea typeface="Calibri" panose="020F0502020204030204" pitchFamily="34" charset="0"/>
                    <a:cs typeface="Arial" panose="020B0604020202020204" pitchFamily="34" charset="0"/>
                    <a:sym typeface="Calibri"/>
                  </a:rPr>
                  <a:t>sacks of soil. </a:t>
                </a: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800" b="1" i="1" u="none" strike="noStrike" cap="none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Calibri"/>
                    <a:ea typeface="Calibri" panose="020F0502020204030204" pitchFamily="34" charset="0"/>
                    <a:cs typeface="Arial" panose="020B0604020202020204" pitchFamily="34" charset="0"/>
                    <a:sym typeface="Calibri"/>
                  </a:rPr>
                  <a:t>How much compost would one sack of soil have?”</a:t>
                </a:r>
                <a:endParaRPr lang="en-US" sz="1800" b="1" i="1" dirty="0">
                  <a:solidFill>
                    <a:schemeClr val="accent1">
                      <a:lumMod val="50000"/>
                    </a:schemeClr>
                  </a:solidFill>
                  <a:effectLst/>
                  <a:latin typeface="Comic Sans MS" panose="030F0702030302020204" pitchFamily="66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1435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endParaRPr lang="en-US" sz="1800" dirty="0">
                  <a:effectLst/>
                  <a:latin typeface="+mn-lt"/>
                  <a:ea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457200" lvl="1">
                  <a:buSzPts val="6000"/>
                </a:pPr>
                <a:r>
                  <a:rPr lang="en-US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Give students </a:t>
                </a:r>
                <a:r>
                  <a:rPr lang="en-US" sz="1800" b="0" u="none" dirty="0">
                    <a:solidFill>
                      <a:schemeClr val="bg1"/>
                    </a:solidFill>
                    <a:effectLst/>
                    <a:latin typeface="Comic Sans MS"/>
                    <a:cs typeface="Calibri" panose="020F0502020204030204" pitchFamily="34" charset="0"/>
                    <a:sym typeface="Comic Sans MS"/>
                  </a:rPr>
                  <a:t>some time to complete </a:t>
                </a:r>
                <a:r>
                  <a:rPr lang="en-US" sz="1800" b="0" dirty="0">
                    <a:solidFill>
                      <a:schemeClr val="bg1"/>
                    </a:solidFill>
                    <a:effectLst/>
                    <a:latin typeface="Comic Sans MS"/>
                    <a:sym typeface="Comic Sans MS"/>
                  </a:rPr>
                  <a:t>the activity.</a:t>
                </a:r>
              </a:p>
              <a:p>
                <a:pPr marL="457200" lvl="1">
                  <a:buSzPts val="6000"/>
                </a:pPr>
                <a:r>
                  <a:rPr lang="en-US" sz="1800" b="0" u="none" dirty="0">
                    <a:effectLst/>
                  </a:rPr>
                  <a:t>Teacher corrects the activity interactively.</a:t>
                </a:r>
              </a:p>
              <a:p>
                <a:pPr marL="51435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endPara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sz="1200" b="1" u="sng" dirty="0"/>
                  <a:t>Teaching suggestions:</a:t>
                </a:r>
                <a:endParaRPr lang="en-US" sz="1200" b="1" u="sng" dirty="0">
                  <a:latin typeface="Calibri"/>
                  <a:cs typeface="Calibri"/>
                </a:endParaRPr>
              </a:p>
              <a:p>
                <a:r>
                  <a:rPr lang="en-US" sz="1200" b="0" u="none" dirty="0">
                    <a:latin typeface="Calibri"/>
                    <a:ea typeface="Calibri" panose="020F0502020204030204" pitchFamily="34" charset="0"/>
                    <a:cs typeface="Calibri"/>
                  </a:rPr>
                  <a:t>Teacher says:</a:t>
                </a: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800" b="1" i="0" u="none" strike="noStrike" cap="none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Calibri"/>
                    <a:ea typeface="Calibri" panose="020F0502020204030204" pitchFamily="34" charset="0"/>
                    <a:cs typeface="Arial" panose="020B0604020202020204" pitchFamily="34" charset="0"/>
                    <a:sym typeface="Calibri"/>
                  </a:rPr>
                  <a:t>A gardener mixed 4</a:t>
                </a:r>
                <a:r>
                  <a:rPr lang="en-US" sz="1800" b="1" i="0" u="none" strike="noStrike" cap="none">
                    <a:solidFill>
                      <a:schemeClr val="accent1">
                        <a:lumMod val="50000"/>
                      </a:schemeClr>
                    </a:solidFill>
                    <a:latin typeface="Calibri"/>
                    <a:cs typeface="Calibri"/>
                    <a:sym typeface="Calibri"/>
                  </a:rPr>
                  <a:t>"</a:t>
                </a:r>
                <a:r>
                  <a:rPr lang="en-US" sz="1800" b="1" i="0" u="none" strike="noStrike" cap="none">
                    <a:solidFill>
                      <a:schemeClr val="accent1">
                        <a:lumMod val="50000"/>
                      </a:schemeClr>
                    </a:solidFill>
                    <a:latin typeface="Calibri"/>
                    <a:ea typeface="Calibri"/>
                    <a:cs typeface="Calibri"/>
                    <a:sym typeface="Calibri"/>
                  </a:rPr>
                  <a:t>1</a:t>
                </a:r>
                <a:r>
                  <a:rPr lang="en-US" sz="1800" b="1" i="0" u="none" strike="noStrike" cap="none">
                    <a:solidFill>
                      <a:schemeClr val="accent1">
                        <a:lumMod val="50000"/>
                      </a:schemeClr>
                    </a:solidFill>
                    <a:latin typeface="Cambria Math" panose="02040503050406030204" pitchFamily="18" charset="0"/>
                    <a:ea typeface="Calibri"/>
                    <a:cs typeface="Calibri"/>
                    <a:sym typeface="Calibri"/>
                  </a:rPr>
                  <a:t>" /"</a:t>
                </a:r>
                <a:r>
                  <a:rPr lang="en-US" sz="1800" b="1" i="0" u="none" strike="noStrike" cap="none">
                    <a:solidFill>
                      <a:schemeClr val="accent1">
                        <a:lumMod val="50000"/>
                      </a:schemeClr>
                    </a:solidFill>
                    <a:latin typeface="Calibri"/>
                    <a:ea typeface="Calibri"/>
                    <a:cs typeface="Calibri"/>
                    <a:sym typeface="Calibri"/>
                  </a:rPr>
                  <a:t>2</a:t>
                </a:r>
                <a:r>
                  <a:rPr lang="en-US" sz="1800" b="1" i="0" u="none" strike="noStrike" cap="none">
                    <a:solidFill>
                      <a:schemeClr val="accent1">
                        <a:lumMod val="50000"/>
                      </a:schemeClr>
                    </a:solidFill>
                    <a:latin typeface="Cambria Math" panose="02040503050406030204" pitchFamily="18" charset="0"/>
                    <a:ea typeface="Calibri"/>
                    <a:cs typeface="Calibri"/>
                    <a:sym typeface="Calibri"/>
                  </a:rPr>
                  <a:t>" </a:t>
                </a:r>
                <a:r>
                  <a:rPr lang="en-US" sz="1800" b="1" i="0" u="none" strike="noStrike" cap="none" dirty="0">
                    <a:solidFill>
                      <a:schemeClr val="accent1">
                        <a:lumMod val="50000"/>
                      </a:schemeClr>
                    </a:solidFill>
                    <a:latin typeface="Calibri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US" sz="1800" b="1" i="0" u="none" strike="noStrike" cap="none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Calibri"/>
                    <a:ea typeface="Calibri" panose="020F0502020204030204" pitchFamily="34" charset="0"/>
                    <a:cs typeface="Arial" panose="020B0604020202020204" pitchFamily="34" charset="0"/>
                    <a:sym typeface="Calibri"/>
                  </a:rPr>
                  <a:t>measuring cups of organic compost in </a:t>
                </a:r>
                <a:r>
                  <a:rPr lang="en-US" sz="1800" b="1" i="0" u="none" strike="noStrike" cap="none" dirty="0">
                    <a:solidFill>
                      <a:schemeClr val="accent1">
                        <a:lumMod val="50000"/>
                      </a:schemeClr>
                    </a:solidFill>
                    <a:latin typeface="Calibri"/>
                    <a:ea typeface="Calibri" panose="020F0502020204030204" pitchFamily="34" charset="0"/>
                    <a:cs typeface="Arial" panose="020B0604020202020204" pitchFamily="34" charset="0"/>
                    <a:sym typeface="Calibri"/>
                  </a:rPr>
                  <a:t>2</a:t>
                </a:r>
                <a:r>
                  <a:rPr lang="en-US" sz="1800" b="1" i="0" u="none" strike="noStrike" cap="none">
                    <a:solidFill>
                      <a:schemeClr val="accent1">
                        <a:lumMod val="50000"/>
                      </a:schemeClr>
                    </a:solidFill>
                    <a:latin typeface="Calibri"/>
                    <a:cs typeface="Calibri"/>
                    <a:sym typeface="Calibri"/>
                  </a:rPr>
                  <a:t>"</a:t>
                </a:r>
                <a:r>
                  <a:rPr lang="en-US" sz="1800" b="1" i="0" u="none" strike="noStrike" cap="none">
                    <a:solidFill>
                      <a:schemeClr val="accent1">
                        <a:lumMod val="50000"/>
                      </a:schemeClr>
                    </a:solidFill>
                    <a:latin typeface="Calibri"/>
                    <a:ea typeface="Calibri"/>
                    <a:cs typeface="Calibri"/>
                    <a:sym typeface="Calibri"/>
                  </a:rPr>
                  <a:t>1</a:t>
                </a:r>
                <a:r>
                  <a:rPr lang="en-US" sz="1800" b="1" i="0" u="none" strike="noStrike" cap="none">
                    <a:solidFill>
                      <a:schemeClr val="accent1">
                        <a:lumMod val="50000"/>
                      </a:schemeClr>
                    </a:solidFill>
                    <a:latin typeface="Cambria Math" panose="02040503050406030204" pitchFamily="18" charset="0"/>
                    <a:ea typeface="Calibri"/>
                    <a:cs typeface="Calibri"/>
                    <a:sym typeface="Calibri"/>
                  </a:rPr>
                  <a:t>" /"</a:t>
                </a:r>
                <a:r>
                  <a:rPr lang="en-US" sz="1800" b="1" i="0" u="none" strike="noStrike" cap="none">
                    <a:solidFill>
                      <a:schemeClr val="accent1">
                        <a:lumMod val="50000"/>
                      </a:schemeClr>
                    </a:solidFill>
                    <a:latin typeface="Calibri"/>
                    <a:ea typeface="Calibri"/>
                    <a:cs typeface="Calibri"/>
                    <a:sym typeface="Calibri"/>
                  </a:rPr>
                  <a:t>4</a:t>
                </a:r>
                <a:r>
                  <a:rPr lang="en-US" sz="1800" b="1" i="0" u="none" strike="noStrike" cap="none">
                    <a:solidFill>
                      <a:schemeClr val="accent1">
                        <a:lumMod val="50000"/>
                      </a:schemeClr>
                    </a:solidFill>
                    <a:latin typeface="Cambria Math" panose="02040503050406030204" pitchFamily="18" charset="0"/>
                    <a:ea typeface="Calibri"/>
                    <a:cs typeface="Calibri"/>
                    <a:sym typeface="Calibri"/>
                  </a:rPr>
                  <a:t>"  </a:t>
                </a:r>
                <a:r>
                  <a:rPr lang="en-US" sz="1800" b="1" i="0">
                    <a:solidFill>
                      <a:schemeClr val="accent1">
                        <a:lumMod val="50000"/>
                      </a:schemeClr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en-US" sz="1800" b="1" i="0" u="none" strike="noStrike" cap="none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Calibri"/>
                    <a:ea typeface="Calibri" panose="020F0502020204030204" pitchFamily="34" charset="0"/>
                    <a:cs typeface="Arial" panose="020B0604020202020204" pitchFamily="34" charset="0"/>
                    <a:sym typeface="Calibri"/>
                  </a:rPr>
                  <a:t>sacks of soil. </a:t>
                </a: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800" b="1" i="0" u="none" strike="noStrike" cap="none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Calibri"/>
                    <a:ea typeface="Calibri" panose="020F0502020204030204" pitchFamily="34" charset="0"/>
                    <a:cs typeface="Arial" panose="020B0604020202020204" pitchFamily="34" charset="0"/>
                    <a:sym typeface="Calibri"/>
                  </a:rPr>
                  <a:t>How much compost would one sack of oil have?</a:t>
                </a:r>
                <a:endParaRPr lang="en-US" sz="1800" b="1" dirty="0">
                  <a:solidFill>
                    <a:schemeClr val="accent1">
                      <a:lumMod val="50000"/>
                    </a:schemeClr>
                  </a:solidFill>
                  <a:effectLst/>
                  <a:latin typeface="Comic Sans MS" panose="030F0702030302020204" pitchFamily="66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1435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endParaRPr lang="en-US" sz="1800" dirty="0">
                  <a:effectLst/>
                  <a:latin typeface="+mn-lt"/>
                  <a:ea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457200" lvl="1">
                  <a:buSzPts val="6000"/>
                </a:pPr>
                <a:r>
                  <a:rPr lang="en-US" sz="1800" b="0" i="0" dirty="0">
                    <a:latin typeface="Calibri" panose="020F0502020204030204" pitchFamily="34" charset="0"/>
                    <a:cs typeface="Calibri" panose="020F0502020204030204" pitchFamily="34" charset="0"/>
                  </a:rPr>
                  <a:t>Note for the teacher: </a:t>
                </a:r>
                <a:r>
                  <a:rPr lang="en-US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Give students </a:t>
                </a:r>
                <a:r>
                  <a:rPr lang="en-US" sz="1800" b="0" u="none" dirty="0">
                    <a:solidFill>
                      <a:schemeClr val="bg1"/>
                    </a:solidFill>
                    <a:effectLst/>
                    <a:latin typeface="Comic Sans MS"/>
                    <a:cs typeface="Calibri" panose="020F0502020204030204" pitchFamily="34" charset="0"/>
                    <a:sym typeface="Comic Sans MS"/>
                  </a:rPr>
                  <a:t>some time to complete </a:t>
                </a:r>
                <a:r>
                  <a:rPr lang="en-US" sz="1800" b="0" dirty="0">
                    <a:solidFill>
                      <a:schemeClr val="bg1"/>
                    </a:solidFill>
                    <a:effectLst/>
                    <a:latin typeface="Comic Sans MS"/>
                    <a:sym typeface="Comic Sans MS"/>
                  </a:rPr>
                  <a:t>the activity.</a:t>
                </a:r>
              </a:p>
              <a:p>
                <a:pPr marL="514350" marR="0" lvl="0" indent="-228600" algn="l" defTabSz="914400" rtl="0" eaLnBrk="1" fontAlgn="auto" latinLnBrk="0" hangingPunct="1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r>
                  <a:rPr lang="en-US" sz="1800" b="0" u="none" dirty="0">
                    <a:effectLst/>
                  </a:rPr>
                  <a:t>Teacher corrects the activity interactively</a:t>
                </a:r>
              </a:p>
              <a:p>
                <a:pPr marL="51435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endPara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98571-67E4-422E-96B6-00BD69A096C8}" type="slidenum">
              <a:rPr lang="en-US" smtClean="0">
                <a:latin typeface="Comic Sans MS" panose="030F0702030302020204" pitchFamily="66" charset="0"/>
              </a:rPr>
              <a:t>18</a:t>
            </a:fld>
            <a:endParaRPr lang="en-US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48905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br>
              <a:rPr lang="en-US" sz="1200" b="1" dirty="0">
                <a:solidFill>
                  <a:schemeClr val="bg1"/>
                </a:solidFill>
                <a:latin typeface="Comic Sans MS" panose="030F0702030302020204" pitchFamily="66" charset="0"/>
              </a:rPr>
            </a:br>
            <a:endParaRPr lang="en-US" sz="12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  <a:p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 sz="1200" b="0" i="0" u="none" strike="noStrike" cap="none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19</a:t>
            </a:fld>
            <a:endParaRPr lang="fr-FR" sz="1200" b="0" i="0" u="none" strike="noStrike" cap="none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779034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228600" marR="0" indent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200" b="1" noProof="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Arial" panose="020B0604020202020204" pitchFamily="34" charset="0"/>
                  </a:rPr>
                  <a:t>Note for the teacher</a:t>
                </a:r>
                <a:endParaRPr lang="en-US" sz="1200" b="1" u="none" noProof="0" dirty="0">
                  <a:solidFill>
                    <a:schemeClr val="dk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r>
                  <a:rPr lang="en-US" sz="1800" b="0" u="none" dirty="0">
                    <a:latin typeface="Calibri"/>
                    <a:ea typeface="Calibri" panose="020F0502020204030204" pitchFamily="34" charset="0"/>
                    <a:cs typeface="Calibri"/>
                  </a:rPr>
                  <a:t>Teacher says: </a:t>
                </a:r>
                <a:r>
                  <a:rPr lang="en-US" sz="1200" b="1" i="1" u="none" strike="noStrike" cap="none" dirty="0">
                    <a:solidFill>
                      <a:schemeClr val="accent1">
                        <a:lumMod val="50000"/>
                      </a:schemeClr>
                    </a:solidFill>
                    <a:latin typeface="Calibri"/>
                    <a:ea typeface="Calibri"/>
                    <a:cs typeface="Calibri"/>
                    <a:sym typeface="Calibri"/>
                  </a:rPr>
                  <a:t>“By the end of this session, </a:t>
                </a:r>
                <a:r>
                  <a:rPr lang="en-US" sz="1200" b="1" i="1" dirty="0">
                    <a:solidFill>
                      <a:schemeClr val="accent1">
                        <a:lumMod val="50000"/>
                      </a:schemeClr>
                    </a:solidFill>
                    <a:latin typeface="+mj-lt"/>
                  </a:rPr>
                  <a:t>you will be able to perform the division of two fractions.”</a:t>
                </a:r>
                <a:endParaRPr lang="en-GB" i="1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457200" marR="0" lvl="4" indent="-228600" algn="l" defTabSz="914400" rtl="0" eaLnBrk="1" fontAlgn="auto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r>
                  <a:rPr lang="en-US" b="1" u="sng" dirty="0">
                    <a:solidFill>
                      <a:srgbClr val="595959"/>
                    </a:solidFill>
                    <a:latin typeface="Comic Sans MS"/>
                  </a:rPr>
                  <a:t>VO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1200" b="1" dirty="0">
                    <a:solidFill>
                      <a:schemeClr val="accent1">
                        <a:lumMod val="50000"/>
                      </a:schemeClr>
                    </a:solidFill>
                    <a:latin typeface="+mn-lt"/>
                  </a:rPr>
                  <a:t>At the end of this session, you will be able to write a decimal number according to the powers of 10 and </a:t>
                </a:r>
                <a:r>
                  <a:rPr lang="en-US" sz="1200" b="1" i="0">
                    <a:solidFill>
                      <a:schemeClr val="accent1">
                        <a:lumMod val="50000"/>
                      </a:schemeClr>
                    </a:solidFill>
                    <a:latin typeface="Cambria Math" panose="02040503050406030204" pitchFamily="18" charset="0"/>
                  </a:rPr>
                  <a:t>𝟏/𝟏𝟎</a:t>
                </a:r>
                <a:r>
                  <a:rPr lang="en-US" sz="1200" b="1" dirty="0">
                    <a:solidFill>
                      <a:schemeClr val="accent1">
                        <a:lumMod val="50000"/>
                      </a:schemeClr>
                    </a:solidFill>
                    <a:latin typeface="+mn-lt"/>
                  </a:rPr>
                  <a:t>.</a:t>
                </a:r>
              </a:p>
              <a:p>
                <a:endParaRPr lang="en-GB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ts val="1200"/>
            </a:pPr>
            <a:fld id="{00000000-1234-1234-1234-123412341234}" type="slidenum">
              <a:rPr lang="fr-FR" sz="120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pPr algn="r">
                <a:buSzPts val="1200"/>
              </a:pPr>
              <a:t>2</a:t>
            </a:fld>
            <a:endParaRPr lang="fr-FR" sz="120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811630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228600" marR="0" indent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200" b="1" noProof="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Arial" panose="020B0604020202020204" pitchFamily="34" charset="0"/>
                  </a:rPr>
                  <a:t>Note for the teacher</a:t>
                </a:r>
                <a:endParaRPr lang="en-US" sz="1200" b="1" u="none" noProof="0" dirty="0">
                  <a:solidFill>
                    <a:schemeClr val="dk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r>
                  <a:rPr lang="en-US" sz="1200" b="0" u="none" dirty="0">
                    <a:latin typeface="Calibri"/>
                    <a:ea typeface="Calibri" panose="020F0502020204030204" pitchFamily="34" charset="0"/>
                    <a:cs typeface="Calibri"/>
                  </a:rPr>
                  <a:t>Teacher says: </a:t>
                </a:r>
                <a:r>
                  <a:rPr lang="en-US" sz="1200" b="1" i="1" u="none" strike="noStrike" cap="none" dirty="0">
                    <a:solidFill>
                      <a:schemeClr val="dk1"/>
                    </a:solidFill>
                    <a:effectLst/>
                    <a:highlight>
                      <a:srgbClr val="00FFFF"/>
                    </a:highlight>
                    <a:latin typeface="Calibri"/>
                    <a:ea typeface="Calibri"/>
                    <a:cs typeface="Calibri"/>
                    <a:sym typeface="Calibri"/>
                  </a:rPr>
                  <a:t>“You did a great job.</a:t>
                </a:r>
              </a:p>
              <a:p>
                <a:r>
                  <a:rPr lang="en-US" sz="1200" b="1" i="1" u="none" strike="noStrike" cap="none" dirty="0">
                    <a:solidFill>
                      <a:schemeClr val="dk1"/>
                    </a:solidFill>
                    <a:effectLst/>
                    <a:highlight>
                      <a:srgbClr val="00FFFF"/>
                    </a:highlight>
                    <a:latin typeface="Calibri"/>
                    <a:ea typeface="Calibri"/>
                    <a:cs typeface="Calibri"/>
                    <a:sym typeface="Calibri"/>
                  </a:rPr>
                  <a:t>Now you know how to multiply and divide two fractions or mixed numbers.</a:t>
                </a:r>
              </a:p>
              <a:p>
                <a:r>
                  <a:rPr lang="en-US" sz="1200" b="1" i="1" u="none" strike="noStrike" cap="none" dirty="0">
                    <a:solidFill>
                      <a:schemeClr val="dk1"/>
                    </a:solidFill>
                    <a:effectLst/>
                    <a:highlight>
                      <a:srgbClr val="00FFFF"/>
                    </a:highlight>
                    <a:latin typeface="Calibri"/>
                    <a:ea typeface="Calibri"/>
                    <a:cs typeface="Calibri"/>
                    <a:sym typeface="Calibri"/>
                  </a:rPr>
                  <a:t>You also know how to simplify your product or quotient.</a:t>
                </a:r>
              </a:p>
              <a:p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And so, you can find the fraction of the price of each monthly payment Samir paid for the television and the DVD player. </a:t>
                </a:r>
                <a:endParaRPr lang="en-US" sz="1800" b="1" i="1" dirty="0">
                  <a:effectLst/>
                  <a:highlight>
                    <a:srgbClr val="00FFFF"/>
                  </a:highlight>
                  <a:latin typeface="Calibri" panose="020F0502020204030204" pitchFamily="34" charset="0"/>
                  <a:ea typeface="Times New Roman" panose="02020603050405020304" pitchFamily="18" charset="0"/>
                  <a:cs typeface="Arial" panose="020B0604020202020204" pitchFamily="34" charset="0"/>
                </a:endParaRPr>
              </a:p>
              <a:p>
                <a:endParaRPr lang="en-US" sz="1800" b="1" i="1" dirty="0">
                  <a:effectLst/>
                  <a:highlight>
                    <a:srgbClr val="00FFFF"/>
                  </a:highlight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endParaRPr>
              </a:p>
              <a:p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We know that he paid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800" b="1" i="1">
                            <a:effectLst/>
                            <a:highlight>
                              <a:srgbClr val="00FFFF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a:rPr lang="en-US" sz="1800" b="1" i="1" smtClean="0">
                            <a:effectLst/>
                            <a:highlight>
                              <a:srgbClr val="00FFFF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𝟑</m:t>
                        </m:r>
                      </m:num>
                      <m:den>
                        <m:r>
                          <a:rPr lang="en-US" sz="1800" b="1" i="1" smtClean="0">
                            <a:effectLst/>
                            <a:highlight>
                              <a:srgbClr val="00FFFF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𝟓</m:t>
                        </m:r>
                      </m:den>
                    </m:f>
                    <m:r>
                      <a:rPr lang="en-US" sz="1800" b="1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rPr>
                      <m:t>  </m:t>
                    </m:r>
                  </m:oMath>
                </a14:m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of the price as a down payment.</a:t>
                </a:r>
                <a:endParaRPr lang="en-US" sz="1800" b="1" i="1" dirty="0">
                  <a:effectLst/>
                  <a:highlight>
                    <a:srgbClr val="00FFFF"/>
                  </a:highlight>
                  <a:latin typeface="Calibri" panose="020F0502020204030204" pitchFamily="34" charset="0"/>
                  <a:ea typeface="Times New Roman" panose="02020603050405020304" pitchFamily="18" charset="0"/>
                  <a:cs typeface="Arial" panose="020B0604020202020204" pitchFamily="34" charset="0"/>
                </a:endParaRPr>
              </a:p>
              <a:p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The next month he paid another payment that is equivalent to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800" b="1" i="1">
                            <a:effectLst/>
                            <a:highlight>
                              <a:srgbClr val="00FFFF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a:rPr lang="en-US" sz="1800" b="1" i="1" smtClean="0">
                            <a:effectLst/>
                            <a:highlight>
                              <a:srgbClr val="00FFFF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𝟏</m:t>
                        </m:r>
                      </m:num>
                      <m:den>
                        <m:r>
                          <a:rPr lang="en-US" sz="1800" b="1" i="1" smtClean="0">
                            <a:effectLst/>
                            <a:highlight>
                              <a:srgbClr val="00FFFF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𝟒</m:t>
                        </m:r>
                      </m:den>
                    </m:f>
                    <m:r>
                      <a:rPr lang="en-US" sz="1800" b="1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rPr>
                      <m:t>  </m:t>
                    </m:r>
                  </m:oMath>
                </a14:m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of the down payment. </a:t>
                </a:r>
                <a:endParaRPr lang="en-US" sz="1800" b="1" i="1" dirty="0">
                  <a:effectLst/>
                  <a:highlight>
                    <a:srgbClr val="00FFFF"/>
                  </a:highlight>
                  <a:latin typeface="Calibri" panose="020F0502020204030204" pitchFamily="34" charset="0"/>
                  <a:ea typeface="Times New Roman" panose="02020603050405020304" pitchFamily="18" charset="0"/>
                  <a:cs typeface="Arial" panose="020B0604020202020204" pitchFamily="34" charset="0"/>
                </a:endParaRPr>
              </a:p>
              <a:p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What fraction of the price is next month’s payment?”</a:t>
                </a:r>
              </a:p>
              <a:p>
                <a:pPr marL="457200" marR="0" lvl="0" indent="-2286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endParaRPr lang="en-US" sz="1800" b="0" i="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457200" marR="0" lvl="0" indent="-2286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r>
                  <a:rPr lang="en-US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Give students </a:t>
                </a:r>
                <a:r>
                  <a:rPr lang="en-US" sz="1800" b="0" u="none" dirty="0">
                    <a:solidFill>
                      <a:schemeClr val="bg1"/>
                    </a:solidFill>
                    <a:effectLst/>
                    <a:latin typeface="Comic Sans MS"/>
                    <a:cs typeface="Calibri" panose="020F0502020204030204" pitchFamily="34" charset="0"/>
                    <a:sym typeface="Comic Sans MS"/>
                  </a:rPr>
                  <a:t>some time to answer each question</a:t>
                </a:r>
                <a:r>
                  <a:rPr lang="en-US" sz="1800" b="0" dirty="0">
                    <a:solidFill>
                      <a:schemeClr val="bg1"/>
                    </a:solidFill>
                    <a:effectLst/>
                    <a:latin typeface="Comic Sans MS"/>
                    <a:sym typeface="Comic Sans MS"/>
                  </a:rPr>
                  <a:t>.</a:t>
                </a:r>
              </a:p>
              <a:p>
                <a:pPr marL="457200" marR="0" lvl="0" indent="-2286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r>
                  <a:rPr lang="en-US" sz="1800" b="0" u="none" dirty="0">
                    <a:effectLst/>
                  </a:rPr>
                  <a:t>Teacher corrects the activity interactively.</a:t>
                </a:r>
              </a:p>
              <a:p>
                <a:pPr marL="457200" marR="0" lvl="0" indent="-2286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endParaRPr lang="en-US" sz="1800" b="0" i="1" u="none" dirty="0">
                  <a:effectLst/>
                  <a:highlight>
                    <a:srgbClr val="00FFFF"/>
                  </a:highlight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endParaRPr>
              </a:p>
              <a:p>
                <a:pPr marL="457200" marR="0" lvl="0" indent="-2286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r>
                  <a:rPr lang="en-US" sz="1800" b="0" u="none" dirty="0">
                    <a:latin typeface="Calibri"/>
                    <a:ea typeface="Calibri" panose="020F0502020204030204" pitchFamily="34" charset="0"/>
                    <a:cs typeface="Calibri"/>
                  </a:rPr>
                  <a:t>Teacher says: </a:t>
                </a:r>
                <a:r>
                  <a:rPr lang="en-US" sz="1800" b="1" i="1" u="none" strike="noStrike" cap="none" dirty="0">
                    <a:solidFill>
                      <a:schemeClr val="dk1"/>
                    </a:solidFill>
                    <a:effectLst/>
                    <a:highlight>
                      <a:srgbClr val="00FFFF"/>
                    </a:highlight>
                    <a:latin typeface="Calibri"/>
                    <a:ea typeface="Calibri"/>
                    <a:cs typeface="Calibri"/>
                    <a:sym typeface="Calibri"/>
                  </a:rPr>
                  <a:t>“</a:t>
                </a:r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What fraction represents the remaining amount to be paid?”</a:t>
                </a:r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</a:t>
                </a:r>
              </a:p>
              <a:p>
                <a:pPr marL="457200" marR="0" lvl="0" indent="-2286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endParaRPr lang="en-US" sz="1800" b="1" i="1" dirty="0">
                  <a:effectLst/>
                  <a:highlight>
                    <a:srgbClr val="00FFFF"/>
                  </a:highlight>
                  <a:latin typeface="Calibri" panose="020F0502020204030204" pitchFamily="34" charset="0"/>
                  <a:ea typeface="Times New Roman" panose="02020603050405020304" pitchFamily="18" charset="0"/>
                  <a:cs typeface="Arial" panose="020B0604020202020204" pitchFamily="34" charset="0"/>
                </a:endParaRPr>
              </a:p>
              <a:p>
                <a:pPr marL="457200" marR="0" lvl="0" indent="-2286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r>
                  <a:rPr lang="en-US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Give students </a:t>
                </a:r>
                <a:r>
                  <a:rPr lang="en-US" sz="1800" b="0" u="none" dirty="0">
                    <a:solidFill>
                      <a:schemeClr val="bg1"/>
                    </a:solidFill>
                    <a:effectLst/>
                    <a:latin typeface="Comic Sans MS"/>
                    <a:cs typeface="Calibri" panose="020F0502020204030204" pitchFamily="34" charset="0"/>
                    <a:sym typeface="Comic Sans MS"/>
                  </a:rPr>
                  <a:t>some time to answer each question</a:t>
                </a:r>
                <a:r>
                  <a:rPr lang="en-US" sz="1800" b="0" dirty="0">
                    <a:solidFill>
                      <a:schemeClr val="bg1"/>
                    </a:solidFill>
                    <a:effectLst/>
                    <a:latin typeface="Comic Sans MS"/>
                    <a:sym typeface="Comic Sans MS"/>
                  </a:rPr>
                  <a:t>.</a:t>
                </a:r>
              </a:p>
              <a:p>
                <a:pPr marL="457200" marR="0" lvl="0" indent="-2286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r>
                  <a:rPr lang="en-US" sz="1800" b="0" u="none" dirty="0">
                    <a:effectLst/>
                  </a:rPr>
                  <a:t>Teacher corrects the activity interactively.</a:t>
                </a:r>
              </a:p>
              <a:p>
                <a:pPr marL="457200" marR="0" lvl="0" indent="-2286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endParaRPr lang="en-US" sz="1800" b="1" i="1" dirty="0">
                  <a:effectLst/>
                  <a:highlight>
                    <a:srgbClr val="00FFFF"/>
                  </a:highlight>
                  <a:latin typeface="Calibri" panose="020F0502020204030204" pitchFamily="34" charset="0"/>
                  <a:ea typeface="Times New Roman" panose="02020603050405020304" pitchFamily="18" charset="0"/>
                  <a:cs typeface="Arial" panose="020B0604020202020204" pitchFamily="34" charset="0"/>
                </a:endParaRPr>
              </a:p>
              <a:p>
                <a:pPr marL="457200" marR="0" lvl="0" indent="-2286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r>
                  <a:rPr lang="en-US" sz="1800" b="0" u="none" dirty="0">
                    <a:latin typeface="Calibri"/>
                    <a:ea typeface="Calibri" panose="020F0502020204030204" pitchFamily="34" charset="0"/>
                    <a:cs typeface="Calibri"/>
                  </a:rPr>
                  <a:t>Teacher says: </a:t>
                </a:r>
                <a:r>
                  <a:rPr lang="en-US" sz="1800" b="1" i="1" u="none" strike="noStrike" cap="none" dirty="0">
                    <a:solidFill>
                      <a:schemeClr val="dk1"/>
                    </a:solidFill>
                    <a:effectLst/>
                    <a:highlight>
                      <a:srgbClr val="00FFFF"/>
                    </a:highlight>
                    <a:latin typeface="Calibri"/>
                    <a:ea typeface="Calibri"/>
                    <a:cs typeface="Calibri"/>
                    <a:sym typeface="Calibri"/>
                  </a:rPr>
                  <a:t>“</a:t>
                </a:r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The remaining amount was settled as monthly payments for 5 months.</a:t>
                </a:r>
                <a:endParaRPr lang="en-US" sz="1800" b="1" i="1" dirty="0">
                  <a:effectLst/>
                  <a:highlight>
                    <a:srgbClr val="00FFFF"/>
                  </a:highlight>
                  <a:latin typeface="Calibri" panose="020F0502020204030204" pitchFamily="34" charset="0"/>
                  <a:ea typeface="Times New Roman" panose="02020603050405020304" pitchFamily="18" charset="0"/>
                  <a:cs typeface="Arial" panose="020B0604020202020204" pitchFamily="34" charset="0"/>
                </a:endParaRPr>
              </a:p>
              <a:p>
                <a:pPr marL="457200" marR="0" lvl="0" indent="-2286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What fraction of the price was each monthly payment?”</a:t>
                </a:r>
                <a:endParaRPr lang="en-US" sz="1800" b="1" i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457200" marR="0" lvl="0" indent="-2286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endParaRPr lang="en-US" sz="1800" b="1" i="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457200" marR="0" lvl="0" indent="-2286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r>
                  <a:rPr lang="en-US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Give students </a:t>
                </a:r>
                <a:r>
                  <a:rPr lang="en-US" sz="1800" b="0" u="none" dirty="0">
                    <a:solidFill>
                      <a:schemeClr val="bg1"/>
                    </a:solidFill>
                    <a:effectLst/>
                    <a:latin typeface="Comic Sans MS"/>
                    <a:cs typeface="Calibri" panose="020F0502020204030204" pitchFamily="34" charset="0"/>
                    <a:sym typeface="Comic Sans MS"/>
                  </a:rPr>
                  <a:t>some time to answer each question</a:t>
                </a:r>
                <a:r>
                  <a:rPr lang="en-US" sz="1800" b="0" dirty="0">
                    <a:solidFill>
                      <a:schemeClr val="bg1"/>
                    </a:solidFill>
                    <a:effectLst/>
                    <a:latin typeface="Comic Sans MS"/>
                    <a:sym typeface="Comic Sans MS"/>
                  </a:rPr>
                  <a:t>.</a:t>
                </a:r>
              </a:p>
              <a:p>
                <a:pPr marL="457200" marR="0" lvl="0" indent="-2286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r>
                  <a:rPr lang="en-US" sz="1800" b="0" u="none" dirty="0">
                    <a:effectLst/>
                  </a:rPr>
                  <a:t>Teacher corrects the activity interactively.</a:t>
                </a:r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sz="1200" b="1" u="sng" dirty="0"/>
                  <a:t>Teaching suggestions:</a:t>
                </a:r>
                <a:endParaRPr lang="en-US" sz="1200" b="1" u="sng" dirty="0">
                  <a:latin typeface="Calibri"/>
                  <a:cs typeface="Calibri"/>
                </a:endParaRPr>
              </a:p>
              <a:p>
                <a:r>
                  <a:rPr lang="en-US" sz="1200" b="0" u="none" dirty="0">
                    <a:latin typeface="Calibri"/>
                    <a:ea typeface="Calibri" panose="020F0502020204030204" pitchFamily="34" charset="0"/>
                    <a:cs typeface="Calibri"/>
                  </a:rPr>
                  <a:t>Teacher says:</a:t>
                </a:r>
              </a:p>
              <a:p>
                <a:pPr marL="51435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Samir bought a television and a DVD player. He paid  </a:t>
                </a:r>
                <a:r>
                  <a:rPr lang="en-US" sz="1800" i="0">
                    <a:effectLst/>
                    <a:highlight>
                      <a:srgbClr val="00FFFF"/>
                    </a:highlight>
                    <a:latin typeface="Cambria Math" panose="02040503050406030204" pitchFamily="18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3/5 </a:t>
                </a:r>
                <a:r>
                  <a:rPr lang="en-US" sz="1800" i="0">
                    <a:effectLst/>
                    <a:latin typeface="Cambria Math" panose="02040503050406030204" pitchFamily="18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 </a:t>
                </a:r>
                <a:r>
                  <a:rPr lang="en-US" sz="1800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of the price as a down payment and the next month he paid another payment that is equivalent to </a:t>
                </a:r>
                <a:r>
                  <a:rPr lang="en-US" sz="1800" i="0">
                    <a:effectLst/>
                    <a:highlight>
                      <a:srgbClr val="00FFFF"/>
                    </a:highlight>
                    <a:latin typeface="Cambria Math" panose="02040503050406030204" pitchFamily="18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1/4 </a:t>
                </a:r>
                <a:r>
                  <a:rPr lang="en-US" sz="1800" i="0">
                    <a:effectLst/>
                    <a:latin typeface="Cambria Math" panose="02040503050406030204" pitchFamily="18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 </a:t>
                </a:r>
                <a:r>
                  <a:rPr lang="en-US" sz="1800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of the down payment. The remaining amount was paid as monthly payments for 5 months.</a:t>
                </a:r>
                <a:endPara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1435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What fraction of the price was each monthly payment?</a:t>
                </a:r>
                <a:endPara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290513" lvl="1">
                  <a:buSzPts val="6000"/>
                  <a:buFont typeface="Comic Sans MS"/>
                </a:pPr>
                <a:endParaRPr lang="en-GB" sz="1800" dirty="0">
                  <a:solidFill>
                    <a:schemeClr val="bg1"/>
                  </a:solidFill>
                  <a:sym typeface="Comic Sans MS"/>
                </a:endParaRPr>
              </a:p>
              <a:p>
                <a:endParaRPr lang="en-GB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ts val="1200"/>
            </a:pPr>
            <a:fld id="{00000000-1234-1234-1234-123412341234}" type="slidenum">
              <a:rPr lang="fr-FR" sz="120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pPr algn="r">
                <a:buSzPts val="1200"/>
              </a:pPr>
              <a:t>20</a:t>
            </a:fld>
            <a:endParaRPr lang="fr-FR" sz="120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862055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228600" marR="0" indent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200" b="1" noProof="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Arial" panose="020B0604020202020204" pitchFamily="34" charset="0"/>
                  </a:rPr>
                  <a:t>Note for the teacher</a:t>
                </a:r>
                <a:endParaRPr lang="en-US" sz="1200" b="1" u="none" noProof="0" dirty="0">
                  <a:solidFill>
                    <a:schemeClr val="dk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228600" indent="0"/>
                <a:r>
                  <a:rPr lang="en-US" sz="1200" b="0" u="none" dirty="0">
                    <a:latin typeface="Calibri"/>
                    <a:ea typeface="Calibri" panose="020F0502020204030204" pitchFamily="34" charset="0"/>
                    <a:cs typeface="Calibri"/>
                  </a:rPr>
                  <a:t>Teacher says: </a:t>
                </a:r>
                <a:r>
                  <a:rPr lang="en-US" sz="1200" b="1" i="1" u="none" strike="noStrike" cap="none" dirty="0">
                    <a:solidFill>
                      <a:schemeClr val="dk1"/>
                    </a:solidFill>
                    <a:effectLst/>
                    <a:highlight>
                      <a:srgbClr val="00FFFF"/>
                    </a:highlight>
                    <a:latin typeface="Calibri"/>
                    <a:ea typeface="Calibri"/>
                    <a:cs typeface="Calibri"/>
                    <a:sym typeface="Calibri"/>
                  </a:rPr>
                  <a:t>“If the price of the DVD player was $135 and that of the television was </a:t>
                </a:r>
                <a14:m>
                  <m:oMath xmlns:m="http://schemas.openxmlformats.org/officeDocument/2006/math">
                    <m:r>
                      <a:rPr lang="en-US" sz="1200" b="1" i="1" u="none" strike="noStrike" cap="none">
                        <a:solidFill>
                          <a:schemeClr val="dk1"/>
                        </a:solidFill>
                        <a:effectLst/>
                        <a:highlight>
                          <a:srgbClr val="00FFFF"/>
                        </a:highlight>
                        <a:latin typeface="Cambria Math" panose="02040503050406030204" pitchFamily="18" charset="0"/>
                        <a:ea typeface="Calibri"/>
                        <a:cs typeface="Calibri"/>
                        <a:sym typeface="Calibri"/>
                      </a:rPr>
                      <m:t>𝟏</m:t>
                    </m:r>
                    <m:f>
                      <m:fPr>
                        <m:ctrlPr>
                          <a:rPr lang="en-US" sz="1200" b="1" i="1" u="none" strike="noStrike" cap="none">
                            <a:solidFill>
                              <a:schemeClr val="dk1"/>
                            </a:solidFill>
                            <a:effectLst/>
                            <a:highlight>
                              <a:srgbClr val="00FFFF"/>
                            </a:highlight>
                            <a:latin typeface="Cambria Math" panose="02040503050406030204" pitchFamily="18" charset="0"/>
                            <a:ea typeface="Calibri"/>
                            <a:cs typeface="Calibri"/>
                            <a:sym typeface="Calibri"/>
                          </a:rPr>
                        </m:ctrlPr>
                      </m:fPr>
                      <m:num>
                        <m:r>
                          <a:rPr lang="en-US" sz="1200" b="1" i="1" u="none" strike="noStrike" cap="none">
                            <a:solidFill>
                              <a:schemeClr val="dk1"/>
                            </a:solidFill>
                            <a:effectLst/>
                            <a:highlight>
                              <a:srgbClr val="00FFFF"/>
                            </a:highlight>
                            <a:latin typeface="Cambria Math" panose="02040503050406030204" pitchFamily="18" charset="0"/>
                            <a:ea typeface="Calibri"/>
                            <a:cs typeface="Calibri"/>
                            <a:sym typeface="Calibri"/>
                          </a:rPr>
                          <m:t>𝟐</m:t>
                        </m:r>
                      </m:num>
                      <m:den>
                        <m:r>
                          <a:rPr lang="en-US" sz="1200" b="1" i="1" u="none" strike="noStrike" cap="none">
                            <a:solidFill>
                              <a:schemeClr val="dk1"/>
                            </a:solidFill>
                            <a:effectLst/>
                            <a:highlight>
                              <a:srgbClr val="00FFFF"/>
                            </a:highlight>
                            <a:latin typeface="Cambria Math" panose="02040503050406030204" pitchFamily="18" charset="0"/>
                            <a:ea typeface="Calibri"/>
                            <a:cs typeface="Calibri"/>
                            <a:sym typeface="Calibri"/>
                          </a:rPr>
                          <m:t>𝟑</m:t>
                        </m:r>
                      </m:den>
                    </m:f>
                    <m:r>
                      <a:rPr lang="en-US" sz="1200" b="1" i="1" u="none" strike="noStrike" cap="none">
                        <a:solidFill>
                          <a:schemeClr val="dk1"/>
                        </a:solidFill>
                        <a:effectLst/>
                        <a:highlight>
                          <a:srgbClr val="00FFFF"/>
                        </a:highlight>
                        <a:latin typeface="Cambria Math" panose="02040503050406030204" pitchFamily="18" charset="0"/>
                        <a:ea typeface="Calibri"/>
                        <a:cs typeface="Calibri"/>
                        <a:sym typeface="Calibri"/>
                      </a:rPr>
                      <m:t>  </m:t>
                    </m:r>
                  </m:oMath>
                </a14:m>
                <a:r>
                  <a:rPr lang="en-US" sz="1200" b="1" i="1" u="none" strike="noStrike" cap="none" dirty="0">
                    <a:solidFill>
                      <a:schemeClr val="dk1"/>
                    </a:solidFill>
                    <a:effectLst/>
                    <a:highlight>
                      <a:srgbClr val="00FFFF"/>
                    </a:highlight>
                    <a:latin typeface="Calibri"/>
                    <a:ea typeface="Calibri"/>
                    <a:cs typeface="Calibri"/>
                    <a:sym typeface="Calibri"/>
                  </a:rPr>
                  <a:t>of the price of the DVD, what was the price of the television and what was the total price of the television and the DVD player?”</a:t>
                </a:r>
              </a:p>
              <a:p>
                <a:pPr marL="22860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endParaRPr lang="en-US" sz="1200" b="1" i="1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22860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r>
                  <a:rPr lang="en-US" sz="12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Give students </a:t>
                </a:r>
                <a:r>
                  <a:rPr lang="en-US" sz="1200" b="0" u="none" dirty="0">
                    <a:solidFill>
                      <a:schemeClr val="bg1"/>
                    </a:solidFill>
                    <a:effectLst/>
                    <a:latin typeface="Comic Sans MS"/>
                    <a:cs typeface="Calibri" panose="020F0502020204030204" pitchFamily="34" charset="0"/>
                    <a:sym typeface="Comic Sans MS"/>
                  </a:rPr>
                  <a:t>some time to answer each question</a:t>
                </a:r>
                <a:r>
                  <a:rPr lang="en-US" sz="1200" b="0" dirty="0">
                    <a:solidFill>
                      <a:schemeClr val="bg1"/>
                    </a:solidFill>
                    <a:effectLst/>
                    <a:latin typeface="Comic Sans MS"/>
                    <a:sym typeface="Comic Sans MS"/>
                  </a:rPr>
                  <a:t>.</a:t>
                </a:r>
              </a:p>
              <a:p>
                <a:pPr marL="22860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r>
                  <a:rPr lang="en-US" sz="1200" b="0" u="none" dirty="0">
                    <a:effectLst/>
                  </a:rPr>
                  <a:t>Teacher corrects the activity interactively.</a:t>
                </a:r>
              </a:p>
              <a:p>
                <a:pPr marL="22860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endParaRPr lang="en-US" sz="1200" b="0" i="1" u="none" dirty="0">
                  <a:effectLst/>
                  <a:highlight>
                    <a:srgbClr val="00FFFF"/>
                  </a:highlight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endParaRPr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sz="1200" b="1" u="sng" dirty="0"/>
                  <a:t>Teaching suggestions:</a:t>
                </a:r>
                <a:endParaRPr lang="en-US" sz="1200" b="1" u="sng" dirty="0">
                  <a:latin typeface="Calibri"/>
                  <a:cs typeface="Calibri"/>
                </a:endParaRPr>
              </a:p>
              <a:p>
                <a:r>
                  <a:rPr lang="en-US" sz="1200" b="0" u="none" dirty="0">
                    <a:latin typeface="Calibri"/>
                    <a:ea typeface="Calibri" panose="020F0502020204030204" pitchFamily="34" charset="0"/>
                    <a:cs typeface="Calibri"/>
                  </a:rPr>
                  <a:t>Teacher says:</a:t>
                </a:r>
              </a:p>
              <a:p>
                <a:r>
                  <a:rPr lang="en-US" sz="1200" b="0" i="0" u="none" strike="noStrike" cap="none" dirty="0">
                    <a:solidFill>
                      <a:schemeClr val="dk1"/>
                    </a:solidFill>
                    <a:effectLst/>
                    <a:highlight>
                      <a:srgbClr val="00FFFF"/>
                    </a:highlight>
                    <a:latin typeface="Calibri"/>
                    <a:ea typeface="Calibri"/>
                    <a:cs typeface="Calibri"/>
                    <a:sym typeface="Calibri"/>
                  </a:rPr>
                  <a:t>If the price of the DVD player was $125 and that of the television was </a:t>
                </a:r>
                <a:r>
                  <a:rPr lang="en-US" sz="1200" b="0" i="0" u="none" strike="noStrike" cap="none">
                    <a:solidFill>
                      <a:schemeClr val="dk1"/>
                    </a:solidFill>
                    <a:effectLst/>
                    <a:highlight>
                      <a:srgbClr val="00FFFF"/>
                    </a:highlight>
                    <a:latin typeface="Calibri"/>
                    <a:ea typeface="Calibri"/>
                    <a:cs typeface="Calibri"/>
                    <a:sym typeface="Calibri"/>
                  </a:rPr>
                  <a:t>1</a:t>
                </a:r>
                <a:r>
                  <a:rPr lang="en-US" sz="1200" b="0" i="0" u="none" strike="noStrike" cap="none">
                    <a:solidFill>
                      <a:schemeClr val="dk1"/>
                    </a:solidFill>
                    <a:effectLst/>
                    <a:highlight>
                      <a:srgbClr val="00FFFF"/>
                    </a:highlight>
                    <a:latin typeface="Calibri"/>
                    <a:cs typeface="Calibri"/>
                    <a:sym typeface="Calibri"/>
                  </a:rPr>
                  <a:t> </a:t>
                </a:r>
                <a:r>
                  <a:rPr lang="en-US" sz="1200" b="0" i="0" u="none" strike="noStrike" cap="none">
                    <a:solidFill>
                      <a:schemeClr val="dk1"/>
                    </a:solidFill>
                    <a:effectLst/>
                    <a:highlight>
                      <a:srgbClr val="00FFFF"/>
                    </a:highlight>
                    <a:latin typeface="Calibri"/>
                    <a:ea typeface="Calibri"/>
                    <a:cs typeface="Calibri"/>
                    <a:sym typeface="Calibri"/>
                  </a:rPr>
                  <a:t>2/3   </a:t>
                </a:r>
                <a:r>
                  <a:rPr lang="en-US" sz="1200" b="0" i="0" u="none" strike="noStrike" cap="none" dirty="0">
                    <a:solidFill>
                      <a:schemeClr val="dk1"/>
                    </a:solidFill>
                    <a:effectLst/>
                    <a:highlight>
                      <a:srgbClr val="00FFFF"/>
                    </a:highlight>
                    <a:latin typeface="Calibri"/>
                    <a:ea typeface="Calibri"/>
                    <a:cs typeface="Calibri"/>
                    <a:sym typeface="Calibri"/>
                  </a:rPr>
                  <a:t>of the price of the DVD, what was the total price of the television and the DVD player?</a:t>
                </a:r>
              </a:p>
              <a:p>
                <a:endParaRPr lang="en-GB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ts val="1200"/>
            </a:pPr>
            <a:fld id="{00000000-1234-1234-1234-123412341234}" type="slidenum">
              <a:rPr lang="fr-FR" sz="120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pPr algn="r">
                <a:buSzPts val="1200"/>
              </a:pPr>
              <a:t>21</a:t>
            </a:fld>
            <a:endParaRPr lang="fr-FR" sz="120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8968249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b="1" noProof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Note for the teacher</a:t>
            </a:r>
            <a:endParaRPr lang="en-US" sz="1800" b="1" u="none" noProof="0" dirty="0">
              <a:solidFill>
                <a:schemeClr val="dk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dirty="0">
                <a:effectLst/>
                <a:highlight>
                  <a:srgbClr val="00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 is a summative assessment.</a:t>
            </a:r>
          </a:p>
          <a:p>
            <a:pPr marL="45720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dirty="0">
                <a:effectLst/>
                <a:highlight>
                  <a:srgbClr val="00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student only sees and hears: “test your knowledge”.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 sz="1200" b="0" i="0" u="none" strike="noStrike" cap="none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22</a:t>
            </a:fld>
            <a:endParaRPr lang="fr-FR" sz="1200" b="0" i="0" u="none" strike="noStrike" cap="none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126316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800" b="1" noProof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Note for the teacher</a:t>
            </a:r>
            <a:endParaRPr lang="en-US" sz="800" b="1" u="none" noProof="0" dirty="0">
              <a:solidFill>
                <a:schemeClr val="dk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US" sz="600" b="0" u="none" dirty="0">
                <a:latin typeface="Calibri"/>
                <a:ea typeface="Calibri" panose="020F0502020204030204" pitchFamily="34" charset="0"/>
                <a:cs typeface="Calibri"/>
              </a:rPr>
              <a:t>Teacher says: </a:t>
            </a:r>
            <a:r>
              <a:rPr lang="en-US" sz="1800" b="1" i="1" dirty="0">
                <a:effectLst/>
                <a:highlight>
                  <a:srgbClr val="00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“Test your knowledge.</a:t>
            </a:r>
            <a:endParaRPr lang="en-US" sz="1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lvl="1">
              <a:buSzPts val="6000"/>
              <a:buFont typeface="Comic Sans MS"/>
            </a:pPr>
            <a:r>
              <a:rPr lang="en-GB" sz="1800" b="1" i="1" dirty="0">
                <a:solidFill>
                  <a:schemeClr val="bg1"/>
                </a:solidFill>
                <a:latin typeface="Comic Sans MS"/>
                <a:sym typeface="Comic Sans MS"/>
              </a:rPr>
              <a:t>Calculate then choose the correct answer.”</a:t>
            </a:r>
            <a:endParaRPr lang="en-GB" sz="1800" b="1" i="1" dirty="0">
              <a:sym typeface="Comic Sans MS"/>
            </a:endParaRPr>
          </a:p>
          <a:p>
            <a:endParaRPr lang="en-US" sz="1800" b="0" i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Give students </a:t>
            </a:r>
            <a:r>
              <a:rPr lang="en-US" sz="1800" b="0" u="none" dirty="0">
                <a:solidFill>
                  <a:schemeClr val="bg1"/>
                </a:solidFill>
                <a:effectLst/>
                <a:latin typeface="Comic Sans MS"/>
                <a:cs typeface="Calibri" panose="020F0502020204030204" pitchFamily="34" charset="0"/>
                <a:sym typeface="Comic Sans MS"/>
              </a:rPr>
              <a:t>some time to complete </a:t>
            </a:r>
            <a:r>
              <a:rPr lang="en-US" sz="1800" b="0" dirty="0">
                <a:solidFill>
                  <a:schemeClr val="bg1"/>
                </a:solidFill>
                <a:effectLst/>
                <a:latin typeface="Comic Sans MS"/>
                <a:sym typeface="Comic Sans MS"/>
              </a:rPr>
              <a:t>the activity.</a:t>
            </a:r>
          </a:p>
          <a:p>
            <a:endParaRPr lang="en-US" sz="1800" b="0" u="none" dirty="0">
              <a:solidFill>
                <a:schemeClr val="bg1"/>
              </a:solidFill>
              <a:effectLst/>
              <a:latin typeface="Comic Sans MS"/>
              <a:sym typeface="Comic Sans MS"/>
            </a:endParaRPr>
          </a:p>
          <a:p>
            <a:pPr marL="457200" lvl="1">
              <a:buSzPts val="6000"/>
            </a:pPr>
            <a:r>
              <a:rPr lang="en-US" sz="1800" b="0" u="none" dirty="0">
                <a:effectLst/>
              </a:rPr>
              <a:t>Teacher corrects the activity interactively.</a:t>
            </a:r>
            <a:endParaRPr lang="en-US" sz="1800" b="0" dirty="0">
              <a:solidFill>
                <a:schemeClr val="bg1"/>
              </a:solidFill>
              <a:effectLst/>
              <a:latin typeface="Comic Sans MS"/>
              <a:sym typeface="Comic Sans MS"/>
            </a:endParaRPr>
          </a:p>
          <a:p>
            <a:endParaRPr lang="en-US" sz="1800" b="1" u="sng" dirty="0"/>
          </a:p>
          <a:p>
            <a:pPr marL="0" marR="0" indent="4572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51435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98571-67E4-422E-96B6-00BD69A096C8}" type="slidenum">
              <a:rPr lang="en-US" smtClean="0">
                <a:latin typeface="Comic Sans MS" panose="030F0702030302020204" pitchFamily="66" charset="0"/>
              </a:rPr>
              <a:t>23</a:t>
            </a:fld>
            <a:endParaRPr lang="en-US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991054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800" b="1" noProof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Note for the teacher</a:t>
            </a:r>
            <a:endParaRPr lang="en-US" sz="800" b="1" u="none" noProof="0" dirty="0">
              <a:solidFill>
                <a:schemeClr val="dk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US" sz="600" b="0" u="none" dirty="0">
                <a:latin typeface="Calibri"/>
                <a:ea typeface="Calibri" panose="020F0502020204030204" pitchFamily="34" charset="0"/>
                <a:cs typeface="Calibri"/>
              </a:rPr>
              <a:t>Teacher says: </a:t>
            </a:r>
            <a:r>
              <a:rPr lang="en-US" sz="1800" b="1" i="1" dirty="0">
                <a:effectLst/>
                <a:highlight>
                  <a:srgbClr val="00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</a:t>
            </a:r>
            <a:r>
              <a:rPr lang="en-GB" sz="1800" b="1" i="1" dirty="0">
                <a:solidFill>
                  <a:schemeClr val="bg1"/>
                </a:solidFill>
                <a:latin typeface="Comic Sans MS"/>
                <a:sym typeface="Comic Sans MS"/>
              </a:rPr>
              <a:t>Calculate then choose the correct answer.”</a:t>
            </a:r>
            <a:endParaRPr lang="en-GB" sz="1800" b="1" i="1" dirty="0">
              <a:sym typeface="Comic Sans MS"/>
            </a:endParaRPr>
          </a:p>
          <a:p>
            <a:endParaRPr lang="en-US" sz="1800" b="0" i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Give students </a:t>
            </a:r>
            <a:r>
              <a:rPr lang="en-US" sz="1800" b="0" u="none" dirty="0">
                <a:solidFill>
                  <a:schemeClr val="bg1"/>
                </a:solidFill>
                <a:effectLst/>
                <a:latin typeface="Comic Sans MS"/>
                <a:cs typeface="Calibri" panose="020F0502020204030204" pitchFamily="34" charset="0"/>
                <a:sym typeface="Comic Sans MS"/>
              </a:rPr>
              <a:t>some time to complete </a:t>
            </a:r>
            <a:r>
              <a:rPr lang="en-US" sz="1800" b="0" dirty="0">
                <a:solidFill>
                  <a:schemeClr val="bg1"/>
                </a:solidFill>
                <a:effectLst/>
                <a:latin typeface="Comic Sans MS"/>
                <a:sym typeface="Comic Sans MS"/>
              </a:rPr>
              <a:t>the activity.</a:t>
            </a:r>
          </a:p>
          <a:p>
            <a:pPr marL="457200" lvl="1">
              <a:buSzPts val="6000"/>
            </a:pPr>
            <a:endParaRPr lang="en-US" sz="1800" b="0" u="none" dirty="0">
              <a:effectLst/>
            </a:endParaRPr>
          </a:p>
          <a:p>
            <a:pPr marL="457200" lvl="1">
              <a:buSzPts val="6000"/>
            </a:pPr>
            <a:r>
              <a:rPr lang="en-US" sz="1800" b="0" u="none" dirty="0">
                <a:effectLst/>
              </a:rPr>
              <a:t>Teacher corrects the activity interactively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51435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98571-67E4-422E-96B6-00BD69A096C8}" type="slidenum">
              <a:rPr lang="en-US" smtClean="0">
                <a:latin typeface="Comic Sans MS" panose="030F0702030302020204" pitchFamily="66" charset="0"/>
              </a:rPr>
              <a:t>24</a:t>
            </a:fld>
            <a:endParaRPr lang="en-US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06733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800" b="1" noProof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Note for the teacher</a:t>
            </a:r>
            <a:endParaRPr lang="en-US" sz="800" b="1" u="none" noProof="0" dirty="0">
              <a:solidFill>
                <a:schemeClr val="dk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US" sz="100" b="0" u="none" dirty="0">
                <a:latin typeface="Calibri"/>
                <a:ea typeface="Calibri" panose="020F0502020204030204" pitchFamily="34" charset="0"/>
                <a:cs typeface="Calibri"/>
              </a:rPr>
              <a:t>Teacher says: </a:t>
            </a:r>
            <a:r>
              <a:rPr lang="en-US" sz="800" b="1" i="1" dirty="0">
                <a:effectLst/>
                <a:highlight>
                  <a:srgbClr val="00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</a:t>
            </a:r>
            <a:r>
              <a:rPr lang="en-GB" sz="800" b="1" i="1" dirty="0">
                <a:solidFill>
                  <a:schemeClr val="bg1"/>
                </a:solidFill>
                <a:latin typeface="Comic Sans MS"/>
                <a:sym typeface="Comic Sans MS"/>
              </a:rPr>
              <a:t>Calculate then choose the correct answer.”</a:t>
            </a:r>
            <a:endParaRPr lang="en-GB" sz="800" b="1" i="1" dirty="0">
              <a:sym typeface="Comic Sans MS"/>
            </a:endParaRPr>
          </a:p>
          <a:p>
            <a:endParaRPr lang="en-US" sz="800" b="0" i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800" dirty="0">
                <a:latin typeface="Calibri" panose="020F0502020204030204" pitchFamily="34" charset="0"/>
                <a:cs typeface="Calibri" panose="020F0502020204030204" pitchFamily="34" charset="0"/>
              </a:rPr>
              <a:t>Give students </a:t>
            </a:r>
            <a:r>
              <a:rPr lang="en-US" sz="800" b="0" u="none" dirty="0">
                <a:solidFill>
                  <a:schemeClr val="bg1"/>
                </a:solidFill>
                <a:effectLst/>
                <a:latin typeface="Comic Sans MS"/>
                <a:cs typeface="Calibri" panose="020F0502020204030204" pitchFamily="34" charset="0"/>
                <a:sym typeface="Comic Sans MS"/>
              </a:rPr>
              <a:t>some time to complete </a:t>
            </a:r>
            <a:r>
              <a:rPr lang="en-US" sz="800" b="0" dirty="0">
                <a:solidFill>
                  <a:schemeClr val="bg1"/>
                </a:solidFill>
                <a:effectLst/>
                <a:latin typeface="Comic Sans MS"/>
                <a:sym typeface="Comic Sans MS"/>
              </a:rPr>
              <a:t>the activity.</a:t>
            </a:r>
          </a:p>
          <a:p>
            <a:pPr marL="0" marR="0" indent="4572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lvl="1">
              <a:buSzPts val="6000"/>
            </a:pPr>
            <a:r>
              <a:rPr lang="en-US" sz="1800" b="0" u="none" dirty="0">
                <a:effectLst/>
              </a:rPr>
              <a:t>Teacher corrects the activity interactively.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98571-67E4-422E-96B6-00BD69A096C8}" type="slidenum">
              <a:rPr lang="en-US" smtClean="0">
                <a:latin typeface="Comic Sans MS" panose="030F0702030302020204" pitchFamily="66" charset="0"/>
              </a:rPr>
              <a:t>25</a:t>
            </a:fld>
            <a:endParaRPr lang="en-US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909846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800" b="1" noProof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Note for the teacher</a:t>
            </a:r>
            <a:endParaRPr lang="en-US" sz="800" b="1" u="none" noProof="0" dirty="0">
              <a:solidFill>
                <a:schemeClr val="dk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US" sz="100" b="0" u="none" dirty="0">
                <a:latin typeface="Calibri"/>
                <a:ea typeface="Calibri" panose="020F0502020204030204" pitchFamily="34" charset="0"/>
                <a:cs typeface="Calibri"/>
              </a:rPr>
              <a:t>Teacher says: </a:t>
            </a:r>
            <a:r>
              <a:rPr lang="en-US" sz="800" b="1" i="1" dirty="0">
                <a:effectLst/>
                <a:highlight>
                  <a:srgbClr val="00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</a:t>
            </a:r>
            <a:r>
              <a:rPr lang="en-GB" sz="800" b="1" i="1" dirty="0">
                <a:solidFill>
                  <a:schemeClr val="bg1"/>
                </a:solidFill>
                <a:latin typeface="Comic Sans MS"/>
                <a:sym typeface="Comic Sans MS"/>
              </a:rPr>
              <a:t>Calculate then choose the correct answer.”</a:t>
            </a:r>
            <a:endParaRPr lang="en-GB" sz="800" b="1" i="1" dirty="0">
              <a:sym typeface="Comic Sans MS"/>
            </a:endParaRPr>
          </a:p>
          <a:p>
            <a:endParaRPr lang="en-US" sz="800" b="0" i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800" dirty="0">
                <a:latin typeface="Calibri" panose="020F0502020204030204" pitchFamily="34" charset="0"/>
                <a:cs typeface="Calibri" panose="020F0502020204030204" pitchFamily="34" charset="0"/>
              </a:rPr>
              <a:t>Give students </a:t>
            </a:r>
            <a:r>
              <a:rPr lang="en-US" sz="800" b="0" u="none" dirty="0">
                <a:solidFill>
                  <a:schemeClr val="bg1"/>
                </a:solidFill>
                <a:effectLst/>
                <a:latin typeface="Comic Sans MS"/>
                <a:cs typeface="Calibri" panose="020F0502020204030204" pitchFamily="34" charset="0"/>
                <a:sym typeface="Comic Sans MS"/>
              </a:rPr>
              <a:t>some time to complete </a:t>
            </a:r>
            <a:r>
              <a:rPr lang="en-US" sz="800" b="0" dirty="0">
                <a:solidFill>
                  <a:schemeClr val="bg1"/>
                </a:solidFill>
                <a:effectLst/>
                <a:latin typeface="Comic Sans MS"/>
                <a:sym typeface="Comic Sans MS"/>
              </a:rPr>
              <a:t>the activity.</a:t>
            </a:r>
          </a:p>
          <a:p>
            <a:pPr marL="457200" lvl="1">
              <a:buSzPts val="6000"/>
            </a:pPr>
            <a:endParaRPr lang="en-US" sz="1800" b="0" u="none" dirty="0">
              <a:effectLst/>
            </a:endParaRPr>
          </a:p>
          <a:p>
            <a:pPr marL="457200" lvl="1">
              <a:buSzPts val="6000"/>
            </a:pPr>
            <a:r>
              <a:rPr lang="en-US" sz="1800" b="0" u="none" dirty="0">
                <a:effectLst/>
              </a:rPr>
              <a:t>Teacher corrects the activity interactively.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98571-67E4-422E-96B6-00BD69A096C8}" type="slidenum">
              <a:rPr lang="en-US" smtClean="0">
                <a:latin typeface="Comic Sans MS" panose="030F0702030302020204" pitchFamily="66" charset="0"/>
              </a:rPr>
              <a:t>26</a:t>
            </a:fld>
            <a:endParaRPr lang="en-US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004883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800" b="1" noProof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Note for the teacher</a:t>
            </a:r>
            <a:endParaRPr lang="en-US" sz="800" b="1" u="none" noProof="0" dirty="0">
              <a:solidFill>
                <a:schemeClr val="dk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US" sz="100" b="0" u="none" dirty="0">
                <a:latin typeface="Calibri"/>
                <a:ea typeface="Calibri" panose="020F0502020204030204" pitchFamily="34" charset="0"/>
                <a:cs typeface="Calibri"/>
              </a:rPr>
              <a:t>Teacher says: </a:t>
            </a:r>
            <a:r>
              <a:rPr lang="en-US" sz="800" b="1" i="1" dirty="0">
                <a:effectLst/>
                <a:highlight>
                  <a:srgbClr val="00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</a:t>
            </a:r>
            <a:r>
              <a:rPr lang="en-GB" sz="800" b="1" i="1" dirty="0">
                <a:solidFill>
                  <a:schemeClr val="bg1"/>
                </a:solidFill>
                <a:latin typeface="Comic Sans MS"/>
                <a:sym typeface="Comic Sans MS"/>
              </a:rPr>
              <a:t>Calculate and then choose the correct answer.”</a:t>
            </a:r>
            <a:endParaRPr lang="en-GB" sz="800" b="1" i="1" dirty="0">
              <a:sym typeface="Comic Sans MS"/>
            </a:endParaRPr>
          </a:p>
          <a:p>
            <a:endParaRPr lang="en-US" sz="800" b="0" i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800" dirty="0">
                <a:latin typeface="Calibri" panose="020F0502020204030204" pitchFamily="34" charset="0"/>
                <a:cs typeface="Calibri" panose="020F0502020204030204" pitchFamily="34" charset="0"/>
              </a:rPr>
              <a:t>Give students </a:t>
            </a:r>
            <a:r>
              <a:rPr lang="en-US" sz="800" b="0" u="none" dirty="0">
                <a:solidFill>
                  <a:schemeClr val="bg1"/>
                </a:solidFill>
                <a:effectLst/>
                <a:latin typeface="Comic Sans MS"/>
                <a:cs typeface="Calibri" panose="020F0502020204030204" pitchFamily="34" charset="0"/>
                <a:sym typeface="Comic Sans MS"/>
              </a:rPr>
              <a:t>some time to complete </a:t>
            </a:r>
            <a:r>
              <a:rPr lang="en-US" sz="800" b="0" dirty="0">
                <a:solidFill>
                  <a:schemeClr val="bg1"/>
                </a:solidFill>
                <a:effectLst/>
                <a:latin typeface="Comic Sans MS"/>
                <a:sym typeface="Comic Sans MS"/>
              </a:rPr>
              <a:t>the activity.</a:t>
            </a:r>
          </a:p>
          <a:p>
            <a:pPr marL="457200" lvl="1">
              <a:buSzPts val="6000"/>
            </a:pPr>
            <a:endParaRPr lang="en-US" sz="1800" b="0" u="none" dirty="0">
              <a:effectLst/>
            </a:endParaRPr>
          </a:p>
          <a:p>
            <a:pPr marL="457200" lvl="1">
              <a:buSzPts val="6000"/>
            </a:pPr>
            <a:r>
              <a:rPr lang="en-US" sz="1800" b="0" u="none" dirty="0">
                <a:effectLst/>
              </a:rPr>
              <a:t>Teacher corrects the activity interactively.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98571-67E4-422E-96B6-00BD69A096C8}" type="slidenum">
              <a:rPr lang="en-US" smtClean="0">
                <a:latin typeface="Comic Sans MS" panose="030F0702030302020204" pitchFamily="66" charset="0"/>
              </a:rPr>
              <a:t>27</a:t>
            </a:fld>
            <a:endParaRPr lang="en-US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650254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800" b="1" noProof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Note for the teacher</a:t>
            </a:r>
            <a:endParaRPr lang="en-US" sz="800" b="1" u="none" noProof="0" dirty="0">
              <a:solidFill>
                <a:schemeClr val="dk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US" sz="100" b="0" u="none" dirty="0">
                <a:latin typeface="Calibri"/>
                <a:ea typeface="Calibri" panose="020F0502020204030204" pitchFamily="34" charset="0"/>
                <a:cs typeface="Calibri"/>
              </a:rPr>
              <a:t>Teacher says: </a:t>
            </a:r>
            <a:r>
              <a:rPr lang="en-US" sz="800" b="1" i="1" dirty="0">
                <a:effectLst/>
                <a:highlight>
                  <a:srgbClr val="00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</a:t>
            </a:r>
            <a:r>
              <a:rPr lang="en-GB" sz="800" b="1" i="1" dirty="0">
                <a:solidFill>
                  <a:schemeClr val="bg1"/>
                </a:solidFill>
                <a:latin typeface="Comic Sans MS"/>
                <a:sym typeface="Comic Sans MS"/>
              </a:rPr>
              <a:t>Calculate then choose the correct answer.”</a:t>
            </a:r>
            <a:endParaRPr lang="en-GB" sz="800" b="1" i="1" dirty="0">
              <a:sym typeface="Comic Sans MS"/>
            </a:endParaRPr>
          </a:p>
          <a:p>
            <a:endParaRPr lang="en-US" sz="800" b="0" i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800" dirty="0">
                <a:latin typeface="Calibri" panose="020F0502020204030204" pitchFamily="34" charset="0"/>
                <a:cs typeface="Calibri" panose="020F0502020204030204" pitchFamily="34" charset="0"/>
              </a:rPr>
              <a:t>Give students </a:t>
            </a:r>
            <a:r>
              <a:rPr lang="en-US" sz="800" b="0" u="none" dirty="0">
                <a:solidFill>
                  <a:schemeClr val="bg1"/>
                </a:solidFill>
                <a:effectLst/>
                <a:latin typeface="Comic Sans MS"/>
                <a:cs typeface="Calibri" panose="020F0502020204030204" pitchFamily="34" charset="0"/>
                <a:sym typeface="Comic Sans MS"/>
              </a:rPr>
              <a:t>some time to complete </a:t>
            </a:r>
            <a:r>
              <a:rPr lang="en-US" sz="800" b="0" dirty="0">
                <a:solidFill>
                  <a:schemeClr val="bg1"/>
                </a:solidFill>
                <a:effectLst/>
                <a:latin typeface="Comic Sans MS"/>
                <a:sym typeface="Comic Sans MS"/>
              </a:rPr>
              <a:t>the activity.</a:t>
            </a:r>
          </a:p>
          <a:p>
            <a:pPr marL="457200" lvl="1">
              <a:buSzPts val="6000"/>
            </a:pPr>
            <a:endParaRPr lang="en-US" sz="1800" b="0" u="none" dirty="0">
              <a:effectLst/>
            </a:endParaRPr>
          </a:p>
          <a:p>
            <a:pPr marL="457200" lvl="1">
              <a:buSzPts val="6000"/>
            </a:pPr>
            <a:r>
              <a:rPr lang="en-US" sz="1800" b="0" u="none" dirty="0">
                <a:effectLst/>
              </a:rPr>
              <a:t>Teacher corrects the activity interactively.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98571-67E4-422E-96B6-00BD69A096C8}" type="slidenum">
              <a:rPr lang="en-US" smtClean="0">
                <a:latin typeface="Comic Sans MS" panose="030F0702030302020204" pitchFamily="66" charset="0"/>
              </a:rPr>
              <a:t>28</a:t>
            </a:fld>
            <a:endParaRPr lang="en-US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91697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800" b="1" noProof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Note for the teacher</a:t>
            </a:r>
            <a:endParaRPr lang="en-US" sz="800" b="1" u="none" noProof="0" dirty="0">
              <a:solidFill>
                <a:schemeClr val="dk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US" sz="600" b="0" u="none" dirty="0">
                <a:latin typeface="Calibri"/>
                <a:ea typeface="Calibri" panose="020F0502020204030204" pitchFamily="34" charset="0"/>
                <a:cs typeface="Calibri"/>
              </a:rPr>
              <a:t>Teacher says: </a:t>
            </a:r>
            <a:r>
              <a:rPr lang="en-US" sz="1800" b="1" i="1" dirty="0">
                <a:effectLst/>
                <a:highlight>
                  <a:srgbClr val="00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</a:t>
            </a:r>
            <a:r>
              <a:rPr lang="en-US" sz="1800" b="1" i="1" dirty="0">
                <a:solidFill>
                  <a:schemeClr val="bg1"/>
                </a:solidFill>
                <a:latin typeface="Comic Sans MS"/>
                <a:sym typeface="Comic Sans MS"/>
              </a:rPr>
              <a:t>Indicate whether the following equality is true or false</a:t>
            </a:r>
            <a:r>
              <a:rPr lang="en-GB" sz="1800" b="1" i="1" dirty="0">
                <a:solidFill>
                  <a:schemeClr val="bg1"/>
                </a:solidFill>
                <a:latin typeface="Comic Sans MS"/>
                <a:sym typeface="Comic Sans MS"/>
              </a:rPr>
              <a:t>.”</a:t>
            </a:r>
            <a:endParaRPr lang="en-GB" sz="1800" b="1" i="1" dirty="0">
              <a:sym typeface="Comic Sans MS"/>
            </a:endParaRPr>
          </a:p>
          <a:p>
            <a:endParaRPr lang="en-US" sz="1800" b="0" i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Give students </a:t>
            </a:r>
            <a:r>
              <a:rPr lang="en-US" sz="1800" b="0" u="none" dirty="0">
                <a:solidFill>
                  <a:schemeClr val="bg1"/>
                </a:solidFill>
                <a:effectLst/>
                <a:latin typeface="Comic Sans MS"/>
                <a:cs typeface="Calibri" panose="020F0502020204030204" pitchFamily="34" charset="0"/>
                <a:sym typeface="Comic Sans MS"/>
              </a:rPr>
              <a:t>some time to complete </a:t>
            </a:r>
            <a:r>
              <a:rPr lang="en-US" sz="1800" b="0" dirty="0">
                <a:solidFill>
                  <a:schemeClr val="bg1"/>
                </a:solidFill>
                <a:effectLst/>
                <a:latin typeface="Comic Sans MS"/>
                <a:sym typeface="Comic Sans MS"/>
              </a:rPr>
              <a:t>the activity.</a:t>
            </a:r>
          </a:p>
          <a:p>
            <a:endParaRPr lang="en-US" sz="1800" b="1" u="sng" dirty="0"/>
          </a:p>
          <a:p>
            <a:pPr marL="457200" lvl="1">
              <a:buSzPts val="6000"/>
            </a:pPr>
            <a:r>
              <a:rPr lang="en-US" sz="1800" b="0" u="none" dirty="0">
                <a:effectLst/>
              </a:rPr>
              <a:t>Teacher corrects the activity interactively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98571-67E4-422E-96B6-00BD69A096C8}" type="slidenum">
              <a:rPr lang="en-US" smtClean="0">
                <a:latin typeface="Comic Sans MS" panose="030F0702030302020204" pitchFamily="66" charset="0"/>
              </a:rPr>
              <a:t>29</a:t>
            </a:fld>
            <a:endParaRPr lang="en-US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99105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br>
              <a:rPr lang="en-US" sz="1200" b="1">
                <a:solidFill>
                  <a:schemeClr val="bg1"/>
                </a:solidFill>
                <a:latin typeface="Comic Sans MS" panose="030F0702030302020204" pitchFamily="66" charset="0"/>
              </a:rPr>
            </a:br>
            <a:endParaRPr lang="en-US" sz="1200" b="1">
              <a:solidFill>
                <a:schemeClr val="bg1"/>
              </a:solidFill>
              <a:latin typeface="Comic Sans MS" panose="030F0702030302020204" pitchFamily="66" charset="0"/>
            </a:endParaRPr>
          </a:p>
          <a:p>
            <a:endParaRPr lang="en-US">
              <a:latin typeface="Comic Sans MS" panose="030F0702030302020204" pitchFamily="66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 sz="1200" b="0" i="0" u="none" strike="noStrike" cap="none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3</a:t>
            </a:fld>
            <a:endParaRPr lang="fr-FR" sz="1200" b="0" i="0" u="none" strike="noStrike" cap="none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581649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800" b="1" noProof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Note for the teacher</a:t>
            </a:r>
            <a:endParaRPr lang="en-US" sz="800" b="1" u="none" noProof="0" dirty="0">
              <a:solidFill>
                <a:schemeClr val="dk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US" sz="300" b="0" u="none" dirty="0">
                <a:latin typeface="Calibri"/>
                <a:ea typeface="Calibri" panose="020F0502020204030204" pitchFamily="34" charset="0"/>
                <a:cs typeface="Calibri"/>
              </a:rPr>
              <a:t>Teacher says: </a:t>
            </a:r>
            <a:r>
              <a:rPr lang="en-US" sz="1200" b="1" i="1" dirty="0">
                <a:effectLst/>
                <a:highlight>
                  <a:srgbClr val="00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</a:t>
            </a:r>
            <a:r>
              <a:rPr lang="en-US" sz="1200" b="1" i="1" dirty="0">
                <a:solidFill>
                  <a:schemeClr val="bg1"/>
                </a:solidFill>
                <a:latin typeface="Comic Sans MS"/>
                <a:sym typeface="Comic Sans MS"/>
              </a:rPr>
              <a:t>Indicate whether the following equality is true or false</a:t>
            </a:r>
            <a:r>
              <a:rPr lang="en-GB" sz="1200" b="1" i="1" dirty="0">
                <a:solidFill>
                  <a:schemeClr val="bg1"/>
                </a:solidFill>
                <a:latin typeface="Comic Sans MS"/>
                <a:sym typeface="Comic Sans MS"/>
              </a:rPr>
              <a:t>.”</a:t>
            </a:r>
            <a:endParaRPr lang="en-GB" sz="1200" b="1" i="1" dirty="0">
              <a:sym typeface="Comic Sans MS"/>
            </a:endParaRPr>
          </a:p>
          <a:p>
            <a:endParaRPr lang="en-US" sz="1200" b="0" i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Give students </a:t>
            </a:r>
            <a:r>
              <a:rPr lang="en-US" sz="1200" b="0" u="none" dirty="0">
                <a:solidFill>
                  <a:schemeClr val="bg1"/>
                </a:solidFill>
                <a:effectLst/>
                <a:latin typeface="Comic Sans MS"/>
                <a:cs typeface="Calibri" panose="020F0502020204030204" pitchFamily="34" charset="0"/>
                <a:sym typeface="Comic Sans MS"/>
              </a:rPr>
              <a:t>some time to complete </a:t>
            </a:r>
            <a:r>
              <a:rPr lang="en-US" sz="1200" b="0" dirty="0">
                <a:solidFill>
                  <a:schemeClr val="bg1"/>
                </a:solidFill>
                <a:effectLst/>
                <a:latin typeface="Comic Sans MS"/>
                <a:sym typeface="Comic Sans MS"/>
              </a:rPr>
              <a:t>the activity.</a:t>
            </a:r>
          </a:p>
          <a:p>
            <a:pPr marL="51435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lvl="1">
              <a:buSzPts val="6000"/>
            </a:pPr>
            <a:r>
              <a:rPr lang="en-US" sz="1800" b="0" u="none" dirty="0">
                <a:effectLst/>
              </a:rPr>
              <a:t>Teacher corrects the activity interactively.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98571-67E4-422E-96B6-00BD69A096C8}" type="slidenum">
              <a:rPr lang="en-US" smtClean="0">
                <a:latin typeface="Comic Sans MS" panose="030F0702030302020204" pitchFamily="66" charset="0"/>
              </a:rPr>
              <a:t>30</a:t>
            </a:fld>
            <a:endParaRPr lang="en-US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88805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800" b="1" noProof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Note for the teacher</a:t>
            </a:r>
            <a:endParaRPr lang="en-US" sz="800" b="1" u="none" noProof="0" dirty="0">
              <a:solidFill>
                <a:schemeClr val="dk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US" sz="300" b="0" u="none" dirty="0">
                <a:latin typeface="Calibri"/>
                <a:ea typeface="Calibri" panose="020F0502020204030204" pitchFamily="34" charset="0"/>
                <a:cs typeface="Calibri"/>
              </a:rPr>
              <a:t>Teacher says: </a:t>
            </a:r>
            <a:r>
              <a:rPr lang="en-US" sz="1200" b="1" i="1" dirty="0">
                <a:effectLst/>
                <a:highlight>
                  <a:srgbClr val="00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</a:t>
            </a:r>
            <a:r>
              <a:rPr lang="en-US" sz="1200" b="1" i="1" dirty="0">
                <a:solidFill>
                  <a:schemeClr val="bg1"/>
                </a:solidFill>
                <a:latin typeface="Comic Sans MS"/>
                <a:sym typeface="Comic Sans MS"/>
              </a:rPr>
              <a:t>Indicate whether the following equality is true or false</a:t>
            </a:r>
            <a:r>
              <a:rPr lang="en-GB" sz="1200" b="1" i="1" dirty="0">
                <a:solidFill>
                  <a:schemeClr val="bg1"/>
                </a:solidFill>
                <a:latin typeface="Comic Sans MS"/>
                <a:sym typeface="Comic Sans MS"/>
              </a:rPr>
              <a:t>.”</a:t>
            </a:r>
            <a:endParaRPr lang="en-GB" sz="1200" b="1" i="1" dirty="0">
              <a:sym typeface="Comic Sans MS"/>
            </a:endParaRPr>
          </a:p>
          <a:p>
            <a:endParaRPr lang="en-US" sz="1200" b="0" i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Give students </a:t>
            </a:r>
            <a:r>
              <a:rPr lang="en-US" sz="1200" b="0" u="none" dirty="0">
                <a:solidFill>
                  <a:schemeClr val="bg1"/>
                </a:solidFill>
                <a:effectLst/>
                <a:latin typeface="Comic Sans MS"/>
                <a:cs typeface="Calibri" panose="020F0502020204030204" pitchFamily="34" charset="0"/>
                <a:sym typeface="Comic Sans MS"/>
              </a:rPr>
              <a:t>some time to complete </a:t>
            </a:r>
            <a:r>
              <a:rPr lang="en-US" sz="1200" b="0" dirty="0">
                <a:solidFill>
                  <a:schemeClr val="bg1"/>
                </a:solidFill>
                <a:effectLst/>
                <a:latin typeface="Comic Sans MS"/>
                <a:sym typeface="Comic Sans MS"/>
              </a:rPr>
              <a:t>the activity.</a:t>
            </a:r>
          </a:p>
          <a:p>
            <a:pPr marL="457200" lvl="1">
              <a:buSzPts val="6000"/>
            </a:pPr>
            <a:endParaRPr lang="en-US" sz="1800" b="0" u="none" dirty="0">
              <a:effectLst/>
            </a:endParaRPr>
          </a:p>
          <a:p>
            <a:pPr marL="457200" lvl="1">
              <a:buSzPts val="6000"/>
            </a:pPr>
            <a:r>
              <a:rPr lang="en-US" sz="1800" b="0" u="none" dirty="0">
                <a:effectLst/>
              </a:rPr>
              <a:t>Teacher corrects the activity interactively.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98571-67E4-422E-96B6-00BD69A096C8}" type="slidenum">
              <a:rPr lang="en-US" smtClean="0">
                <a:latin typeface="Comic Sans MS" panose="030F0702030302020204" pitchFamily="66" charset="0"/>
              </a:rPr>
              <a:t>31</a:t>
            </a:fld>
            <a:endParaRPr lang="en-US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057016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800" b="1" noProof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Note for the teacher</a:t>
            </a:r>
            <a:endParaRPr lang="en-US" sz="800" b="1" u="none" noProof="0" dirty="0">
              <a:solidFill>
                <a:schemeClr val="dk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US" sz="300" b="0" u="none" dirty="0">
                <a:latin typeface="Calibri"/>
                <a:ea typeface="Calibri" panose="020F0502020204030204" pitchFamily="34" charset="0"/>
                <a:cs typeface="Calibri"/>
              </a:rPr>
              <a:t>Teacher says: </a:t>
            </a:r>
            <a:r>
              <a:rPr lang="en-US" sz="1200" b="1" i="1" dirty="0">
                <a:effectLst/>
                <a:highlight>
                  <a:srgbClr val="00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</a:t>
            </a:r>
            <a:r>
              <a:rPr lang="en-US" sz="1200" b="1" i="1" dirty="0">
                <a:solidFill>
                  <a:schemeClr val="bg1"/>
                </a:solidFill>
                <a:latin typeface="Comic Sans MS"/>
                <a:sym typeface="Comic Sans MS"/>
              </a:rPr>
              <a:t>Indicate whether the following equality is true or false</a:t>
            </a:r>
            <a:r>
              <a:rPr lang="en-GB" sz="1200" b="1" i="1" dirty="0">
                <a:solidFill>
                  <a:schemeClr val="bg1"/>
                </a:solidFill>
                <a:latin typeface="Comic Sans MS"/>
                <a:sym typeface="Comic Sans MS"/>
              </a:rPr>
              <a:t>.”</a:t>
            </a:r>
            <a:endParaRPr lang="en-GB" sz="1200" b="1" i="1" dirty="0">
              <a:sym typeface="Comic Sans MS"/>
            </a:endParaRPr>
          </a:p>
          <a:p>
            <a:endParaRPr lang="en-US" sz="1200" b="0" i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Give students </a:t>
            </a:r>
            <a:r>
              <a:rPr lang="en-US" sz="1200" b="0" u="none" dirty="0">
                <a:solidFill>
                  <a:schemeClr val="bg1"/>
                </a:solidFill>
                <a:effectLst/>
                <a:latin typeface="Comic Sans MS"/>
                <a:cs typeface="Calibri" panose="020F0502020204030204" pitchFamily="34" charset="0"/>
                <a:sym typeface="Comic Sans MS"/>
              </a:rPr>
              <a:t>some time to complete </a:t>
            </a:r>
            <a:r>
              <a:rPr lang="en-US" sz="1200" b="0" dirty="0">
                <a:solidFill>
                  <a:schemeClr val="bg1"/>
                </a:solidFill>
                <a:effectLst/>
                <a:latin typeface="Comic Sans MS"/>
                <a:sym typeface="Comic Sans MS"/>
              </a:rPr>
              <a:t>the activity.</a:t>
            </a:r>
          </a:p>
          <a:p>
            <a:pPr marL="457200" lvl="1">
              <a:buSzPts val="6000"/>
            </a:pPr>
            <a:endParaRPr lang="en-US" sz="1800" b="0" u="none" dirty="0">
              <a:effectLst/>
            </a:endParaRPr>
          </a:p>
          <a:p>
            <a:pPr marL="457200" lvl="1">
              <a:buSzPts val="6000"/>
            </a:pPr>
            <a:r>
              <a:rPr lang="en-US" sz="1800" b="0" u="none" dirty="0">
                <a:effectLst/>
              </a:rPr>
              <a:t>Teacher corrects the activity interactively.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98571-67E4-422E-96B6-00BD69A096C8}" type="slidenum">
              <a:rPr lang="en-US" smtClean="0">
                <a:latin typeface="Comic Sans MS" panose="030F0702030302020204" pitchFamily="66" charset="0"/>
              </a:rPr>
              <a:t>32</a:t>
            </a:fld>
            <a:endParaRPr lang="en-US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452294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800" b="1" noProof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Note for the teacher</a:t>
            </a:r>
            <a:endParaRPr lang="en-US" sz="800" b="1" u="none" noProof="0" dirty="0">
              <a:solidFill>
                <a:schemeClr val="dk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US" sz="300" b="0" u="none" dirty="0">
                <a:latin typeface="Calibri"/>
                <a:ea typeface="Calibri" panose="020F0502020204030204" pitchFamily="34" charset="0"/>
                <a:cs typeface="Calibri"/>
              </a:rPr>
              <a:t>Teacher says: </a:t>
            </a:r>
            <a:r>
              <a:rPr lang="en-US" sz="1200" b="1" i="1" dirty="0">
                <a:effectLst/>
                <a:highlight>
                  <a:srgbClr val="00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</a:t>
            </a:r>
            <a:r>
              <a:rPr lang="en-US" sz="1200" b="1" i="1" dirty="0">
                <a:solidFill>
                  <a:schemeClr val="bg1"/>
                </a:solidFill>
                <a:latin typeface="Comic Sans MS"/>
                <a:sym typeface="Comic Sans MS"/>
              </a:rPr>
              <a:t>Indicate whether the following equality is true or false</a:t>
            </a:r>
            <a:r>
              <a:rPr lang="en-GB" sz="1200" b="1" i="1" dirty="0">
                <a:solidFill>
                  <a:schemeClr val="bg1"/>
                </a:solidFill>
                <a:latin typeface="Comic Sans MS"/>
                <a:sym typeface="Comic Sans MS"/>
              </a:rPr>
              <a:t>.”</a:t>
            </a:r>
            <a:endParaRPr lang="en-GB" sz="1200" b="1" i="1" dirty="0">
              <a:sym typeface="Comic Sans MS"/>
            </a:endParaRPr>
          </a:p>
          <a:p>
            <a:endParaRPr lang="en-US" sz="1200" b="0" i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Give students </a:t>
            </a:r>
            <a:r>
              <a:rPr lang="en-US" sz="1200" b="0" u="none" dirty="0">
                <a:solidFill>
                  <a:schemeClr val="bg1"/>
                </a:solidFill>
                <a:effectLst/>
                <a:latin typeface="Comic Sans MS"/>
                <a:cs typeface="Calibri" panose="020F0502020204030204" pitchFamily="34" charset="0"/>
                <a:sym typeface="Comic Sans MS"/>
              </a:rPr>
              <a:t>some time to complete </a:t>
            </a:r>
            <a:r>
              <a:rPr lang="en-US" sz="1200" b="0" dirty="0">
                <a:solidFill>
                  <a:schemeClr val="bg1"/>
                </a:solidFill>
                <a:effectLst/>
                <a:latin typeface="Comic Sans MS"/>
                <a:sym typeface="Comic Sans MS"/>
              </a:rPr>
              <a:t>the activity.</a:t>
            </a:r>
          </a:p>
          <a:p>
            <a:pPr marL="457200" lvl="1">
              <a:buSzPts val="6000"/>
            </a:pPr>
            <a:endParaRPr lang="en-US" sz="1800" b="0" u="none" dirty="0">
              <a:effectLst/>
            </a:endParaRPr>
          </a:p>
          <a:p>
            <a:pPr marL="457200" lvl="1">
              <a:buSzPts val="6000"/>
            </a:pPr>
            <a:r>
              <a:rPr lang="en-US" sz="1800" b="0" u="none" dirty="0">
                <a:effectLst/>
              </a:rPr>
              <a:t>Teacher corrects the activity interactively.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98571-67E4-422E-96B6-00BD69A096C8}" type="slidenum">
              <a:rPr lang="en-US" smtClean="0">
                <a:latin typeface="Comic Sans MS" panose="030F0702030302020204" pitchFamily="66" charset="0"/>
              </a:rPr>
              <a:t>33</a:t>
            </a:fld>
            <a:endParaRPr lang="en-US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130136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800" b="1" noProof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Note for the teacher</a:t>
            </a:r>
            <a:endParaRPr lang="en-US" sz="800" b="1" u="none" noProof="0" dirty="0">
              <a:solidFill>
                <a:schemeClr val="dk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US" sz="300" b="0" u="none" dirty="0">
                <a:latin typeface="Calibri"/>
                <a:ea typeface="Calibri" panose="020F0502020204030204" pitchFamily="34" charset="0"/>
                <a:cs typeface="Calibri"/>
              </a:rPr>
              <a:t>Teacher says: </a:t>
            </a:r>
            <a:r>
              <a:rPr lang="en-US" sz="1200" b="1" i="1" dirty="0">
                <a:effectLst/>
                <a:highlight>
                  <a:srgbClr val="00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</a:t>
            </a:r>
            <a:r>
              <a:rPr lang="en-US" sz="1200" b="1" i="1" dirty="0">
                <a:solidFill>
                  <a:schemeClr val="bg1"/>
                </a:solidFill>
                <a:latin typeface="Comic Sans MS"/>
                <a:sym typeface="Comic Sans MS"/>
              </a:rPr>
              <a:t>Indicate whether the following equality is true or false</a:t>
            </a:r>
            <a:r>
              <a:rPr lang="en-GB" sz="1200" b="1" i="1" dirty="0">
                <a:solidFill>
                  <a:schemeClr val="bg1"/>
                </a:solidFill>
                <a:latin typeface="Comic Sans MS"/>
                <a:sym typeface="Comic Sans MS"/>
              </a:rPr>
              <a:t>.”</a:t>
            </a:r>
            <a:endParaRPr lang="en-GB" sz="1200" b="1" i="1" dirty="0">
              <a:sym typeface="Comic Sans MS"/>
            </a:endParaRPr>
          </a:p>
          <a:p>
            <a:endParaRPr lang="en-US" sz="1200" b="0" i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Give students </a:t>
            </a:r>
            <a:r>
              <a:rPr lang="en-US" sz="1200" b="0" u="none" dirty="0">
                <a:solidFill>
                  <a:schemeClr val="bg1"/>
                </a:solidFill>
                <a:effectLst/>
                <a:latin typeface="Comic Sans MS"/>
                <a:cs typeface="Calibri" panose="020F0502020204030204" pitchFamily="34" charset="0"/>
                <a:sym typeface="Comic Sans MS"/>
              </a:rPr>
              <a:t>some time to complete </a:t>
            </a:r>
            <a:r>
              <a:rPr lang="en-US" sz="1200" b="0" dirty="0">
                <a:solidFill>
                  <a:schemeClr val="bg1"/>
                </a:solidFill>
                <a:effectLst/>
                <a:latin typeface="Comic Sans MS"/>
                <a:sym typeface="Comic Sans MS"/>
              </a:rPr>
              <a:t>the activity.</a:t>
            </a:r>
          </a:p>
          <a:p>
            <a:pPr marL="457200" lvl="1">
              <a:buSzPts val="6000"/>
            </a:pPr>
            <a:endParaRPr lang="en-US" sz="1800" b="0" u="none" dirty="0">
              <a:effectLst/>
            </a:endParaRPr>
          </a:p>
          <a:p>
            <a:pPr marL="457200" lvl="1">
              <a:buSzPts val="6000"/>
            </a:pPr>
            <a:r>
              <a:rPr lang="en-US" sz="1800" b="0" u="none" dirty="0">
                <a:effectLst/>
              </a:rPr>
              <a:t>Teacher corrects the activity interactively.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98571-67E4-422E-96B6-00BD69A096C8}" type="slidenum">
              <a:rPr lang="en-US" smtClean="0">
                <a:latin typeface="Comic Sans MS" panose="030F0702030302020204" pitchFamily="66" charset="0"/>
              </a:rPr>
              <a:t>34</a:t>
            </a:fld>
            <a:endParaRPr lang="en-US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663249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800" b="1" noProof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Note for the teacher</a:t>
            </a:r>
            <a:endParaRPr lang="en-US" sz="800" b="1" u="none" noProof="0" dirty="0">
              <a:solidFill>
                <a:schemeClr val="dk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US" sz="300" b="0" u="none" dirty="0">
                <a:latin typeface="Calibri"/>
                <a:ea typeface="Calibri" panose="020F0502020204030204" pitchFamily="34" charset="0"/>
                <a:cs typeface="Calibri"/>
              </a:rPr>
              <a:t>Teacher says: </a:t>
            </a:r>
            <a:r>
              <a:rPr lang="en-US" sz="1200" b="1" i="1" dirty="0">
                <a:effectLst/>
                <a:highlight>
                  <a:srgbClr val="00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</a:t>
            </a:r>
            <a:r>
              <a:rPr lang="en-US" sz="1200" b="1" i="1" dirty="0">
                <a:solidFill>
                  <a:schemeClr val="bg1"/>
                </a:solidFill>
                <a:latin typeface="Comic Sans MS"/>
                <a:sym typeface="Comic Sans MS"/>
              </a:rPr>
              <a:t>Match each operation with the appropriate answer</a:t>
            </a:r>
            <a:r>
              <a:rPr lang="en-GB" sz="1200" b="1" i="1" dirty="0">
                <a:solidFill>
                  <a:schemeClr val="bg1"/>
                </a:solidFill>
                <a:latin typeface="Comic Sans MS"/>
                <a:sym typeface="Comic Sans MS"/>
              </a:rPr>
              <a:t>.”</a:t>
            </a:r>
            <a:endParaRPr lang="en-GB" sz="1200" b="1" i="1" dirty="0">
              <a:sym typeface="Comic Sans MS"/>
            </a:endParaRPr>
          </a:p>
          <a:p>
            <a:endParaRPr lang="en-US" sz="1200" b="0" i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Give students </a:t>
            </a:r>
            <a:r>
              <a:rPr lang="en-US" sz="1200" b="0" u="none" dirty="0">
                <a:solidFill>
                  <a:schemeClr val="bg1"/>
                </a:solidFill>
                <a:effectLst/>
                <a:latin typeface="Comic Sans MS"/>
                <a:cs typeface="Calibri" panose="020F0502020204030204" pitchFamily="34" charset="0"/>
                <a:sym typeface="Comic Sans MS"/>
              </a:rPr>
              <a:t>some time to complete </a:t>
            </a:r>
            <a:r>
              <a:rPr lang="en-US" sz="1200" b="0" dirty="0">
                <a:solidFill>
                  <a:schemeClr val="bg1"/>
                </a:solidFill>
                <a:effectLst/>
                <a:latin typeface="Comic Sans MS"/>
                <a:sym typeface="Comic Sans MS"/>
              </a:rPr>
              <a:t>the activity.</a:t>
            </a:r>
          </a:p>
          <a:p>
            <a:pPr marL="457200" lvl="1">
              <a:buSzPts val="6000"/>
            </a:pPr>
            <a:endParaRPr lang="en-US" sz="1800" b="0" u="none" dirty="0">
              <a:effectLst/>
            </a:endParaRPr>
          </a:p>
          <a:p>
            <a:pPr marL="457200" lvl="1">
              <a:buSzPts val="6000"/>
            </a:pPr>
            <a:r>
              <a:rPr lang="en-US" sz="1800" b="0" u="none" dirty="0">
                <a:effectLst/>
              </a:rPr>
              <a:t>Teacher corrects the activity interactively.</a:t>
            </a:r>
            <a:endParaRPr lang="en-US" sz="1200" b="1" u="sn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98571-67E4-422E-96B6-00BD69A096C8}" type="slidenum">
              <a:rPr lang="en-US" smtClean="0">
                <a:latin typeface="Comic Sans MS" panose="030F0702030302020204" pitchFamily="66" charset="0"/>
              </a:rPr>
              <a:t>35</a:t>
            </a:fld>
            <a:endParaRPr lang="en-US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999378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228600" marR="0" indent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800" b="1" noProof="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Arial" panose="020B0604020202020204" pitchFamily="34" charset="0"/>
                  </a:rPr>
                  <a:t>Note for the teacher</a:t>
                </a:r>
                <a:endParaRPr lang="en-US" sz="800" b="1" u="none" noProof="0" dirty="0">
                  <a:solidFill>
                    <a:schemeClr val="dk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r>
                  <a:rPr lang="en-US" sz="300" b="0" u="none" dirty="0">
                    <a:latin typeface="Calibri"/>
                    <a:ea typeface="Calibri" panose="020F0502020204030204" pitchFamily="34" charset="0"/>
                    <a:cs typeface="Calibri"/>
                  </a:rPr>
                  <a:t>Teacher says: </a:t>
                </a:r>
                <a:r>
                  <a:rPr lang="en-US" sz="12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“Solve the following problem.</a:t>
                </a:r>
              </a:p>
              <a:p>
                <a:pPr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200" b="1" i="1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The length of a rectangular field is </a:t>
                </a:r>
                <a:r>
                  <a:rPr lang="en-US" sz="1200" b="1" i="1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+mn-lt"/>
                    <a:ea typeface="Calibri" panose="020F0502020204030204" pitchFamily="34" charset="0"/>
                    <a:cs typeface="Arial" panose="020B0604020202020204" pitchFamily="34" charset="0"/>
                  </a:rPr>
                  <a:t>2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1200" b="1" i="1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</a:rPr>
                      <m:t>5</m:t>
                    </m:r>
                    <m:f>
                      <m:fPr>
                        <m:ctrlPr>
                          <a:rPr lang="en-US" sz="1200" b="1" i="1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1200" b="1" i="1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+mn-lt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1200" b="1" i="1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+mn-lt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sz="1200" b="1" i="1" dirty="0">
                    <a:solidFill>
                      <a:schemeClr val="accent1">
                        <a:lumMod val="50000"/>
                      </a:schemeClr>
                    </a:solidFill>
                    <a:latin typeface="+mn-lt"/>
                  </a:rPr>
                  <a:t> </a:t>
                </a:r>
                <a:r>
                  <a:rPr lang="en-US" sz="1200" b="1" i="1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m. </a:t>
                </a:r>
              </a:p>
              <a:p>
                <a:pPr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200" b="1" i="1" dirty="0">
                    <a:solidFill>
                      <a:schemeClr val="accent1">
                        <a:lumMod val="50000"/>
                      </a:schemeClr>
                    </a:solidFill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If the area of the field is 320 m</a:t>
                </a:r>
                <a:r>
                  <a:rPr lang="en-US" sz="1200" b="1" i="1" baseline="30000" dirty="0">
                    <a:solidFill>
                      <a:schemeClr val="accent1">
                        <a:lumMod val="50000"/>
                      </a:schemeClr>
                    </a:solidFill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2</a:t>
                </a:r>
                <a:r>
                  <a:rPr lang="en-US" sz="1200" b="1" i="1" dirty="0">
                    <a:solidFill>
                      <a:schemeClr val="accent1">
                        <a:lumMod val="50000"/>
                      </a:schemeClr>
                    </a:solidFill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, what is its width</a:t>
                </a:r>
                <a:r>
                  <a:rPr lang="en-US" sz="1200" b="1" i="1" dirty="0">
                    <a:solidFill>
                      <a:schemeClr val="bg1"/>
                    </a:solidFill>
                    <a:latin typeface="Comic Sans MS"/>
                    <a:sym typeface="Comic Sans MS"/>
                  </a:rPr>
                  <a:t>?</a:t>
                </a:r>
                <a:r>
                  <a:rPr lang="en-GB" sz="1200" b="1" i="1" dirty="0">
                    <a:solidFill>
                      <a:schemeClr val="bg1"/>
                    </a:solidFill>
                    <a:latin typeface="Comic Sans MS"/>
                    <a:sym typeface="Comic Sans MS"/>
                  </a:rPr>
                  <a:t>”</a:t>
                </a:r>
                <a:endParaRPr lang="en-GB" sz="1200" b="1" i="1" dirty="0">
                  <a:sym typeface="Comic Sans MS"/>
                </a:endParaRPr>
              </a:p>
              <a:p>
                <a:endParaRPr lang="en-US" sz="1200" b="0" i="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US" sz="12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Give students </a:t>
                </a:r>
                <a:r>
                  <a:rPr lang="en-US" sz="1200" b="0" u="none" dirty="0">
                    <a:solidFill>
                      <a:schemeClr val="bg1"/>
                    </a:solidFill>
                    <a:effectLst/>
                    <a:latin typeface="Comic Sans MS"/>
                    <a:cs typeface="Calibri" panose="020F0502020204030204" pitchFamily="34" charset="0"/>
                    <a:sym typeface="Comic Sans MS"/>
                  </a:rPr>
                  <a:t>some time to complete </a:t>
                </a:r>
                <a:r>
                  <a:rPr lang="en-US" sz="1200" b="0" dirty="0">
                    <a:solidFill>
                      <a:schemeClr val="bg1"/>
                    </a:solidFill>
                    <a:effectLst/>
                    <a:latin typeface="Comic Sans MS"/>
                    <a:sym typeface="Comic Sans MS"/>
                  </a:rPr>
                  <a:t>the activity.</a:t>
                </a:r>
              </a:p>
              <a:p>
                <a:pPr marL="457200" lvl="1">
                  <a:buSzPts val="6000"/>
                </a:pPr>
                <a:endParaRPr lang="en-US" sz="1800" b="0" u="none" dirty="0">
                  <a:effectLst/>
                </a:endParaRPr>
              </a:p>
              <a:p>
                <a:pPr marL="457200" lvl="1">
                  <a:buSzPts val="6000"/>
                </a:pPr>
                <a:r>
                  <a:rPr lang="en-US" sz="1800" b="0" u="none" dirty="0">
                    <a:effectLst/>
                  </a:rPr>
                  <a:t>Teacher corrects the activity interactively.</a:t>
                </a:r>
                <a:endParaRPr lang="en-US" sz="1200" b="0" dirty="0">
                  <a:solidFill>
                    <a:schemeClr val="bg1"/>
                  </a:solidFill>
                  <a:effectLst/>
                  <a:latin typeface="Comic Sans MS"/>
                  <a:sym typeface="Comic Sans MS"/>
                </a:endParaRPr>
              </a:p>
              <a:p>
                <a:endParaRPr lang="en-US" sz="1200" b="1" u="sng" dirty="0"/>
              </a:p>
              <a:p>
                <a:pPr marL="51435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endPara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sz="1200" b="1" u="sng" dirty="0"/>
                  <a:t>Teaching suggestions:</a:t>
                </a:r>
                <a:endParaRPr lang="en-US" sz="1200" b="1" u="sng" dirty="0">
                  <a:latin typeface="Calibri"/>
                  <a:cs typeface="Calibri"/>
                </a:endParaRPr>
              </a:p>
              <a:p>
                <a:r>
                  <a:rPr lang="en-US" sz="1200" b="0" u="none" dirty="0">
                    <a:latin typeface="Calibri"/>
                    <a:ea typeface="Calibri" panose="020F0502020204030204" pitchFamily="34" charset="0"/>
                    <a:cs typeface="Calibri"/>
                  </a:rPr>
                  <a:t>Teacher says:</a:t>
                </a:r>
              </a:p>
              <a:p>
                <a:pPr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b="1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The length of a rectangular field is </a:t>
                </a:r>
                <a:r>
                  <a:rPr lang="en-US" sz="1800" b="1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+mn-lt"/>
                    <a:ea typeface="Calibri" panose="020F0502020204030204" pitchFamily="34" charset="0"/>
                    <a:cs typeface="Arial" panose="020B0604020202020204" pitchFamily="34" charset="0"/>
                  </a:rPr>
                  <a:t>2</a:t>
                </a:r>
                <a:r>
                  <a:rPr lang="en-US" sz="1800" b="1" i="0">
                    <a:solidFill>
                      <a:schemeClr val="accent1">
                        <a:lumMod val="50000"/>
                      </a:schemeClr>
                    </a:solidFill>
                    <a:latin typeface="Cambria Math" panose="02040503050406030204" pitchFamily="18" charset="0"/>
                  </a:rPr>
                  <a:t>"5" </a:t>
                </a:r>
                <a:r>
                  <a:rPr lang="en-US" sz="1800" b="1" i="0">
                    <a:solidFill>
                      <a:schemeClr val="accent1">
                        <a:lumMod val="50000"/>
                      </a:schemeClr>
                    </a:solidFill>
                    <a:latin typeface="+mn-lt"/>
                  </a:rPr>
                  <a:t> "3</a:t>
                </a:r>
                <a:r>
                  <a:rPr lang="en-US" sz="1800" b="1" i="0">
                    <a:solidFill>
                      <a:schemeClr val="accent1">
                        <a:lumMod val="50000"/>
                      </a:schemeClr>
                    </a:solidFill>
                    <a:latin typeface="Cambria Math" panose="02040503050406030204" pitchFamily="18" charset="0"/>
                  </a:rPr>
                  <a:t>" /</a:t>
                </a:r>
                <a:r>
                  <a:rPr lang="en-US" sz="1800" b="1" i="0">
                    <a:solidFill>
                      <a:schemeClr val="accent1">
                        <a:lumMod val="50000"/>
                      </a:schemeClr>
                    </a:solidFill>
                    <a:latin typeface="+mn-lt"/>
                  </a:rPr>
                  <a:t>"5</a:t>
                </a:r>
                <a:r>
                  <a:rPr lang="en-US" sz="1800" b="1" i="0">
                    <a:solidFill>
                      <a:schemeClr val="accent1">
                        <a:lumMod val="50000"/>
                      </a:schemeClr>
                    </a:solidFill>
                    <a:latin typeface="Cambria Math" panose="02040503050406030204" pitchFamily="18" charset="0"/>
                  </a:rPr>
                  <a:t>" </a:t>
                </a:r>
                <a:r>
                  <a:rPr lang="en-US" sz="1800" b="1" dirty="0">
                    <a:solidFill>
                      <a:schemeClr val="accent1">
                        <a:lumMod val="50000"/>
                      </a:schemeClr>
                    </a:solidFill>
                    <a:latin typeface="+mn-lt"/>
                  </a:rPr>
                  <a:t> </a:t>
                </a:r>
                <a:r>
                  <a:rPr lang="en-US" sz="1800" b="1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m of ribbon. </a:t>
                </a:r>
              </a:p>
              <a:p>
                <a:pPr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b="1" dirty="0">
                    <a:solidFill>
                      <a:schemeClr val="accent1">
                        <a:lumMod val="50000"/>
                      </a:schemeClr>
                    </a:solidFill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If the area of the field is 320 m</a:t>
                </a:r>
                <a:r>
                  <a:rPr lang="en-US" sz="1800" b="1" baseline="30000" dirty="0">
                    <a:solidFill>
                      <a:schemeClr val="accent1">
                        <a:lumMod val="50000"/>
                      </a:schemeClr>
                    </a:solidFill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2</a:t>
                </a:r>
                <a:r>
                  <a:rPr lang="en-US" sz="1800" b="1" dirty="0">
                    <a:solidFill>
                      <a:schemeClr val="accent1">
                        <a:lumMod val="50000"/>
                      </a:schemeClr>
                    </a:solidFill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, what is its width</a:t>
                </a:r>
                <a:r>
                  <a:rPr lang="en-US" sz="1800" b="1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?</a:t>
                </a:r>
                <a:endParaRPr lang="en-US" sz="1800" b="1" dirty="0">
                  <a:solidFill>
                    <a:schemeClr val="accent1">
                      <a:lumMod val="50000"/>
                    </a:schemeClr>
                  </a:solidFill>
                  <a:effectLst/>
                  <a:latin typeface="Comic Sans MS" panose="030F0702030302020204" pitchFamily="66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1435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endParaRPr lang="en-US" sz="1800" dirty="0">
                  <a:effectLst/>
                  <a:latin typeface="+mn-lt"/>
                  <a:ea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457200" lvl="1">
                  <a:buSzPts val="6000"/>
                </a:pPr>
                <a:r>
                  <a:rPr lang="en-US" sz="1800" b="0" i="0" dirty="0">
                    <a:latin typeface="Calibri" panose="020F0502020204030204" pitchFamily="34" charset="0"/>
                    <a:cs typeface="Calibri" panose="020F0502020204030204" pitchFamily="34" charset="0"/>
                  </a:rPr>
                  <a:t>Note for the teacher: </a:t>
                </a:r>
                <a:r>
                  <a:rPr lang="en-US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Give students </a:t>
                </a:r>
                <a:r>
                  <a:rPr lang="en-US" sz="1800" b="0" u="none" dirty="0">
                    <a:solidFill>
                      <a:schemeClr val="bg1"/>
                    </a:solidFill>
                    <a:effectLst/>
                    <a:latin typeface="Comic Sans MS"/>
                    <a:cs typeface="Calibri" panose="020F0502020204030204" pitchFamily="34" charset="0"/>
                    <a:sym typeface="Comic Sans MS"/>
                  </a:rPr>
                  <a:t>some time to complete </a:t>
                </a:r>
                <a:r>
                  <a:rPr lang="en-US" sz="1800" b="0" dirty="0">
                    <a:solidFill>
                      <a:schemeClr val="bg1"/>
                    </a:solidFill>
                    <a:effectLst/>
                    <a:latin typeface="Comic Sans MS"/>
                    <a:sym typeface="Comic Sans MS"/>
                  </a:rPr>
                  <a:t>the activity.</a:t>
                </a:r>
              </a:p>
              <a:p>
                <a:pPr marL="51435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endPara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98571-67E4-422E-96B6-00BD69A096C8}" type="slidenum">
              <a:rPr lang="en-US" smtClean="0">
                <a:latin typeface="Comic Sans MS" panose="030F0702030302020204" pitchFamily="66" charset="0"/>
              </a:rPr>
              <a:t>36</a:t>
            </a:fld>
            <a:endParaRPr lang="en-US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401098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228600" marR="0" indent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800" b="1" noProof="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Arial" panose="020B0604020202020204" pitchFamily="34" charset="0"/>
                  </a:rPr>
                  <a:t>Note for the teacher</a:t>
                </a:r>
                <a:endParaRPr lang="en-US" sz="800" b="1" u="none" noProof="0" dirty="0">
                  <a:solidFill>
                    <a:schemeClr val="dk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r>
                  <a:rPr lang="en-US" sz="300" b="0" u="none" dirty="0">
                    <a:latin typeface="Calibri"/>
                    <a:ea typeface="Calibri" panose="020F0502020204030204" pitchFamily="34" charset="0"/>
                    <a:cs typeface="Calibri"/>
                  </a:rPr>
                  <a:t>Teacher says: </a:t>
                </a:r>
                <a:r>
                  <a:rPr lang="en-US" sz="12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“</a:t>
                </a:r>
                <a:r>
                  <a:rPr lang="en-US" sz="1200" b="1" i="1" u="none" strike="noStrike" cap="none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Calibri"/>
                    <a:ea typeface="Calibri" panose="020F0502020204030204" pitchFamily="34" charset="0"/>
                    <a:cs typeface="Arial" panose="020B0604020202020204" pitchFamily="34" charset="0"/>
                    <a:sym typeface="Calibri"/>
                  </a:rPr>
                  <a:t>Samira emptied the content of this gallon of oil in bottles of a capacity of 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200" b="1" i="1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1200" b="1" i="1" u="none" strike="noStrike" cap="none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libri"/>
                            <a:ea typeface="Calibri"/>
                            <a:cs typeface="Calibri"/>
                            <a:sym typeface="Calibri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1200" b="1" i="1" u="none" strike="noStrike" cap="none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libri"/>
                            <a:ea typeface="Calibri"/>
                            <a:cs typeface="Calibri"/>
                            <a:sym typeface="Calibri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sz="1200" b="1" i="1" u="none" strike="noStrike" cap="none" dirty="0">
                    <a:solidFill>
                      <a:schemeClr val="accent1">
                        <a:lumMod val="50000"/>
                      </a:schemeClr>
                    </a:solidFill>
                    <a:latin typeface="Calibri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US" sz="1200" b="1" i="1" u="none" strike="noStrike" cap="none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Calibri"/>
                    <a:ea typeface="Calibri" panose="020F0502020204030204" pitchFamily="34" charset="0"/>
                    <a:cs typeface="Arial" panose="020B0604020202020204" pitchFamily="34" charset="0"/>
                    <a:sym typeface="Calibri"/>
                  </a:rPr>
                  <a:t>liters each. </a:t>
                </a:r>
              </a:p>
              <a:p>
                <a:pPr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200" b="1" i="1" u="none" strike="noStrike" cap="none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Calibri"/>
                    <a:ea typeface="Calibri" panose="020F0502020204030204" pitchFamily="34" charset="0"/>
                    <a:cs typeface="Arial" panose="020B0604020202020204" pitchFamily="34" charset="0"/>
                    <a:sym typeface="Calibri"/>
                  </a:rPr>
                  <a:t>How many bottles did she fill</a:t>
                </a:r>
                <a:r>
                  <a:rPr lang="en-US" sz="1200" b="1" i="1" dirty="0">
                    <a:solidFill>
                      <a:schemeClr val="bg1"/>
                    </a:solidFill>
                    <a:latin typeface="Comic Sans MS"/>
                    <a:sym typeface="Comic Sans MS"/>
                  </a:rPr>
                  <a:t>?</a:t>
                </a:r>
                <a:r>
                  <a:rPr lang="en-GB" sz="1200" b="1" i="1" dirty="0">
                    <a:solidFill>
                      <a:schemeClr val="bg1"/>
                    </a:solidFill>
                    <a:latin typeface="Comic Sans MS"/>
                    <a:sym typeface="Comic Sans MS"/>
                  </a:rPr>
                  <a:t>”</a:t>
                </a:r>
                <a:endParaRPr lang="en-GB" sz="1200" b="1" i="1" dirty="0">
                  <a:sym typeface="Comic Sans MS"/>
                </a:endParaRPr>
              </a:p>
              <a:p>
                <a:endParaRPr lang="en-US" sz="1200" b="0" i="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US" sz="12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Give students </a:t>
                </a:r>
                <a:r>
                  <a:rPr lang="en-US" sz="1200" b="0" u="none" dirty="0">
                    <a:solidFill>
                      <a:schemeClr val="bg1"/>
                    </a:solidFill>
                    <a:effectLst/>
                    <a:latin typeface="Comic Sans MS"/>
                    <a:cs typeface="Calibri" panose="020F0502020204030204" pitchFamily="34" charset="0"/>
                    <a:sym typeface="Comic Sans MS"/>
                  </a:rPr>
                  <a:t>some time to complete </a:t>
                </a:r>
                <a:r>
                  <a:rPr lang="en-US" sz="1200" b="0" dirty="0">
                    <a:solidFill>
                      <a:schemeClr val="bg1"/>
                    </a:solidFill>
                    <a:effectLst/>
                    <a:latin typeface="Comic Sans MS"/>
                    <a:sym typeface="Comic Sans MS"/>
                  </a:rPr>
                  <a:t>the activity.</a:t>
                </a:r>
              </a:p>
              <a:p>
                <a:pPr marL="457200" lvl="1">
                  <a:buSzPts val="6000"/>
                </a:pPr>
                <a:endParaRPr lang="en-US" sz="1800" b="0" u="none" dirty="0">
                  <a:effectLst/>
                </a:endParaRPr>
              </a:p>
              <a:p>
                <a:pPr marL="457200" lvl="1">
                  <a:buSzPts val="6000"/>
                </a:pPr>
                <a:r>
                  <a:rPr lang="en-US" sz="1800" b="0" u="none" dirty="0">
                    <a:effectLst/>
                  </a:rPr>
                  <a:t>Teacher corrects the activity interactively.</a:t>
                </a:r>
                <a:endPara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sz="1200" b="1" u="sng" dirty="0"/>
                  <a:t>Teaching suggestions:</a:t>
                </a:r>
                <a:endParaRPr lang="en-US" sz="1200" b="1" u="sng" dirty="0">
                  <a:latin typeface="Calibri"/>
                  <a:cs typeface="Calibri"/>
                </a:endParaRPr>
              </a:p>
              <a:p>
                <a:r>
                  <a:rPr lang="en-US" sz="1200" b="0" u="none" dirty="0">
                    <a:latin typeface="Calibri"/>
                    <a:ea typeface="Calibri" panose="020F0502020204030204" pitchFamily="34" charset="0"/>
                    <a:cs typeface="Calibri"/>
                  </a:rPr>
                  <a:t>Teacher says:</a:t>
                </a:r>
              </a:p>
              <a:p>
                <a:pPr marL="457200" lvl="1">
                  <a:buSzPts val="6000"/>
                  <a:buFont typeface="Comic Sans MS"/>
                </a:pPr>
                <a:r>
                  <a:rPr lang="en-GB" sz="1800" b="1" dirty="0">
                    <a:solidFill>
                      <a:schemeClr val="bg1"/>
                    </a:solidFill>
                    <a:latin typeface="Comic Sans MS"/>
                    <a:sym typeface="Comic Sans MS"/>
                  </a:rPr>
                  <a:t>Solve the following problem</a:t>
                </a:r>
                <a:endParaRPr lang="en-GB" sz="1800" dirty="0">
                  <a:sym typeface="Comic Sans MS"/>
                </a:endParaRPr>
              </a:p>
              <a:p>
                <a:pPr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b="1" i="0" u="none" strike="noStrike" cap="none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Calibri"/>
                    <a:ea typeface="Calibri" panose="020F0502020204030204" pitchFamily="34" charset="0"/>
                    <a:cs typeface="Arial" panose="020B0604020202020204" pitchFamily="34" charset="0"/>
                    <a:sym typeface="Calibri"/>
                  </a:rPr>
                  <a:t>Mona needs 6 pieces of ribbon each of length 1</a:t>
                </a:r>
                <a:r>
                  <a:rPr lang="en-US" sz="1800" b="1" i="0" u="none" strike="noStrike" cap="none">
                    <a:solidFill>
                      <a:schemeClr val="accent1">
                        <a:lumMod val="50000"/>
                      </a:schemeClr>
                    </a:solidFill>
                    <a:latin typeface="Calibri"/>
                    <a:cs typeface="Calibri"/>
                    <a:sym typeface="Calibri"/>
                  </a:rPr>
                  <a:t>"</a:t>
                </a:r>
                <a:r>
                  <a:rPr lang="en-US" sz="1800" b="1" i="0" u="none" strike="noStrike" cap="none">
                    <a:solidFill>
                      <a:schemeClr val="accent1">
                        <a:lumMod val="50000"/>
                      </a:schemeClr>
                    </a:solidFill>
                    <a:latin typeface="Calibri"/>
                    <a:ea typeface="Calibri"/>
                    <a:cs typeface="Calibri"/>
                    <a:sym typeface="Calibri"/>
                  </a:rPr>
                  <a:t>2</a:t>
                </a:r>
                <a:r>
                  <a:rPr lang="en-US" sz="1800" b="1" i="0" u="none" strike="noStrike" cap="none">
                    <a:solidFill>
                      <a:schemeClr val="accent1">
                        <a:lumMod val="50000"/>
                      </a:schemeClr>
                    </a:solidFill>
                    <a:latin typeface="Cambria Math" panose="02040503050406030204" pitchFamily="18" charset="0"/>
                    <a:ea typeface="Calibri"/>
                    <a:cs typeface="Calibri"/>
                    <a:sym typeface="Calibri"/>
                  </a:rPr>
                  <a:t>" /"</a:t>
                </a:r>
                <a:r>
                  <a:rPr lang="en-US" sz="1800" b="1" i="0" u="none" strike="noStrike" cap="none">
                    <a:solidFill>
                      <a:schemeClr val="accent1">
                        <a:lumMod val="50000"/>
                      </a:schemeClr>
                    </a:solidFill>
                    <a:latin typeface="Calibri"/>
                    <a:ea typeface="Calibri"/>
                    <a:cs typeface="Calibri"/>
                    <a:sym typeface="Calibri"/>
                  </a:rPr>
                  <a:t>3</a:t>
                </a:r>
                <a:r>
                  <a:rPr lang="en-US" sz="1800" b="1" i="0" u="none" strike="noStrike" cap="none">
                    <a:solidFill>
                      <a:schemeClr val="accent1">
                        <a:lumMod val="50000"/>
                      </a:schemeClr>
                    </a:solidFill>
                    <a:latin typeface="Cambria Math" panose="02040503050406030204" pitchFamily="18" charset="0"/>
                    <a:ea typeface="Calibri"/>
                    <a:cs typeface="Calibri"/>
                    <a:sym typeface="Calibri"/>
                  </a:rPr>
                  <a:t>" </a:t>
                </a:r>
                <a:r>
                  <a:rPr lang="en-US" sz="1800" b="1" i="0" u="none" strike="noStrike" cap="none" dirty="0">
                    <a:solidFill>
                      <a:schemeClr val="accent1">
                        <a:lumMod val="50000"/>
                      </a:schemeClr>
                    </a:solidFill>
                    <a:latin typeface="Calibri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US" sz="1800" b="1" i="0" u="none" strike="noStrike" cap="none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Calibri"/>
                    <a:ea typeface="Calibri" panose="020F0502020204030204" pitchFamily="34" charset="0"/>
                    <a:cs typeface="Arial" panose="020B0604020202020204" pitchFamily="34" charset="0"/>
                    <a:sym typeface="Calibri"/>
                  </a:rPr>
                  <a:t>meters. </a:t>
                </a:r>
              </a:p>
              <a:p>
                <a:pPr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b="1" i="0" u="none" strike="noStrike" cap="none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Calibri"/>
                    <a:ea typeface="Calibri" panose="020F0502020204030204" pitchFamily="34" charset="0"/>
                    <a:cs typeface="Arial" panose="020B0604020202020204" pitchFamily="34" charset="0"/>
                    <a:sym typeface="Calibri"/>
                  </a:rPr>
                  <a:t>How many meters of the ribbon does she need?</a:t>
                </a:r>
                <a:endParaRPr lang="en-US" sz="1800" b="1" dirty="0">
                  <a:solidFill>
                    <a:schemeClr val="accent1">
                      <a:lumMod val="50000"/>
                    </a:schemeClr>
                  </a:solidFill>
                  <a:effectLst/>
                  <a:latin typeface="Comic Sans MS" panose="030F0702030302020204" pitchFamily="66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1435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endParaRPr lang="en-US" sz="1800" dirty="0">
                  <a:effectLst/>
                  <a:latin typeface="+mn-lt"/>
                  <a:ea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0" marR="0" indent="45720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endParaRPr lang="en-US" sz="1800" dirty="0">
                  <a:effectLst/>
                  <a:highlight>
                    <a:srgbClr val="00FF00"/>
                  </a:highlight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457200" lvl="1">
                  <a:buSzPts val="6000"/>
                </a:pPr>
                <a:r>
                  <a:rPr lang="en-US" sz="1800" b="0" i="0" dirty="0">
                    <a:latin typeface="Calibri" panose="020F0502020204030204" pitchFamily="34" charset="0"/>
                    <a:cs typeface="Calibri" panose="020F0502020204030204" pitchFamily="34" charset="0"/>
                  </a:rPr>
                  <a:t>Note for the teacher: </a:t>
                </a:r>
                <a:r>
                  <a:rPr lang="en-US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Give students </a:t>
                </a:r>
                <a:r>
                  <a:rPr lang="en-US" sz="1800" b="0" u="none" dirty="0">
                    <a:solidFill>
                      <a:schemeClr val="bg1"/>
                    </a:solidFill>
                    <a:effectLst/>
                    <a:latin typeface="Comic Sans MS"/>
                    <a:cs typeface="Calibri" panose="020F0502020204030204" pitchFamily="34" charset="0"/>
                    <a:sym typeface="Comic Sans MS"/>
                  </a:rPr>
                  <a:t>some time to complete </a:t>
                </a:r>
                <a:r>
                  <a:rPr lang="en-US" sz="1800" b="0" dirty="0">
                    <a:solidFill>
                      <a:schemeClr val="bg1"/>
                    </a:solidFill>
                    <a:effectLst/>
                    <a:latin typeface="Comic Sans MS"/>
                    <a:sym typeface="Comic Sans MS"/>
                  </a:rPr>
                  <a:t>the activity.</a:t>
                </a:r>
              </a:p>
              <a:p>
                <a:endParaRPr lang="en-US" sz="1800" b="1" u="sng" dirty="0"/>
              </a:p>
              <a:p>
                <a:pPr marL="0" marR="0" indent="45720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endPara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1435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endPara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98571-67E4-422E-96B6-00BD69A096C8}" type="slidenum">
              <a:rPr lang="en-US" smtClean="0">
                <a:latin typeface="Comic Sans MS" panose="030F0702030302020204" pitchFamily="66" charset="0"/>
              </a:rPr>
              <a:t>37</a:t>
            </a:fld>
            <a:endParaRPr lang="en-US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921260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228600" marR="0" indent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800" b="1" noProof="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Arial" panose="020B0604020202020204" pitchFamily="34" charset="0"/>
                  </a:rPr>
                  <a:t>Note for the teacher</a:t>
                </a:r>
                <a:endParaRPr lang="en-US" sz="800" b="1" u="none" noProof="0" dirty="0">
                  <a:solidFill>
                    <a:schemeClr val="dk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R="0"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300" b="0" u="none" dirty="0">
                    <a:latin typeface="Calibri"/>
                    <a:ea typeface="Calibri" panose="020F0502020204030204" pitchFamily="34" charset="0"/>
                    <a:cs typeface="Calibri"/>
                  </a:rPr>
                  <a:t>Teacher says: </a:t>
                </a:r>
                <a:r>
                  <a:rPr lang="en-US" sz="12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“</a:t>
                </a:r>
                <a:r>
                  <a:rPr lang="en-US" sz="1200" b="1" i="1" u="none" strike="noStrike" cap="none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Calibri"/>
                    <a:ea typeface="Calibri" panose="020F0502020204030204" pitchFamily="34" charset="0"/>
                    <a:cs typeface="Arial" panose="020B0604020202020204" pitchFamily="34" charset="0"/>
                    <a:sym typeface="Calibri"/>
                  </a:rPr>
                  <a:t>A botte of medicine holds 2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1200" b="1" i="1" u="none" strike="noStrike" cap="none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Calibri"/>
                        <a:sym typeface="Calibri"/>
                      </a:rPr>
                      <m:t>1</m:t>
                    </m:r>
                    <m:f>
                      <m:fPr>
                        <m:ctrlPr>
                          <a:rPr lang="en-US" sz="1200" b="1" i="1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1200" b="1" i="1" u="none" strike="noStrike" cap="none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libri"/>
                            <a:ea typeface="Calibri"/>
                            <a:cs typeface="Calibri"/>
                            <a:sym typeface="Calibri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1200" b="1" i="1" u="none" strike="noStrike" cap="none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libri"/>
                            <a:ea typeface="Calibri"/>
                            <a:cs typeface="Calibri"/>
                            <a:sym typeface="Calibri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1200" b="1" i="1" u="none" strike="noStrike" cap="none" dirty="0">
                    <a:solidFill>
                      <a:schemeClr val="accent1">
                        <a:lumMod val="50000"/>
                      </a:schemeClr>
                    </a:solidFill>
                    <a:latin typeface="Calibri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US" sz="1200" b="1" i="1" u="none" strike="noStrike" cap="none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Calibri"/>
                    <a:ea typeface="Calibri" panose="020F0502020204030204" pitchFamily="34" charset="0"/>
                    <a:cs typeface="Arial" panose="020B0604020202020204" pitchFamily="34" charset="0"/>
                    <a:sym typeface="Calibri"/>
                  </a:rPr>
                  <a:t>cl. </a:t>
                </a:r>
              </a:p>
              <a:p>
                <a:pPr marR="0"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200" b="1" i="1" u="none" strike="noStrike" cap="none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Calibri"/>
                    <a:ea typeface="Calibri" panose="020F0502020204030204" pitchFamily="34" charset="0"/>
                    <a:cs typeface="Arial" panose="020B0604020202020204" pitchFamily="34" charset="0"/>
                    <a:sym typeface="Calibri"/>
                  </a:rPr>
                  <a:t>Rami took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200" b="1" i="1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1200" b="1" i="1" u="none" strike="noStrike" cap="none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libri"/>
                            <a:ea typeface="Calibri"/>
                            <a:cs typeface="Calibri"/>
                            <a:sym typeface="Calibri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1200" b="1" i="1" u="none" strike="noStrike" cap="none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libri"/>
                            <a:ea typeface="Calibri"/>
                            <a:cs typeface="Calibri"/>
                            <a:sym typeface="Calibri"/>
                          </a:rPr>
                          <m:t>5</m:t>
                        </m:r>
                      </m:den>
                    </m:f>
                    <m:r>
                      <a:rPr lang="en-US" sz="1200" b="1" i="1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200" b="1" i="1" u="none" strike="noStrike" cap="none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Calibri"/>
                    <a:ea typeface="Calibri" panose="020F0502020204030204" pitchFamily="34" charset="0"/>
                    <a:cs typeface="Arial" panose="020B0604020202020204" pitchFamily="34" charset="0"/>
                    <a:sym typeface="Calibri"/>
                  </a:rPr>
                  <a:t>of the medicine from the bottle. </a:t>
                </a:r>
              </a:p>
              <a:p>
                <a:pPr marR="0"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200" b="1" i="1" u="none" strike="noStrike" cap="none" dirty="0">
                    <a:solidFill>
                      <a:schemeClr val="accent1">
                        <a:lumMod val="50000"/>
                      </a:schemeClr>
                    </a:solidFill>
                    <a:latin typeface="Calibri"/>
                    <a:ea typeface="Calibri" panose="020F0502020204030204" pitchFamily="34" charset="0"/>
                    <a:cs typeface="Arial" panose="020B0604020202020204" pitchFamily="34" charset="0"/>
                    <a:sym typeface="Calibri"/>
                  </a:rPr>
                  <a:t>If each dose of the medicine is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1200" b="1" i="1" u="none" strike="noStrike" cap="none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Calibri"/>
                        <a:sym typeface="Calibri"/>
                      </a:rPr>
                      <m:t>1</m:t>
                    </m:r>
                    <m:f>
                      <m:fPr>
                        <m:ctrlPr>
                          <a:rPr lang="en-US" sz="1200" b="1" i="1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1200" b="1" i="1" u="none" strike="noStrike" cap="none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libri"/>
                            <a:ea typeface="Calibri"/>
                            <a:cs typeface="Calibri"/>
                            <a:sym typeface="Calibri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1200" b="1" i="1" u="none" strike="noStrike" cap="none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libri"/>
                            <a:ea typeface="Calibri"/>
                            <a:cs typeface="Calibri"/>
                            <a:sym typeface="Calibri"/>
                          </a:rPr>
                          <m:t>5</m:t>
                        </m:r>
                      </m:den>
                    </m:f>
                    <m:r>
                      <a:rPr lang="en-US" sz="1200" b="1" i="1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200" b="1" i="1" u="none" strike="noStrike" cap="none" dirty="0">
                    <a:solidFill>
                      <a:schemeClr val="accent1">
                        <a:lumMod val="50000"/>
                      </a:schemeClr>
                    </a:solidFill>
                    <a:latin typeface="Calibri"/>
                    <a:ea typeface="Calibri" panose="020F0502020204030204" pitchFamily="34" charset="0"/>
                    <a:cs typeface="Arial" panose="020B0604020202020204" pitchFamily="34" charset="0"/>
                    <a:sym typeface="Calibri"/>
                  </a:rPr>
                  <a:t>cl, how many doses did Rami take</a:t>
                </a:r>
                <a:r>
                  <a:rPr lang="en-US" sz="1200" b="1" i="1" dirty="0">
                    <a:solidFill>
                      <a:schemeClr val="bg1"/>
                    </a:solidFill>
                    <a:latin typeface="Comic Sans MS"/>
                    <a:sym typeface="Comic Sans MS"/>
                  </a:rPr>
                  <a:t>?</a:t>
                </a:r>
                <a:r>
                  <a:rPr lang="en-GB" sz="1200" b="1" i="1" dirty="0">
                    <a:solidFill>
                      <a:schemeClr val="bg1"/>
                    </a:solidFill>
                    <a:latin typeface="Comic Sans MS"/>
                    <a:sym typeface="Comic Sans MS"/>
                  </a:rPr>
                  <a:t>”</a:t>
                </a:r>
                <a:endParaRPr lang="en-GB" sz="1200" b="1" i="1" dirty="0">
                  <a:sym typeface="Comic Sans MS"/>
                </a:endParaRPr>
              </a:p>
              <a:p>
                <a:endParaRPr lang="en-US" sz="1200" b="0" i="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US" sz="12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Give students </a:t>
                </a:r>
                <a:r>
                  <a:rPr lang="en-US" sz="1200" b="0" u="none" dirty="0">
                    <a:solidFill>
                      <a:schemeClr val="bg1"/>
                    </a:solidFill>
                    <a:effectLst/>
                    <a:latin typeface="Comic Sans MS"/>
                    <a:cs typeface="Calibri" panose="020F0502020204030204" pitchFamily="34" charset="0"/>
                    <a:sym typeface="Comic Sans MS"/>
                  </a:rPr>
                  <a:t>some time to complete </a:t>
                </a:r>
                <a:r>
                  <a:rPr lang="en-US" sz="1200" b="0" dirty="0">
                    <a:solidFill>
                      <a:schemeClr val="bg1"/>
                    </a:solidFill>
                    <a:effectLst/>
                    <a:latin typeface="Comic Sans MS"/>
                    <a:sym typeface="Comic Sans MS"/>
                  </a:rPr>
                  <a:t>the activity.</a:t>
                </a:r>
              </a:p>
              <a:p>
                <a:endParaRPr lang="en-US" sz="1200" b="1" u="sng" dirty="0"/>
              </a:p>
              <a:p>
                <a:pPr marL="457200" lvl="1">
                  <a:buSzPts val="6000"/>
                </a:pPr>
                <a:r>
                  <a:rPr lang="en-US" sz="1800" b="0" u="none" dirty="0">
                    <a:effectLst/>
                  </a:rPr>
                  <a:t>Teacher corrects the activity interactively.</a:t>
                </a:r>
                <a:endPara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sz="1200" b="1" u="sng" dirty="0"/>
                  <a:t>Teaching suggestions:</a:t>
                </a:r>
                <a:endParaRPr lang="en-US" sz="1200" b="1" u="sng" dirty="0">
                  <a:latin typeface="Calibri"/>
                  <a:cs typeface="Calibri"/>
                </a:endParaRPr>
              </a:p>
              <a:p>
                <a:r>
                  <a:rPr lang="en-US" sz="1200" b="0" u="none" dirty="0">
                    <a:latin typeface="Calibri"/>
                    <a:ea typeface="Calibri" panose="020F0502020204030204" pitchFamily="34" charset="0"/>
                    <a:cs typeface="Calibri"/>
                  </a:rPr>
                  <a:t>Teacher says:</a:t>
                </a:r>
              </a:p>
              <a:p>
                <a:pPr marL="457200" lvl="1">
                  <a:buSzPts val="6000"/>
                  <a:buFont typeface="Comic Sans MS"/>
                </a:pPr>
                <a:r>
                  <a:rPr lang="en-GB" sz="1800" b="1" dirty="0">
                    <a:solidFill>
                      <a:schemeClr val="bg1"/>
                    </a:solidFill>
                    <a:latin typeface="Comic Sans MS"/>
                    <a:sym typeface="Comic Sans MS"/>
                  </a:rPr>
                  <a:t>Solve the following problem</a:t>
                </a:r>
                <a:endParaRPr lang="en-GB" sz="1800" dirty="0">
                  <a:sym typeface="Comic Sans MS"/>
                </a:endParaRPr>
              </a:p>
              <a:p>
                <a:pPr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b="1" i="0" u="none" strike="noStrike" cap="none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Calibri"/>
                    <a:ea typeface="Calibri" panose="020F0502020204030204" pitchFamily="34" charset="0"/>
                    <a:cs typeface="Arial" panose="020B0604020202020204" pitchFamily="34" charset="0"/>
                    <a:sym typeface="Calibri"/>
                  </a:rPr>
                  <a:t>Mona needs 6 pieces of ribbon each of length 1</a:t>
                </a:r>
                <a:r>
                  <a:rPr lang="en-US" sz="1800" b="1" i="0" u="none" strike="noStrike" cap="none">
                    <a:solidFill>
                      <a:schemeClr val="accent1">
                        <a:lumMod val="50000"/>
                      </a:schemeClr>
                    </a:solidFill>
                    <a:latin typeface="Calibri"/>
                    <a:cs typeface="Calibri"/>
                    <a:sym typeface="Calibri"/>
                  </a:rPr>
                  <a:t>"</a:t>
                </a:r>
                <a:r>
                  <a:rPr lang="en-US" sz="1800" b="1" i="0" u="none" strike="noStrike" cap="none">
                    <a:solidFill>
                      <a:schemeClr val="accent1">
                        <a:lumMod val="50000"/>
                      </a:schemeClr>
                    </a:solidFill>
                    <a:latin typeface="Calibri"/>
                    <a:ea typeface="Calibri"/>
                    <a:cs typeface="Calibri"/>
                    <a:sym typeface="Calibri"/>
                  </a:rPr>
                  <a:t>2</a:t>
                </a:r>
                <a:r>
                  <a:rPr lang="en-US" sz="1800" b="1" i="0" u="none" strike="noStrike" cap="none">
                    <a:solidFill>
                      <a:schemeClr val="accent1">
                        <a:lumMod val="50000"/>
                      </a:schemeClr>
                    </a:solidFill>
                    <a:latin typeface="Cambria Math" panose="02040503050406030204" pitchFamily="18" charset="0"/>
                    <a:ea typeface="Calibri"/>
                    <a:cs typeface="Calibri"/>
                    <a:sym typeface="Calibri"/>
                  </a:rPr>
                  <a:t>" /"</a:t>
                </a:r>
                <a:r>
                  <a:rPr lang="en-US" sz="1800" b="1" i="0" u="none" strike="noStrike" cap="none">
                    <a:solidFill>
                      <a:schemeClr val="accent1">
                        <a:lumMod val="50000"/>
                      </a:schemeClr>
                    </a:solidFill>
                    <a:latin typeface="Calibri"/>
                    <a:ea typeface="Calibri"/>
                    <a:cs typeface="Calibri"/>
                    <a:sym typeface="Calibri"/>
                  </a:rPr>
                  <a:t>3</a:t>
                </a:r>
                <a:r>
                  <a:rPr lang="en-US" sz="1800" b="1" i="0" u="none" strike="noStrike" cap="none">
                    <a:solidFill>
                      <a:schemeClr val="accent1">
                        <a:lumMod val="50000"/>
                      </a:schemeClr>
                    </a:solidFill>
                    <a:latin typeface="Cambria Math" panose="02040503050406030204" pitchFamily="18" charset="0"/>
                    <a:ea typeface="Calibri"/>
                    <a:cs typeface="Calibri"/>
                    <a:sym typeface="Calibri"/>
                  </a:rPr>
                  <a:t>" </a:t>
                </a:r>
                <a:r>
                  <a:rPr lang="en-US" sz="1800" b="1" i="0" u="none" strike="noStrike" cap="none" dirty="0">
                    <a:solidFill>
                      <a:schemeClr val="accent1">
                        <a:lumMod val="50000"/>
                      </a:schemeClr>
                    </a:solidFill>
                    <a:latin typeface="Calibri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US" sz="1800" b="1" i="0" u="none" strike="noStrike" cap="none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Calibri"/>
                    <a:ea typeface="Calibri" panose="020F0502020204030204" pitchFamily="34" charset="0"/>
                    <a:cs typeface="Arial" panose="020B0604020202020204" pitchFamily="34" charset="0"/>
                    <a:sym typeface="Calibri"/>
                  </a:rPr>
                  <a:t>meters. </a:t>
                </a:r>
              </a:p>
              <a:p>
                <a:pPr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b="1" i="0" u="none" strike="noStrike" cap="none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Calibri"/>
                    <a:ea typeface="Calibri" panose="020F0502020204030204" pitchFamily="34" charset="0"/>
                    <a:cs typeface="Arial" panose="020B0604020202020204" pitchFamily="34" charset="0"/>
                    <a:sym typeface="Calibri"/>
                  </a:rPr>
                  <a:t>How many meters of the ribbon does she need?</a:t>
                </a:r>
                <a:endParaRPr lang="en-US" sz="1800" b="1" dirty="0">
                  <a:solidFill>
                    <a:schemeClr val="accent1">
                      <a:lumMod val="50000"/>
                    </a:schemeClr>
                  </a:solidFill>
                  <a:effectLst/>
                  <a:latin typeface="Comic Sans MS" panose="030F0702030302020204" pitchFamily="66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1435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endParaRPr lang="en-US" sz="1800" dirty="0">
                  <a:effectLst/>
                  <a:latin typeface="+mn-lt"/>
                  <a:ea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0" marR="0" indent="45720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endParaRPr lang="en-US" sz="1800" dirty="0">
                  <a:effectLst/>
                  <a:highlight>
                    <a:srgbClr val="00FF00"/>
                  </a:highlight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457200" lvl="1">
                  <a:buSzPts val="6000"/>
                </a:pPr>
                <a:r>
                  <a:rPr lang="en-US" sz="1800" b="0" i="0" dirty="0">
                    <a:latin typeface="Calibri" panose="020F0502020204030204" pitchFamily="34" charset="0"/>
                    <a:cs typeface="Calibri" panose="020F0502020204030204" pitchFamily="34" charset="0"/>
                  </a:rPr>
                  <a:t>Note for the teacher: </a:t>
                </a:r>
                <a:r>
                  <a:rPr lang="en-US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Give students </a:t>
                </a:r>
                <a:r>
                  <a:rPr lang="en-US" sz="1800" b="0" u="none" dirty="0">
                    <a:solidFill>
                      <a:schemeClr val="bg1"/>
                    </a:solidFill>
                    <a:effectLst/>
                    <a:latin typeface="Comic Sans MS"/>
                    <a:cs typeface="Calibri" panose="020F0502020204030204" pitchFamily="34" charset="0"/>
                    <a:sym typeface="Comic Sans MS"/>
                  </a:rPr>
                  <a:t>some time to complete </a:t>
                </a:r>
                <a:r>
                  <a:rPr lang="en-US" sz="1800" b="0" dirty="0">
                    <a:solidFill>
                      <a:schemeClr val="bg1"/>
                    </a:solidFill>
                    <a:effectLst/>
                    <a:latin typeface="Comic Sans MS"/>
                    <a:sym typeface="Comic Sans MS"/>
                  </a:rPr>
                  <a:t>the activity.</a:t>
                </a:r>
              </a:p>
              <a:p>
                <a:endParaRPr lang="en-US" sz="1800" b="1" u="sng" dirty="0"/>
              </a:p>
              <a:p>
                <a:pPr marL="0" marR="0" indent="45720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endPara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1435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endPara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98571-67E4-422E-96B6-00BD69A096C8}" type="slidenum">
              <a:rPr lang="en-US" smtClean="0">
                <a:latin typeface="Comic Sans MS" panose="030F0702030302020204" pitchFamily="66" charset="0"/>
              </a:rPr>
              <a:t>38</a:t>
            </a:fld>
            <a:endParaRPr lang="en-US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510464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br>
              <a:rPr lang="en-US" sz="1200" b="1" dirty="0">
                <a:solidFill>
                  <a:schemeClr val="bg1"/>
                </a:solidFill>
                <a:latin typeface="Comic Sans MS" panose="030F0702030302020204" pitchFamily="66" charset="0"/>
              </a:rPr>
            </a:br>
            <a:endParaRPr lang="en-US" sz="12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  <a:p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 sz="1200" b="0" i="0" u="none" strike="noStrike" cap="none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39</a:t>
            </a:fld>
            <a:endParaRPr lang="fr-FR" sz="1200" b="0" i="0" u="none" strike="noStrike" cap="none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26318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228600" marR="0" indent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000" b="1" noProof="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Arial" panose="020B0604020202020204" pitchFamily="34" charset="0"/>
                  </a:rPr>
                  <a:t>Note for the teacher</a:t>
                </a:r>
                <a:endParaRPr lang="en-US" sz="1000" b="1" u="none" noProof="0" dirty="0">
                  <a:solidFill>
                    <a:schemeClr val="dk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r>
                  <a:rPr lang="en-US" sz="1000" b="0" u="none" dirty="0">
                    <a:latin typeface="Calibri"/>
                    <a:ea typeface="Calibri" panose="020F0502020204030204" pitchFamily="34" charset="0"/>
                    <a:cs typeface="Calibri"/>
                  </a:rPr>
                  <a:t>Teacher says: </a:t>
                </a:r>
                <a:r>
                  <a:rPr lang="en-US" sz="1200" b="1" i="1" u="none" strike="noStrike" cap="none" dirty="0">
                    <a:solidFill>
                      <a:schemeClr val="dk1"/>
                    </a:solidFill>
                    <a:effectLst/>
                    <a:latin typeface="Calibri"/>
                    <a:ea typeface="Calibri"/>
                    <a:cs typeface="Calibri"/>
                    <a:sym typeface="Calibri"/>
                  </a:rPr>
                  <a:t>“We are about to start a new session about fractions. But this time we will learn how to divide fractions.</a:t>
                </a:r>
              </a:p>
              <a:p>
                <a:r>
                  <a:rPr lang="en-US" sz="1200" b="1" i="1" u="none" strike="noStrike" cap="none" dirty="0">
                    <a:solidFill>
                      <a:schemeClr val="dk1"/>
                    </a:solidFill>
                    <a:effectLst/>
                    <a:latin typeface="Calibri"/>
                    <a:ea typeface="Calibri"/>
                    <a:cs typeface="Calibri"/>
                    <a:sym typeface="Calibri"/>
                  </a:rPr>
                  <a:t>Hope you are ready.</a:t>
                </a:r>
              </a:p>
              <a:p>
                <a:r>
                  <a:rPr lang="en-US" sz="1200" b="1" i="1" u="none" strike="noStrike" cap="none" dirty="0">
                    <a:solidFill>
                      <a:schemeClr val="dk1"/>
                    </a:solidFill>
                    <a:effectLst/>
                    <a:latin typeface="Calibri"/>
                    <a:ea typeface="Calibri"/>
                    <a:cs typeface="Calibri"/>
                    <a:sym typeface="Calibri"/>
                  </a:rPr>
                  <a:t>Samar prepared a cake and cut it into quarters. How many quarters did she get?</a:t>
                </a:r>
              </a:p>
              <a:p>
                <a:r>
                  <a:rPr lang="en-US" sz="1200" b="1" i="1" u="none" strike="noStrike" cap="none" dirty="0">
                    <a:solidFill>
                      <a:schemeClr val="dk1"/>
                    </a:solidFill>
                    <a:effectLst/>
                    <a:latin typeface="Calibri"/>
                    <a:ea typeface="Calibri"/>
                    <a:cs typeface="Calibri"/>
                    <a:sym typeface="Calibri"/>
                  </a:rPr>
                  <a:t>We know that one whole is cut into 4 quarters.</a:t>
                </a:r>
              </a:p>
              <a:p>
                <a:r>
                  <a:rPr lang="en-US" sz="1200" b="1" i="1" u="none" strike="noStrike" cap="none" dirty="0">
                    <a:solidFill>
                      <a:schemeClr val="dk1"/>
                    </a:solidFill>
                    <a:effectLst/>
                    <a:latin typeface="Calibri"/>
                    <a:ea typeface="Calibri"/>
                    <a:cs typeface="Calibri"/>
                    <a:sym typeface="Calibri"/>
                  </a:rPr>
                  <a:t>So, </a:t>
                </a:r>
                <a14:m>
                  <m:oMath xmlns:m="http://schemas.openxmlformats.org/officeDocument/2006/math">
                    <m:r>
                      <a:rPr lang="en-US" sz="1200" b="1" i="1" u="none" strike="noStrike" cap="none" smtClean="0">
                        <a:solidFill>
                          <a:schemeClr val="dk1"/>
                        </a:solidFill>
                        <a:effectLst/>
                        <a:latin typeface="Cambria Math" panose="02040503050406030204" pitchFamily="18" charset="0"/>
                        <a:ea typeface="Calibri"/>
                        <a:cs typeface="Calibri"/>
                        <a:sym typeface="Calibri"/>
                      </a:rPr>
                      <m:t>𝟏</m:t>
                    </m:r>
                    <m:r>
                      <a:rPr lang="en-US" sz="1200" b="1" i="1" u="none" strike="noStrike" cap="none" smtClean="0">
                        <a:solidFill>
                          <a:schemeClr val="dk1"/>
                        </a:solidFill>
                        <a:effectLst/>
                        <a:latin typeface="Cambria Math" panose="02040503050406030204" pitchFamily="18" charset="0"/>
                        <a:ea typeface="Calibri"/>
                        <a:cs typeface="Calibri"/>
                        <a:sym typeface="Calibri"/>
                      </a:rPr>
                      <m:t>÷</m:t>
                    </m:r>
                    <m:f>
                      <m:fPr>
                        <m:ctrlPr>
                          <a:rPr lang="en-US" sz="1200" b="1" i="1" u="none" strike="noStrike" cap="none">
                            <a:solidFill>
                              <a:schemeClr val="dk1"/>
                            </a:solidFill>
                            <a:effectLst/>
                            <a:latin typeface="Cambria Math" panose="02040503050406030204" pitchFamily="18" charset="0"/>
                            <a:ea typeface="Calibri"/>
                            <a:cs typeface="Calibri"/>
                            <a:sym typeface="Calibri"/>
                          </a:rPr>
                        </m:ctrlPr>
                      </m:fPr>
                      <m:num>
                        <m:r>
                          <a:rPr lang="en-US" sz="1200" b="1" i="1" u="none" strike="noStrike" cap="none" smtClean="0">
                            <a:solidFill>
                              <a:schemeClr val="dk1"/>
                            </a:solidFill>
                            <a:effectLst/>
                            <a:latin typeface="Cambria Math" panose="02040503050406030204" pitchFamily="18" charset="0"/>
                            <a:ea typeface="Calibri"/>
                            <a:cs typeface="Calibri"/>
                            <a:sym typeface="Calibri"/>
                          </a:rPr>
                          <m:t>𝟏</m:t>
                        </m:r>
                      </m:num>
                      <m:den>
                        <m:r>
                          <a:rPr lang="en-US" sz="1200" b="1" i="1" u="none" strike="noStrike" cap="none" smtClean="0">
                            <a:solidFill>
                              <a:schemeClr val="dk1"/>
                            </a:solidFill>
                            <a:effectLst/>
                            <a:latin typeface="Cambria Math" panose="02040503050406030204" pitchFamily="18" charset="0"/>
                            <a:ea typeface="Calibri"/>
                            <a:cs typeface="Calibri"/>
                            <a:sym typeface="Calibri"/>
                          </a:rPr>
                          <m:t>𝟒</m:t>
                        </m:r>
                      </m:den>
                    </m:f>
                    <m:r>
                      <a:rPr lang="en-US" sz="1200" b="1" i="1" u="none" strike="noStrike" cap="none" smtClean="0">
                        <a:solidFill>
                          <a:schemeClr val="dk1"/>
                        </a:solidFill>
                        <a:effectLst/>
                        <a:latin typeface="Cambria Math" panose="02040503050406030204" pitchFamily="18" charset="0"/>
                        <a:ea typeface="Calibri"/>
                        <a:cs typeface="Calibri"/>
                        <a:sym typeface="Calibri"/>
                      </a:rPr>
                      <m:t>=</m:t>
                    </m:r>
                    <m:r>
                      <a:rPr lang="en-US" sz="1200" b="1" i="1" u="none" strike="noStrike" cap="none" smtClean="0">
                        <a:solidFill>
                          <a:schemeClr val="dk1"/>
                        </a:solidFill>
                        <a:effectLst/>
                        <a:latin typeface="Cambria Math" panose="02040503050406030204" pitchFamily="18" charset="0"/>
                        <a:ea typeface="Calibri"/>
                        <a:cs typeface="Calibri"/>
                        <a:sym typeface="Calibri"/>
                      </a:rPr>
                      <m:t>𝟒</m:t>
                    </m:r>
                  </m:oMath>
                </a14:m>
                <a:endParaRPr lang="en-US" sz="1200" b="1" i="1" u="none" strike="noStrike" cap="none" dirty="0">
                  <a:solidFill>
                    <a:schemeClr val="dk1"/>
                  </a:solidFill>
                  <a:effectLst/>
                  <a:latin typeface="Calibri"/>
                  <a:ea typeface="Calibri"/>
                  <a:cs typeface="Calibri"/>
                  <a:sym typeface="Calibri"/>
                </a:endParaRPr>
              </a:p>
              <a:p>
                <a:endParaRPr lang="en-US" sz="1200" b="1" i="1" u="none" strike="noStrike" cap="none" dirty="0">
                  <a:solidFill>
                    <a:schemeClr val="dk1"/>
                  </a:solidFill>
                  <a:effectLst/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marL="457200" marR="0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Samar took one quarter of the cake and distributed it equally between her 2 kids.</a:t>
                </a:r>
                <a:endParaRPr lang="en-US" sz="1800" b="1" i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45720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What fraction of the cake did each kid get?</a:t>
                </a:r>
                <a:endParaRPr lang="en-US" sz="1800" b="1" i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457200" marR="0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1800" b="1" i="1" dirty="0">
                  <a:effectLst/>
                  <a:highlight>
                    <a:srgbClr val="00FFFF"/>
                  </a:highlight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endParaRPr>
              </a:p>
              <a:p>
                <a:pPr marL="457200" marR="0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Each kid got one eighth of the cake.</a:t>
                </a:r>
                <a:endParaRPr lang="en-US" sz="1800" b="1" i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45720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So,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800" b="1" i="1">
                            <a:effectLst/>
                            <a:highlight>
                              <a:srgbClr val="00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a:rPr lang="en-US" sz="1800" b="1" i="1" smtClean="0">
                            <a:effectLst/>
                            <a:highlight>
                              <a:srgbClr val="00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  <m:t>𝟏</m:t>
                        </m:r>
                      </m:num>
                      <m:den>
                        <m:r>
                          <a:rPr lang="en-US" sz="1800" b="1" i="1" smtClean="0">
                            <a:effectLst/>
                            <a:highlight>
                              <a:srgbClr val="00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  <m:t>𝟒</m:t>
                        </m:r>
                      </m:den>
                    </m:f>
                    <m:r>
                      <a:rPr lang="en-US" sz="1800" b="1" i="1" smtClean="0">
                        <a:effectLst/>
                        <a:highlight>
                          <a:srgbClr val="00FFFF"/>
                        </a:highlight>
                        <a:latin typeface="Cambria Math" panose="020405030504060302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rPr>
                      <m:t>÷</m:t>
                    </m:r>
                    <m:r>
                      <a:rPr lang="en-US" sz="1800" b="1" i="1" smtClean="0">
                        <a:effectLst/>
                        <a:highlight>
                          <a:srgbClr val="00FFFF"/>
                        </a:highlight>
                        <a:latin typeface="Cambria Math" panose="020405030504060302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rPr>
                      <m:t>𝟐</m:t>
                    </m:r>
                    <m:r>
                      <a:rPr lang="en-US" sz="1800" b="1" i="1" smtClean="0">
                        <a:effectLst/>
                        <a:highlight>
                          <a:srgbClr val="00FFFF"/>
                        </a:highlight>
                        <a:latin typeface="Cambria Math" panose="020405030504060302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rPr>
                      <m:t>=</m:t>
                    </m:r>
                    <m:f>
                      <m:fPr>
                        <m:ctrlPr>
                          <a:rPr lang="en-US" sz="1800" b="1" i="1">
                            <a:effectLst/>
                            <a:highlight>
                              <a:srgbClr val="00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a:rPr lang="en-US" sz="1800" b="1" i="1" smtClean="0">
                            <a:effectLst/>
                            <a:highlight>
                              <a:srgbClr val="00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  <m:t>𝟏</m:t>
                        </m:r>
                      </m:num>
                      <m:den>
                        <m:r>
                          <a:rPr lang="en-US" sz="1800" b="1" i="1" smtClean="0">
                            <a:effectLst/>
                            <a:highlight>
                              <a:srgbClr val="00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”</a:t>
                </a:r>
                <a:endParaRPr lang="en-US" sz="1800" b="1" i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endParaRPr lang="en-US" dirty="0"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rtl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  <a:buFont typeface="Calibri" panose="020F0502020204030204" pitchFamily="34" charset="0"/>
                  <a:buNone/>
                </a:pPr>
                <a:r>
                  <a:rPr lang="en-US" sz="1000" b="1" u="sng" dirty="0"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VO</a:t>
                </a:r>
              </a:p>
              <a:p>
                <a:pPr marL="51435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How can we know if the following fractions can be written as fractions in which the denominators are </a:t>
                </a:r>
                <a:r>
                  <a:rPr lang="en-US" sz="1800" u="sng" dirty="0">
                    <a:solidFill>
                      <a:srgbClr val="C00000"/>
                    </a:solidFill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powers of 10?</a:t>
                </a:r>
              </a:p>
              <a:p>
                <a:pPr marL="514350" marR="0" lvl="0" indent="-228600" algn="l" defTabSz="914400" rtl="0" eaLnBrk="1" fontAlgn="auto" latinLnBrk="0" hangingPunct="1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r>
                  <a:rPr lang="en-US" sz="1800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Let’s see.</a:t>
                </a:r>
              </a:p>
              <a:p>
                <a:pPr marL="514350" marR="0" lvl="0" indent="-228600" algn="l" defTabSz="914400" rtl="0" eaLnBrk="1" fontAlgn="auto" latinLnBrk="0" hangingPunct="1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r>
                  <a:rPr lang="en-US" sz="1800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First, we check if the fraction can be simplified</a:t>
                </a:r>
                <a:endPara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14350" marR="0" lvl="0" indent="-228600" algn="l" defTabSz="914400" rtl="0" eaLnBrk="1" fontAlgn="auto" latinLnBrk="0" hangingPunct="1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r>
                  <a:rPr lang="en-US" sz="1800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Then we look at the denominator if it can be multiplied by a number to get a power of 10, which means if it is a factor of a power of 10</a:t>
                </a:r>
                <a:endPara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1435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endPara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14350" marR="0" lvl="0" indent="-228600" algn="l" defTabSz="914400" rtl="0" eaLnBrk="1" fontAlgn="auto" latinLnBrk="0" hangingPunct="1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j-lt"/>
                    <a:cs typeface="Calibri" panose="020F0502020204030204" pitchFamily="34" charset="0"/>
                  </a:rPr>
                  <a:t>"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Calibri" panose="020F0502020204030204" pitchFamily="34" charset="0"/>
                  </a:rPr>
                  <a:t>72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Calibri" panose="020F0502020204030204" pitchFamily="34" charset="0"/>
                  </a:rPr>
                  <a:t>" /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Calibri" panose="020F0502020204030204" pitchFamily="34" charset="0"/>
                  </a:rPr>
                  <a:t>"9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Calibri" panose="020F0502020204030204" pitchFamily="34" charset="0"/>
                  </a:rPr>
                  <a:t>" </a:t>
                </a:r>
                <a:r>
                  <a:rPr lang="en-US" sz="1800" kern="1200" dirty="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1800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can be simplified by dividing the numerator and the denominator by 9. So, it is equivalent to 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highlight>
                      <a:srgbClr val="00FFFF"/>
                    </a:highlight>
                    <a:latin typeface="Cambria Math" panose="02040503050406030204" pitchFamily="18" charset="0"/>
                    <a:cs typeface="Calibri" panose="020F0502020204030204" pitchFamily="34" charset="0"/>
                  </a:rPr>
                  <a:t>"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highlight>
                      <a:srgbClr val="00FFFF"/>
                    </a:highlight>
                    <a:latin typeface="Cambria Math" panose="02040503050406030204" pitchFamily="18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8" /"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highlight>
                      <a:srgbClr val="00FFFF"/>
                    </a:highlight>
                    <a:latin typeface="Cambria Math" panose="02040503050406030204" pitchFamily="18" charset="0"/>
                    <a:ea typeface="Calibri" panose="020F0502020204030204" pitchFamily="34" charset="0"/>
                    <a:cs typeface="Calibri" panose="020F0502020204030204" pitchFamily="34" charset="0"/>
                  </a:rPr>
                  <a:t>1" </a:t>
                </a:r>
                <a:r>
                  <a:rPr lang="en-US" sz="1800" b="0" i="0" u="none" strike="noStrike" kern="1200" cap="none" dirty="0">
                    <a:solidFill>
                      <a:schemeClr val="accent1">
                        <a:lumMod val="75000"/>
                      </a:schemeClr>
                    </a:solidFill>
                    <a:effectLst/>
                    <a:highlight>
                      <a:srgbClr val="00FFFF"/>
                    </a:highlight>
                    <a:latin typeface="Calibri"/>
                    <a:ea typeface="Calibri" panose="020F0502020204030204" pitchFamily="34" charset="0"/>
                    <a:cs typeface="Arial" panose="020B0604020202020204" pitchFamily="34" charset="0"/>
                    <a:sym typeface="Calibri"/>
                  </a:rPr>
                  <a:t> </a:t>
                </a:r>
                <a:r>
                  <a:rPr lang="en-US" sz="1800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and 1 is a power of 10 for it is equal to 10</a:t>
                </a:r>
                <a:r>
                  <a:rPr lang="en-US" sz="1800" baseline="30000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0</a:t>
                </a:r>
              </a:p>
              <a:p>
                <a:pPr marL="51435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200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So, the fraction </a:t>
                </a:r>
                <a:r>
                  <a:rPr lang="en-US" sz="12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j-lt"/>
                    <a:cs typeface="Calibri" panose="020F0502020204030204" pitchFamily="34" charset="0"/>
                  </a:rPr>
                  <a:t>"</a:t>
                </a:r>
                <a:r>
                  <a:rPr lang="en-US" sz="12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Calibri" panose="020F0502020204030204" pitchFamily="34" charset="0"/>
                  </a:rPr>
                  <a:t>72</a:t>
                </a:r>
                <a:r>
                  <a:rPr lang="en-US" sz="12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Calibri" panose="020F0502020204030204" pitchFamily="34" charset="0"/>
                  </a:rPr>
                  <a:t>" /</a:t>
                </a:r>
                <a:r>
                  <a:rPr lang="en-US" sz="12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Calibri" panose="020F0502020204030204" pitchFamily="34" charset="0"/>
                  </a:rPr>
                  <a:t>"9</a:t>
                </a:r>
                <a:r>
                  <a:rPr lang="en-US" sz="12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Calibri" panose="020F0502020204030204" pitchFamily="34" charset="0"/>
                  </a:rPr>
                  <a:t>" </a:t>
                </a:r>
                <a:r>
                  <a:rPr lang="en-US" sz="1200" kern="1200" dirty="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1200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can be written as a fraction with a denominator a power of 10.</a:t>
                </a:r>
              </a:p>
              <a:p>
                <a:pPr marL="51435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200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Look at the second fraction, 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j-lt"/>
                    <a:cs typeface="Calibri" panose="020F0502020204030204" pitchFamily="34" charset="0"/>
                  </a:rPr>
                  <a:t>"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Calibri" panose="020F0502020204030204" pitchFamily="34" charset="0"/>
                  </a:rPr>
                  <a:t>" /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Calibri" panose="020F0502020204030204" pitchFamily="34" charset="0"/>
                  </a:rPr>
                  <a:t>"3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Calibri" panose="020F0502020204030204" pitchFamily="34" charset="0"/>
                  </a:rPr>
                  <a:t>" </a:t>
                </a:r>
                <a:r>
                  <a:rPr lang="en-US" sz="1800" kern="1200" dirty="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1800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is in simplest form and 3 is not a factor of a power of 10, we can’t find a number that is multiplied by 3 and gives a power of 10.</a:t>
                </a:r>
              </a:p>
              <a:p>
                <a:pPr marL="51435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What about 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j-lt"/>
                    <a:cs typeface="Calibri" panose="020F0502020204030204" pitchFamily="34" charset="0"/>
                  </a:rPr>
                  <a:t>"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Calibri" panose="020F0502020204030204" pitchFamily="34" charset="0"/>
                  </a:rPr>
                  <a:t>24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Calibri" panose="020F0502020204030204" pitchFamily="34" charset="0"/>
                  </a:rPr>
                  <a:t>" /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Calibri" panose="020F0502020204030204" pitchFamily="34" charset="0"/>
                  </a:rPr>
                  <a:t>"48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Calibri" panose="020F0502020204030204" pitchFamily="34" charset="0"/>
                  </a:rPr>
                  <a:t>" </a:t>
                </a:r>
                <a:r>
                  <a:rPr lang="en-US" sz="1800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?</a:t>
                </a:r>
              </a:p>
              <a:p>
                <a:pPr marL="51435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j-lt"/>
                    <a:cs typeface="Calibri" panose="020F0502020204030204" pitchFamily="34" charset="0"/>
                  </a:rPr>
                  <a:t>"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Calibri" panose="020F0502020204030204" pitchFamily="34" charset="0"/>
                  </a:rPr>
                  <a:t>24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Calibri" panose="020F0502020204030204" pitchFamily="34" charset="0"/>
                  </a:rPr>
                  <a:t>" /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Calibri" panose="020F0502020204030204" pitchFamily="34" charset="0"/>
                  </a:rPr>
                  <a:t>"48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Calibri" panose="020F0502020204030204" pitchFamily="34" charset="0"/>
                  </a:rPr>
                  <a:t>" </a:t>
                </a:r>
                <a:r>
                  <a:rPr lang="en-US" sz="1800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1800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</a:rPr>
                  <a:t>can be simplified by dividing the numerator and the denominator by 24. So, it is equivalent to 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highlight>
                      <a:srgbClr val="00FFFF"/>
                    </a:highlight>
                    <a:latin typeface="Cambria Math" panose="02040503050406030204" pitchFamily="18" charset="0"/>
                    <a:cs typeface="Calibri" panose="020F0502020204030204" pitchFamily="34" charset="0"/>
                  </a:rPr>
                  <a:t>"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highlight>
                      <a:srgbClr val="00FFFF"/>
                    </a:highlight>
                    <a:latin typeface="Cambria Math" panose="02040503050406030204" pitchFamily="18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1" /"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highlight>
                      <a:srgbClr val="00FFFF"/>
                    </a:highlight>
                    <a:latin typeface="Cambria Math" panose="02040503050406030204" pitchFamily="18" charset="0"/>
                    <a:ea typeface="Calibri" panose="020F0502020204030204" pitchFamily="34" charset="0"/>
                    <a:cs typeface="Calibri" panose="020F0502020204030204" pitchFamily="34" charset="0"/>
                  </a:rPr>
                  <a:t>2" </a:t>
                </a:r>
                <a:r>
                  <a:rPr lang="en-US" sz="1800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 </a:t>
                </a:r>
                <a:r>
                  <a:rPr lang="en-US" sz="1800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</a:rPr>
                  <a:t>and 2 is a factor of 10 so 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highlight>
                      <a:srgbClr val="00FFFF"/>
                    </a:highlight>
                    <a:latin typeface="Cambria Math" panose="02040503050406030204" pitchFamily="18" charset="0"/>
                    <a:cs typeface="Calibri" panose="020F0502020204030204" pitchFamily="34" charset="0"/>
                  </a:rPr>
                  <a:t>"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highlight>
                      <a:srgbClr val="00FFFF"/>
                    </a:highlight>
                    <a:latin typeface="Cambria Math" panose="02040503050406030204" pitchFamily="18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1" /"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highlight>
                      <a:srgbClr val="00FFFF"/>
                    </a:highlight>
                    <a:latin typeface="Cambria Math" panose="02040503050406030204" pitchFamily="18" charset="0"/>
                    <a:ea typeface="Calibri" panose="020F0502020204030204" pitchFamily="34" charset="0"/>
                    <a:cs typeface="Calibri" panose="020F0502020204030204" pitchFamily="34" charset="0"/>
                  </a:rPr>
                  <a:t>2" </a:t>
                </a:r>
                <a:r>
                  <a:rPr lang="en-US" sz="1800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=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highlight>
                      <a:srgbClr val="00FFFF"/>
                    </a:highlight>
                    <a:latin typeface="Cambria Math" panose="02040503050406030204" pitchFamily="18" charset="0"/>
                    <a:cs typeface="Calibri" panose="020F0502020204030204" pitchFamily="34" charset="0"/>
                  </a:rPr>
                  <a:t>"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highlight>
                      <a:srgbClr val="00FFFF"/>
                    </a:highlight>
                    <a:latin typeface="Cambria Math" panose="02040503050406030204" pitchFamily="18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5" /"10" </a:t>
                </a:r>
                <a:r>
                  <a:rPr lang="en-US" sz="1800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 </a:t>
                </a:r>
              </a:p>
              <a:p>
                <a:pPr marL="51435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endPara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14350" marR="0" lvl="0" indent="-228600" algn="l" defTabSz="914400" rtl="0" eaLnBrk="1" fontAlgn="auto" latinLnBrk="0" hangingPunct="1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r>
                  <a:rPr lang="en-US" sz="12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j-lt"/>
                    <a:cs typeface="Calibri" panose="020F0502020204030204" pitchFamily="34" charset="0"/>
                  </a:rPr>
                  <a:t>"</a:t>
                </a:r>
                <a:r>
                  <a:rPr lang="en-US" sz="12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Calibri" panose="020F0502020204030204" pitchFamily="34" charset="0"/>
                  </a:rPr>
                  <a:t>72</a:t>
                </a:r>
                <a:r>
                  <a:rPr lang="en-US" sz="12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Calibri" panose="020F0502020204030204" pitchFamily="34" charset="0"/>
                  </a:rPr>
                  <a:t>" /</a:t>
                </a:r>
                <a:r>
                  <a:rPr lang="en-US" sz="12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Calibri" panose="020F0502020204030204" pitchFamily="34" charset="0"/>
                  </a:rPr>
                  <a:t>"9</a:t>
                </a:r>
                <a:r>
                  <a:rPr lang="en-US" sz="12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Calibri" panose="020F0502020204030204" pitchFamily="34" charset="0"/>
                  </a:rPr>
                  <a:t>" </a:t>
                </a:r>
                <a:r>
                  <a:rPr lang="en-US" sz="1200" kern="1200" dirty="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1200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and </a:t>
                </a:r>
                <a:r>
                  <a:rPr lang="en-US" sz="1200" b="0" i="0" u="none" strike="noStrike" kern="1200" cap="none">
                    <a:solidFill>
                      <a:schemeClr val="accent1">
                        <a:lumMod val="75000"/>
                      </a:schemeClr>
                    </a:solidFill>
                    <a:effectLst/>
                    <a:highlight>
                      <a:srgbClr val="00FFFF"/>
                    </a:highlight>
                    <a:latin typeface="Calibri"/>
                    <a:cs typeface="Calibri" panose="020F0502020204030204" pitchFamily="34" charset="0"/>
                    <a:sym typeface="Calibri"/>
                  </a:rPr>
                  <a:t>"</a:t>
                </a:r>
                <a:r>
                  <a:rPr lang="en-US" sz="1200" b="0" i="0" u="none" strike="noStrike" kern="1200" cap="none">
                    <a:solidFill>
                      <a:schemeClr val="accent1">
                        <a:lumMod val="75000"/>
                      </a:schemeClr>
                    </a:solidFill>
                    <a:effectLst/>
                    <a:highlight>
                      <a:srgbClr val="00FFFF"/>
                    </a:highlight>
                    <a:latin typeface="Calibri"/>
                    <a:ea typeface="Calibri" panose="020F0502020204030204" pitchFamily="34" charset="0"/>
                    <a:cs typeface="Calibri" panose="020F0502020204030204" pitchFamily="34" charset="0"/>
                    <a:sym typeface="Calibri"/>
                  </a:rPr>
                  <a:t>72</a:t>
                </a:r>
                <a:r>
                  <a:rPr lang="en-US" sz="1200" b="0" i="0" u="none" strike="noStrike" kern="1200" cap="none">
                    <a:solidFill>
                      <a:schemeClr val="accent1">
                        <a:lumMod val="75000"/>
                      </a:schemeClr>
                    </a:solidFill>
                    <a:effectLst/>
                    <a:highlight>
                      <a:srgbClr val="00FFFF"/>
                    </a:highlight>
                    <a:latin typeface="Cambria Math" panose="02040503050406030204" pitchFamily="18" charset="0"/>
                    <a:ea typeface="Calibri" panose="020F0502020204030204" pitchFamily="34" charset="0"/>
                    <a:cs typeface="Calibri" panose="020F0502020204030204" pitchFamily="34" charset="0"/>
                    <a:sym typeface="Calibri"/>
                  </a:rPr>
                  <a:t>" /"</a:t>
                </a:r>
                <a:r>
                  <a:rPr lang="en-US" sz="1200" b="0" i="0" u="none" strike="noStrike" kern="1200" cap="none">
                    <a:solidFill>
                      <a:schemeClr val="accent1">
                        <a:lumMod val="75000"/>
                      </a:schemeClr>
                    </a:solidFill>
                    <a:effectLst/>
                    <a:highlight>
                      <a:srgbClr val="00FFFF"/>
                    </a:highlight>
                    <a:latin typeface="Calibri"/>
                    <a:ea typeface="Calibri" panose="020F0502020204030204" pitchFamily="34" charset="0"/>
                    <a:cs typeface="Calibri" panose="020F0502020204030204" pitchFamily="34" charset="0"/>
                    <a:sym typeface="Calibri"/>
                  </a:rPr>
                  <a:t>9</a:t>
                </a:r>
                <a:r>
                  <a:rPr lang="en-US" sz="1200" b="0" i="0" u="none" strike="noStrike" kern="1200" cap="none">
                    <a:solidFill>
                      <a:schemeClr val="accent1">
                        <a:lumMod val="75000"/>
                      </a:schemeClr>
                    </a:solidFill>
                    <a:effectLst/>
                    <a:highlight>
                      <a:srgbClr val="00FFFF"/>
                    </a:highlight>
                    <a:latin typeface="Cambria Math" panose="02040503050406030204" pitchFamily="18" charset="0"/>
                    <a:ea typeface="Calibri" panose="020F0502020204030204" pitchFamily="34" charset="0"/>
                    <a:cs typeface="Calibri" panose="020F0502020204030204" pitchFamily="34" charset="0"/>
                    <a:sym typeface="Calibri"/>
                  </a:rPr>
                  <a:t>" </a:t>
                </a:r>
                <a:r>
                  <a:rPr lang="en-US" sz="1200" b="0" i="0" u="none" strike="noStrike" kern="1200" cap="none" dirty="0">
                    <a:solidFill>
                      <a:schemeClr val="accent1">
                        <a:lumMod val="75000"/>
                      </a:schemeClr>
                    </a:solidFill>
                    <a:effectLst/>
                    <a:highlight>
                      <a:srgbClr val="00FFFF"/>
                    </a:highlight>
                    <a:latin typeface="Calibri"/>
                    <a:ea typeface="Calibri" panose="020F0502020204030204" pitchFamily="34" charset="0"/>
                    <a:cs typeface="Arial" panose="020B0604020202020204" pitchFamily="34" charset="0"/>
                    <a:sym typeface="Calibri"/>
                  </a:rPr>
                  <a:t> </a:t>
                </a:r>
                <a:r>
                  <a:rPr lang="en-US" sz="1200" b="0" i="0" u="none" strike="noStrike" kern="0" cap="none" dirty="0">
                    <a:solidFill>
                      <a:schemeClr val="dk1"/>
                    </a:solidFill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  <a:sym typeface="Calibri"/>
                  </a:rPr>
                  <a:t>are</a:t>
                </a:r>
                <a:r>
                  <a:rPr lang="en-US" sz="1200" b="0" i="0" u="none" strike="noStrike" kern="0" cap="none" baseline="0" dirty="0">
                    <a:solidFill>
                      <a:schemeClr val="dk1"/>
                    </a:solidFill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  <a:sym typeface="Calibri"/>
                  </a:rPr>
                  <a:t> called decimal fractions, </a:t>
                </a:r>
                <a:r>
                  <a:rPr lang="en-US" sz="1200" b="0" i="0" u="none" strike="noStrike" cap="none" dirty="0">
                    <a:solidFill>
                      <a:schemeClr val="dk1"/>
                    </a:solidFill>
                    <a:effectLst/>
                    <a:highlight>
                      <a:srgbClr val="00FFFF"/>
                    </a:highlight>
                    <a:latin typeface="Calibri"/>
                    <a:ea typeface="Calibri"/>
                    <a:cs typeface="Calibri"/>
                    <a:sym typeface="Calibri"/>
                  </a:rPr>
                  <a:t>for each can be written as a fraction in which the denominator is a power of 10.</a:t>
                </a:r>
              </a:p>
              <a:p>
                <a:pPr marL="51435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endParaRPr lang="en-US" sz="1200" dirty="0">
                  <a:effectLst/>
                  <a:highlight>
                    <a:srgbClr val="00FFFF"/>
                  </a:highlight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457200" marR="0" lvl="0" indent="-2286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r>
                  <a:rPr lang="en-US" sz="1800" b="1" dirty="0">
                    <a:effectLst/>
                    <a:highlight>
                      <a:srgbClr val="00FF00"/>
                    </a:highlight>
                    <a:latin typeface="Calibri" panose="020F0502020204030204" pitchFamily="34" charset="0"/>
                    <a:ea typeface="Calibri" panose="020F0502020204030204" pitchFamily="34" charset="0"/>
                  </a:rPr>
                  <a:t>For the teacher: </a:t>
                </a:r>
              </a:p>
              <a:p>
                <a:pPr marL="51435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dirty="0">
                    <a:effectLst/>
                    <a:highlight>
                      <a:srgbClr val="00FF00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Start by reminding students of how to simplify fractions (dividing the numerator and the denominator by the same number)</a:t>
                </a:r>
                <a:endPara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1435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dirty="0">
                    <a:effectLst/>
                    <a:highlight>
                      <a:srgbClr val="00FF00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Remembering divisibility rules and finding common divisors and GCD can help students to simplify</a:t>
                </a:r>
                <a:endPara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endParaRPr lang="en-US" dirty="0">
                  <a:latin typeface="Comic Sans MS" panose="030F0702030302020204" pitchFamily="66" charset="0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EE398571-67E4-422E-96B6-00BD69A096C8}" type="slidenum">
              <a: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</a:t>
            </a:fld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4928261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228600" marR="0" indent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600" b="1" noProof="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Arial" panose="020B0604020202020204" pitchFamily="34" charset="0"/>
                  </a:rPr>
                  <a:t>Note for the teacher</a:t>
                </a:r>
                <a:endParaRPr lang="en-US" sz="1600" b="1" u="none" noProof="0" dirty="0">
                  <a:solidFill>
                    <a:schemeClr val="dk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228600" indent="0"/>
                <a:r>
                  <a:rPr lang="en-US" sz="1600" b="0" u="none" dirty="0">
                    <a:latin typeface="Calibri"/>
                    <a:ea typeface="Calibri" panose="020F0502020204030204" pitchFamily="34" charset="0"/>
                    <a:cs typeface="Calibri"/>
                  </a:rPr>
                  <a:t>Teacher says: </a:t>
                </a:r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“We finished our chapter on multiplying and dividing fractions.</a:t>
                </a:r>
                <a:endParaRPr lang="en-US" sz="1800" b="1" i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228600" marR="0" indent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Here is a little reminder of what we learned in this chapter.</a:t>
                </a:r>
              </a:p>
              <a:p>
                <a:pPr marL="228600" marR="0" indent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We learned to:</a:t>
                </a:r>
                <a:endParaRPr lang="en-US" sz="1800" b="1" i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228600" marR="0" lvl="0" indent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Font typeface="Calibri" panose="020F0502020204030204" pitchFamily="34" charset="0"/>
                  <a:buChar char="-"/>
                  <a:tabLst>
                    <a:tab pos="457200" algn="l"/>
                  </a:tabLst>
                </a:pPr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Find the fraction of a number.</a:t>
                </a:r>
                <a:endParaRPr lang="en-US" sz="1800" b="1" i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 marR="0" lvl="0" indent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Font typeface="Calibri" panose="020F0502020204030204" pitchFamily="34" charset="0"/>
                  <a:buChar char="-"/>
                  <a:tabLst>
                    <a:tab pos="457200" algn="l"/>
                  </a:tabLst>
                </a:pPr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Multiply two fractions.</a:t>
                </a:r>
                <a:endParaRPr lang="en-US" sz="1800" b="1" i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 marR="0" lvl="0" indent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Font typeface="Calibri" panose="020F0502020204030204" pitchFamily="34" charset="0"/>
                  <a:buChar char="-"/>
                  <a:tabLst>
                    <a:tab pos="457200" algn="l"/>
                  </a:tabLst>
                </a:pPr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Divide two fractions.</a:t>
                </a:r>
                <a:endParaRPr lang="en-US" sz="1800" b="1" i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 marR="0" indent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1800" b="1" i="1" dirty="0">
                  <a:effectLst/>
                  <a:highlight>
                    <a:srgbClr val="00FFFF"/>
                  </a:highlight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228600" marR="0" indent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And I want to also remind you of another important skill we learned.</a:t>
                </a:r>
                <a:endParaRPr lang="en-US" sz="1800" b="1" i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228600" marR="0" indent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We learned some skills that help us remove ourselves from a situation before it causes stress, anxiety, or anger.</a:t>
                </a:r>
                <a:endParaRPr lang="en-US" sz="1800" b="1" i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228600" marR="0" indent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This will help us keep your emotions at a normal level and learn more effectively as well.”</a:t>
                </a:r>
                <a:endParaRPr lang="en-US" sz="1800" b="1" i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1"/>
                  </a:buClr>
                  <a:buSzPct val="100000"/>
                  <a:buFont typeface="+mj-lt"/>
                  <a:buNone/>
                </a:pPr>
                <a:r>
                  <a:rPr lang="en-US" sz="1600" b="1" u="sng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omic Sans MS" panose="030F0702030302020204" pitchFamily="66" charset="0"/>
                  </a:rPr>
                  <a:t>Teachers Note</a:t>
                </a:r>
              </a:p>
              <a:p>
                <a:pPr marL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1"/>
                  </a:buClr>
                  <a:buSzPct val="100000"/>
                  <a:buFont typeface="+mj-lt"/>
                  <a:buNone/>
                </a:pPr>
                <a:r>
                  <a:rPr lang="en-US" sz="1600" b="1" u="sng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omic Sans MS" panose="030F0702030302020204" pitchFamily="66" charset="0"/>
                  </a:rPr>
                  <a:t>Learning objectives as stated in the 1997 curriculum</a:t>
                </a:r>
              </a:p>
              <a:p>
                <a:pPr marL="457200">
                  <a:buClr>
                    <a:srgbClr val="0076A3"/>
                  </a:buClr>
                  <a:buSzPts val="1100"/>
                </a:pPr>
                <a:r>
                  <a:rPr lang="en-US" sz="16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3200" b="1" dirty="0">
                    <a:solidFill>
                      <a:srgbClr val="3A729A"/>
                    </a:solidFill>
                    <a:latin typeface="Comic Sans MS"/>
                  </a:rPr>
                  <a:t>Write a decimal number according to the powers of 10 and </a:t>
                </a:r>
                <a:r>
                  <a:rPr lang="en-US" sz="3600" b="1" i="0">
                    <a:solidFill>
                      <a:srgbClr val="3A729A"/>
                    </a:solidFill>
                    <a:latin typeface="Cambria Math" panose="02040503050406030204" pitchFamily="18" charset="0"/>
                  </a:rPr>
                  <a:t>𝟏/𝟏𝟎</a:t>
                </a:r>
                <a:endParaRPr lang="en-US" sz="3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mic Sans MS"/>
                </a:endParaRPr>
              </a:p>
              <a:p>
                <a:pPr marL="1028700" lvl="7" indent="-514350">
                  <a:buClr>
                    <a:srgbClr val="0076A3"/>
                  </a:buClr>
                  <a:buSzPct val="100000"/>
                  <a:buFont typeface="+mj-lt"/>
                  <a:buAutoNum type="alphaLcPeriod"/>
                </a:pPr>
                <a:r>
                  <a:rPr lang="en-US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omic Sans MS"/>
                  </a:rPr>
                  <a:t>Write a decimal number according to the powers of 10 and </a:t>
                </a:r>
                <a:r>
                  <a:rPr lang="en-US" sz="2800" b="0" i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</a:rPr>
                  <a:t>1/10</a:t>
                </a:r>
                <a:r>
                  <a:rPr lang="en-US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omic Sans MS"/>
                  </a:rPr>
                  <a:t>.</a:t>
                </a:r>
              </a:p>
              <a:p>
                <a:pPr marL="1028700" lvl="7" indent="-514350">
                  <a:buClr>
                    <a:srgbClr val="0076A3"/>
                  </a:buClr>
                  <a:buSzPct val="100000"/>
                  <a:buFont typeface="+mj-lt"/>
                  <a:buAutoNum type="alphaLcPeriod"/>
                </a:pPr>
                <a:r>
                  <a:rPr lang="en-US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omic Sans MS"/>
                  </a:rPr>
                  <a:t>Truncate a decimal number.</a:t>
                </a:r>
              </a:p>
              <a:p>
                <a:pPr marL="1028700" lvl="7" indent="-514350">
                  <a:buClr>
                    <a:srgbClr val="0076A3"/>
                  </a:buClr>
                  <a:buSzPct val="100000"/>
                  <a:buFont typeface="+mj-lt"/>
                  <a:buAutoNum type="alphaLcPeriod"/>
                </a:pPr>
                <a:r>
                  <a:rPr lang="en-US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omic Sans MS"/>
                  </a:rPr>
                  <a:t>Round a decimal number.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Calibri" panose="020F0502020204030204" pitchFamily="34" charset="0"/>
                  <a:buNone/>
                  <a:tabLst/>
                  <a:defRPr/>
                </a:pPr>
                <a:endParaRPr lang="en-US" sz="1600" b="1" dirty="0">
                  <a:solidFill>
                    <a:srgbClr val="00B0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Calibri" panose="020F0502020204030204" pitchFamily="34" charset="0"/>
                  <a:buNone/>
                  <a:tabLst/>
                  <a:defRPr/>
                </a:pPr>
                <a:endParaRPr lang="en-US" sz="1600" b="1" dirty="0">
                  <a:solidFill>
                    <a:srgbClr val="00B0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Calibri" panose="020F0502020204030204" pitchFamily="34" charset="0"/>
                  <a:buNone/>
                  <a:tabLst/>
                  <a:defRPr/>
                </a:pPr>
                <a:r>
                  <a:rPr lang="en-US" sz="1600" b="1" dirty="0">
                    <a:solidFill>
                      <a:srgbClr val="00B050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Note: </a:t>
                </a:r>
                <a:r>
                  <a:rPr lang="en-US" sz="1800" b="0" dirty="0">
                    <a:effectLst/>
                    <a:latin typeface="Calibri" panose="020F0502020204030204" pitchFamily="34" charset="0"/>
                    <a:cs typeface="Calibri" panose="020F0502020204030204" pitchFamily="34" charset="0"/>
                  </a:rPr>
                  <a:t>In this chapter, </a:t>
                </a:r>
                <a:r>
                  <a:rPr lang="en-US" sz="1800" b="0" dirty="0">
                    <a:effectLst/>
                    <a:latin typeface="Times New Roman" panose="02020603050405020304" pitchFamily="18" charset="0"/>
                    <a:cs typeface="Calibri" panose="020F0502020204030204" pitchFamily="34" charset="0"/>
                  </a:rPr>
                  <a:t>s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tudents will write a decimal number in a new form that is according to the powers of 10 and </a:t>
                </a:r>
                <a:r>
                  <a:rPr lang="en-US" sz="1800" b="0" i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pitchFamily="18" charset="0"/>
                  </a:rPr>
                  <a:t>1/10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Calibri" panose="020F0502020204030204" pitchFamily="34" charset="0"/>
                  <a:buNone/>
                  <a:tabLst/>
                  <a:defRPr/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It is related to a previous session where students recognized decimal fractions.</a:t>
                </a:r>
                <a:endParaRPr lang="en-GB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ts val="1200"/>
            </a:pPr>
            <a:fld id="{00000000-1234-1234-1234-123412341234}" type="slidenum">
              <a:rPr lang="fr-FR" sz="120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pPr algn="r">
                <a:buSzPts val="1200"/>
              </a:pPr>
              <a:t>40</a:t>
            </a:fld>
            <a:endParaRPr lang="fr-FR" sz="120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7806677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ts val="1200"/>
            </a:pPr>
            <a:fld id="{00000000-1234-1234-1234-123412341234}" type="slidenum">
              <a:rPr lang="fr-FR" sz="120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pPr algn="r">
                <a:buSzPts val="1200"/>
              </a:pPr>
              <a:t>41</a:t>
            </a:fld>
            <a:endParaRPr lang="fr-FR" sz="120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974630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228600" marR="0" indent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000" b="1" noProof="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Arial" panose="020B0604020202020204" pitchFamily="34" charset="0"/>
                  </a:rPr>
                  <a:t>Note for the teacher</a:t>
                </a:r>
                <a:endParaRPr lang="en-US" sz="1000" b="1" u="none" noProof="0" dirty="0">
                  <a:solidFill>
                    <a:schemeClr val="dk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r>
                  <a:rPr lang="en-US" sz="1000" b="0" u="none" dirty="0">
                    <a:latin typeface="Calibri"/>
                    <a:ea typeface="Calibri" panose="020F0502020204030204" pitchFamily="34" charset="0"/>
                    <a:cs typeface="Calibri"/>
                  </a:rPr>
                  <a:t>Teacher says: </a:t>
                </a:r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“On another day Samar prepared 4 cakes.</a:t>
                </a:r>
                <a:endParaRPr lang="en-US" sz="1800" b="1" i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457200" marR="0" lvl="0" indent="-2286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She cut each into fifths.</a:t>
                </a:r>
                <a:endParaRPr lang="en-US" sz="1800" b="1" i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457200" marR="0" lvl="0" indent="-2286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r>
                  <a:rPr lang="en-US" sz="1800" b="1" i="1" u="none" strike="noStrike" cap="none" dirty="0">
                    <a:solidFill>
                      <a:schemeClr val="accent1">
                        <a:lumMod val="50000"/>
                      </a:schemeClr>
                    </a:solidFill>
                    <a:latin typeface="Calibri"/>
                    <a:ea typeface="Calibri" panose="020F0502020204030204" pitchFamily="34" charset="0"/>
                    <a:cs typeface="Arial" panose="020B0604020202020204" pitchFamily="34" charset="0"/>
                    <a:sym typeface="Calibri"/>
                  </a:rPr>
                  <a:t>Each one of her friends ate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800" b="1" i="1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1800" b="1" i="1" u="none" strike="noStrike" cap="none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libri"/>
                            <a:ea typeface="Calibri"/>
                            <a:cs typeface="Calibri"/>
                            <a:sym typeface="Calibri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1800" b="1" i="1" u="none" strike="noStrike" cap="none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libri"/>
                            <a:ea typeface="Calibri"/>
                            <a:cs typeface="Calibri"/>
                            <a:sym typeface="Calibri"/>
                          </a:rPr>
                          <m:t>5</m:t>
                        </m:r>
                      </m:den>
                    </m:f>
                    <m:r>
                      <m:rPr>
                        <m:nor/>
                      </m:rPr>
                      <a:rPr lang="en-US" sz="1800" b="1" i="1" u="none" strike="noStrike" cap="none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Calibri"/>
                        <a:sym typeface="Calibri"/>
                      </a:rPr>
                      <m:t> </m:t>
                    </m:r>
                  </m:oMath>
                </a14:m>
                <a:r>
                  <a:rPr lang="en-US" sz="1800" b="1" i="1" u="none" strike="noStrike" cap="none" dirty="0">
                    <a:solidFill>
                      <a:schemeClr val="accent1">
                        <a:lumMod val="50000"/>
                      </a:schemeClr>
                    </a:solidFill>
                    <a:latin typeface="Calibri"/>
                    <a:ea typeface="Calibri" panose="020F0502020204030204" pitchFamily="34" charset="0"/>
                    <a:cs typeface="Arial" panose="020B0604020202020204" pitchFamily="34" charset="0"/>
                    <a:sym typeface="Calibri"/>
                  </a:rPr>
                  <a:t>of a cake.</a:t>
                </a:r>
              </a:p>
              <a:p>
                <a:pPr marL="457200" marR="0" lvl="0" indent="-2286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r>
                  <a:rPr lang="en-GB" sz="1800" b="1" i="1" dirty="0">
                    <a:solidFill>
                      <a:schemeClr val="bg1"/>
                    </a:solidFill>
                    <a:latin typeface="Comic Sans MS"/>
                    <a:sym typeface="Comic Sans MS"/>
                  </a:rPr>
                  <a:t>How many friends ate cake?</a:t>
                </a:r>
              </a:p>
              <a:p>
                <a:pPr marL="457200" marR="0" lvl="0" indent="-2286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endParaRPr lang="en-US" sz="1800" b="1" i="1" dirty="0">
                  <a:effectLst/>
                  <a:highlight>
                    <a:srgbClr val="00FFFF"/>
                  </a:highlight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endParaRPr>
              </a:p>
              <a:p>
                <a:pPr marL="457200" marR="0" lvl="0" indent="-2286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Let’s find how many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800" b="1" i="1">
                            <a:effectLst/>
                            <a:highlight>
                              <a:srgbClr val="00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a:rPr lang="en-US" sz="1800" b="1" i="1" smtClean="0">
                            <a:effectLst/>
                            <a:highlight>
                              <a:srgbClr val="00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  <m:t>𝟒</m:t>
                        </m:r>
                      </m:num>
                      <m:den>
                        <m:r>
                          <a:rPr lang="en-US" sz="1800" b="1" i="1" smtClean="0">
                            <a:effectLst/>
                            <a:highlight>
                              <a:srgbClr val="00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 she had.</a:t>
                </a:r>
              </a:p>
              <a:p>
                <a:pPr marL="457200" marR="0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She had five.</a:t>
                </a:r>
                <a:r>
                  <a:rPr lang="en-US" sz="1800" b="1" i="1" baseline="0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This means: </a:t>
                </a:r>
                <a14:m>
                  <m:oMath xmlns:m="http://schemas.openxmlformats.org/officeDocument/2006/math">
                    <m:r>
                      <a:rPr lang="en-US" sz="1800" b="1" i="1" smtClean="0">
                        <a:effectLst/>
                        <a:highlight>
                          <a:srgbClr val="00FFFF"/>
                        </a:highlight>
                        <a:latin typeface="Cambria Math" panose="020405030504060302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rPr>
                      <m:t>𝟒</m:t>
                    </m:r>
                    <m:r>
                      <a:rPr lang="en-US" sz="1800" b="1" i="1" smtClean="0">
                        <a:effectLst/>
                        <a:highlight>
                          <a:srgbClr val="00FFFF"/>
                        </a:highlight>
                        <a:latin typeface="Cambria Math" panose="020405030504060302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rPr>
                      <m:t>÷</m:t>
                    </m:r>
                    <m:f>
                      <m:fPr>
                        <m:ctrlPr>
                          <a:rPr lang="en-US" sz="1800" b="1" i="1">
                            <a:effectLst/>
                            <a:highlight>
                              <a:srgbClr val="00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a:rPr lang="en-US" sz="1800" b="1" i="1" smtClean="0">
                            <a:effectLst/>
                            <a:highlight>
                              <a:srgbClr val="00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  <m:t>𝟒</m:t>
                        </m:r>
                      </m:num>
                      <m:den>
                        <m:r>
                          <a:rPr lang="en-US" sz="1800" b="1" i="1" smtClean="0">
                            <a:effectLst/>
                            <a:highlight>
                              <a:srgbClr val="00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  <m:t>𝟓</m:t>
                        </m:r>
                      </m:den>
                    </m:f>
                    <m:r>
                      <a:rPr lang="en-US" sz="1800" b="1" i="1" smtClean="0">
                        <a:effectLst/>
                        <a:highlight>
                          <a:srgbClr val="00FFFF"/>
                        </a:highlight>
                        <a:latin typeface="Cambria Math" panose="020405030504060302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rPr>
                      <m:t>=</m:t>
                    </m:r>
                    <m:r>
                      <a:rPr lang="en-US" sz="1800" b="1" i="1" smtClean="0">
                        <a:effectLst/>
                        <a:highlight>
                          <a:srgbClr val="00FFFF"/>
                        </a:highlight>
                        <a:latin typeface="Cambria Math" panose="020405030504060302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rPr>
                      <m:t>𝟓</m:t>
                    </m:r>
                  </m:oMath>
                </a14:m>
                <a:endParaRPr lang="en-US" sz="1800" b="1" i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457200" marR="0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1800" b="1" i="1" dirty="0">
                  <a:effectLst/>
                  <a:highlight>
                    <a:srgbClr val="00FFFF"/>
                  </a:highlight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endParaRPr>
              </a:p>
              <a:p>
                <a:pPr marL="457200" marR="0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5 friends ate cake.</a:t>
                </a:r>
              </a:p>
              <a:p>
                <a:pPr marL="457200" marR="0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How many fifths can you see in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800" b="1" i="1">
                            <a:effectLst/>
                            <a:highlight>
                              <a:srgbClr val="00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a:rPr lang="en-US" sz="1800" b="1" i="1" smtClean="0">
                            <a:effectLst/>
                            <a:highlight>
                              <a:srgbClr val="00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  <m:t>𝟒</m:t>
                        </m:r>
                      </m:num>
                      <m:den>
                        <m:r>
                          <a:rPr lang="en-US" sz="1800" b="1" i="1" smtClean="0">
                            <a:effectLst/>
                            <a:highlight>
                              <a:srgbClr val="00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?</a:t>
                </a:r>
                <a:endParaRPr lang="en-US" sz="1800" b="1" i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457200" marR="0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1800" b="1" i="1" dirty="0">
                  <a:effectLst/>
                  <a:highlight>
                    <a:srgbClr val="00FFFF"/>
                  </a:highlight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endParaRPr>
              </a:p>
              <a:p>
                <a:pPr marL="457200" marR="0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There are 4.</a:t>
                </a:r>
                <a:r>
                  <a:rPr lang="en-US" sz="1800" b="1" i="1" baseline="0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This means: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800" b="1" i="1">
                            <a:effectLst/>
                            <a:highlight>
                              <a:srgbClr val="00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a:rPr lang="en-US" sz="1800" b="1" i="1" smtClean="0">
                            <a:effectLst/>
                            <a:highlight>
                              <a:srgbClr val="00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  <m:t>𝟒</m:t>
                        </m:r>
                      </m:num>
                      <m:den>
                        <m:r>
                          <a:rPr lang="en-US" sz="1800" b="1" i="1" smtClean="0">
                            <a:effectLst/>
                            <a:highlight>
                              <a:srgbClr val="00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  <m:t>𝟓</m:t>
                        </m:r>
                      </m:den>
                    </m:f>
                    <m:r>
                      <a:rPr lang="en-US" sz="1800" b="1" i="1" smtClean="0">
                        <a:effectLst/>
                        <a:highlight>
                          <a:srgbClr val="00FFFF"/>
                        </a:highlight>
                        <a:latin typeface="Cambria Math" panose="020405030504060302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rPr>
                      <m:t>÷</m:t>
                    </m:r>
                    <m:f>
                      <m:fPr>
                        <m:ctrlPr>
                          <a:rPr lang="en-US" sz="1800" b="1" i="1">
                            <a:effectLst/>
                            <a:highlight>
                              <a:srgbClr val="00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a:rPr lang="en-US" sz="1800" b="1" i="1" smtClean="0">
                            <a:effectLst/>
                            <a:highlight>
                              <a:srgbClr val="00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  <m:t>𝟏</m:t>
                        </m:r>
                      </m:num>
                      <m:den>
                        <m:r>
                          <a:rPr lang="en-US" sz="1800" b="1" i="1" smtClean="0">
                            <a:effectLst/>
                            <a:highlight>
                              <a:srgbClr val="00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  <m:t>𝟓</m:t>
                        </m:r>
                      </m:den>
                    </m:f>
                    <m:r>
                      <a:rPr lang="en-US" sz="1800" b="1" i="1" smtClean="0">
                        <a:effectLst/>
                        <a:highlight>
                          <a:srgbClr val="00FFFF"/>
                        </a:highlight>
                        <a:latin typeface="Cambria Math" panose="020405030504060302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rPr>
                      <m:t>=</m:t>
                    </m:r>
                    <m:r>
                      <a:rPr lang="en-US" sz="1800" b="1" i="1" smtClean="0">
                        <a:effectLst/>
                        <a:highlight>
                          <a:srgbClr val="00FFFF"/>
                        </a:highlight>
                        <a:latin typeface="Cambria Math" panose="020405030504060302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rPr>
                      <m:t>𝟒</m:t>
                    </m:r>
                  </m:oMath>
                </a14:m>
                <a:endParaRPr lang="en-US" sz="1800" b="1" i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457200" marR="0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How many fifths can you see in </a:t>
                </a:r>
                <a14:m>
                  <m:oMath xmlns:m="http://schemas.openxmlformats.org/officeDocument/2006/math">
                    <m:r>
                      <a:rPr lang="en-US" sz="1800" b="1" i="1" smtClean="0">
                        <a:effectLst/>
                        <a:highlight>
                          <a:srgbClr val="00FFFF"/>
                        </a:highlight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rPr>
                      <m:t>𝟐</m:t>
                    </m:r>
                    <m:f>
                      <m:fPr>
                        <m:ctrlPr>
                          <a:rPr lang="en-US" sz="1800" b="1" i="1">
                            <a:effectLst/>
                            <a:highlight>
                              <a:srgbClr val="00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a:rPr lang="en-US" sz="1800" b="1" i="1" smtClean="0">
                            <a:effectLst/>
                            <a:highlight>
                              <a:srgbClr val="00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  <m:t>𝟐</m:t>
                        </m:r>
                      </m:num>
                      <m:den>
                        <m:r>
                          <a:rPr lang="en-US" sz="1800" b="1" i="1" smtClean="0">
                            <a:effectLst/>
                            <a:highlight>
                              <a:srgbClr val="00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?</a:t>
                </a:r>
                <a:endParaRPr lang="en-US" sz="1800" b="1" i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457200" marR="0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1800" b="1" i="1" dirty="0">
                  <a:effectLst/>
                  <a:highlight>
                    <a:srgbClr val="00FFFF"/>
                  </a:highlight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endParaRPr>
              </a:p>
              <a:p>
                <a:pPr marL="457200" marR="0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There are 12.</a:t>
                </a:r>
                <a:endParaRPr lang="en-US" sz="1800" b="1" i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45720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This means that: </a:t>
                </a:r>
                <a14:m>
                  <m:oMath xmlns:m="http://schemas.openxmlformats.org/officeDocument/2006/math">
                    <m:r>
                      <a:rPr lang="en-US" sz="1800" b="1" i="1" smtClean="0">
                        <a:effectLst/>
                        <a:highlight>
                          <a:srgbClr val="00FFFF"/>
                        </a:highlight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rPr>
                      <m:t>𝟐</m:t>
                    </m:r>
                    <m:f>
                      <m:fPr>
                        <m:ctrlPr>
                          <a:rPr lang="en-US" sz="1800" b="1" i="1">
                            <a:effectLst/>
                            <a:highlight>
                              <a:srgbClr val="00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a:rPr lang="en-US" sz="1800" b="1" i="1" smtClean="0">
                            <a:effectLst/>
                            <a:highlight>
                              <a:srgbClr val="00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  <m:t>𝟐</m:t>
                        </m:r>
                      </m:num>
                      <m:den>
                        <m:r>
                          <a:rPr lang="en-US" sz="1800" b="1" i="1" smtClean="0">
                            <a:effectLst/>
                            <a:highlight>
                              <a:srgbClr val="00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  <m:t>𝟓</m:t>
                        </m:r>
                      </m:den>
                    </m:f>
                    <m:r>
                      <a:rPr lang="en-US" sz="1800" b="1" i="1" smtClean="0">
                        <a:effectLst/>
                        <a:highlight>
                          <a:srgbClr val="00FFFF"/>
                        </a:highlight>
                        <a:latin typeface="Cambria Math" panose="020405030504060302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rPr>
                      <m:t>÷</m:t>
                    </m:r>
                    <m:f>
                      <m:fPr>
                        <m:ctrlPr>
                          <a:rPr lang="en-US" sz="1800" b="1" i="1">
                            <a:effectLst/>
                            <a:highlight>
                              <a:srgbClr val="00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a:rPr lang="en-US" sz="1800" b="1" i="1" smtClean="0">
                            <a:effectLst/>
                            <a:highlight>
                              <a:srgbClr val="00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  <m:t>𝟏</m:t>
                        </m:r>
                      </m:num>
                      <m:den>
                        <m:r>
                          <a:rPr lang="en-US" sz="1800" b="1" i="1" smtClean="0">
                            <a:effectLst/>
                            <a:highlight>
                              <a:srgbClr val="00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  <m:t>𝟓</m:t>
                        </m:r>
                      </m:den>
                    </m:f>
                    <m:r>
                      <a:rPr lang="en-US" sz="1800" b="1" i="1" smtClean="0">
                        <a:effectLst/>
                        <a:highlight>
                          <a:srgbClr val="00FFFF"/>
                        </a:highlight>
                        <a:latin typeface="Cambria Math" panose="020405030504060302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rPr>
                      <m:t>=</m:t>
                    </m:r>
                    <m:r>
                      <a:rPr lang="en-US" sz="1800" b="1" i="1" smtClean="0">
                        <a:effectLst/>
                        <a:highlight>
                          <a:srgbClr val="00FFFF"/>
                        </a:highlight>
                        <a:latin typeface="Cambria Math" panose="020405030504060302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rPr>
                      <m:t>𝟏𝟐</m:t>
                    </m:r>
                  </m:oMath>
                </a14:m>
                <a:r>
                  <a:rPr lang="en-US" sz="1800" b="1" i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.”</a:t>
                </a:r>
              </a:p>
              <a:p>
                <a:endParaRPr lang="en-US" dirty="0"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sz="1000" b="1" u="none" dirty="0"/>
                  <a:t>Teaching suggestions</a:t>
                </a:r>
                <a:endParaRPr lang="en-US" sz="1000" b="1" u="none" dirty="0">
                  <a:latin typeface="Calibri"/>
                  <a:cs typeface="Calibri"/>
                </a:endParaRPr>
              </a:p>
              <a:p>
                <a:r>
                  <a:rPr lang="en-US" sz="1000" b="0" u="none" dirty="0">
                    <a:latin typeface="Calibri"/>
                    <a:ea typeface="Calibri" panose="020F0502020204030204" pitchFamily="34" charset="0"/>
                    <a:cs typeface="Calibri"/>
                  </a:rPr>
                  <a:t>Teacher says: </a:t>
                </a:r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“On another day Samar prepared 4 cakes.</a:t>
                </a:r>
                <a:endParaRPr lang="en-US" sz="1800" b="1" i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457200" marR="0" lvl="0" indent="-2286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She cut each into fifths.</a:t>
                </a:r>
                <a:endParaRPr lang="en-US" sz="1800" b="1" i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457200" marR="0" lvl="0" indent="-2286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r>
                  <a:rPr lang="en-US" sz="1800" b="1" i="1" u="none" strike="noStrike" cap="none" dirty="0">
                    <a:solidFill>
                      <a:schemeClr val="accent1">
                        <a:lumMod val="50000"/>
                      </a:schemeClr>
                    </a:solidFill>
                    <a:latin typeface="Calibri"/>
                    <a:ea typeface="Calibri" panose="020F0502020204030204" pitchFamily="34" charset="0"/>
                    <a:cs typeface="Arial" panose="020B0604020202020204" pitchFamily="34" charset="0"/>
                    <a:sym typeface="Calibri"/>
                  </a:rPr>
                  <a:t>Each one of her friends ate </a:t>
                </a:r>
                <a:r>
                  <a:rPr lang="en-US" sz="1800" b="1" i="0" u="none" strike="noStrike" cap="none">
                    <a:solidFill>
                      <a:schemeClr val="accent1">
                        <a:lumMod val="50000"/>
                      </a:schemeClr>
                    </a:solidFill>
                    <a:latin typeface="Calibri"/>
                    <a:cs typeface="Calibri"/>
                    <a:sym typeface="Calibri"/>
                  </a:rPr>
                  <a:t>"</a:t>
                </a:r>
                <a:r>
                  <a:rPr lang="en-US" sz="1800" b="1" i="0" u="none" strike="noStrike" cap="none">
                    <a:solidFill>
                      <a:schemeClr val="accent1">
                        <a:lumMod val="50000"/>
                      </a:schemeClr>
                    </a:solidFill>
                    <a:latin typeface="Calibri"/>
                    <a:ea typeface="Calibri"/>
                    <a:cs typeface="Calibri"/>
                    <a:sym typeface="Calibri"/>
                  </a:rPr>
                  <a:t>4</a:t>
                </a:r>
                <a:r>
                  <a:rPr lang="en-US" sz="1800" b="1" i="0" u="none" strike="noStrike" cap="none">
                    <a:solidFill>
                      <a:schemeClr val="accent1">
                        <a:lumMod val="50000"/>
                      </a:schemeClr>
                    </a:solidFill>
                    <a:latin typeface="Cambria Math" panose="02040503050406030204" pitchFamily="18" charset="0"/>
                    <a:ea typeface="Calibri"/>
                    <a:cs typeface="Calibri"/>
                    <a:sym typeface="Calibri"/>
                  </a:rPr>
                  <a:t>" /"</a:t>
                </a:r>
                <a:r>
                  <a:rPr lang="en-US" sz="1800" b="1" i="0" u="none" strike="noStrike" cap="none">
                    <a:solidFill>
                      <a:schemeClr val="accent1">
                        <a:lumMod val="50000"/>
                      </a:schemeClr>
                    </a:solidFill>
                    <a:latin typeface="Calibri"/>
                    <a:ea typeface="Calibri"/>
                    <a:cs typeface="Calibri"/>
                    <a:sym typeface="Calibri"/>
                  </a:rPr>
                  <a:t>5</a:t>
                </a:r>
                <a:r>
                  <a:rPr lang="en-US" sz="1800" b="1" i="0" u="none" strike="noStrike" cap="none">
                    <a:solidFill>
                      <a:schemeClr val="accent1">
                        <a:lumMod val="50000"/>
                      </a:schemeClr>
                    </a:solidFill>
                    <a:latin typeface="Cambria Math" panose="02040503050406030204" pitchFamily="18" charset="0"/>
                    <a:ea typeface="Calibri"/>
                    <a:cs typeface="Calibri"/>
                    <a:sym typeface="Calibri"/>
                  </a:rPr>
                  <a:t>"  " </a:t>
                </a:r>
                <a:r>
                  <a:rPr lang="en-US" sz="1800" b="1" i="0" u="none" strike="noStrike" cap="none">
                    <a:solidFill>
                      <a:schemeClr val="accent1">
                        <a:lumMod val="50000"/>
                      </a:schemeClr>
                    </a:solidFill>
                    <a:latin typeface="Calibri"/>
                    <a:ea typeface="Calibri"/>
                    <a:cs typeface="Calibri"/>
                    <a:sym typeface="Calibri"/>
                  </a:rPr>
                  <a:t>"</a:t>
                </a:r>
                <a:r>
                  <a:rPr lang="en-US" sz="1800" b="1" i="1" u="none" strike="noStrike" cap="none" dirty="0">
                    <a:solidFill>
                      <a:schemeClr val="accent1">
                        <a:lumMod val="50000"/>
                      </a:schemeClr>
                    </a:solidFill>
                    <a:latin typeface="Calibri"/>
                    <a:ea typeface="Calibri" panose="020F0502020204030204" pitchFamily="34" charset="0"/>
                    <a:cs typeface="Arial" panose="020B0604020202020204" pitchFamily="34" charset="0"/>
                    <a:sym typeface="Calibri"/>
                  </a:rPr>
                  <a:t>of a cake.</a:t>
                </a:r>
              </a:p>
              <a:p>
                <a:pPr marL="457200" marR="0" lvl="0" indent="-2286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r>
                  <a:rPr lang="en-GB" sz="1800" b="1" i="1" dirty="0">
                    <a:solidFill>
                      <a:schemeClr val="bg1"/>
                    </a:solidFill>
                    <a:latin typeface="Comic Sans MS"/>
                    <a:sym typeface="Comic Sans MS"/>
                  </a:rPr>
                  <a:t>How many friends ate cake?</a:t>
                </a:r>
              </a:p>
              <a:p>
                <a:pPr marL="457200" marR="0" lvl="0" indent="-2286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endParaRPr lang="en-US" sz="1800" b="1" i="1" dirty="0">
                  <a:effectLst/>
                  <a:highlight>
                    <a:srgbClr val="00FFFF"/>
                  </a:highlight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endParaRPr>
              </a:p>
              <a:p>
                <a:pPr marL="457200" marR="0" lvl="0" indent="-2286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Let’s find how many </a:t>
                </a:r>
                <a:r>
                  <a:rPr lang="en-US" sz="1800" b="1" i="0">
                    <a:effectLst/>
                    <a:highlight>
                      <a:srgbClr val="00FFFF"/>
                    </a:highlight>
                    <a:latin typeface="Cambria Math" panose="02040503050406030204" pitchFamily="18" charset="0"/>
                    <a:ea typeface="Calibri" panose="020F0502020204030204" pitchFamily="34" charset="0"/>
                    <a:cs typeface="Calibri" panose="020F0502020204030204" pitchFamily="34" charset="0"/>
                  </a:rPr>
                  <a:t>𝟒/𝟓</a:t>
                </a:r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 she had.</a:t>
                </a:r>
              </a:p>
              <a:p>
                <a:pPr marL="457200" marR="0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She had five </a:t>
                </a:r>
                <a:r>
                  <a:rPr lang="en-US" sz="1800" b="1" i="0">
                    <a:effectLst/>
                    <a:highlight>
                      <a:srgbClr val="00FFFF"/>
                    </a:highlight>
                    <a:latin typeface="Cambria Math" panose="02040503050406030204" pitchFamily="18" charset="0"/>
                    <a:ea typeface="Calibri" panose="020F0502020204030204" pitchFamily="34" charset="0"/>
                    <a:cs typeface="Calibri" panose="020F0502020204030204" pitchFamily="34" charset="0"/>
                  </a:rPr>
                  <a:t>𝟒/𝟓</a:t>
                </a:r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.</a:t>
                </a:r>
                <a:r>
                  <a:rPr lang="en-US" sz="1800" b="1" i="1" baseline="0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This means: </a:t>
                </a:r>
                <a:r>
                  <a:rPr lang="en-US" sz="1800" b="1" i="0">
                    <a:effectLst/>
                    <a:highlight>
                      <a:srgbClr val="00FFFF"/>
                    </a:highlight>
                    <a:latin typeface="Cambria Math" panose="02040503050406030204" pitchFamily="18" charset="0"/>
                    <a:ea typeface="Calibri" panose="020F0502020204030204" pitchFamily="34" charset="0"/>
                    <a:cs typeface="Calibri" panose="020F0502020204030204" pitchFamily="34" charset="0"/>
                  </a:rPr>
                  <a:t>𝟒÷𝟒/𝟓=𝟓</a:t>
                </a:r>
                <a:endParaRPr lang="en-US" sz="1800" b="1" i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457200" marR="0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1800" b="1" i="1" dirty="0">
                  <a:effectLst/>
                  <a:highlight>
                    <a:srgbClr val="00FFFF"/>
                  </a:highlight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endParaRPr>
              </a:p>
              <a:p>
                <a:pPr marL="457200" marR="0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5 friends ate cake.</a:t>
                </a:r>
              </a:p>
              <a:p>
                <a:pPr marL="457200" marR="0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How many fifths can you see in </a:t>
                </a:r>
                <a:r>
                  <a:rPr lang="en-US" sz="1800" b="1" i="0">
                    <a:effectLst/>
                    <a:highlight>
                      <a:srgbClr val="00FFFF"/>
                    </a:highlight>
                    <a:latin typeface="Cambria Math" panose="02040503050406030204" pitchFamily="18" charset="0"/>
                    <a:ea typeface="Calibri" panose="020F0502020204030204" pitchFamily="34" charset="0"/>
                    <a:cs typeface="Calibri" panose="020F0502020204030204" pitchFamily="34" charset="0"/>
                  </a:rPr>
                  <a:t>𝟒/𝟓</a:t>
                </a:r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?</a:t>
                </a:r>
                <a:endParaRPr lang="en-US" sz="1800" b="1" i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457200" marR="0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1800" b="1" i="1" dirty="0">
                  <a:effectLst/>
                  <a:highlight>
                    <a:srgbClr val="00FFFF"/>
                  </a:highlight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endParaRPr>
              </a:p>
              <a:p>
                <a:pPr marL="457200" marR="0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There are 4.</a:t>
                </a:r>
                <a:r>
                  <a:rPr lang="en-US" sz="1800" b="1" i="1" baseline="0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This means: </a:t>
                </a:r>
                <a:r>
                  <a:rPr lang="en-US" sz="1800" b="1" i="0">
                    <a:effectLst/>
                    <a:highlight>
                      <a:srgbClr val="00FFFF"/>
                    </a:highlight>
                    <a:latin typeface="Cambria Math" panose="02040503050406030204" pitchFamily="18" charset="0"/>
                    <a:ea typeface="Calibri" panose="020F0502020204030204" pitchFamily="34" charset="0"/>
                    <a:cs typeface="Calibri" panose="020F0502020204030204" pitchFamily="34" charset="0"/>
                  </a:rPr>
                  <a:t>𝟒/𝟓÷𝟏/𝟓=𝟒</a:t>
                </a:r>
                <a:endParaRPr lang="en-US" sz="1800" b="1" i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457200" marR="0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How many fifths can you see in </a:t>
                </a:r>
                <a:r>
                  <a:rPr lang="en-US" sz="1800" b="1" i="0">
                    <a:effectLst/>
                    <a:highlight>
                      <a:srgbClr val="00FFFF"/>
                    </a:highlight>
                    <a:latin typeface="Cambria Math" panose="02040503050406030204" pitchFamily="18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𝟐</a:t>
                </a:r>
                <a:r>
                  <a:rPr lang="en-US" sz="1800" b="1" i="0">
                    <a:effectLst/>
                    <a:highlight>
                      <a:srgbClr val="00FFFF"/>
                    </a:highlight>
                    <a:latin typeface="Cambria Math" panose="020405030504060302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1800" b="1" i="0">
                    <a:effectLst/>
                    <a:highlight>
                      <a:srgbClr val="00FFFF"/>
                    </a:highlight>
                    <a:latin typeface="Cambria Math" panose="02040503050406030204" pitchFamily="18" charset="0"/>
                    <a:ea typeface="Calibri" panose="020F0502020204030204" pitchFamily="34" charset="0"/>
                    <a:cs typeface="Calibri" panose="020F0502020204030204" pitchFamily="34" charset="0"/>
                  </a:rPr>
                  <a:t>𝟐/𝟓</a:t>
                </a:r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?</a:t>
                </a:r>
                <a:endParaRPr lang="en-US" sz="1800" b="1" i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457200" marR="0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1800" b="1" i="1" dirty="0">
                  <a:effectLst/>
                  <a:highlight>
                    <a:srgbClr val="00FFFF"/>
                  </a:highlight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endParaRPr>
              </a:p>
              <a:p>
                <a:pPr marL="457200" marR="0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There are 12.</a:t>
                </a:r>
                <a:endParaRPr lang="en-US" sz="1800" b="1" i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45720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This means that: </a:t>
                </a:r>
                <a:r>
                  <a:rPr lang="en-US" sz="1800" b="1" i="0">
                    <a:effectLst/>
                    <a:highlight>
                      <a:srgbClr val="00FFFF"/>
                    </a:highlight>
                    <a:latin typeface="Cambria Math" panose="02040503050406030204" pitchFamily="18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𝟐</a:t>
                </a:r>
                <a:r>
                  <a:rPr lang="en-US" sz="1800" b="1" i="0">
                    <a:effectLst/>
                    <a:highlight>
                      <a:srgbClr val="00FFFF"/>
                    </a:highlight>
                    <a:latin typeface="Cambria Math" panose="020405030504060302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1800" b="1" i="0">
                    <a:effectLst/>
                    <a:highlight>
                      <a:srgbClr val="00FFFF"/>
                    </a:highlight>
                    <a:latin typeface="Cambria Math" panose="02040503050406030204" pitchFamily="18" charset="0"/>
                    <a:ea typeface="Calibri" panose="020F0502020204030204" pitchFamily="34" charset="0"/>
                    <a:cs typeface="Calibri" panose="020F0502020204030204" pitchFamily="34" charset="0"/>
                  </a:rPr>
                  <a:t>𝟐/𝟓÷𝟏/𝟓=𝟏𝟐</a:t>
                </a:r>
                <a:r>
                  <a:rPr lang="en-US" sz="1800" b="1" i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.”</a:t>
                </a:r>
              </a:p>
              <a:p>
                <a:endParaRPr lang="en-US" dirty="0">
                  <a:latin typeface="Comic Sans MS" panose="030F0702030302020204" pitchFamily="66" charset="0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98571-67E4-422E-96B6-00BD69A096C8}" type="slidenum">
              <a:rPr lang="en-US" smtClean="0">
                <a:latin typeface="Comic Sans MS" panose="030F0702030302020204" pitchFamily="66" charset="0"/>
              </a:rPr>
              <a:t>5</a:t>
            </a:fld>
            <a:endParaRPr lang="en-US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96167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228600" marR="0" indent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000" b="1" noProof="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Arial" panose="020B0604020202020204" pitchFamily="34" charset="0"/>
                  </a:rPr>
                  <a:t>Note for the teacher</a:t>
                </a:r>
                <a:endParaRPr lang="en-US" sz="1000" b="1" u="none" noProof="0" dirty="0">
                  <a:solidFill>
                    <a:schemeClr val="dk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228600" indent="0"/>
                <a:r>
                  <a:rPr lang="en-US" sz="1000" b="0" u="none" dirty="0">
                    <a:latin typeface="Calibri"/>
                    <a:ea typeface="Calibri" panose="020F0502020204030204" pitchFamily="34" charset="0"/>
                    <a:cs typeface="Calibri"/>
                  </a:rPr>
                  <a:t>Teacher says: </a:t>
                </a:r>
                <a:r>
                  <a:rPr lang="en-US" sz="1200" b="1" i="1" u="none" strike="noStrike" cap="none" dirty="0">
                    <a:solidFill>
                      <a:schemeClr val="dk1"/>
                    </a:solidFill>
                    <a:effectLst/>
                    <a:latin typeface="Calibri"/>
                    <a:ea typeface="Calibri"/>
                    <a:cs typeface="Calibri"/>
                    <a:sym typeface="Calibri"/>
                  </a:rPr>
                  <a:t>“We can’t draw figures and cut into equal parts every time we need to divide fractions.</a:t>
                </a:r>
              </a:p>
              <a:p>
                <a:pPr marL="228600" indent="0"/>
                <a:r>
                  <a:rPr lang="en-US" sz="1200" b="1" i="1" u="none" strike="noStrike" cap="none" dirty="0">
                    <a:solidFill>
                      <a:schemeClr val="dk1"/>
                    </a:solidFill>
                    <a:effectLst/>
                    <a:latin typeface="Calibri"/>
                    <a:ea typeface="Calibri"/>
                    <a:cs typeface="Calibri"/>
                    <a:sym typeface="Calibri"/>
                  </a:rPr>
                  <a:t>Let’s look at the quotients we got.</a:t>
                </a:r>
              </a:p>
              <a:p>
                <a:pPr marL="228600" indent="0"/>
                <a:r>
                  <a:rPr lang="en-US" sz="1200" b="1" i="1" u="none" strike="noStrike" cap="none" dirty="0">
                    <a:solidFill>
                      <a:schemeClr val="dk1"/>
                    </a:solidFill>
                    <a:effectLst/>
                    <a:latin typeface="Calibri"/>
                    <a:ea typeface="Calibri"/>
                    <a:cs typeface="Calibri"/>
                    <a:sym typeface="Calibri"/>
                  </a:rPr>
                  <a:t>Remember, we can write the whole in the form of a fraction with a denominator 1.</a:t>
                </a:r>
              </a:p>
              <a:p>
                <a:pPr marL="228600" indent="0"/>
                <a:r>
                  <a:rPr lang="en-US" sz="1200" b="1" i="1" u="none" strike="noStrike" cap="none" dirty="0">
                    <a:solidFill>
                      <a:schemeClr val="dk1"/>
                    </a:solidFill>
                    <a:effectLst/>
                    <a:latin typeface="Calibri"/>
                    <a:ea typeface="Calibri"/>
                    <a:cs typeface="Calibri"/>
                    <a:sym typeface="Calibri"/>
                  </a:rPr>
                  <a:t>What do you notice?</a:t>
                </a:r>
              </a:p>
              <a:p>
                <a:pPr marL="228600" indent="0"/>
                <a:endParaRPr lang="en-US" sz="1200" b="1" i="1" u="none" strike="noStrike" cap="none" dirty="0">
                  <a:solidFill>
                    <a:schemeClr val="dk1"/>
                  </a:solidFill>
                  <a:effectLst/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marL="228600" indent="0"/>
                <a:r>
                  <a:rPr lang="en-US" sz="1200" b="1" i="1" u="none" strike="noStrike" cap="none" dirty="0">
                    <a:solidFill>
                      <a:schemeClr val="dk1"/>
                    </a:solidFill>
                    <a:effectLst/>
                    <a:latin typeface="Calibri"/>
                    <a:ea typeface="Calibri"/>
                    <a:cs typeface="Calibri"/>
                    <a:sym typeface="Calibri"/>
                  </a:rPr>
                  <a:t>We multiplied the numerator of the first fraction by the denominator of the second fraction and multiplied the denominator of the first fraction by the numerator of the second fraction.</a:t>
                </a:r>
              </a:p>
              <a:p>
                <a:pPr marL="228600" indent="0"/>
                <a:r>
                  <a:rPr lang="en-US" sz="1200" b="1" i="1" u="none" strike="noStrike" cap="none" dirty="0">
                    <a:solidFill>
                      <a:schemeClr val="dk1"/>
                    </a:solidFill>
                    <a:effectLst/>
                    <a:latin typeface="Calibri"/>
                    <a:ea typeface="Calibri"/>
                    <a:cs typeface="Calibri"/>
                    <a:sym typeface="Calibri"/>
                  </a:rPr>
                  <a:t>Division is the inverse operation of multiplication.</a:t>
                </a:r>
              </a:p>
              <a:p>
                <a:pPr marL="228600" indent="0"/>
                <a:r>
                  <a:rPr lang="en-US" sz="1200" b="1" i="1" u="none" strike="noStrike" cap="none" dirty="0">
                    <a:solidFill>
                      <a:schemeClr val="dk1"/>
                    </a:solidFill>
                    <a:effectLst/>
                    <a:latin typeface="Calibri"/>
                    <a:ea typeface="Calibri"/>
                    <a:cs typeface="Calibri"/>
                    <a:sym typeface="Calibri"/>
                  </a:rPr>
                  <a:t>So, we multiply the first fraction by the inverse of the second fraction, its reciprocal.</a:t>
                </a:r>
              </a:p>
              <a:p>
                <a:pPr marL="22860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r>
                  <a:rPr lang="en-US" sz="1800" b="1" i="1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In the last one, we changed the mixed number to a fraction. And then multiplied the first fraction by the reciprocal of the second fraction.”</a:t>
                </a:r>
                <a:endParaRPr lang="en-US" sz="1800" b="1" i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228600" indent="0"/>
                <a:endParaRPr lang="en-US" sz="1200" b="0" i="0" u="none" strike="noStrike" cap="none" dirty="0">
                  <a:solidFill>
                    <a:schemeClr val="dk1"/>
                  </a:solidFill>
                  <a:effectLst/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marL="22860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r>
                  <a:rPr lang="en-US" sz="1800" b="0" i="0" u="none" strike="noStrike" cap="none" dirty="0">
                    <a:solidFill>
                      <a:srgbClr val="C00000"/>
                    </a:solidFill>
                    <a:effectLst/>
                    <a:highlight>
                      <a:srgbClr val="D3D3D3"/>
                    </a:highlight>
                    <a:latin typeface="Calibri" panose="020F0502020204030204" pitchFamily="34" charset="0"/>
                    <a:ea typeface="Calibri"/>
                    <a:cs typeface="Calibri" panose="020F0502020204030204" pitchFamily="34" charset="0"/>
                    <a:sym typeface="Calibri"/>
                  </a:rPr>
                  <a:t>T</a:t>
                </a:r>
                <a:r>
                  <a:rPr lang="en-US" sz="1800" dirty="0">
                    <a:solidFill>
                      <a:srgbClr val="C00000"/>
                    </a:solidFill>
                    <a:effectLst/>
                    <a:highlight>
                      <a:srgbClr val="D3D3D3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he reciprocal of a number is defined as 1 divided by that number. </a:t>
                </a:r>
              </a:p>
              <a:p>
                <a:pPr marL="22860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r>
                  <a:rPr lang="en-US" sz="1800" dirty="0">
                    <a:solidFill>
                      <a:srgbClr val="C00000"/>
                    </a:solidFill>
                    <a:effectLst/>
                    <a:highlight>
                      <a:srgbClr val="D3D3D3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It is also known as multiplicative inverse. </a:t>
                </a:r>
              </a:p>
              <a:p>
                <a:pPr marL="22860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r>
                  <a:rPr lang="en-US" sz="1800" dirty="0">
                    <a:solidFill>
                      <a:srgbClr val="C00000"/>
                    </a:solidFill>
                    <a:effectLst/>
                    <a:highlight>
                      <a:srgbClr val="D3D3D3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The reciprocal of a fraction is obtained by just</a:t>
                </a:r>
                <a:r>
                  <a:rPr lang="en-US" sz="1800" b="1" dirty="0">
                    <a:solidFill>
                      <a:srgbClr val="C00000"/>
                    </a:solidFill>
                    <a:effectLst/>
                    <a:highlight>
                      <a:srgbClr val="D3D3D3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 switching the numerator and the denominator.</a:t>
                </a:r>
                <a:r>
                  <a:rPr lang="en-US" sz="1800" dirty="0">
                    <a:solidFill>
                      <a:srgbClr val="C00000"/>
                    </a:solidFill>
                    <a:effectLst/>
                    <a:highlight>
                      <a:srgbClr val="D3D3D3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 </a:t>
                </a:r>
                <a:endPara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endParaRPr lang="en-US" sz="1200" b="0" i="0" u="none" strike="noStrike" cap="none" dirty="0">
                  <a:solidFill>
                    <a:schemeClr val="dk1"/>
                  </a:solidFill>
                  <a:effectLst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rtl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  <a:buFont typeface="Calibri" panose="020F0502020204030204" pitchFamily="34" charset="0"/>
                  <a:buNone/>
                </a:pPr>
                <a:r>
                  <a:rPr lang="en-US" sz="1000" b="1" u="sng" dirty="0"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VO</a:t>
                </a:r>
              </a:p>
              <a:p>
                <a:pPr marL="51435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How can we know if the following fractions can be written as fractions in which the denominators are </a:t>
                </a:r>
                <a:r>
                  <a:rPr lang="en-US" sz="1800" u="sng" dirty="0">
                    <a:solidFill>
                      <a:srgbClr val="C00000"/>
                    </a:solidFill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powers of 10?</a:t>
                </a:r>
              </a:p>
              <a:p>
                <a:pPr marL="514350" marR="0" lvl="0" indent="-228600" algn="l" defTabSz="914400" rtl="0" eaLnBrk="1" fontAlgn="auto" latinLnBrk="0" hangingPunct="1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r>
                  <a:rPr lang="en-US" sz="1800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Let’s see.</a:t>
                </a:r>
              </a:p>
              <a:p>
                <a:pPr marL="514350" marR="0" lvl="0" indent="-228600" algn="l" defTabSz="914400" rtl="0" eaLnBrk="1" fontAlgn="auto" latinLnBrk="0" hangingPunct="1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r>
                  <a:rPr lang="en-US" sz="1800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First, we check if the fraction can be simplified</a:t>
                </a:r>
                <a:endPara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14350" marR="0" lvl="0" indent="-228600" algn="l" defTabSz="914400" rtl="0" eaLnBrk="1" fontAlgn="auto" latinLnBrk="0" hangingPunct="1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r>
                  <a:rPr lang="en-US" sz="1800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Then we look at the denominator if it can be multiplied by a number to get a power of 10, which means if it is a factor of a power of 10</a:t>
                </a:r>
                <a:endPara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1435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endPara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14350" marR="0" lvl="0" indent="-228600" algn="l" defTabSz="914400" rtl="0" eaLnBrk="1" fontAlgn="auto" latinLnBrk="0" hangingPunct="1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j-lt"/>
                    <a:cs typeface="Calibri" panose="020F0502020204030204" pitchFamily="34" charset="0"/>
                  </a:rPr>
                  <a:t>"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Calibri" panose="020F0502020204030204" pitchFamily="34" charset="0"/>
                  </a:rPr>
                  <a:t>72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Calibri" panose="020F0502020204030204" pitchFamily="34" charset="0"/>
                  </a:rPr>
                  <a:t>" /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Calibri" panose="020F0502020204030204" pitchFamily="34" charset="0"/>
                  </a:rPr>
                  <a:t>"9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Calibri" panose="020F0502020204030204" pitchFamily="34" charset="0"/>
                  </a:rPr>
                  <a:t>" </a:t>
                </a:r>
                <a:r>
                  <a:rPr lang="en-US" sz="1800" kern="1200" dirty="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1800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can be simplified by dividing the numerator and the denominator by 9. So, it is equivalent to 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highlight>
                      <a:srgbClr val="00FFFF"/>
                    </a:highlight>
                    <a:latin typeface="Cambria Math" panose="02040503050406030204" pitchFamily="18" charset="0"/>
                    <a:cs typeface="Calibri" panose="020F0502020204030204" pitchFamily="34" charset="0"/>
                  </a:rPr>
                  <a:t>"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highlight>
                      <a:srgbClr val="00FFFF"/>
                    </a:highlight>
                    <a:latin typeface="Cambria Math" panose="02040503050406030204" pitchFamily="18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8" /"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highlight>
                      <a:srgbClr val="00FFFF"/>
                    </a:highlight>
                    <a:latin typeface="Cambria Math" panose="02040503050406030204" pitchFamily="18" charset="0"/>
                    <a:ea typeface="Calibri" panose="020F0502020204030204" pitchFamily="34" charset="0"/>
                    <a:cs typeface="Calibri" panose="020F0502020204030204" pitchFamily="34" charset="0"/>
                  </a:rPr>
                  <a:t>1" </a:t>
                </a:r>
                <a:r>
                  <a:rPr lang="en-US" sz="1800" b="0" i="0" u="none" strike="noStrike" kern="1200" cap="none" dirty="0">
                    <a:solidFill>
                      <a:schemeClr val="accent1">
                        <a:lumMod val="75000"/>
                      </a:schemeClr>
                    </a:solidFill>
                    <a:effectLst/>
                    <a:highlight>
                      <a:srgbClr val="00FFFF"/>
                    </a:highlight>
                    <a:latin typeface="Calibri"/>
                    <a:ea typeface="Calibri" panose="020F0502020204030204" pitchFamily="34" charset="0"/>
                    <a:cs typeface="Arial" panose="020B0604020202020204" pitchFamily="34" charset="0"/>
                    <a:sym typeface="Calibri"/>
                  </a:rPr>
                  <a:t> </a:t>
                </a:r>
                <a:r>
                  <a:rPr lang="en-US" sz="1800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and 1 is a power of 10 for it is equal to 10</a:t>
                </a:r>
                <a:r>
                  <a:rPr lang="en-US" sz="1800" baseline="30000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0</a:t>
                </a:r>
              </a:p>
              <a:p>
                <a:pPr marL="51435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200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So, the fraction </a:t>
                </a:r>
                <a:r>
                  <a:rPr lang="en-US" sz="12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j-lt"/>
                    <a:cs typeface="Calibri" panose="020F0502020204030204" pitchFamily="34" charset="0"/>
                  </a:rPr>
                  <a:t>"</a:t>
                </a:r>
                <a:r>
                  <a:rPr lang="en-US" sz="12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Calibri" panose="020F0502020204030204" pitchFamily="34" charset="0"/>
                  </a:rPr>
                  <a:t>72</a:t>
                </a:r>
                <a:r>
                  <a:rPr lang="en-US" sz="12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Calibri" panose="020F0502020204030204" pitchFamily="34" charset="0"/>
                  </a:rPr>
                  <a:t>" /</a:t>
                </a:r>
                <a:r>
                  <a:rPr lang="en-US" sz="12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Calibri" panose="020F0502020204030204" pitchFamily="34" charset="0"/>
                  </a:rPr>
                  <a:t>"9</a:t>
                </a:r>
                <a:r>
                  <a:rPr lang="en-US" sz="12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Calibri" panose="020F0502020204030204" pitchFamily="34" charset="0"/>
                  </a:rPr>
                  <a:t>" </a:t>
                </a:r>
                <a:r>
                  <a:rPr lang="en-US" sz="1200" kern="1200" dirty="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1200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can be written as a fraction with a denominator a power of 10.</a:t>
                </a:r>
              </a:p>
              <a:p>
                <a:pPr marL="51435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200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Look at the second fraction, 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j-lt"/>
                    <a:cs typeface="Calibri" panose="020F0502020204030204" pitchFamily="34" charset="0"/>
                  </a:rPr>
                  <a:t>"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Calibri" panose="020F0502020204030204" pitchFamily="34" charset="0"/>
                  </a:rPr>
                  <a:t>" /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Calibri" panose="020F0502020204030204" pitchFamily="34" charset="0"/>
                  </a:rPr>
                  <a:t>"3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Calibri" panose="020F0502020204030204" pitchFamily="34" charset="0"/>
                  </a:rPr>
                  <a:t>" </a:t>
                </a:r>
                <a:r>
                  <a:rPr lang="en-US" sz="1800" kern="1200" dirty="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1800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is in simplest form and 3 is not a factor of a power of 10, we can’t find a number that is multiplied by 3 and gives a power of 10.</a:t>
                </a:r>
              </a:p>
              <a:p>
                <a:pPr marL="51435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What about 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j-lt"/>
                    <a:cs typeface="Calibri" panose="020F0502020204030204" pitchFamily="34" charset="0"/>
                  </a:rPr>
                  <a:t>"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Calibri" panose="020F0502020204030204" pitchFamily="34" charset="0"/>
                  </a:rPr>
                  <a:t>24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Calibri" panose="020F0502020204030204" pitchFamily="34" charset="0"/>
                  </a:rPr>
                  <a:t>" /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Calibri" panose="020F0502020204030204" pitchFamily="34" charset="0"/>
                  </a:rPr>
                  <a:t>"48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Calibri" panose="020F0502020204030204" pitchFamily="34" charset="0"/>
                  </a:rPr>
                  <a:t>" </a:t>
                </a:r>
                <a:r>
                  <a:rPr lang="en-US" sz="1800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?</a:t>
                </a:r>
              </a:p>
              <a:p>
                <a:pPr marL="51435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j-lt"/>
                    <a:cs typeface="Calibri" panose="020F0502020204030204" pitchFamily="34" charset="0"/>
                  </a:rPr>
                  <a:t>"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Calibri" panose="020F0502020204030204" pitchFamily="34" charset="0"/>
                  </a:rPr>
                  <a:t>24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Calibri" panose="020F0502020204030204" pitchFamily="34" charset="0"/>
                  </a:rPr>
                  <a:t>" /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Calibri" panose="020F0502020204030204" pitchFamily="34" charset="0"/>
                  </a:rPr>
                  <a:t>"48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Calibri" panose="020F0502020204030204" pitchFamily="34" charset="0"/>
                  </a:rPr>
                  <a:t>" </a:t>
                </a:r>
                <a:r>
                  <a:rPr lang="en-US" sz="1800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1800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</a:rPr>
                  <a:t>can be simplified by dividing the numerator and the denominator by 24. So, it is equivalent to 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highlight>
                      <a:srgbClr val="00FFFF"/>
                    </a:highlight>
                    <a:latin typeface="Cambria Math" panose="02040503050406030204" pitchFamily="18" charset="0"/>
                    <a:cs typeface="Calibri" panose="020F0502020204030204" pitchFamily="34" charset="0"/>
                  </a:rPr>
                  <a:t>"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highlight>
                      <a:srgbClr val="00FFFF"/>
                    </a:highlight>
                    <a:latin typeface="Cambria Math" panose="02040503050406030204" pitchFamily="18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1" /"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highlight>
                      <a:srgbClr val="00FFFF"/>
                    </a:highlight>
                    <a:latin typeface="Cambria Math" panose="02040503050406030204" pitchFamily="18" charset="0"/>
                    <a:ea typeface="Calibri" panose="020F0502020204030204" pitchFamily="34" charset="0"/>
                    <a:cs typeface="Calibri" panose="020F0502020204030204" pitchFamily="34" charset="0"/>
                  </a:rPr>
                  <a:t>2" </a:t>
                </a:r>
                <a:r>
                  <a:rPr lang="en-US" sz="1800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 </a:t>
                </a:r>
                <a:r>
                  <a:rPr lang="en-US" sz="1800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</a:rPr>
                  <a:t>and 2 is a factor of 10 so 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highlight>
                      <a:srgbClr val="00FFFF"/>
                    </a:highlight>
                    <a:latin typeface="Cambria Math" panose="02040503050406030204" pitchFamily="18" charset="0"/>
                    <a:cs typeface="Calibri" panose="020F0502020204030204" pitchFamily="34" charset="0"/>
                  </a:rPr>
                  <a:t>"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highlight>
                      <a:srgbClr val="00FFFF"/>
                    </a:highlight>
                    <a:latin typeface="Cambria Math" panose="02040503050406030204" pitchFamily="18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1" /"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highlight>
                      <a:srgbClr val="00FFFF"/>
                    </a:highlight>
                    <a:latin typeface="Cambria Math" panose="02040503050406030204" pitchFamily="18" charset="0"/>
                    <a:ea typeface="Calibri" panose="020F0502020204030204" pitchFamily="34" charset="0"/>
                    <a:cs typeface="Calibri" panose="020F0502020204030204" pitchFamily="34" charset="0"/>
                  </a:rPr>
                  <a:t>2" </a:t>
                </a:r>
                <a:r>
                  <a:rPr lang="en-US" sz="1800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=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highlight>
                      <a:srgbClr val="00FFFF"/>
                    </a:highlight>
                    <a:latin typeface="Cambria Math" panose="02040503050406030204" pitchFamily="18" charset="0"/>
                    <a:cs typeface="Calibri" panose="020F0502020204030204" pitchFamily="34" charset="0"/>
                  </a:rPr>
                  <a:t>"</a:t>
                </a:r>
                <a:r>
                  <a:rPr lang="en-US" sz="18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highlight>
                      <a:srgbClr val="00FFFF"/>
                    </a:highlight>
                    <a:latin typeface="Cambria Math" panose="02040503050406030204" pitchFamily="18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5" /"10" </a:t>
                </a:r>
                <a:r>
                  <a:rPr lang="en-US" sz="1800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 </a:t>
                </a:r>
              </a:p>
              <a:p>
                <a:pPr marL="51435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endPara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14350" marR="0" lvl="0" indent="-228600" algn="l" defTabSz="914400" rtl="0" eaLnBrk="1" fontAlgn="auto" latinLnBrk="0" hangingPunct="1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r>
                  <a:rPr lang="en-US" sz="12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j-lt"/>
                    <a:cs typeface="Calibri" panose="020F0502020204030204" pitchFamily="34" charset="0"/>
                  </a:rPr>
                  <a:t>"</a:t>
                </a:r>
                <a:r>
                  <a:rPr lang="en-US" sz="12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Calibri" panose="020F0502020204030204" pitchFamily="34" charset="0"/>
                  </a:rPr>
                  <a:t>72</a:t>
                </a:r>
                <a:r>
                  <a:rPr lang="en-US" sz="12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Calibri" panose="020F0502020204030204" pitchFamily="34" charset="0"/>
                  </a:rPr>
                  <a:t>" /</a:t>
                </a:r>
                <a:r>
                  <a:rPr lang="en-US" sz="12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Calibri" panose="020F0502020204030204" pitchFamily="34" charset="0"/>
                  </a:rPr>
                  <a:t>"9</a:t>
                </a:r>
                <a:r>
                  <a:rPr lang="en-US" sz="1200" b="0" i="0" kern="120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Calibri" panose="020F0502020204030204" pitchFamily="34" charset="0"/>
                  </a:rPr>
                  <a:t>" </a:t>
                </a:r>
                <a:r>
                  <a:rPr lang="en-US" sz="1200" kern="1200" dirty="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1200" dirty="0"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and </a:t>
                </a:r>
                <a:r>
                  <a:rPr lang="en-US" sz="1200" b="0" i="0" u="none" strike="noStrike" kern="1200" cap="none">
                    <a:solidFill>
                      <a:schemeClr val="accent1">
                        <a:lumMod val="75000"/>
                      </a:schemeClr>
                    </a:solidFill>
                    <a:effectLst/>
                    <a:highlight>
                      <a:srgbClr val="00FFFF"/>
                    </a:highlight>
                    <a:latin typeface="Calibri"/>
                    <a:cs typeface="Calibri" panose="020F0502020204030204" pitchFamily="34" charset="0"/>
                    <a:sym typeface="Calibri"/>
                  </a:rPr>
                  <a:t>"</a:t>
                </a:r>
                <a:r>
                  <a:rPr lang="en-US" sz="1200" b="0" i="0" u="none" strike="noStrike" kern="1200" cap="none">
                    <a:solidFill>
                      <a:schemeClr val="accent1">
                        <a:lumMod val="75000"/>
                      </a:schemeClr>
                    </a:solidFill>
                    <a:effectLst/>
                    <a:highlight>
                      <a:srgbClr val="00FFFF"/>
                    </a:highlight>
                    <a:latin typeface="Calibri"/>
                    <a:ea typeface="Calibri" panose="020F0502020204030204" pitchFamily="34" charset="0"/>
                    <a:cs typeface="Calibri" panose="020F0502020204030204" pitchFamily="34" charset="0"/>
                    <a:sym typeface="Calibri"/>
                  </a:rPr>
                  <a:t>72</a:t>
                </a:r>
                <a:r>
                  <a:rPr lang="en-US" sz="1200" b="0" i="0" u="none" strike="noStrike" kern="1200" cap="none">
                    <a:solidFill>
                      <a:schemeClr val="accent1">
                        <a:lumMod val="75000"/>
                      </a:schemeClr>
                    </a:solidFill>
                    <a:effectLst/>
                    <a:highlight>
                      <a:srgbClr val="00FFFF"/>
                    </a:highlight>
                    <a:latin typeface="Cambria Math" panose="02040503050406030204" pitchFamily="18" charset="0"/>
                    <a:ea typeface="Calibri" panose="020F0502020204030204" pitchFamily="34" charset="0"/>
                    <a:cs typeface="Calibri" panose="020F0502020204030204" pitchFamily="34" charset="0"/>
                    <a:sym typeface="Calibri"/>
                  </a:rPr>
                  <a:t>" /"</a:t>
                </a:r>
                <a:r>
                  <a:rPr lang="en-US" sz="1200" b="0" i="0" u="none" strike="noStrike" kern="1200" cap="none">
                    <a:solidFill>
                      <a:schemeClr val="accent1">
                        <a:lumMod val="75000"/>
                      </a:schemeClr>
                    </a:solidFill>
                    <a:effectLst/>
                    <a:highlight>
                      <a:srgbClr val="00FFFF"/>
                    </a:highlight>
                    <a:latin typeface="Calibri"/>
                    <a:ea typeface="Calibri" panose="020F0502020204030204" pitchFamily="34" charset="0"/>
                    <a:cs typeface="Calibri" panose="020F0502020204030204" pitchFamily="34" charset="0"/>
                    <a:sym typeface="Calibri"/>
                  </a:rPr>
                  <a:t>9</a:t>
                </a:r>
                <a:r>
                  <a:rPr lang="en-US" sz="1200" b="0" i="0" u="none" strike="noStrike" kern="1200" cap="none">
                    <a:solidFill>
                      <a:schemeClr val="accent1">
                        <a:lumMod val="75000"/>
                      </a:schemeClr>
                    </a:solidFill>
                    <a:effectLst/>
                    <a:highlight>
                      <a:srgbClr val="00FFFF"/>
                    </a:highlight>
                    <a:latin typeface="Cambria Math" panose="02040503050406030204" pitchFamily="18" charset="0"/>
                    <a:ea typeface="Calibri" panose="020F0502020204030204" pitchFamily="34" charset="0"/>
                    <a:cs typeface="Calibri" panose="020F0502020204030204" pitchFamily="34" charset="0"/>
                    <a:sym typeface="Calibri"/>
                  </a:rPr>
                  <a:t>" </a:t>
                </a:r>
                <a:r>
                  <a:rPr lang="en-US" sz="1200" b="0" i="0" u="none" strike="noStrike" kern="1200" cap="none" dirty="0">
                    <a:solidFill>
                      <a:schemeClr val="accent1">
                        <a:lumMod val="75000"/>
                      </a:schemeClr>
                    </a:solidFill>
                    <a:effectLst/>
                    <a:highlight>
                      <a:srgbClr val="00FFFF"/>
                    </a:highlight>
                    <a:latin typeface="Calibri"/>
                    <a:ea typeface="Calibri" panose="020F0502020204030204" pitchFamily="34" charset="0"/>
                    <a:cs typeface="Arial" panose="020B0604020202020204" pitchFamily="34" charset="0"/>
                    <a:sym typeface="Calibri"/>
                  </a:rPr>
                  <a:t> </a:t>
                </a:r>
                <a:r>
                  <a:rPr lang="en-US" sz="1200" b="0" i="0" u="none" strike="noStrike" kern="0" cap="none" dirty="0">
                    <a:solidFill>
                      <a:schemeClr val="dk1"/>
                    </a:solidFill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  <a:sym typeface="Calibri"/>
                  </a:rPr>
                  <a:t>are</a:t>
                </a:r>
                <a:r>
                  <a:rPr lang="en-US" sz="1200" b="0" i="0" u="none" strike="noStrike" kern="0" cap="none" baseline="0" dirty="0">
                    <a:solidFill>
                      <a:schemeClr val="dk1"/>
                    </a:solidFill>
                    <a:effectLst/>
                    <a:highlight>
                      <a:srgbClr val="00FFFF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  <a:sym typeface="Calibri"/>
                  </a:rPr>
                  <a:t> called decimal fractions, </a:t>
                </a:r>
                <a:r>
                  <a:rPr lang="en-US" sz="1200" b="0" i="0" u="none" strike="noStrike" cap="none" dirty="0">
                    <a:solidFill>
                      <a:schemeClr val="dk1"/>
                    </a:solidFill>
                    <a:effectLst/>
                    <a:highlight>
                      <a:srgbClr val="00FFFF"/>
                    </a:highlight>
                    <a:latin typeface="Calibri"/>
                    <a:ea typeface="Calibri"/>
                    <a:cs typeface="Calibri"/>
                    <a:sym typeface="Calibri"/>
                  </a:rPr>
                  <a:t>for each can be written as a fraction in which the denominator is a power of 10.</a:t>
                </a:r>
              </a:p>
              <a:p>
                <a:pPr marL="51435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endParaRPr lang="en-US" sz="1200" dirty="0">
                  <a:effectLst/>
                  <a:highlight>
                    <a:srgbClr val="00FFFF"/>
                  </a:highlight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457200" marR="0" lvl="0" indent="-2286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r>
                  <a:rPr lang="en-US" sz="1800" b="1" dirty="0">
                    <a:effectLst/>
                    <a:highlight>
                      <a:srgbClr val="00FF00"/>
                    </a:highlight>
                    <a:latin typeface="Calibri" panose="020F0502020204030204" pitchFamily="34" charset="0"/>
                    <a:ea typeface="Calibri" panose="020F0502020204030204" pitchFamily="34" charset="0"/>
                  </a:rPr>
                  <a:t>For the teacher: </a:t>
                </a:r>
              </a:p>
              <a:p>
                <a:pPr marL="51435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dirty="0">
                    <a:effectLst/>
                    <a:highlight>
                      <a:srgbClr val="00FF00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Start by reminding students of how to simplify fractions (dividing the numerator and the denominator by the same number)</a:t>
                </a:r>
                <a:endPara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1435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dirty="0">
                    <a:effectLst/>
                    <a:highlight>
                      <a:srgbClr val="00FF00"/>
                    </a:highligh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Remembering divisibility rules and finding common divisors and GCD can help students to simplify</a:t>
                </a:r>
                <a:endPara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endParaRPr lang="en-US" dirty="0">
                  <a:latin typeface="Comic Sans MS" panose="030F0702030302020204" pitchFamily="66" charset="0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98571-67E4-422E-96B6-00BD69A096C8}" type="slidenum">
              <a:rPr lang="en-US" smtClean="0">
                <a:latin typeface="Comic Sans MS" panose="030F0702030302020204" pitchFamily="66" charset="0"/>
              </a:rPr>
              <a:t>6</a:t>
            </a:fld>
            <a:endParaRPr lang="en-US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38970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000" b="1" noProof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Note for the teacher</a:t>
            </a:r>
            <a:endParaRPr lang="en-US" sz="1000" b="1" u="none" noProof="0" dirty="0">
              <a:solidFill>
                <a:schemeClr val="dk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28600" indent="0"/>
            <a:r>
              <a:rPr lang="en-US" sz="1000" b="0" u="none" dirty="0">
                <a:latin typeface="Calibri"/>
                <a:ea typeface="Calibri" panose="020F0502020204030204" pitchFamily="34" charset="0"/>
                <a:cs typeface="Calibri"/>
              </a:rPr>
              <a:t>Teacher says: </a:t>
            </a:r>
            <a:r>
              <a:rPr lang="en-US" sz="1200" b="1" i="1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“We can’t draw figures and cut into equal parts every time we need to divide fractions.</a:t>
            </a:r>
          </a:p>
          <a:p>
            <a:pPr marL="228600" indent="0"/>
            <a:r>
              <a:rPr lang="en-US" sz="1200" b="1" i="1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Let’s look at the quotients we got.</a:t>
            </a:r>
          </a:p>
          <a:p>
            <a:pPr marL="228600" indent="0"/>
            <a:r>
              <a:rPr lang="en-US" sz="1200" b="1" i="1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Remember, we can write the whole in the form of a fraction with a denominator 1.</a:t>
            </a:r>
          </a:p>
          <a:p>
            <a:pPr marL="228600" indent="0"/>
            <a:r>
              <a:rPr lang="en-US" sz="1200" b="1" i="1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 do you notice?</a:t>
            </a:r>
          </a:p>
          <a:p>
            <a:pPr marL="228600" indent="0"/>
            <a:endParaRPr lang="en-US" sz="1200" b="1" i="1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228600" indent="0"/>
            <a:r>
              <a:rPr lang="en-US" sz="1200" b="1" i="1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We multiplied the numerator of the first fraction by the denominator of the second fraction and multiplied the denominator of the first fraction by the numerator of the second fraction.</a:t>
            </a:r>
          </a:p>
          <a:p>
            <a:pPr marL="228600" indent="0"/>
            <a:r>
              <a:rPr lang="en-US" sz="1200" b="1" i="1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Division is the inverse operation of multiplication.</a:t>
            </a:r>
          </a:p>
          <a:p>
            <a:pPr marL="228600" indent="0"/>
            <a:r>
              <a:rPr lang="en-US" sz="1200" b="1" i="1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So, we multiply the first fraction by the inverse of the second fraction, its reciprocal.</a:t>
            </a:r>
          </a:p>
          <a:p>
            <a:pPr marL="2286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800" b="1" i="1" dirty="0">
                <a:effectLst/>
                <a:highlight>
                  <a:srgbClr val="00FFFF"/>
                </a:highligh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In the last one, we changed the mixed number to a fraction. And then multiplied the first fraction by the reciprocal of the second fraction.”</a:t>
            </a:r>
            <a:endParaRPr lang="en-US" sz="1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28600" indent="0"/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800" b="0" i="0" u="none" strike="noStrike" cap="none" dirty="0">
                <a:solidFill>
                  <a:srgbClr val="C00000"/>
                </a:solidFill>
                <a:effectLst/>
                <a:highlight>
                  <a:srgbClr val="D3D3D3"/>
                </a:highlight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T</a:t>
            </a:r>
            <a:r>
              <a:rPr lang="en-US" sz="1800" dirty="0">
                <a:solidFill>
                  <a:srgbClr val="C00000"/>
                </a:solidFill>
                <a:effectLst/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 reciprocal of a number is defined as 1 divided by that number. </a:t>
            </a:r>
          </a:p>
          <a:p>
            <a:pPr marL="2286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800" dirty="0">
                <a:solidFill>
                  <a:srgbClr val="C00000"/>
                </a:solidFill>
                <a:effectLst/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It is also known as multiplicative inverse. </a:t>
            </a:r>
          </a:p>
          <a:p>
            <a:pPr marL="2286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800" dirty="0">
                <a:solidFill>
                  <a:srgbClr val="C00000"/>
                </a:solidFill>
                <a:effectLst/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reciprocal of a fraction is obtained by just</a:t>
            </a:r>
            <a:r>
              <a:rPr lang="en-US" sz="1800" b="1" dirty="0">
                <a:solidFill>
                  <a:srgbClr val="C00000"/>
                </a:solidFill>
                <a:effectLst/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switching the numerator and the denominator.</a:t>
            </a:r>
            <a:r>
              <a:rPr lang="en-US" sz="1800" dirty="0">
                <a:solidFill>
                  <a:srgbClr val="C00000"/>
                </a:solidFill>
                <a:effectLst/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98571-67E4-422E-96B6-00BD69A096C8}" type="slidenum">
              <a:rPr lang="en-US" smtClean="0">
                <a:latin typeface="Comic Sans MS" panose="030F0702030302020204" pitchFamily="66" charset="0"/>
              </a:rPr>
              <a:t>7</a:t>
            </a:fld>
            <a:endParaRPr lang="en-US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64548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noProof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Note for the teacher</a:t>
            </a:r>
            <a:endParaRPr lang="en-US" sz="1200" b="1" u="none" noProof="0" dirty="0">
              <a:solidFill>
                <a:schemeClr val="dk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US" sz="1200" b="0" u="none" dirty="0">
                <a:latin typeface="Calibri"/>
                <a:ea typeface="Calibri" panose="020F0502020204030204" pitchFamily="34" charset="0"/>
                <a:cs typeface="Calibri"/>
              </a:rPr>
              <a:t>Teacher says: </a:t>
            </a:r>
            <a:r>
              <a:rPr lang="en-US" sz="1800" b="1" i="1" dirty="0">
                <a:effectLst/>
                <a:highlight>
                  <a:srgbClr val="00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“From these activities, we learned how to divide two fractions.</a:t>
            </a:r>
            <a:endParaRPr lang="en-US" sz="1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b="1" i="1" dirty="0">
                <a:effectLst/>
                <a:highlight>
                  <a:srgbClr val="00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divide two fractions whose denominators are different from zero, we multiply the first fraction by the reciprocal of the second fraction.”</a:t>
            </a:r>
            <a:endParaRPr lang="en-US" sz="1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98571-67E4-422E-96B6-00BD69A096C8}" type="slidenum">
              <a:rPr lang="en-US" smtClean="0">
                <a:latin typeface="Comic Sans MS" panose="030F0702030302020204" pitchFamily="66" charset="0"/>
              </a:rPr>
              <a:t>8</a:t>
            </a:fld>
            <a:endParaRPr lang="en-US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61418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noProof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Note for the teacher</a:t>
            </a:r>
            <a:endParaRPr lang="en-US" sz="1200" b="1" u="none" noProof="0" dirty="0">
              <a:solidFill>
                <a:schemeClr val="dk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28600" indent="0"/>
            <a:r>
              <a:rPr lang="en-US" sz="1200" b="0" u="none" dirty="0">
                <a:latin typeface="Calibri"/>
                <a:ea typeface="Calibri" panose="020F0502020204030204" pitchFamily="34" charset="0"/>
                <a:cs typeface="Calibri"/>
              </a:rPr>
              <a:t>Teacher says: </a:t>
            </a:r>
            <a:r>
              <a:rPr lang="en-US" sz="1800" b="1" i="1" dirty="0">
                <a:effectLst/>
                <a:highlight>
                  <a:srgbClr val="00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“And to divide two mixed numbers, we change them to improper fractions and then we divide by multiplying the first fraction by the reciprocal of the second fraction.</a:t>
            </a:r>
            <a:endParaRPr lang="en-US" sz="1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2860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b="1" i="1" dirty="0">
                <a:effectLst/>
                <a:highlight>
                  <a:srgbClr val="00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And of course, the denominator of the two fractions should be different from ZERO.”</a:t>
            </a:r>
            <a:endParaRPr lang="en-US" sz="1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98571-67E4-422E-96B6-00BD69A096C8}" type="slidenum">
              <a:rPr lang="en-US" smtClean="0">
                <a:latin typeface="Comic Sans MS" panose="030F0702030302020204" pitchFamily="66" charset="0"/>
              </a:rPr>
              <a:t>9</a:t>
            </a:fld>
            <a:endParaRPr lang="en-US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2898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78"/>
          <p:cNvSpPr txBox="1"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253356"/>
              </a:buClr>
              <a:buSzPts val="4400"/>
              <a:buFont typeface="Calibri"/>
              <a:buNone/>
              <a:defRPr sz="4400">
                <a:solidFill>
                  <a:srgbClr val="253356"/>
                </a:solidFill>
                <a:latin typeface="Comic Sans MS" panose="030F0702030302020204" pitchFamily="66" charset="0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78"/>
          <p:cNvSpPr txBox="1"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224F76"/>
                </a:solidFill>
                <a:latin typeface="Comic Sans MS" panose="030F0702030302020204" pitchFamily="66" charset="0"/>
              </a:defRPr>
            </a:lvl1pPr>
            <a:lvl2pPr lvl="1" algn="ct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0" name="Google Shape;20;p78"/>
          <p:cNvSpPr txBox="1">
            <a:spLocks noGrp="1"/>
          </p:cNvSpPr>
          <p:nvPr>
            <p:ph type="dt" idx="10"/>
          </p:nvPr>
        </p:nvSpPr>
        <p:spPr>
          <a:xfrm>
            <a:off x="1024130" y="6470704"/>
            <a:ext cx="2154143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3B465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1" name="Google Shape;21;p78"/>
          <p:cNvSpPr txBox="1">
            <a:spLocks noGrp="1"/>
          </p:cNvSpPr>
          <p:nvPr>
            <p:ph type="ftr" idx="11"/>
          </p:nvPr>
        </p:nvSpPr>
        <p:spPr>
          <a:xfrm>
            <a:off x="4842933" y="6470704"/>
            <a:ext cx="5901459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3B465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2" name="Google Shape;22;p78"/>
          <p:cNvSpPr txBox="1">
            <a:spLocks noGrp="1"/>
          </p:cNvSpPr>
          <p:nvPr>
            <p:ph type="sldNum" idx="12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3B4658"/>
                </a:solidFill>
                <a:latin typeface="Comic Sans MS" panose="030F0702030302020204" pitchFamily="66" charset="0"/>
                <a:ea typeface="Comic Sans MS" panose="030F0702030302020204" pitchFamily="66" charset="0"/>
                <a:cs typeface="Calibri"/>
                <a:sym typeface="Calibri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3B465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3B465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3B465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3B465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3B465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3B465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3B465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3B465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fr-FR" smtClean="0"/>
              <a:pPr/>
              <a:t>‹#›</a:t>
            </a:fld>
            <a:endParaRPr lang="fr-FR"/>
          </a:p>
        </p:txBody>
      </p:sp>
      <p:cxnSp>
        <p:nvCxnSpPr>
          <p:cNvPr id="23" name="Google Shape;23;p78"/>
          <p:cNvCxnSpPr/>
          <p:nvPr/>
        </p:nvCxnSpPr>
        <p:spPr>
          <a:xfrm rot="10800000">
            <a:off x="8386843" y="5264106"/>
            <a:ext cx="0" cy="914400"/>
          </a:xfrm>
          <a:prstGeom prst="straightConnector1">
            <a:avLst/>
          </a:prstGeom>
          <a:noFill/>
          <a:ln w="19050" cap="flat" cmpd="sng">
            <a:solidFill>
              <a:srgbClr val="374C81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4" name="Google Shape;24;p7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113412" y="-9184"/>
            <a:ext cx="5971525" cy="492179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E6AB4AA-0162-4CD9-9344-14364959834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C4D15-71B1-4028-B46F-4EE71232F863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E340D-D49F-4060-B830-48E207260F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103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193074"/>
            <a:ext cx="10515600" cy="49761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4815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339403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C4D15-71B1-4028-B46F-4EE71232F863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E340D-D49F-4060-B830-48E207260F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1856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C4D15-71B1-4028-B46F-4EE71232F863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E340D-D49F-4060-B830-48E207260F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1716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C4D15-71B1-4028-B46F-4EE71232F863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E340D-D49F-4060-B830-48E207260F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2900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C4D15-71B1-4028-B46F-4EE71232F863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E340D-D49F-4060-B830-48E207260F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8339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C4D15-71B1-4028-B46F-4EE71232F863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E340D-D49F-4060-B830-48E207260F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289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C4D15-71B1-4028-B46F-4EE71232F863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E340D-D49F-4060-B830-48E207260F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5938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C4D15-71B1-4028-B46F-4EE71232F863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E340D-D49F-4060-B830-48E207260F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4385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C4D15-71B1-4028-B46F-4EE71232F863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E340D-D49F-4060-B830-48E207260F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293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userDrawn="1">
  <p:cSld name="Title and Conte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24D0976-5416-4F7C-8A38-BA93034402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74" t="84401" r="2211" b="3525"/>
          <a:stretch/>
        </p:blipFill>
        <p:spPr>
          <a:xfrm rot="10800000">
            <a:off x="0" y="62147"/>
            <a:ext cx="784932" cy="46335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C4D15-71B1-4028-B46F-4EE71232F863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E340D-D49F-4060-B830-48E207260F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241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8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8737"/>
            <a:ext cx="12192000" cy="6840526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>
  <p:cSld name="Two Conten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2"/>
          <p:cNvSpPr txBox="1">
            <a:spLocks noGrp="1"/>
          </p:cNvSpPr>
          <p:nvPr>
            <p:ph type="body" idx="1"/>
          </p:nvPr>
        </p:nvSpPr>
        <p:spPr>
          <a:xfrm>
            <a:off x="1024128" y="2286001"/>
            <a:ext cx="4754880" cy="36112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355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000"/>
              <a:buChar char=" "/>
              <a:defRPr>
                <a:solidFill>
                  <a:srgbClr val="253356"/>
                </a:solidFill>
                <a:latin typeface="Comic Sans MS" panose="030F0702030302020204" pitchFamily="66" charset="0"/>
              </a:defRPr>
            </a:lvl1pPr>
            <a:lvl2pPr marL="914400" lvl="1" indent="-330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?"/>
              <a:defRPr>
                <a:solidFill>
                  <a:srgbClr val="374C81"/>
                </a:solidFill>
              </a:defRPr>
            </a:lvl2pPr>
            <a:lvl3pPr marL="1371600" lvl="2" indent="-30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00"/>
              <a:buChar char="?"/>
              <a:defRPr>
                <a:solidFill>
                  <a:srgbClr val="3477B2"/>
                </a:solidFill>
              </a:defRPr>
            </a:lvl3pPr>
            <a:lvl4pPr marL="1828800" lvl="3" indent="-30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00"/>
              <a:buChar char="?"/>
              <a:defRPr>
                <a:solidFill>
                  <a:srgbClr val="1E5F9F"/>
                </a:solidFill>
              </a:defRPr>
            </a:lvl4pPr>
            <a:lvl5pPr marL="2286000" lvl="4" indent="-30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00"/>
              <a:buChar char="?"/>
              <a:defRPr>
                <a:solidFill>
                  <a:srgbClr val="417B84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6pPr>
            <a:lvl7pPr marL="3200400" lvl="6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7pPr>
            <a:lvl8pPr marL="3657600" lvl="7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8pPr>
            <a:lvl9pPr marL="4114800" lvl="8" indent="-3429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?"/>
              <a:defRPr/>
            </a:lvl9pPr>
          </a:lstStyle>
          <a:p>
            <a:endParaRPr/>
          </a:p>
        </p:txBody>
      </p:sp>
      <p:sp>
        <p:nvSpPr>
          <p:cNvPr id="38" name="Google Shape;38;p82"/>
          <p:cNvSpPr txBox="1">
            <a:spLocks noGrp="1"/>
          </p:cNvSpPr>
          <p:nvPr>
            <p:ph type="body" idx="2"/>
          </p:nvPr>
        </p:nvSpPr>
        <p:spPr>
          <a:xfrm>
            <a:off x="6412285" y="2286001"/>
            <a:ext cx="4754880" cy="36112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355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000"/>
              <a:buChar char=" "/>
              <a:defRPr>
                <a:solidFill>
                  <a:srgbClr val="253356"/>
                </a:solidFill>
                <a:latin typeface="Comic Sans MS" panose="030F0702030302020204" pitchFamily="66" charset="0"/>
              </a:defRPr>
            </a:lvl1pPr>
            <a:lvl2pPr marL="914400" lvl="1" indent="-330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?"/>
              <a:defRPr>
                <a:solidFill>
                  <a:srgbClr val="374C81"/>
                </a:solidFill>
              </a:defRPr>
            </a:lvl2pPr>
            <a:lvl3pPr marL="1371600" lvl="2" indent="-30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00"/>
              <a:buChar char="?"/>
              <a:defRPr>
                <a:solidFill>
                  <a:srgbClr val="3477B2"/>
                </a:solidFill>
              </a:defRPr>
            </a:lvl3pPr>
            <a:lvl4pPr marL="1828800" lvl="3" indent="-30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00"/>
              <a:buChar char="?"/>
              <a:defRPr>
                <a:solidFill>
                  <a:srgbClr val="1E5F9F"/>
                </a:solidFill>
              </a:defRPr>
            </a:lvl4pPr>
            <a:lvl5pPr marL="2286000" lvl="4" indent="-30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00"/>
              <a:buChar char="?"/>
              <a:defRPr>
                <a:solidFill>
                  <a:srgbClr val="417B84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6pPr>
            <a:lvl7pPr marL="3200400" lvl="6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7pPr>
            <a:lvl8pPr marL="3657600" lvl="7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8pPr>
            <a:lvl9pPr marL="4114800" lvl="8" indent="-3429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?"/>
              <a:defRPr/>
            </a:lvl9pPr>
          </a:lstStyle>
          <a:p>
            <a:endParaRPr/>
          </a:p>
        </p:txBody>
      </p:sp>
      <p:sp>
        <p:nvSpPr>
          <p:cNvPr id="39" name="Google Shape;39;p82"/>
          <p:cNvSpPr txBox="1">
            <a:spLocks noGrp="1"/>
          </p:cNvSpPr>
          <p:nvPr>
            <p:ph type="title"/>
          </p:nvPr>
        </p:nvSpPr>
        <p:spPr>
          <a:xfrm>
            <a:off x="1024128" y="1139687"/>
            <a:ext cx="10143037" cy="9451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253356"/>
              </a:buClr>
              <a:buSzPts val="4000"/>
              <a:buFont typeface="Calibri"/>
              <a:buNone/>
              <a:defRPr sz="4000">
                <a:solidFill>
                  <a:srgbClr val="253356"/>
                </a:solidFill>
                <a:latin typeface="Comic Sans MS" panose="030F0702030302020204" pitchFamily="66" charset="0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82"/>
          <p:cNvSpPr txBox="1">
            <a:spLocks noGrp="1"/>
          </p:cNvSpPr>
          <p:nvPr>
            <p:ph type="dt" idx="10"/>
          </p:nvPr>
        </p:nvSpPr>
        <p:spPr>
          <a:xfrm>
            <a:off x="1024129" y="6200027"/>
            <a:ext cx="2154143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41" name="Google Shape;41;p82"/>
          <p:cNvSpPr txBox="1">
            <a:spLocks noGrp="1"/>
          </p:cNvSpPr>
          <p:nvPr>
            <p:ph type="ftr" idx="11"/>
          </p:nvPr>
        </p:nvSpPr>
        <p:spPr>
          <a:xfrm>
            <a:off x="3659072" y="6196384"/>
            <a:ext cx="5901459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42" name="Google Shape;42;p82"/>
          <p:cNvSpPr txBox="1">
            <a:spLocks noGrp="1"/>
          </p:cNvSpPr>
          <p:nvPr>
            <p:ph type="sldNum" idx="12"/>
          </p:nvPr>
        </p:nvSpPr>
        <p:spPr>
          <a:xfrm>
            <a:off x="10536952" y="6334540"/>
            <a:ext cx="630213" cy="27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omic Sans MS" panose="030F0702030302020204" pitchFamily="66" charset="0"/>
                <a:ea typeface="Comic Sans MS" panose="030F0702030302020204" pitchFamily="66" charset="0"/>
                <a:cs typeface="Calibri"/>
                <a:sym typeface="Calibri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fr-FR" smtClean="0"/>
              <a:pPr/>
              <a:t>‹#›</a:t>
            </a:fld>
            <a:endParaRPr lang="fr-FR"/>
          </a:p>
        </p:txBody>
      </p:sp>
    </p:spTree>
    <p:custDataLst>
      <p:tags r:id="rId1"/>
    </p:custData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>
  <p:cSld name="Comparison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83"/>
          <p:cNvSpPr txBox="1"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45700" rIns="137150" bIns="45700" anchor="ctr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 b="0" cap="none">
                <a:solidFill>
                  <a:schemeClr val="accent1"/>
                </a:solidFill>
                <a:latin typeface="Comic Sans MS" panose="030F0702030302020204" pitchFamily="66" charset="0"/>
                <a:ea typeface="Comic Sans MS" panose="030F0702030302020204" pitchFamily="66" charset="0"/>
                <a:cs typeface="Calibri"/>
                <a:sym typeface="Calibri"/>
              </a:defRPr>
            </a:lvl1pPr>
            <a:lvl2pPr marL="914400" lvl="1" indent="-228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83"/>
          <p:cNvSpPr txBox="1">
            <a:spLocks noGrp="1"/>
          </p:cNvSpPr>
          <p:nvPr>
            <p:ph type="body" idx="2"/>
          </p:nvPr>
        </p:nvSpPr>
        <p:spPr>
          <a:xfrm>
            <a:off x="6412285" y="2199168"/>
            <a:ext cx="4754880" cy="82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45700" rIns="137150" bIns="45700" anchor="ctr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 b="0" cap="none">
                <a:solidFill>
                  <a:schemeClr val="accent1"/>
                </a:solidFill>
                <a:latin typeface="Comic Sans MS" panose="030F0702030302020204" pitchFamily="66" charset="0"/>
                <a:ea typeface="Comic Sans MS" panose="030F0702030302020204" pitchFamily="66" charset="0"/>
                <a:cs typeface="Calibri"/>
                <a:sym typeface="Calibri"/>
              </a:defRPr>
            </a:lvl1pPr>
            <a:lvl2pPr marL="914400" lvl="1" indent="-228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6" name="Google Shape;46;p83"/>
          <p:cNvSpPr txBox="1"/>
          <p:nvPr/>
        </p:nvSpPr>
        <p:spPr>
          <a:xfrm>
            <a:off x="1024128" y="1139687"/>
            <a:ext cx="10143037" cy="9451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253356"/>
              </a:buClr>
              <a:buSzPts val="4000"/>
              <a:buFont typeface="Calibri"/>
              <a:buNone/>
            </a:pPr>
            <a:r>
              <a:rPr lang="fr-FR" sz="4000" b="0" i="0" u="none" strike="noStrike" cap="none">
                <a:solidFill>
                  <a:srgbClr val="253356"/>
                </a:solidFill>
                <a:latin typeface="Comic Sans MS" panose="030F0702030302020204" pitchFamily="66" charset="0"/>
                <a:ea typeface="Calibri"/>
                <a:cs typeface="Calibri"/>
                <a:sym typeface="Calibri"/>
              </a:rPr>
              <a:t>CLICK TO EDIT MASTER TITLE STYLE</a:t>
            </a:r>
            <a:endParaRPr sz="1400" b="0" i="0" u="none" strike="noStrike" cap="none">
              <a:solidFill>
                <a:srgbClr val="000000"/>
              </a:solidFill>
              <a:latin typeface="Comic Sans MS" panose="030F0702030302020204" pitchFamily="66" charset="0"/>
              <a:ea typeface="Arial"/>
              <a:cs typeface="Arial"/>
              <a:sym typeface="Arial"/>
            </a:endParaRPr>
          </a:p>
        </p:txBody>
      </p:sp>
      <p:sp>
        <p:nvSpPr>
          <p:cNvPr id="47" name="Google Shape;47;p83"/>
          <p:cNvSpPr txBox="1">
            <a:spLocks noGrp="1"/>
          </p:cNvSpPr>
          <p:nvPr>
            <p:ph type="body" idx="3"/>
          </p:nvPr>
        </p:nvSpPr>
        <p:spPr>
          <a:xfrm>
            <a:off x="1024128" y="3163941"/>
            <a:ext cx="4754880" cy="2733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355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000"/>
              <a:buChar char=" "/>
              <a:defRPr>
                <a:solidFill>
                  <a:srgbClr val="253356"/>
                </a:solidFill>
                <a:latin typeface="Comic Sans MS" panose="030F0702030302020204" pitchFamily="66" charset="0"/>
              </a:defRPr>
            </a:lvl1pPr>
            <a:lvl2pPr marL="914400" lvl="1" indent="-330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?"/>
              <a:defRPr>
                <a:solidFill>
                  <a:srgbClr val="374C81"/>
                </a:solidFill>
              </a:defRPr>
            </a:lvl2pPr>
            <a:lvl3pPr marL="1371600" lvl="2" indent="-30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00"/>
              <a:buChar char="?"/>
              <a:defRPr>
                <a:solidFill>
                  <a:srgbClr val="3477B2"/>
                </a:solidFill>
              </a:defRPr>
            </a:lvl3pPr>
            <a:lvl4pPr marL="1828800" lvl="3" indent="-30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00"/>
              <a:buChar char="?"/>
              <a:defRPr>
                <a:solidFill>
                  <a:srgbClr val="1E5F9F"/>
                </a:solidFill>
              </a:defRPr>
            </a:lvl4pPr>
            <a:lvl5pPr marL="2286000" lvl="4" indent="-30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00"/>
              <a:buChar char="?"/>
              <a:defRPr>
                <a:solidFill>
                  <a:srgbClr val="417B84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6pPr>
            <a:lvl7pPr marL="3200400" lvl="6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7pPr>
            <a:lvl8pPr marL="3657600" lvl="7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8pPr>
            <a:lvl9pPr marL="4114800" lvl="8" indent="-3429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?"/>
              <a:defRPr/>
            </a:lvl9pPr>
          </a:lstStyle>
          <a:p>
            <a:endParaRPr/>
          </a:p>
        </p:txBody>
      </p:sp>
      <p:sp>
        <p:nvSpPr>
          <p:cNvPr id="48" name="Google Shape;48;p83"/>
          <p:cNvSpPr txBox="1">
            <a:spLocks noGrp="1"/>
          </p:cNvSpPr>
          <p:nvPr>
            <p:ph type="body" idx="4"/>
          </p:nvPr>
        </p:nvSpPr>
        <p:spPr>
          <a:xfrm>
            <a:off x="6412285" y="3163941"/>
            <a:ext cx="4754880" cy="2733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355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000"/>
              <a:buChar char=" "/>
              <a:defRPr>
                <a:solidFill>
                  <a:srgbClr val="253356"/>
                </a:solidFill>
                <a:latin typeface="Comic Sans MS" panose="030F0702030302020204" pitchFamily="66" charset="0"/>
              </a:defRPr>
            </a:lvl1pPr>
            <a:lvl2pPr marL="914400" lvl="1" indent="-330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?"/>
              <a:defRPr>
                <a:solidFill>
                  <a:srgbClr val="374C81"/>
                </a:solidFill>
              </a:defRPr>
            </a:lvl2pPr>
            <a:lvl3pPr marL="1371600" lvl="2" indent="-30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00"/>
              <a:buChar char="?"/>
              <a:defRPr>
                <a:solidFill>
                  <a:srgbClr val="3477B2"/>
                </a:solidFill>
              </a:defRPr>
            </a:lvl3pPr>
            <a:lvl4pPr marL="1828800" lvl="3" indent="-30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00"/>
              <a:buChar char="?"/>
              <a:defRPr>
                <a:solidFill>
                  <a:srgbClr val="1E5F9F"/>
                </a:solidFill>
              </a:defRPr>
            </a:lvl4pPr>
            <a:lvl5pPr marL="2286000" lvl="4" indent="-30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00"/>
              <a:buChar char="?"/>
              <a:defRPr>
                <a:solidFill>
                  <a:srgbClr val="417B84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6pPr>
            <a:lvl7pPr marL="3200400" lvl="6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7pPr>
            <a:lvl8pPr marL="3657600" lvl="7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8pPr>
            <a:lvl9pPr marL="4114800" lvl="8" indent="-3429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?"/>
              <a:defRPr/>
            </a:lvl9pPr>
          </a:lstStyle>
          <a:p>
            <a:endParaRPr/>
          </a:p>
        </p:txBody>
      </p:sp>
      <p:sp>
        <p:nvSpPr>
          <p:cNvPr id="49" name="Google Shape;49;p83"/>
          <p:cNvSpPr txBox="1">
            <a:spLocks noGrp="1"/>
          </p:cNvSpPr>
          <p:nvPr>
            <p:ph type="dt" idx="10"/>
          </p:nvPr>
        </p:nvSpPr>
        <p:spPr>
          <a:xfrm>
            <a:off x="1024129" y="6200027"/>
            <a:ext cx="2154143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50" name="Google Shape;50;p83"/>
          <p:cNvSpPr txBox="1">
            <a:spLocks noGrp="1"/>
          </p:cNvSpPr>
          <p:nvPr>
            <p:ph type="ftr" idx="11"/>
          </p:nvPr>
        </p:nvSpPr>
        <p:spPr>
          <a:xfrm>
            <a:off x="3659072" y="6196384"/>
            <a:ext cx="5901459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51" name="Google Shape;51;p83"/>
          <p:cNvSpPr txBox="1">
            <a:spLocks noGrp="1"/>
          </p:cNvSpPr>
          <p:nvPr>
            <p:ph type="sldNum" idx="12"/>
          </p:nvPr>
        </p:nvSpPr>
        <p:spPr>
          <a:xfrm>
            <a:off x="10536952" y="6334540"/>
            <a:ext cx="630213" cy="27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omic Sans MS" panose="030F0702030302020204" pitchFamily="66" charset="0"/>
                <a:ea typeface="Comic Sans MS" panose="030F0702030302020204" pitchFamily="66" charset="0"/>
                <a:cs typeface="Calibri"/>
                <a:sym typeface="Calibri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fr-FR" smtClean="0"/>
              <a:pPr/>
              <a:t>‹#›</a:t>
            </a:fld>
            <a:endParaRPr lang="fr-FR"/>
          </a:p>
        </p:txBody>
      </p:sp>
    </p:spTree>
    <p:custDataLst>
      <p:tags r:id="rId1"/>
    </p:custData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>
  <p:cSld name="Content with Caption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84"/>
          <p:cNvSpPr txBox="1">
            <a:spLocks noGrp="1"/>
          </p:cNvSpPr>
          <p:nvPr>
            <p:ph type="title"/>
          </p:nvPr>
        </p:nvSpPr>
        <p:spPr>
          <a:xfrm>
            <a:off x="1024128" y="1139688"/>
            <a:ext cx="4389120" cy="1069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2800"/>
              <a:buFont typeface="Calibri"/>
              <a:buNone/>
              <a:defRPr sz="2800">
                <a:latin typeface="Comic Sans MS" panose="030F0702030302020204" pitchFamily="66" charset="0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84"/>
          <p:cNvSpPr txBox="1">
            <a:spLocks noGrp="1"/>
          </p:cNvSpPr>
          <p:nvPr>
            <p:ph type="body" idx="1"/>
          </p:nvPr>
        </p:nvSpPr>
        <p:spPr>
          <a:xfrm>
            <a:off x="5715000" y="1139687"/>
            <a:ext cx="5469835" cy="48679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355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000"/>
              <a:buChar char=" "/>
              <a:defRPr>
                <a:solidFill>
                  <a:srgbClr val="253356"/>
                </a:solidFill>
                <a:latin typeface="Comic Sans MS" panose="030F0702030302020204" pitchFamily="66" charset="0"/>
              </a:defRPr>
            </a:lvl1pPr>
            <a:lvl2pPr marL="914400" lvl="1" indent="-330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?"/>
              <a:defRPr>
                <a:solidFill>
                  <a:srgbClr val="374C81"/>
                </a:solidFill>
              </a:defRPr>
            </a:lvl2pPr>
            <a:lvl3pPr marL="1371600" lvl="2" indent="-30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00"/>
              <a:buChar char="?"/>
              <a:defRPr>
                <a:solidFill>
                  <a:srgbClr val="3477B2"/>
                </a:solidFill>
              </a:defRPr>
            </a:lvl3pPr>
            <a:lvl4pPr marL="1828800" lvl="3" indent="-30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00"/>
              <a:buChar char="?"/>
              <a:defRPr>
                <a:solidFill>
                  <a:srgbClr val="1E5F9F"/>
                </a:solidFill>
              </a:defRPr>
            </a:lvl4pPr>
            <a:lvl5pPr marL="2286000" lvl="4" indent="-30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00"/>
              <a:buChar char="?"/>
              <a:defRPr>
                <a:solidFill>
                  <a:srgbClr val="417B84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6pPr>
            <a:lvl7pPr marL="3200400" lvl="6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7pPr>
            <a:lvl8pPr marL="3657600" lvl="7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8pPr>
            <a:lvl9pPr marL="4114800" lvl="8" indent="-3429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?"/>
              <a:defRPr/>
            </a:lvl9pPr>
          </a:lstStyle>
          <a:p>
            <a:endParaRPr/>
          </a:p>
        </p:txBody>
      </p:sp>
      <p:sp>
        <p:nvSpPr>
          <p:cNvPr id="55" name="Google Shape;55;p84"/>
          <p:cNvSpPr txBox="1">
            <a:spLocks noGrp="1"/>
          </p:cNvSpPr>
          <p:nvPr>
            <p:ph type="body" idx="2"/>
          </p:nvPr>
        </p:nvSpPr>
        <p:spPr>
          <a:xfrm>
            <a:off x="1024467" y="2505076"/>
            <a:ext cx="4387851" cy="3502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355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000"/>
              <a:buChar char=" "/>
              <a:defRPr>
                <a:solidFill>
                  <a:srgbClr val="374C81"/>
                </a:solidFill>
                <a:latin typeface="Comic Sans MS" panose="030F0702030302020204" pitchFamily="66" charset="0"/>
              </a:defRPr>
            </a:lvl1pPr>
            <a:lvl2pPr marL="914400" lvl="1" indent="-228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None/>
              <a:defRPr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3pPr>
            <a:lvl4pPr marL="1828800" lvl="3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4pPr>
            <a:lvl5pPr marL="2286000" lvl="4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5pPr>
            <a:lvl6pPr marL="2743200" lvl="5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6pPr>
            <a:lvl7pPr marL="3200400" lvl="6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7pPr>
            <a:lvl8pPr marL="3657600" lvl="7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8pPr>
            <a:lvl9pPr marL="4114800" lvl="8" indent="-3429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?"/>
              <a:defRPr/>
            </a:lvl9pPr>
          </a:lstStyle>
          <a:p>
            <a:endParaRPr/>
          </a:p>
        </p:txBody>
      </p:sp>
      <p:sp>
        <p:nvSpPr>
          <p:cNvPr id="56" name="Google Shape;56;p84"/>
          <p:cNvSpPr txBox="1">
            <a:spLocks noGrp="1"/>
          </p:cNvSpPr>
          <p:nvPr>
            <p:ph type="dt" idx="10"/>
          </p:nvPr>
        </p:nvSpPr>
        <p:spPr>
          <a:xfrm>
            <a:off x="1024129" y="6200027"/>
            <a:ext cx="2154143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57" name="Google Shape;57;p84"/>
          <p:cNvSpPr txBox="1">
            <a:spLocks noGrp="1"/>
          </p:cNvSpPr>
          <p:nvPr>
            <p:ph type="ftr" idx="11"/>
          </p:nvPr>
        </p:nvSpPr>
        <p:spPr>
          <a:xfrm>
            <a:off x="3659072" y="6196384"/>
            <a:ext cx="5901459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58" name="Google Shape;58;p84"/>
          <p:cNvSpPr txBox="1">
            <a:spLocks noGrp="1"/>
          </p:cNvSpPr>
          <p:nvPr>
            <p:ph type="sldNum" idx="12"/>
          </p:nvPr>
        </p:nvSpPr>
        <p:spPr>
          <a:xfrm>
            <a:off x="10536952" y="6334540"/>
            <a:ext cx="630213" cy="27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omic Sans MS" panose="030F0702030302020204" pitchFamily="66" charset="0"/>
                <a:ea typeface="Comic Sans MS" panose="030F0702030302020204" pitchFamily="66" charset="0"/>
                <a:cs typeface="Calibri"/>
                <a:sym typeface="Calibri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fr-FR" smtClean="0"/>
              <a:pPr/>
              <a:t>‹#›</a:t>
            </a:fld>
            <a:endParaRPr lang="fr-FR"/>
          </a:p>
        </p:txBody>
      </p:sp>
    </p:spTree>
    <p:custDataLst>
      <p:tags r:id="rId1"/>
    </p:custData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85"/>
          <p:cNvSpPr txBox="1">
            <a:spLocks noGrp="1"/>
          </p:cNvSpPr>
          <p:nvPr>
            <p:ph type="title"/>
          </p:nvPr>
        </p:nvSpPr>
        <p:spPr>
          <a:xfrm>
            <a:off x="1024128" y="1139687"/>
            <a:ext cx="10143037" cy="9451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253356"/>
              </a:buClr>
              <a:buSzPts val="4000"/>
              <a:buFont typeface="Calibri"/>
              <a:buNone/>
              <a:defRPr sz="4000">
                <a:solidFill>
                  <a:srgbClr val="253356"/>
                </a:solidFill>
                <a:latin typeface="Comic Sans MS" panose="030F0702030302020204" pitchFamily="66" charset="0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85"/>
          <p:cNvSpPr txBox="1">
            <a:spLocks noGrp="1"/>
          </p:cNvSpPr>
          <p:nvPr>
            <p:ph type="dt" idx="10"/>
          </p:nvPr>
        </p:nvSpPr>
        <p:spPr>
          <a:xfrm>
            <a:off x="1024129" y="6200027"/>
            <a:ext cx="2154143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62" name="Google Shape;62;p85"/>
          <p:cNvSpPr txBox="1">
            <a:spLocks noGrp="1"/>
          </p:cNvSpPr>
          <p:nvPr>
            <p:ph type="ftr" idx="11"/>
          </p:nvPr>
        </p:nvSpPr>
        <p:spPr>
          <a:xfrm>
            <a:off x="3659072" y="6196384"/>
            <a:ext cx="5901459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63" name="Google Shape;63;p85"/>
          <p:cNvSpPr txBox="1">
            <a:spLocks noGrp="1"/>
          </p:cNvSpPr>
          <p:nvPr>
            <p:ph type="sldNum" idx="12"/>
          </p:nvPr>
        </p:nvSpPr>
        <p:spPr>
          <a:xfrm>
            <a:off x="10536952" y="6334540"/>
            <a:ext cx="630213" cy="27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omic Sans MS" panose="030F0702030302020204" pitchFamily="66" charset="0"/>
                <a:ea typeface="Comic Sans MS" panose="030F0702030302020204" pitchFamily="66" charset="0"/>
                <a:cs typeface="Calibri"/>
                <a:sym typeface="Calibri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64" name="Google Shape;64;p85"/>
          <p:cNvSpPr>
            <a:spLocks noGrp="1"/>
          </p:cNvSpPr>
          <p:nvPr>
            <p:ph type="pic" idx="2"/>
          </p:nvPr>
        </p:nvSpPr>
        <p:spPr>
          <a:xfrm>
            <a:off x="7315200" y="2239964"/>
            <a:ext cx="3852333" cy="3736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Twentieth Century"/>
              <a:buChar char=" "/>
              <a:defRPr sz="2000" b="0" i="0" u="none" strike="noStrike" cap="none">
                <a:solidFill>
                  <a:schemeClr val="dk1"/>
                </a:solidFill>
                <a:latin typeface="Comic Sans MS" panose="030F0702030302020204" pitchFamily="66" charset="0"/>
                <a:ea typeface="Comic Sans MS" panose="030F0702030302020204" pitchFamily="66" charset="0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🢝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🢝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🢝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🢝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🢝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🢝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🢝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200"/>
              <a:buFont typeface="Noto Sans Symbols"/>
              <a:buChar char="🢝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Google Shape;65;p85"/>
          <p:cNvSpPr txBox="1">
            <a:spLocks noGrp="1"/>
          </p:cNvSpPr>
          <p:nvPr>
            <p:ph type="body" idx="1"/>
          </p:nvPr>
        </p:nvSpPr>
        <p:spPr>
          <a:xfrm>
            <a:off x="1024128" y="2239964"/>
            <a:ext cx="6043699" cy="3736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355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000"/>
              <a:buChar char=" "/>
              <a:defRPr>
                <a:solidFill>
                  <a:srgbClr val="253356"/>
                </a:solidFill>
                <a:latin typeface="Comic Sans MS" panose="030F0702030302020204" pitchFamily="66" charset="0"/>
              </a:defRPr>
            </a:lvl1pPr>
            <a:lvl2pPr marL="914400" lvl="1" indent="-330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?"/>
              <a:defRPr>
                <a:solidFill>
                  <a:srgbClr val="374C81"/>
                </a:solidFill>
              </a:defRPr>
            </a:lvl2pPr>
            <a:lvl3pPr marL="1371600" lvl="2" indent="-30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00"/>
              <a:buChar char="?"/>
              <a:defRPr>
                <a:solidFill>
                  <a:srgbClr val="3477B2"/>
                </a:solidFill>
              </a:defRPr>
            </a:lvl3pPr>
            <a:lvl4pPr marL="1828800" lvl="3" indent="-30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00"/>
              <a:buChar char="?"/>
              <a:defRPr>
                <a:solidFill>
                  <a:srgbClr val="1E5F9F"/>
                </a:solidFill>
              </a:defRPr>
            </a:lvl4pPr>
            <a:lvl5pPr marL="2286000" lvl="4" indent="-30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00"/>
              <a:buChar char="?"/>
              <a:defRPr>
                <a:solidFill>
                  <a:srgbClr val="417B84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6pPr>
            <a:lvl7pPr marL="3200400" lvl="6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7pPr>
            <a:lvl8pPr marL="3657600" lvl="7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8pPr>
            <a:lvl9pPr marL="4114800" lvl="8" indent="-3429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?"/>
              <a:defRPr/>
            </a:lvl9pPr>
          </a:lstStyle>
          <a:p>
            <a:endParaRPr/>
          </a:p>
        </p:txBody>
      </p:sp>
    </p:spTree>
    <p:custDataLst>
      <p:tags r:id="rId1"/>
    </p:custData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Slide">
  <p:cSld name="3_Title Slide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86"/>
          <p:cNvSpPr txBox="1">
            <a:spLocks noGrp="1"/>
          </p:cNvSpPr>
          <p:nvPr>
            <p:ph type="subTitle" idx="1"/>
          </p:nvPr>
        </p:nvSpPr>
        <p:spPr>
          <a:xfrm>
            <a:off x="1024128" y="2240170"/>
            <a:ext cx="10143037" cy="411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8428F"/>
                </a:solidFill>
                <a:latin typeface="Comic Sans MS" panose="030F0702030302020204" pitchFamily="66" charset="0"/>
                <a:ea typeface="Open Sans"/>
                <a:cs typeface="Open Sans"/>
                <a:sym typeface="Open Sans"/>
              </a:defRPr>
            </a:lvl1pPr>
            <a:lvl2pPr lvl="1" algn="ct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68" name="Google Shape;68;p86"/>
          <p:cNvSpPr txBox="1">
            <a:spLocks noGrp="1"/>
          </p:cNvSpPr>
          <p:nvPr>
            <p:ph type="body" idx="2"/>
          </p:nvPr>
        </p:nvSpPr>
        <p:spPr>
          <a:xfrm>
            <a:off x="1024128" y="2806671"/>
            <a:ext cx="10143037" cy="30640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303030"/>
                </a:solidFill>
                <a:latin typeface="Comic Sans MS" panose="030F0702030302020204" pitchFamily="66" charset="0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800"/>
              <a:buChar char="?"/>
              <a:defRPr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3pPr>
            <a:lvl4pPr marL="1828800" lvl="3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4pPr>
            <a:lvl5pPr marL="2286000" lvl="4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5pPr>
            <a:lvl6pPr marL="2743200" lvl="5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6pPr>
            <a:lvl7pPr marL="3200400" lvl="6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7pPr>
            <a:lvl8pPr marL="3657600" lvl="7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8pPr>
            <a:lvl9pPr marL="4114800" lvl="8" indent="-3429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?"/>
              <a:defRPr/>
            </a:lvl9pPr>
          </a:lstStyle>
          <a:p>
            <a:endParaRPr/>
          </a:p>
        </p:txBody>
      </p:sp>
      <p:sp>
        <p:nvSpPr>
          <p:cNvPr id="69" name="Google Shape;69;p86"/>
          <p:cNvSpPr txBox="1">
            <a:spLocks noGrp="1"/>
          </p:cNvSpPr>
          <p:nvPr>
            <p:ph type="title"/>
          </p:nvPr>
        </p:nvSpPr>
        <p:spPr>
          <a:xfrm>
            <a:off x="1024128" y="1139687"/>
            <a:ext cx="10143037" cy="9451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253356"/>
              </a:buClr>
              <a:buSzPts val="3600"/>
              <a:buFont typeface="Calibri"/>
              <a:buNone/>
              <a:defRPr sz="3600">
                <a:solidFill>
                  <a:srgbClr val="253356"/>
                </a:solidFill>
                <a:latin typeface="Comic Sans MS" panose="030F0702030302020204" pitchFamily="66" charset="0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86"/>
          <p:cNvSpPr txBox="1">
            <a:spLocks noGrp="1"/>
          </p:cNvSpPr>
          <p:nvPr>
            <p:ph type="dt" idx="10"/>
          </p:nvPr>
        </p:nvSpPr>
        <p:spPr>
          <a:xfrm>
            <a:off x="1024129" y="6200027"/>
            <a:ext cx="2154143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71" name="Google Shape;71;p86"/>
          <p:cNvSpPr txBox="1">
            <a:spLocks noGrp="1"/>
          </p:cNvSpPr>
          <p:nvPr>
            <p:ph type="ftr" idx="11"/>
          </p:nvPr>
        </p:nvSpPr>
        <p:spPr>
          <a:xfrm>
            <a:off x="3659072" y="6196384"/>
            <a:ext cx="5901459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72" name="Google Shape;72;p86"/>
          <p:cNvSpPr txBox="1">
            <a:spLocks noGrp="1"/>
          </p:cNvSpPr>
          <p:nvPr>
            <p:ph type="sldNum" idx="12"/>
          </p:nvPr>
        </p:nvSpPr>
        <p:spPr>
          <a:xfrm>
            <a:off x="10536952" y="6334540"/>
            <a:ext cx="630213" cy="27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omic Sans MS" panose="030F0702030302020204" pitchFamily="66" charset="0"/>
                <a:ea typeface="Comic Sans MS" panose="030F0702030302020204" pitchFamily="66" charset="0"/>
                <a:cs typeface="Calibri"/>
                <a:sym typeface="Calibri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fr-FR" smtClean="0"/>
              <a:pPr/>
              <a:t>‹#›</a:t>
            </a:fld>
            <a:endParaRPr lang="fr-FR"/>
          </a:p>
        </p:txBody>
      </p:sp>
    </p:spTree>
    <p:custDataLst>
      <p:tags r:id="rId1"/>
    </p:custData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87"/>
          <p:cNvSpPr txBox="1">
            <a:spLocks noGrp="1"/>
          </p:cNvSpPr>
          <p:nvPr>
            <p:ph type="sldNum" idx="12"/>
          </p:nvPr>
        </p:nvSpPr>
        <p:spPr>
          <a:xfrm>
            <a:off x="10536952" y="6334540"/>
            <a:ext cx="630213" cy="27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omic Sans MS" panose="030F0702030302020204" pitchFamily="66" charset="0"/>
                <a:ea typeface="Comic Sans MS" panose="030F0702030302020204" pitchFamily="66" charset="0"/>
                <a:cs typeface="Calibri"/>
                <a:sym typeface="Calibri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fr-FR" smtClean="0"/>
              <a:pPr/>
              <a:t>‹#›</a:t>
            </a:fld>
            <a:endParaRPr lang="fr-FR"/>
          </a:p>
        </p:txBody>
      </p:sp>
    </p:spTree>
    <p:custDataLst>
      <p:tags r:id="rId1"/>
    </p:custData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ags" Target="../tags/tag2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77"/>
          <p:cNvSpPr txBox="1">
            <a:spLocks noGrp="1"/>
          </p:cNvSpPr>
          <p:nvPr>
            <p:ph type="dt" idx="10"/>
          </p:nvPr>
        </p:nvSpPr>
        <p:spPr>
          <a:xfrm>
            <a:off x="1024130" y="6470704"/>
            <a:ext cx="2154143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omic Sans MS" panose="030F0702030302020204" pitchFamily="66" charset="0"/>
                <a:ea typeface="Comic Sans MS" panose="030F0702030302020204" pitchFamily="66" charset="0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US"/>
          </a:p>
        </p:txBody>
      </p:sp>
      <p:sp>
        <p:nvSpPr>
          <p:cNvPr id="13" name="Google Shape;13;p77"/>
          <p:cNvSpPr txBox="1">
            <a:spLocks noGrp="1"/>
          </p:cNvSpPr>
          <p:nvPr>
            <p:ph type="ftr" idx="11"/>
          </p:nvPr>
        </p:nvSpPr>
        <p:spPr>
          <a:xfrm>
            <a:off x="4842933" y="6470704"/>
            <a:ext cx="5901459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omic Sans MS" panose="030F0702030302020204" pitchFamily="66" charset="0"/>
                <a:ea typeface="Comic Sans MS" panose="030F0702030302020204" pitchFamily="66" charset="0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US"/>
          </a:p>
        </p:txBody>
      </p:sp>
      <p:sp>
        <p:nvSpPr>
          <p:cNvPr id="14" name="Google Shape;14;p77"/>
          <p:cNvSpPr txBox="1">
            <a:spLocks noGrp="1"/>
          </p:cNvSpPr>
          <p:nvPr>
            <p:ph type="sldNum" idx="12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omic Sans MS" panose="030F0702030302020204" pitchFamily="66" charset="0"/>
                <a:ea typeface="Comic Sans MS" panose="030F0702030302020204" pitchFamily="66" charset="0"/>
                <a:cs typeface="Calibri"/>
                <a:sym typeface="Calibri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fr-FR" smtClean="0"/>
              <a:pPr/>
              <a:t>‹#›</a:t>
            </a:fld>
            <a:endParaRPr lang="fr-FR"/>
          </a:p>
        </p:txBody>
      </p:sp>
    </p:spTree>
    <p:custDataLst>
      <p:tags r:id="rId11"/>
    </p:custDataLst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2C4D15-71B1-4028-B46F-4EE71232F863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9E340D-D49F-4060-B830-48E207260F1E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" y="0"/>
            <a:ext cx="121872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312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4" Type="http://schemas.openxmlformats.org/officeDocument/2006/relationships/image" Target="../media/image1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Relationship Id="rId5" Type="http://schemas.openxmlformats.org/officeDocument/2006/relationships/image" Target="../media/image19.png"/><Relationship Id="rId4" Type="http://schemas.openxmlformats.org/officeDocument/2006/relationships/image" Target="../media/image7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Relationship Id="rId5" Type="http://schemas.openxmlformats.org/officeDocument/2006/relationships/image" Target="../media/image20.png"/><Relationship Id="rId4" Type="http://schemas.openxmlformats.org/officeDocument/2006/relationships/image" Target="../media/image7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0.png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82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Relationship Id="rId11" Type="http://schemas.openxmlformats.org/officeDocument/2006/relationships/image" Target="../media/image23.png"/><Relationship Id="rId10" Type="http://schemas.openxmlformats.org/officeDocument/2006/relationships/image" Target="../media/image22.png"/><Relationship Id="rId4" Type="http://schemas.openxmlformats.org/officeDocument/2006/relationships/image" Target="../media/image190.png"/><Relationship Id="rId9" Type="http://schemas.openxmlformats.org/officeDocument/2006/relationships/image" Target="../media/image8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9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4" Type="http://schemas.openxmlformats.org/officeDocument/2006/relationships/image" Target="../media/image89.png"/><Relationship Id="rId9" Type="http://schemas.openxmlformats.org/officeDocument/2006/relationships/image" Target="../media/image9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9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4" Type="http://schemas.openxmlformats.org/officeDocument/2006/relationships/image" Target="../media/image95.png"/><Relationship Id="rId9" Type="http://schemas.openxmlformats.org/officeDocument/2006/relationships/image" Target="../media/image10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10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4" Type="http://schemas.openxmlformats.org/officeDocument/2006/relationships/image" Target="../media/image101.png"/><Relationship Id="rId9" Type="http://schemas.openxmlformats.org/officeDocument/2006/relationships/image" Target="../media/image106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3" Type="http://schemas.openxmlformats.org/officeDocument/2006/relationships/notesSlide" Target="../notesSlides/notesSlide26.xml"/><Relationship Id="rId7" Type="http://schemas.openxmlformats.org/officeDocument/2006/relationships/image" Target="../media/image1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Relationship Id="rId6" Type="http://schemas.openxmlformats.org/officeDocument/2006/relationships/image" Target="../media/image109.png"/><Relationship Id="rId5" Type="http://schemas.openxmlformats.org/officeDocument/2006/relationships/image" Target="../media/image108.png"/><Relationship Id="rId4" Type="http://schemas.openxmlformats.org/officeDocument/2006/relationships/image" Target="../media/image107.png"/><Relationship Id="rId9" Type="http://schemas.openxmlformats.org/officeDocument/2006/relationships/image" Target="../media/image11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png"/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11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Relationship Id="rId6" Type="http://schemas.openxmlformats.org/officeDocument/2006/relationships/image" Target="../media/image115.png"/><Relationship Id="rId5" Type="http://schemas.openxmlformats.org/officeDocument/2006/relationships/image" Target="../media/image114.png"/><Relationship Id="rId4" Type="http://schemas.openxmlformats.org/officeDocument/2006/relationships/image" Target="../media/image113.png"/><Relationship Id="rId9" Type="http://schemas.openxmlformats.org/officeDocument/2006/relationships/image" Target="../media/image118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png"/><Relationship Id="rId3" Type="http://schemas.openxmlformats.org/officeDocument/2006/relationships/notesSlide" Target="../notesSlides/notesSlide28.xml"/><Relationship Id="rId7" Type="http://schemas.openxmlformats.org/officeDocument/2006/relationships/image" Target="../media/image12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Relationship Id="rId6" Type="http://schemas.openxmlformats.org/officeDocument/2006/relationships/image" Target="../media/image115.png"/><Relationship Id="rId5" Type="http://schemas.openxmlformats.org/officeDocument/2006/relationships/image" Target="../media/image120.png"/><Relationship Id="rId4" Type="http://schemas.openxmlformats.org/officeDocument/2006/relationships/image" Target="../media/image119.png"/><Relationship Id="rId9" Type="http://schemas.openxmlformats.org/officeDocument/2006/relationships/image" Target="../media/image12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Relationship Id="rId4" Type="http://schemas.openxmlformats.org/officeDocument/2006/relationships/image" Target="../media/image118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Relationship Id="rId4" Type="http://schemas.openxmlformats.org/officeDocument/2006/relationships/image" Target="../media/image119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Relationship Id="rId4" Type="http://schemas.openxmlformats.org/officeDocument/2006/relationships/image" Target="../media/image120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.xml"/><Relationship Id="rId4" Type="http://schemas.openxmlformats.org/officeDocument/2006/relationships/image" Target="../media/image121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4.xml"/><Relationship Id="rId4" Type="http://schemas.openxmlformats.org/officeDocument/2006/relationships/image" Target="../media/image122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6.xml"/><Relationship Id="rId4" Type="http://schemas.openxmlformats.org/officeDocument/2006/relationships/image" Target="../media/image12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7.xml"/><Relationship Id="rId5" Type="http://schemas.openxmlformats.org/officeDocument/2006/relationships/image" Target="../media/image125.png"/><Relationship Id="rId4" Type="http://schemas.openxmlformats.org/officeDocument/2006/relationships/image" Target="../media/image3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8.xml"/><Relationship Id="rId6" Type="http://schemas.openxmlformats.org/officeDocument/2006/relationships/image" Target="../media/image127.png"/><Relationship Id="rId5" Type="http://schemas.openxmlformats.org/officeDocument/2006/relationships/image" Target="../media/image25.png"/><Relationship Id="rId4" Type="http://schemas.openxmlformats.org/officeDocument/2006/relationships/image" Target="../media/image125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9.xml"/><Relationship Id="rId5" Type="http://schemas.openxmlformats.org/officeDocument/2006/relationships/image" Target="../media/image26.png"/><Relationship Id="rId4" Type="http://schemas.openxmlformats.org/officeDocument/2006/relationships/image" Target="../media/image3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0.xml"/><Relationship Id="rId4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0.png"/><Relationship Id="rId13" Type="http://schemas.openxmlformats.org/officeDocument/2006/relationships/image" Target="../media/image14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0.png"/><Relationship Id="rId12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6" Type="http://schemas.openxmlformats.org/officeDocument/2006/relationships/image" Target="../media/image79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9.png"/><Relationship Id="rId9" Type="http://schemas.openxmlformats.org/officeDocument/2006/relationships/image" Target="../media/image10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52.xml"/><Relationship Id="rId4" Type="http://schemas.openxmlformats.org/officeDocument/2006/relationships/image" Target="../media/image2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ags" Target="../tags/tag16.xml"/><Relationship Id="rId6" Type="http://schemas.openxmlformats.org/officeDocument/2006/relationships/image" Target="../media/image15.pn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4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38.png"/><Relationship Id="rId12" Type="http://schemas.openxmlformats.org/officeDocument/2006/relationships/image" Target="../media/image4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4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48.png"/><Relationship Id="rId12" Type="http://schemas.openxmlformats.org/officeDocument/2006/relationships/image" Target="../media/image5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5" Type="http://schemas.openxmlformats.org/officeDocument/2006/relationships/image" Target="../media/image46.png"/><Relationship Id="rId10" Type="http://schemas.openxmlformats.org/officeDocument/2006/relationships/image" Target="../media/image51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2894DB3-5632-4915-91BD-9587A68088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5195"/>
            <a:ext cx="12192000" cy="685457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983E7D6-7A8A-4B59-AB8D-F0583A4B1FA8}"/>
              </a:ext>
            </a:extLst>
          </p:cNvPr>
          <p:cNvSpPr txBox="1"/>
          <p:nvPr/>
        </p:nvSpPr>
        <p:spPr>
          <a:xfrm>
            <a:off x="0" y="2521057"/>
            <a:ext cx="8961120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lvl="3">
              <a:buSzPts val="2000"/>
            </a:pPr>
            <a:r>
              <a:rPr lang="en-US" sz="4800" b="1" dirty="0">
                <a:solidFill>
                  <a:schemeClr val="accent2">
                    <a:lumMod val="75000"/>
                  </a:schemeClr>
                </a:solidFill>
                <a:latin typeface="Comic Sans MS"/>
              </a:rPr>
              <a:t> Grade 6 - Chapter 19</a:t>
            </a:r>
            <a:endParaRPr lang="en-US" sz="4800" b="1" dirty="0">
              <a:solidFill>
                <a:schemeClr val="accent2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744E63C-E5D0-4F05-8384-50766E4A834B}"/>
              </a:ext>
            </a:extLst>
          </p:cNvPr>
          <p:cNvSpPr txBox="1"/>
          <p:nvPr/>
        </p:nvSpPr>
        <p:spPr>
          <a:xfrm>
            <a:off x="0" y="1813171"/>
            <a:ext cx="8961120" cy="707886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marL="274320" lvl="1">
              <a:buSzPts val="2000"/>
            </a:pPr>
            <a:r>
              <a:rPr lang="en-US" sz="4000" b="1" dirty="0">
                <a:solidFill>
                  <a:schemeClr val="bg1"/>
                </a:solidFill>
                <a:latin typeface="Comic Sans MS"/>
              </a:rPr>
              <a:t>Multiplying and Dividing Fractions</a:t>
            </a:r>
            <a:endParaRPr lang="en-US" sz="40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97;gb06ce43697_0_0">
            <a:extLst>
              <a:ext uri="{FF2B5EF4-FFF2-40B4-BE49-F238E27FC236}">
                <a16:creationId xmlns:a16="http://schemas.microsoft.com/office/drawing/2014/main" id="{188F86E1-1889-4717-AD7F-7F7AAF305A4D}"/>
              </a:ext>
            </a:extLst>
          </p:cNvPr>
          <p:cNvSpPr txBox="1">
            <a:spLocks/>
          </p:cNvSpPr>
          <p:nvPr/>
        </p:nvSpPr>
        <p:spPr>
          <a:xfrm>
            <a:off x="1051022" y="4313671"/>
            <a:ext cx="10143544" cy="1830975"/>
          </a:xfrm>
          <a:prstGeom prst="rect">
            <a:avLst/>
          </a:prstGeom>
          <a:solidFill>
            <a:schemeClr val="tx2"/>
          </a:solidFill>
        </p:spPr>
        <p:txBody>
          <a:bodyPr spcFirstLastPara="1" wrap="square" lIns="45700" tIns="45700" rIns="45700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ts val="1200"/>
              </a:spcBef>
            </a:pPr>
            <a:r>
              <a:rPr lang="en-US" sz="4800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Mastery of math facts and fluency 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C5C1042-AC2F-4A8B-8133-2420035D63A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729341" y="1134668"/>
            <a:ext cx="2733118" cy="329998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617878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22;p10">
            <a:extLst>
              <a:ext uri="{FF2B5EF4-FFF2-40B4-BE49-F238E27FC236}">
                <a16:creationId xmlns:a16="http://schemas.microsoft.com/office/drawing/2014/main" id="{8A036A78-0108-4728-A23D-00AEBC3C2F2B}"/>
              </a:ext>
            </a:extLst>
          </p:cNvPr>
          <p:cNvSpPr txBox="1"/>
          <p:nvPr/>
        </p:nvSpPr>
        <p:spPr>
          <a:xfrm>
            <a:off x="0" y="572301"/>
            <a:ext cx="12192000" cy="584735"/>
          </a:xfrm>
          <a:prstGeom prst="rect">
            <a:avLst/>
          </a:prstGeom>
          <a:solidFill>
            <a:srgbClr val="0076A3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1">
              <a:buSzPts val="6000"/>
              <a:buFont typeface="Comic Sans MS"/>
            </a:pPr>
            <a:r>
              <a:rPr lang="en-GB" sz="3200" b="1" dirty="0">
                <a:solidFill>
                  <a:schemeClr val="bg1"/>
                </a:solidFill>
                <a:latin typeface="Comic Sans MS"/>
                <a:sym typeface="Comic Sans MS"/>
              </a:rPr>
              <a:t>Write the quotient in its simplest form.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D04F5D56-83E0-4229-A27A-FA3DC33E21D0}"/>
                  </a:ext>
                </a:extLst>
              </p:cNvPr>
              <p:cNvSpPr txBox="1"/>
              <p:nvPr/>
            </p:nvSpPr>
            <p:spPr>
              <a:xfrm>
                <a:off x="4194631" y="2476478"/>
                <a:ext cx="3759200" cy="11887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168275">
                  <a:spcAft>
                    <a:spcPts val="800"/>
                  </a:spcAft>
                </a:pPr>
                <a:r>
                  <a:rPr lang="en-US" sz="4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lt"/>
                    <a:ea typeface="Calibri" panose="020F0502020204030204" pitchFamily="34" charset="0"/>
                    <a:cs typeface="Arial" panose="020B0604020202020204" pitchFamily="34" charset="0"/>
                  </a:rPr>
                  <a:t> 2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40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rPr>
                      <m:t> </m:t>
                    </m:r>
                    <m:r>
                      <m:rPr>
                        <m:nor/>
                      </m:rPr>
                      <a:rPr lang="en-US" sz="40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Cambria Math" panose="02040503050406030204" pitchFamily="18" charset="0"/>
                      </a:rPr>
                      <m:t>÷</m:t>
                    </m:r>
                    <m:r>
                      <m:rPr>
                        <m:nor/>
                      </m:rPr>
                      <a:rPr lang="en-US" sz="40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sz="4000" b="1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4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...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4000" b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j-lt"/>
                          </a:rPr>
                          <m:t>..</m:t>
                        </m:r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j-lt"/>
                          </a:rPr>
                          <m:t>.</m:t>
                        </m:r>
                      </m:den>
                    </m:f>
                  </m:oMath>
                </a14:m>
                <a:r>
                  <a:rPr lang="en-US" sz="4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</a:rPr>
                  <a:t> </a:t>
                </a:r>
                <a:endParaRPr lang="en-US" sz="4000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lt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D04F5D56-83E0-4229-A27A-FA3DC33E21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4631" y="2476478"/>
                <a:ext cx="3759200" cy="1188720"/>
              </a:xfrm>
              <a:prstGeom prst="rect">
                <a:avLst/>
              </a:prstGeom>
              <a:blipFill>
                <a:blip r:embed="rId4"/>
                <a:stretch>
                  <a:fillRect b="-41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E799FC67-5D54-4E7D-A396-87CCD0895E05}"/>
              </a:ext>
            </a:extLst>
          </p:cNvPr>
          <p:cNvSpPr txBox="1"/>
          <p:nvPr/>
        </p:nvSpPr>
        <p:spPr>
          <a:xfrm>
            <a:off x="9277350" y="118884"/>
            <a:ext cx="2914650" cy="307777"/>
          </a:xfrm>
          <a:prstGeom prst="rect">
            <a:avLst/>
          </a:prstGeom>
          <a:solidFill>
            <a:srgbClr val="DAF3F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"/>
          </a:effectLst>
        </p:spPr>
        <p:txBody>
          <a:bodyPr wrap="square">
            <a:spAutoFit/>
          </a:bodyPr>
          <a:lstStyle/>
          <a:p>
            <a:pPr algn="ctr"/>
            <a:r>
              <a:rPr lang="en-GB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</a:rPr>
              <a:t> Applications</a:t>
            </a:r>
            <a:endParaRPr lang="en-GB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DB6A7930-6DAF-2510-66CB-E46759D34668}"/>
                  </a:ext>
                </a:extLst>
              </p:cNvPr>
              <p:cNvSpPr txBox="1"/>
              <p:nvPr/>
            </p:nvSpPr>
            <p:spPr>
              <a:xfrm>
                <a:off x="4439013" y="2472826"/>
                <a:ext cx="3340649" cy="11887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 marL="168275">
                  <a:spcAft>
                    <a:spcPts val="800"/>
                  </a:spcAft>
                </a:pPr>
                <a:r>
                  <a:rPr lang="en-US" sz="4000" b="1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+mn-lt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lt"/>
                    <a:ea typeface="Calibri" panose="020F0502020204030204" pitchFamily="34" charset="0"/>
                    <a:cs typeface="Arial" panose="020B0604020202020204" pitchFamily="34" charset="0"/>
                  </a:rPr>
                  <a:t>2</a:t>
                </a:r>
                <a14:m>
                  <m:oMath xmlns:m="http://schemas.openxmlformats.org/officeDocument/2006/math">
                    <m:r>
                      <a:rPr lang="en-US" sz="40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40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40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Cambria Math" panose="02040503050406030204" pitchFamily="18" charset="0"/>
                      </a:rPr>
                      <m:t>÷</m:t>
                    </m:r>
                    <m:r>
                      <m:rPr>
                        <m:nor/>
                      </m:rPr>
                      <a:rPr lang="en-US" sz="40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sz="4000" b="1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4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</a:rPr>
                  <a:t> = </a:t>
                </a:r>
                <a:r>
                  <a:rPr lang="en-US" sz="4000" b="1" dirty="0">
                    <a:solidFill>
                      <a:schemeClr val="accent5">
                        <a:lumMod val="75000"/>
                      </a:schemeClr>
                    </a:solidFill>
                    <a:latin typeface="+mn-lt"/>
                  </a:rPr>
                  <a:t>3</a:t>
                </a:r>
                <a:endParaRPr lang="en-US" sz="4000" b="1" dirty="0">
                  <a:solidFill>
                    <a:schemeClr val="accent1">
                      <a:lumMod val="50000"/>
                    </a:schemeClr>
                  </a:solidFill>
                  <a:effectLst/>
                  <a:latin typeface="+mn-lt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DB6A7930-6DAF-2510-66CB-E46759D346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9013" y="2472826"/>
                <a:ext cx="3340649" cy="1188720"/>
              </a:xfrm>
              <a:prstGeom prst="rect">
                <a:avLst/>
              </a:prstGeom>
              <a:blipFill>
                <a:blip r:embed="rId5"/>
                <a:stretch>
                  <a:fillRect r="-912" b="-41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7A6A14CF-CE2C-E6F4-0447-8699A71DEEC1}"/>
                  </a:ext>
                </a:extLst>
              </p:cNvPr>
              <p:cNvSpPr txBox="1"/>
              <p:nvPr/>
            </p:nvSpPr>
            <p:spPr>
              <a:xfrm>
                <a:off x="4003583" y="4032779"/>
                <a:ext cx="4237254" cy="11470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168275">
                  <a:spcAft>
                    <a:spcPts val="80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1</m:t>
                        </m:r>
                      </m:den>
                    </m:f>
                    <m:r>
                      <m:rPr>
                        <m:nor/>
                      </m:rPr>
                      <a:rPr lang="en-US" sz="4000" b="1" i="0" smtClean="0">
                        <a:solidFill>
                          <a:srgbClr val="C00000"/>
                        </a:solidFill>
                        <a:latin typeface="+mn-lt"/>
                      </a:rPr>
                      <m:t> </m:t>
                    </m:r>
                    <m:r>
                      <m:rPr>
                        <m:nor/>
                      </m:rPr>
                      <a:rPr lang="en-US" sz="4000" b="1" i="0" smtClean="0">
                        <a:solidFill>
                          <a:srgbClr val="C00000"/>
                        </a:solidFill>
                        <a:latin typeface="+mn-lt"/>
                        <a:ea typeface="Cambria Math" panose="02040503050406030204" pitchFamily="18" charset="0"/>
                      </a:rPr>
                      <m:t>×</m:t>
                    </m:r>
                    <m:r>
                      <m:rPr>
                        <m:nor/>
                      </m:rPr>
                      <a:rPr lang="en-US" sz="4000" b="1" i="0" smtClean="0">
                        <a:solidFill>
                          <a:srgbClr val="C00000"/>
                        </a:solidFill>
                        <a:latin typeface="+mn-lt"/>
                        <a:ea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sz="40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4000" b="1" dirty="0">
                    <a:solidFill>
                      <a:srgbClr val="C00000"/>
                    </a:solidFill>
                    <a:latin typeface="+mn-lt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6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2</m:t>
                        </m:r>
                      </m:den>
                    </m:f>
                    <m:r>
                      <a:rPr lang="en-US" sz="40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4000" b="1" i="0" smtClean="0">
                        <a:solidFill>
                          <a:srgbClr val="C00000"/>
                        </a:solidFill>
                        <a:latin typeface="+mn-lt"/>
                      </a:rPr>
                      <m:t>= 3</m:t>
                    </m:r>
                  </m:oMath>
                </a14:m>
                <a:endParaRPr lang="en-US" sz="4000" b="1" dirty="0">
                  <a:solidFill>
                    <a:srgbClr val="C00000"/>
                  </a:solidFill>
                  <a:effectLst/>
                  <a:latin typeface="+mn-lt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7A6A14CF-CE2C-E6F4-0447-8699A71DEE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3583" y="4032779"/>
                <a:ext cx="4237254" cy="1147045"/>
              </a:xfrm>
              <a:prstGeom prst="rect">
                <a:avLst/>
              </a:prstGeom>
              <a:blipFill>
                <a:blip r:embed="rId6"/>
                <a:stretch>
                  <a:fillRect b="-79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D44ABAD-5688-4933-9975-A633BCA2B3B9}"/>
              </a:ext>
            </a:extLst>
          </p:cNvPr>
          <p:cNvSpPr/>
          <p:nvPr/>
        </p:nvSpPr>
        <p:spPr>
          <a:xfrm>
            <a:off x="3843005" y="3904341"/>
            <a:ext cx="4572000" cy="1371600"/>
          </a:xfrm>
          <a:custGeom>
            <a:avLst/>
            <a:gdLst>
              <a:gd name="connsiteX0" fmla="*/ 0 w 4572000"/>
              <a:gd name="connsiteY0" fmla="*/ 228605 h 1371600"/>
              <a:gd name="connsiteX1" fmla="*/ 228605 w 4572000"/>
              <a:gd name="connsiteY1" fmla="*/ 0 h 1371600"/>
              <a:gd name="connsiteX2" fmla="*/ 914403 w 4572000"/>
              <a:gd name="connsiteY2" fmla="*/ 0 h 1371600"/>
              <a:gd name="connsiteX3" fmla="*/ 1682497 w 4572000"/>
              <a:gd name="connsiteY3" fmla="*/ 0 h 1371600"/>
              <a:gd name="connsiteX4" fmla="*/ 2327148 w 4572000"/>
              <a:gd name="connsiteY4" fmla="*/ 0 h 1371600"/>
              <a:gd name="connsiteX5" fmla="*/ 3054094 w 4572000"/>
              <a:gd name="connsiteY5" fmla="*/ 0 h 1371600"/>
              <a:gd name="connsiteX6" fmla="*/ 3698745 w 4572000"/>
              <a:gd name="connsiteY6" fmla="*/ 0 h 1371600"/>
              <a:gd name="connsiteX7" fmla="*/ 4343395 w 4572000"/>
              <a:gd name="connsiteY7" fmla="*/ 0 h 1371600"/>
              <a:gd name="connsiteX8" fmla="*/ 4572000 w 4572000"/>
              <a:gd name="connsiteY8" fmla="*/ 228605 h 1371600"/>
              <a:gd name="connsiteX9" fmla="*/ 4572000 w 4572000"/>
              <a:gd name="connsiteY9" fmla="*/ 658368 h 1371600"/>
              <a:gd name="connsiteX10" fmla="*/ 4572000 w 4572000"/>
              <a:gd name="connsiteY10" fmla="*/ 1142995 h 1371600"/>
              <a:gd name="connsiteX11" fmla="*/ 4343395 w 4572000"/>
              <a:gd name="connsiteY11" fmla="*/ 1371600 h 1371600"/>
              <a:gd name="connsiteX12" fmla="*/ 3616449 w 4572000"/>
              <a:gd name="connsiteY12" fmla="*/ 1371600 h 1371600"/>
              <a:gd name="connsiteX13" fmla="*/ 2889503 w 4572000"/>
              <a:gd name="connsiteY13" fmla="*/ 1371600 h 1371600"/>
              <a:gd name="connsiteX14" fmla="*/ 2327148 w 4572000"/>
              <a:gd name="connsiteY14" fmla="*/ 1371600 h 1371600"/>
              <a:gd name="connsiteX15" fmla="*/ 1682497 w 4572000"/>
              <a:gd name="connsiteY15" fmla="*/ 1371600 h 1371600"/>
              <a:gd name="connsiteX16" fmla="*/ 914403 w 4572000"/>
              <a:gd name="connsiteY16" fmla="*/ 1371600 h 1371600"/>
              <a:gd name="connsiteX17" fmla="*/ 228605 w 4572000"/>
              <a:gd name="connsiteY17" fmla="*/ 1371600 h 1371600"/>
              <a:gd name="connsiteX18" fmla="*/ 0 w 4572000"/>
              <a:gd name="connsiteY18" fmla="*/ 1142995 h 1371600"/>
              <a:gd name="connsiteX19" fmla="*/ 0 w 4572000"/>
              <a:gd name="connsiteY19" fmla="*/ 704088 h 1371600"/>
              <a:gd name="connsiteX20" fmla="*/ 0 w 4572000"/>
              <a:gd name="connsiteY20" fmla="*/ 228605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572000" h="1371600" extrusionOk="0">
                <a:moveTo>
                  <a:pt x="0" y="228605"/>
                </a:moveTo>
                <a:cubicBezTo>
                  <a:pt x="7847" y="75926"/>
                  <a:pt x="88786" y="7697"/>
                  <a:pt x="228605" y="0"/>
                </a:cubicBezTo>
                <a:cubicBezTo>
                  <a:pt x="513580" y="-16607"/>
                  <a:pt x="573736" y="-24825"/>
                  <a:pt x="914403" y="0"/>
                </a:cubicBezTo>
                <a:cubicBezTo>
                  <a:pt x="1255070" y="24825"/>
                  <a:pt x="1528202" y="-31374"/>
                  <a:pt x="1682497" y="0"/>
                </a:cubicBezTo>
                <a:cubicBezTo>
                  <a:pt x="1836792" y="31374"/>
                  <a:pt x="2022666" y="-29084"/>
                  <a:pt x="2327148" y="0"/>
                </a:cubicBezTo>
                <a:cubicBezTo>
                  <a:pt x="2631630" y="29084"/>
                  <a:pt x="2776632" y="23487"/>
                  <a:pt x="3054094" y="0"/>
                </a:cubicBezTo>
                <a:cubicBezTo>
                  <a:pt x="3331556" y="-23487"/>
                  <a:pt x="3433641" y="13067"/>
                  <a:pt x="3698745" y="0"/>
                </a:cubicBezTo>
                <a:cubicBezTo>
                  <a:pt x="3963849" y="-13067"/>
                  <a:pt x="4143456" y="-2770"/>
                  <a:pt x="4343395" y="0"/>
                </a:cubicBezTo>
                <a:cubicBezTo>
                  <a:pt x="4483624" y="9187"/>
                  <a:pt x="4574866" y="94446"/>
                  <a:pt x="4572000" y="228605"/>
                </a:cubicBezTo>
                <a:cubicBezTo>
                  <a:pt x="4585474" y="349501"/>
                  <a:pt x="4586528" y="448266"/>
                  <a:pt x="4572000" y="658368"/>
                </a:cubicBezTo>
                <a:cubicBezTo>
                  <a:pt x="4557472" y="868470"/>
                  <a:pt x="4580050" y="975459"/>
                  <a:pt x="4572000" y="1142995"/>
                </a:cubicBezTo>
                <a:cubicBezTo>
                  <a:pt x="4572712" y="1261812"/>
                  <a:pt x="4456323" y="1373067"/>
                  <a:pt x="4343395" y="1371600"/>
                </a:cubicBezTo>
                <a:cubicBezTo>
                  <a:pt x="4127311" y="1381940"/>
                  <a:pt x="3793478" y="1343605"/>
                  <a:pt x="3616449" y="1371600"/>
                </a:cubicBezTo>
                <a:cubicBezTo>
                  <a:pt x="3439420" y="1399595"/>
                  <a:pt x="3138793" y="1362095"/>
                  <a:pt x="2889503" y="1371600"/>
                </a:cubicBezTo>
                <a:cubicBezTo>
                  <a:pt x="2640213" y="1381105"/>
                  <a:pt x="2519434" y="1376814"/>
                  <a:pt x="2327148" y="1371600"/>
                </a:cubicBezTo>
                <a:cubicBezTo>
                  <a:pt x="2134863" y="1366386"/>
                  <a:pt x="1846186" y="1385586"/>
                  <a:pt x="1682497" y="1371600"/>
                </a:cubicBezTo>
                <a:cubicBezTo>
                  <a:pt x="1518808" y="1357614"/>
                  <a:pt x="1186768" y="1356631"/>
                  <a:pt x="914403" y="1371600"/>
                </a:cubicBezTo>
                <a:cubicBezTo>
                  <a:pt x="642038" y="1386569"/>
                  <a:pt x="567325" y="1389626"/>
                  <a:pt x="228605" y="1371600"/>
                </a:cubicBezTo>
                <a:cubicBezTo>
                  <a:pt x="84386" y="1386950"/>
                  <a:pt x="-22925" y="1273856"/>
                  <a:pt x="0" y="1142995"/>
                </a:cubicBezTo>
                <a:cubicBezTo>
                  <a:pt x="11123" y="1003852"/>
                  <a:pt x="-4355" y="866809"/>
                  <a:pt x="0" y="704088"/>
                </a:cubicBezTo>
                <a:cubicBezTo>
                  <a:pt x="4355" y="541367"/>
                  <a:pt x="-1531" y="405344"/>
                  <a:pt x="0" y="228605"/>
                </a:cubicBez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1422814319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>
                    <a:lumMod val="75000"/>
                  </a:schemeClr>
                </a:solidFill>
                <a:prstDash val="dash"/>
              </a:ln>
              <a:noFill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C52809B-C241-4278-BF1E-8FD5405DEF36}"/>
              </a:ext>
            </a:extLst>
          </p:cNvPr>
          <p:cNvSpPr/>
          <p:nvPr/>
        </p:nvSpPr>
        <p:spPr>
          <a:xfrm>
            <a:off x="3843005" y="2380221"/>
            <a:ext cx="4572000" cy="1371600"/>
          </a:xfrm>
          <a:custGeom>
            <a:avLst/>
            <a:gdLst>
              <a:gd name="connsiteX0" fmla="*/ 0 w 4572000"/>
              <a:gd name="connsiteY0" fmla="*/ 228605 h 1371600"/>
              <a:gd name="connsiteX1" fmla="*/ 228605 w 4572000"/>
              <a:gd name="connsiteY1" fmla="*/ 0 h 1371600"/>
              <a:gd name="connsiteX2" fmla="*/ 832108 w 4572000"/>
              <a:gd name="connsiteY2" fmla="*/ 0 h 1371600"/>
              <a:gd name="connsiteX3" fmla="*/ 1517906 w 4572000"/>
              <a:gd name="connsiteY3" fmla="*/ 0 h 1371600"/>
              <a:gd name="connsiteX4" fmla="*/ 2203704 w 4572000"/>
              <a:gd name="connsiteY4" fmla="*/ 0 h 1371600"/>
              <a:gd name="connsiteX5" fmla="*/ 2971798 w 4572000"/>
              <a:gd name="connsiteY5" fmla="*/ 0 h 1371600"/>
              <a:gd name="connsiteX6" fmla="*/ 3616449 w 4572000"/>
              <a:gd name="connsiteY6" fmla="*/ 0 h 1371600"/>
              <a:gd name="connsiteX7" fmla="*/ 4343395 w 4572000"/>
              <a:gd name="connsiteY7" fmla="*/ 0 h 1371600"/>
              <a:gd name="connsiteX8" fmla="*/ 4572000 w 4572000"/>
              <a:gd name="connsiteY8" fmla="*/ 228605 h 1371600"/>
              <a:gd name="connsiteX9" fmla="*/ 4572000 w 4572000"/>
              <a:gd name="connsiteY9" fmla="*/ 658368 h 1371600"/>
              <a:gd name="connsiteX10" fmla="*/ 4572000 w 4572000"/>
              <a:gd name="connsiteY10" fmla="*/ 1142995 h 1371600"/>
              <a:gd name="connsiteX11" fmla="*/ 4343395 w 4572000"/>
              <a:gd name="connsiteY11" fmla="*/ 1371600 h 1371600"/>
              <a:gd name="connsiteX12" fmla="*/ 3739892 w 4572000"/>
              <a:gd name="connsiteY12" fmla="*/ 1371600 h 1371600"/>
              <a:gd name="connsiteX13" fmla="*/ 3012946 w 4572000"/>
              <a:gd name="connsiteY13" fmla="*/ 1371600 h 1371600"/>
              <a:gd name="connsiteX14" fmla="*/ 2409444 w 4572000"/>
              <a:gd name="connsiteY14" fmla="*/ 1371600 h 1371600"/>
              <a:gd name="connsiteX15" fmla="*/ 1723645 w 4572000"/>
              <a:gd name="connsiteY15" fmla="*/ 1371600 h 1371600"/>
              <a:gd name="connsiteX16" fmla="*/ 955551 w 4572000"/>
              <a:gd name="connsiteY16" fmla="*/ 1371600 h 1371600"/>
              <a:gd name="connsiteX17" fmla="*/ 228605 w 4572000"/>
              <a:gd name="connsiteY17" fmla="*/ 1371600 h 1371600"/>
              <a:gd name="connsiteX18" fmla="*/ 0 w 4572000"/>
              <a:gd name="connsiteY18" fmla="*/ 1142995 h 1371600"/>
              <a:gd name="connsiteX19" fmla="*/ 0 w 4572000"/>
              <a:gd name="connsiteY19" fmla="*/ 676656 h 1371600"/>
              <a:gd name="connsiteX20" fmla="*/ 0 w 4572000"/>
              <a:gd name="connsiteY20" fmla="*/ 228605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572000" h="1371600" extrusionOk="0">
                <a:moveTo>
                  <a:pt x="0" y="228605"/>
                </a:moveTo>
                <a:cubicBezTo>
                  <a:pt x="-22078" y="82333"/>
                  <a:pt x="103096" y="6301"/>
                  <a:pt x="228605" y="0"/>
                </a:cubicBezTo>
                <a:cubicBezTo>
                  <a:pt x="471318" y="29204"/>
                  <a:pt x="650951" y="-25837"/>
                  <a:pt x="832108" y="0"/>
                </a:cubicBezTo>
                <a:cubicBezTo>
                  <a:pt x="1013265" y="25837"/>
                  <a:pt x="1286141" y="15500"/>
                  <a:pt x="1517906" y="0"/>
                </a:cubicBezTo>
                <a:cubicBezTo>
                  <a:pt x="1749671" y="-15500"/>
                  <a:pt x="1876398" y="789"/>
                  <a:pt x="2203704" y="0"/>
                </a:cubicBezTo>
                <a:cubicBezTo>
                  <a:pt x="2531010" y="-789"/>
                  <a:pt x="2809952" y="-11868"/>
                  <a:pt x="2971798" y="0"/>
                </a:cubicBezTo>
                <a:cubicBezTo>
                  <a:pt x="3133644" y="11868"/>
                  <a:pt x="3424497" y="-6585"/>
                  <a:pt x="3616449" y="0"/>
                </a:cubicBezTo>
                <a:cubicBezTo>
                  <a:pt x="3808401" y="6585"/>
                  <a:pt x="4068798" y="25369"/>
                  <a:pt x="4343395" y="0"/>
                </a:cubicBezTo>
                <a:cubicBezTo>
                  <a:pt x="4471721" y="-2259"/>
                  <a:pt x="4572338" y="98132"/>
                  <a:pt x="4572000" y="228605"/>
                </a:cubicBezTo>
                <a:cubicBezTo>
                  <a:pt x="4565560" y="404636"/>
                  <a:pt x="4561107" y="492984"/>
                  <a:pt x="4572000" y="658368"/>
                </a:cubicBezTo>
                <a:cubicBezTo>
                  <a:pt x="4582893" y="823752"/>
                  <a:pt x="4592684" y="999395"/>
                  <a:pt x="4572000" y="1142995"/>
                </a:cubicBezTo>
                <a:cubicBezTo>
                  <a:pt x="4556445" y="1282502"/>
                  <a:pt x="4490299" y="1376625"/>
                  <a:pt x="4343395" y="1371600"/>
                </a:cubicBezTo>
                <a:cubicBezTo>
                  <a:pt x="4171649" y="1350800"/>
                  <a:pt x="4027229" y="1370827"/>
                  <a:pt x="3739892" y="1371600"/>
                </a:cubicBezTo>
                <a:cubicBezTo>
                  <a:pt x="3452555" y="1372373"/>
                  <a:pt x="3245294" y="1390279"/>
                  <a:pt x="3012946" y="1371600"/>
                </a:cubicBezTo>
                <a:cubicBezTo>
                  <a:pt x="2780598" y="1352921"/>
                  <a:pt x="2605595" y="1366826"/>
                  <a:pt x="2409444" y="1371600"/>
                </a:cubicBezTo>
                <a:cubicBezTo>
                  <a:pt x="2213293" y="1376374"/>
                  <a:pt x="1994232" y="1371725"/>
                  <a:pt x="1723645" y="1371600"/>
                </a:cubicBezTo>
                <a:cubicBezTo>
                  <a:pt x="1453058" y="1371475"/>
                  <a:pt x="1225117" y="1377704"/>
                  <a:pt x="955551" y="1371600"/>
                </a:cubicBezTo>
                <a:cubicBezTo>
                  <a:pt x="685985" y="1365496"/>
                  <a:pt x="404111" y="1344774"/>
                  <a:pt x="228605" y="1371600"/>
                </a:cubicBezTo>
                <a:cubicBezTo>
                  <a:pt x="86292" y="1367716"/>
                  <a:pt x="-7648" y="1253382"/>
                  <a:pt x="0" y="1142995"/>
                </a:cubicBezTo>
                <a:cubicBezTo>
                  <a:pt x="9430" y="1042393"/>
                  <a:pt x="12552" y="787658"/>
                  <a:pt x="0" y="676656"/>
                </a:cubicBezTo>
                <a:cubicBezTo>
                  <a:pt x="-12552" y="565654"/>
                  <a:pt x="6992" y="322332"/>
                  <a:pt x="0" y="228605"/>
                </a:cubicBez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2915551111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>
                    <a:lumMod val="75000"/>
                  </a:schemeClr>
                </a:solidFill>
                <a:prstDash val="dash"/>
              </a:ln>
              <a:noFill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8533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1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D04F5D56-83E0-4229-A27A-FA3DC33E21D0}"/>
                  </a:ext>
                </a:extLst>
              </p:cNvPr>
              <p:cNvSpPr txBox="1"/>
              <p:nvPr/>
            </p:nvSpPr>
            <p:spPr>
              <a:xfrm>
                <a:off x="4207716" y="2523221"/>
                <a:ext cx="3891255" cy="11625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168275">
                  <a:spcAft>
                    <a:spcPts val="80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8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15</m:t>
                        </m:r>
                      </m:den>
                    </m:f>
                    <m:r>
                      <m:rPr>
                        <m:nor/>
                      </m:rPr>
                      <a:rPr lang="en-US" sz="40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rPr>
                      <m:t> </m:t>
                    </m:r>
                    <m:r>
                      <m:rPr>
                        <m:nor/>
                      </m:rPr>
                      <a:rPr lang="en-US" sz="40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Cambria Math" panose="02040503050406030204" pitchFamily="18" charset="0"/>
                      </a:rPr>
                      <m:t>÷</m:t>
                    </m:r>
                    <m:r>
                      <m:rPr>
                        <m:nor/>
                      </m:rPr>
                      <a:rPr lang="en-US" sz="40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sz="4000" b="1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4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...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4000" b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j-lt"/>
                          </a:rPr>
                          <m:t>..</m:t>
                        </m:r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j-lt"/>
                          </a:rPr>
                          <m:t>.</m:t>
                        </m:r>
                      </m:den>
                    </m:f>
                  </m:oMath>
                </a14:m>
                <a:r>
                  <a:rPr lang="en-US" sz="4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</a:rPr>
                  <a:t> </a:t>
                </a:r>
                <a:endParaRPr lang="en-US" sz="4000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lt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D04F5D56-83E0-4229-A27A-FA3DC33E21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7716" y="2523221"/>
                <a:ext cx="3891255" cy="1162562"/>
              </a:xfrm>
              <a:prstGeom prst="rect">
                <a:avLst/>
              </a:prstGeom>
              <a:blipFill>
                <a:blip r:embed="rId4"/>
                <a:stretch>
                  <a:fillRect b="-62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52594107-CF5D-E8DC-C6C4-FE4221EE560A}"/>
                  </a:ext>
                </a:extLst>
              </p:cNvPr>
              <p:cNvSpPr txBox="1"/>
              <p:nvPr/>
            </p:nvSpPr>
            <p:spPr>
              <a:xfrm>
                <a:off x="4214973" y="2513206"/>
                <a:ext cx="3818683" cy="116307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 marL="168275">
                  <a:spcAft>
                    <a:spcPts val="80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8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15</m:t>
                        </m:r>
                      </m:den>
                    </m:f>
                    <m:r>
                      <m:rPr>
                        <m:nor/>
                      </m:rPr>
                      <a:rPr lang="en-US" sz="40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rPr>
                      <m:t> </m:t>
                    </m:r>
                    <m:r>
                      <m:rPr>
                        <m:nor/>
                      </m:rPr>
                      <a:rPr lang="en-US" sz="40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Cambria Math" panose="02040503050406030204" pitchFamily="18" charset="0"/>
                      </a:rPr>
                      <m:t>÷</m:t>
                    </m:r>
                    <m:r>
                      <m:rPr>
                        <m:nor/>
                      </m:rPr>
                      <a:rPr lang="en-US" sz="40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sz="4000" b="1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4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 smtClean="0">
                            <a:solidFill>
                              <a:srgbClr val="74C274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rgbClr val="74C274"/>
                            </a:solidFill>
                            <a:latin typeface="+mn-lt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rgbClr val="74C274"/>
                            </a:solidFill>
                            <a:latin typeface="+mn-lt"/>
                          </a:rPr>
                          <m:t>5</m:t>
                        </m:r>
                      </m:den>
                    </m:f>
                  </m:oMath>
                </a14:m>
                <a:endParaRPr lang="en-US" sz="4000" b="1" dirty="0">
                  <a:solidFill>
                    <a:schemeClr val="accent1">
                      <a:lumMod val="50000"/>
                    </a:schemeClr>
                  </a:solidFill>
                  <a:effectLst/>
                  <a:latin typeface="+mn-lt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52594107-CF5D-E8DC-C6C4-FE4221EE56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4973" y="2513206"/>
                <a:ext cx="3818683" cy="1163075"/>
              </a:xfrm>
              <a:prstGeom prst="rect">
                <a:avLst/>
              </a:prstGeom>
              <a:blipFill>
                <a:blip r:embed="rId5"/>
                <a:stretch>
                  <a:fillRect b="-62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D3C3386-3FCA-BECC-8F80-0F3C3A195525}"/>
                  </a:ext>
                </a:extLst>
              </p:cNvPr>
              <p:cNvSpPr txBox="1"/>
              <p:nvPr/>
            </p:nvSpPr>
            <p:spPr>
              <a:xfrm>
                <a:off x="3876191" y="4014182"/>
                <a:ext cx="4389120" cy="10627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168275">
                  <a:spcAft>
                    <a:spcPts val="80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36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8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15</m:t>
                        </m:r>
                      </m:den>
                    </m:f>
                    <m:r>
                      <m:rPr>
                        <m:nor/>
                      </m:rPr>
                      <a:rPr lang="en-US" sz="3600" b="1" i="0" smtClean="0">
                        <a:solidFill>
                          <a:srgbClr val="C00000"/>
                        </a:solidFill>
                        <a:latin typeface="+mn-lt"/>
                      </a:rPr>
                      <m:t> </m:t>
                    </m:r>
                    <m:r>
                      <m:rPr>
                        <m:nor/>
                      </m:rPr>
                      <a:rPr lang="en-US" sz="3600" b="1" i="0" smtClean="0">
                        <a:solidFill>
                          <a:srgbClr val="C00000"/>
                        </a:solidFill>
                        <a:latin typeface="+mn-lt"/>
                        <a:ea typeface="Cambria Math" panose="02040503050406030204" pitchFamily="18" charset="0"/>
                      </a:rPr>
                      <m:t>×</m:t>
                    </m:r>
                    <m:r>
                      <m:rPr>
                        <m:nor/>
                      </m:rPr>
                      <a:rPr lang="en-US" sz="3600" b="1" i="0" smtClean="0">
                        <a:solidFill>
                          <a:srgbClr val="C00000"/>
                        </a:solidFill>
                        <a:latin typeface="+mn-lt"/>
                        <a:ea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sz="36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3600" b="1" dirty="0">
                    <a:solidFill>
                      <a:srgbClr val="C00000"/>
                    </a:solidFill>
                    <a:latin typeface="+mn-lt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6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24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30</m:t>
                        </m:r>
                      </m:den>
                    </m:f>
                    <m:r>
                      <a:rPr lang="en-US" sz="36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3600" b="1" i="0" smtClean="0">
                        <a:solidFill>
                          <a:srgbClr val="C00000"/>
                        </a:solidFill>
                        <a:latin typeface="+mn-lt"/>
                      </a:rPr>
                      <m:t>= </m:t>
                    </m:r>
                    <m:f>
                      <m:fPr>
                        <m:ctrlPr>
                          <a:rPr lang="en-US" sz="36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5</m:t>
                        </m:r>
                      </m:den>
                    </m:f>
                  </m:oMath>
                </a14:m>
                <a:endParaRPr lang="en-US" sz="3600" b="1" dirty="0">
                  <a:solidFill>
                    <a:srgbClr val="C00000"/>
                  </a:solidFill>
                  <a:effectLst/>
                  <a:latin typeface="+mn-lt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D3C3386-3FCA-BECC-8F80-0F3C3A1955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76191" y="4014182"/>
                <a:ext cx="4389120" cy="1062727"/>
              </a:xfrm>
              <a:prstGeom prst="rect">
                <a:avLst/>
              </a:prstGeom>
              <a:blipFill>
                <a:blip r:embed="rId6"/>
                <a:stretch>
                  <a:fillRect b="-51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Google Shape;222;p10">
            <a:extLst>
              <a:ext uri="{FF2B5EF4-FFF2-40B4-BE49-F238E27FC236}">
                <a16:creationId xmlns:a16="http://schemas.microsoft.com/office/drawing/2014/main" id="{77E80F79-4066-2674-5795-10F730E83C27}"/>
              </a:ext>
            </a:extLst>
          </p:cNvPr>
          <p:cNvSpPr txBox="1"/>
          <p:nvPr/>
        </p:nvSpPr>
        <p:spPr>
          <a:xfrm>
            <a:off x="0" y="572301"/>
            <a:ext cx="12192000" cy="584735"/>
          </a:xfrm>
          <a:prstGeom prst="rect">
            <a:avLst/>
          </a:prstGeom>
          <a:solidFill>
            <a:srgbClr val="0076A3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1">
              <a:buSzPts val="6000"/>
              <a:buFont typeface="Comic Sans MS"/>
            </a:pPr>
            <a:r>
              <a:rPr lang="en-GB" sz="3200" b="1" dirty="0">
                <a:solidFill>
                  <a:schemeClr val="bg1"/>
                </a:solidFill>
                <a:latin typeface="Comic Sans MS"/>
                <a:sym typeface="Comic Sans MS"/>
              </a:rPr>
              <a:t>Write the quotient in its simplest form.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C8CEE6E-0FE5-4AFB-89D5-11E0DDE54530}"/>
              </a:ext>
            </a:extLst>
          </p:cNvPr>
          <p:cNvSpPr/>
          <p:nvPr/>
        </p:nvSpPr>
        <p:spPr>
          <a:xfrm>
            <a:off x="3805076" y="2436137"/>
            <a:ext cx="4572000" cy="1371600"/>
          </a:xfrm>
          <a:custGeom>
            <a:avLst/>
            <a:gdLst>
              <a:gd name="connsiteX0" fmla="*/ 0 w 4572000"/>
              <a:gd name="connsiteY0" fmla="*/ 228605 h 1371600"/>
              <a:gd name="connsiteX1" fmla="*/ 228605 w 4572000"/>
              <a:gd name="connsiteY1" fmla="*/ 0 h 1371600"/>
              <a:gd name="connsiteX2" fmla="*/ 832108 w 4572000"/>
              <a:gd name="connsiteY2" fmla="*/ 0 h 1371600"/>
              <a:gd name="connsiteX3" fmla="*/ 1517906 w 4572000"/>
              <a:gd name="connsiteY3" fmla="*/ 0 h 1371600"/>
              <a:gd name="connsiteX4" fmla="*/ 2203704 w 4572000"/>
              <a:gd name="connsiteY4" fmla="*/ 0 h 1371600"/>
              <a:gd name="connsiteX5" fmla="*/ 2971798 w 4572000"/>
              <a:gd name="connsiteY5" fmla="*/ 0 h 1371600"/>
              <a:gd name="connsiteX6" fmla="*/ 3616449 w 4572000"/>
              <a:gd name="connsiteY6" fmla="*/ 0 h 1371600"/>
              <a:gd name="connsiteX7" fmla="*/ 4343395 w 4572000"/>
              <a:gd name="connsiteY7" fmla="*/ 0 h 1371600"/>
              <a:gd name="connsiteX8" fmla="*/ 4572000 w 4572000"/>
              <a:gd name="connsiteY8" fmla="*/ 228605 h 1371600"/>
              <a:gd name="connsiteX9" fmla="*/ 4572000 w 4572000"/>
              <a:gd name="connsiteY9" fmla="*/ 658368 h 1371600"/>
              <a:gd name="connsiteX10" fmla="*/ 4572000 w 4572000"/>
              <a:gd name="connsiteY10" fmla="*/ 1142995 h 1371600"/>
              <a:gd name="connsiteX11" fmla="*/ 4343395 w 4572000"/>
              <a:gd name="connsiteY11" fmla="*/ 1371600 h 1371600"/>
              <a:gd name="connsiteX12" fmla="*/ 3739892 w 4572000"/>
              <a:gd name="connsiteY12" fmla="*/ 1371600 h 1371600"/>
              <a:gd name="connsiteX13" fmla="*/ 3012946 w 4572000"/>
              <a:gd name="connsiteY13" fmla="*/ 1371600 h 1371600"/>
              <a:gd name="connsiteX14" fmla="*/ 2409444 w 4572000"/>
              <a:gd name="connsiteY14" fmla="*/ 1371600 h 1371600"/>
              <a:gd name="connsiteX15" fmla="*/ 1723645 w 4572000"/>
              <a:gd name="connsiteY15" fmla="*/ 1371600 h 1371600"/>
              <a:gd name="connsiteX16" fmla="*/ 955551 w 4572000"/>
              <a:gd name="connsiteY16" fmla="*/ 1371600 h 1371600"/>
              <a:gd name="connsiteX17" fmla="*/ 228605 w 4572000"/>
              <a:gd name="connsiteY17" fmla="*/ 1371600 h 1371600"/>
              <a:gd name="connsiteX18" fmla="*/ 0 w 4572000"/>
              <a:gd name="connsiteY18" fmla="*/ 1142995 h 1371600"/>
              <a:gd name="connsiteX19" fmla="*/ 0 w 4572000"/>
              <a:gd name="connsiteY19" fmla="*/ 676656 h 1371600"/>
              <a:gd name="connsiteX20" fmla="*/ 0 w 4572000"/>
              <a:gd name="connsiteY20" fmla="*/ 228605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572000" h="1371600" extrusionOk="0">
                <a:moveTo>
                  <a:pt x="0" y="228605"/>
                </a:moveTo>
                <a:cubicBezTo>
                  <a:pt x="-22078" y="82333"/>
                  <a:pt x="103096" y="6301"/>
                  <a:pt x="228605" y="0"/>
                </a:cubicBezTo>
                <a:cubicBezTo>
                  <a:pt x="471318" y="29204"/>
                  <a:pt x="650951" y="-25837"/>
                  <a:pt x="832108" y="0"/>
                </a:cubicBezTo>
                <a:cubicBezTo>
                  <a:pt x="1013265" y="25837"/>
                  <a:pt x="1286141" y="15500"/>
                  <a:pt x="1517906" y="0"/>
                </a:cubicBezTo>
                <a:cubicBezTo>
                  <a:pt x="1749671" y="-15500"/>
                  <a:pt x="1876398" y="789"/>
                  <a:pt x="2203704" y="0"/>
                </a:cubicBezTo>
                <a:cubicBezTo>
                  <a:pt x="2531010" y="-789"/>
                  <a:pt x="2809952" y="-11868"/>
                  <a:pt x="2971798" y="0"/>
                </a:cubicBezTo>
                <a:cubicBezTo>
                  <a:pt x="3133644" y="11868"/>
                  <a:pt x="3424497" y="-6585"/>
                  <a:pt x="3616449" y="0"/>
                </a:cubicBezTo>
                <a:cubicBezTo>
                  <a:pt x="3808401" y="6585"/>
                  <a:pt x="4068798" y="25369"/>
                  <a:pt x="4343395" y="0"/>
                </a:cubicBezTo>
                <a:cubicBezTo>
                  <a:pt x="4471721" y="-2259"/>
                  <a:pt x="4572338" y="98132"/>
                  <a:pt x="4572000" y="228605"/>
                </a:cubicBezTo>
                <a:cubicBezTo>
                  <a:pt x="4565560" y="404636"/>
                  <a:pt x="4561107" y="492984"/>
                  <a:pt x="4572000" y="658368"/>
                </a:cubicBezTo>
                <a:cubicBezTo>
                  <a:pt x="4582893" y="823752"/>
                  <a:pt x="4592684" y="999395"/>
                  <a:pt x="4572000" y="1142995"/>
                </a:cubicBezTo>
                <a:cubicBezTo>
                  <a:pt x="4556445" y="1282502"/>
                  <a:pt x="4490299" y="1376625"/>
                  <a:pt x="4343395" y="1371600"/>
                </a:cubicBezTo>
                <a:cubicBezTo>
                  <a:pt x="4171649" y="1350800"/>
                  <a:pt x="4027229" y="1370827"/>
                  <a:pt x="3739892" y="1371600"/>
                </a:cubicBezTo>
                <a:cubicBezTo>
                  <a:pt x="3452555" y="1372373"/>
                  <a:pt x="3245294" y="1390279"/>
                  <a:pt x="3012946" y="1371600"/>
                </a:cubicBezTo>
                <a:cubicBezTo>
                  <a:pt x="2780598" y="1352921"/>
                  <a:pt x="2605595" y="1366826"/>
                  <a:pt x="2409444" y="1371600"/>
                </a:cubicBezTo>
                <a:cubicBezTo>
                  <a:pt x="2213293" y="1376374"/>
                  <a:pt x="1994232" y="1371725"/>
                  <a:pt x="1723645" y="1371600"/>
                </a:cubicBezTo>
                <a:cubicBezTo>
                  <a:pt x="1453058" y="1371475"/>
                  <a:pt x="1225117" y="1377704"/>
                  <a:pt x="955551" y="1371600"/>
                </a:cubicBezTo>
                <a:cubicBezTo>
                  <a:pt x="685985" y="1365496"/>
                  <a:pt x="404111" y="1344774"/>
                  <a:pt x="228605" y="1371600"/>
                </a:cubicBezTo>
                <a:cubicBezTo>
                  <a:pt x="86292" y="1367716"/>
                  <a:pt x="-7648" y="1253382"/>
                  <a:pt x="0" y="1142995"/>
                </a:cubicBezTo>
                <a:cubicBezTo>
                  <a:pt x="9430" y="1042393"/>
                  <a:pt x="12552" y="787658"/>
                  <a:pt x="0" y="676656"/>
                </a:cubicBezTo>
                <a:cubicBezTo>
                  <a:pt x="-12552" y="565654"/>
                  <a:pt x="6992" y="322332"/>
                  <a:pt x="0" y="228605"/>
                </a:cubicBez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2915551111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>
                    <a:lumMod val="75000"/>
                  </a:schemeClr>
                </a:solidFill>
                <a:prstDash val="dash"/>
              </a:ln>
              <a:noFill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BE95099-D864-4536-AF3F-7009A700DF86}"/>
              </a:ext>
            </a:extLst>
          </p:cNvPr>
          <p:cNvSpPr/>
          <p:nvPr/>
        </p:nvSpPr>
        <p:spPr>
          <a:xfrm>
            <a:off x="3810000" y="3898070"/>
            <a:ext cx="4572000" cy="1371600"/>
          </a:xfrm>
          <a:custGeom>
            <a:avLst/>
            <a:gdLst>
              <a:gd name="connsiteX0" fmla="*/ 0 w 4572000"/>
              <a:gd name="connsiteY0" fmla="*/ 228605 h 1371600"/>
              <a:gd name="connsiteX1" fmla="*/ 228605 w 4572000"/>
              <a:gd name="connsiteY1" fmla="*/ 0 h 1371600"/>
              <a:gd name="connsiteX2" fmla="*/ 832108 w 4572000"/>
              <a:gd name="connsiteY2" fmla="*/ 0 h 1371600"/>
              <a:gd name="connsiteX3" fmla="*/ 1517906 w 4572000"/>
              <a:gd name="connsiteY3" fmla="*/ 0 h 1371600"/>
              <a:gd name="connsiteX4" fmla="*/ 2203704 w 4572000"/>
              <a:gd name="connsiteY4" fmla="*/ 0 h 1371600"/>
              <a:gd name="connsiteX5" fmla="*/ 2971798 w 4572000"/>
              <a:gd name="connsiteY5" fmla="*/ 0 h 1371600"/>
              <a:gd name="connsiteX6" fmla="*/ 3616449 w 4572000"/>
              <a:gd name="connsiteY6" fmla="*/ 0 h 1371600"/>
              <a:gd name="connsiteX7" fmla="*/ 4343395 w 4572000"/>
              <a:gd name="connsiteY7" fmla="*/ 0 h 1371600"/>
              <a:gd name="connsiteX8" fmla="*/ 4572000 w 4572000"/>
              <a:gd name="connsiteY8" fmla="*/ 228605 h 1371600"/>
              <a:gd name="connsiteX9" fmla="*/ 4572000 w 4572000"/>
              <a:gd name="connsiteY9" fmla="*/ 658368 h 1371600"/>
              <a:gd name="connsiteX10" fmla="*/ 4572000 w 4572000"/>
              <a:gd name="connsiteY10" fmla="*/ 1142995 h 1371600"/>
              <a:gd name="connsiteX11" fmla="*/ 4343395 w 4572000"/>
              <a:gd name="connsiteY11" fmla="*/ 1371600 h 1371600"/>
              <a:gd name="connsiteX12" fmla="*/ 3739892 w 4572000"/>
              <a:gd name="connsiteY12" fmla="*/ 1371600 h 1371600"/>
              <a:gd name="connsiteX13" fmla="*/ 3012946 w 4572000"/>
              <a:gd name="connsiteY13" fmla="*/ 1371600 h 1371600"/>
              <a:gd name="connsiteX14" fmla="*/ 2409444 w 4572000"/>
              <a:gd name="connsiteY14" fmla="*/ 1371600 h 1371600"/>
              <a:gd name="connsiteX15" fmla="*/ 1723645 w 4572000"/>
              <a:gd name="connsiteY15" fmla="*/ 1371600 h 1371600"/>
              <a:gd name="connsiteX16" fmla="*/ 955551 w 4572000"/>
              <a:gd name="connsiteY16" fmla="*/ 1371600 h 1371600"/>
              <a:gd name="connsiteX17" fmla="*/ 228605 w 4572000"/>
              <a:gd name="connsiteY17" fmla="*/ 1371600 h 1371600"/>
              <a:gd name="connsiteX18" fmla="*/ 0 w 4572000"/>
              <a:gd name="connsiteY18" fmla="*/ 1142995 h 1371600"/>
              <a:gd name="connsiteX19" fmla="*/ 0 w 4572000"/>
              <a:gd name="connsiteY19" fmla="*/ 676656 h 1371600"/>
              <a:gd name="connsiteX20" fmla="*/ 0 w 4572000"/>
              <a:gd name="connsiteY20" fmla="*/ 228605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572000" h="1371600" extrusionOk="0">
                <a:moveTo>
                  <a:pt x="0" y="228605"/>
                </a:moveTo>
                <a:cubicBezTo>
                  <a:pt x="-22078" y="82333"/>
                  <a:pt x="103096" y="6301"/>
                  <a:pt x="228605" y="0"/>
                </a:cubicBezTo>
                <a:cubicBezTo>
                  <a:pt x="471318" y="29204"/>
                  <a:pt x="650951" y="-25837"/>
                  <a:pt x="832108" y="0"/>
                </a:cubicBezTo>
                <a:cubicBezTo>
                  <a:pt x="1013265" y="25837"/>
                  <a:pt x="1286141" y="15500"/>
                  <a:pt x="1517906" y="0"/>
                </a:cubicBezTo>
                <a:cubicBezTo>
                  <a:pt x="1749671" y="-15500"/>
                  <a:pt x="1876398" y="789"/>
                  <a:pt x="2203704" y="0"/>
                </a:cubicBezTo>
                <a:cubicBezTo>
                  <a:pt x="2531010" y="-789"/>
                  <a:pt x="2809952" y="-11868"/>
                  <a:pt x="2971798" y="0"/>
                </a:cubicBezTo>
                <a:cubicBezTo>
                  <a:pt x="3133644" y="11868"/>
                  <a:pt x="3424497" y="-6585"/>
                  <a:pt x="3616449" y="0"/>
                </a:cubicBezTo>
                <a:cubicBezTo>
                  <a:pt x="3808401" y="6585"/>
                  <a:pt x="4068798" y="25369"/>
                  <a:pt x="4343395" y="0"/>
                </a:cubicBezTo>
                <a:cubicBezTo>
                  <a:pt x="4471721" y="-2259"/>
                  <a:pt x="4572338" y="98132"/>
                  <a:pt x="4572000" y="228605"/>
                </a:cubicBezTo>
                <a:cubicBezTo>
                  <a:pt x="4565560" y="404636"/>
                  <a:pt x="4561107" y="492984"/>
                  <a:pt x="4572000" y="658368"/>
                </a:cubicBezTo>
                <a:cubicBezTo>
                  <a:pt x="4582893" y="823752"/>
                  <a:pt x="4592684" y="999395"/>
                  <a:pt x="4572000" y="1142995"/>
                </a:cubicBezTo>
                <a:cubicBezTo>
                  <a:pt x="4556445" y="1282502"/>
                  <a:pt x="4490299" y="1376625"/>
                  <a:pt x="4343395" y="1371600"/>
                </a:cubicBezTo>
                <a:cubicBezTo>
                  <a:pt x="4171649" y="1350800"/>
                  <a:pt x="4027229" y="1370827"/>
                  <a:pt x="3739892" y="1371600"/>
                </a:cubicBezTo>
                <a:cubicBezTo>
                  <a:pt x="3452555" y="1372373"/>
                  <a:pt x="3245294" y="1390279"/>
                  <a:pt x="3012946" y="1371600"/>
                </a:cubicBezTo>
                <a:cubicBezTo>
                  <a:pt x="2780598" y="1352921"/>
                  <a:pt x="2605595" y="1366826"/>
                  <a:pt x="2409444" y="1371600"/>
                </a:cubicBezTo>
                <a:cubicBezTo>
                  <a:pt x="2213293" y="1376374"/>
                  <a:pt x="1994232" y="1371725"/>
                  <a:pt x="1723645" y="1371600"/>
                </a:cubicBezTo>
                <a:cubicBezTo>
                  <a:pt x="1453058" y="1371475"/>
                  <a:pt x="1225117" y="1377704"/>
                  <a:pt x="955551" y="1371600"/>
                </a:cubicBezTo>
                <a:cubicBezTo>
                  <a:pt x="685985" y="1365496"/>
                  <a:pt x="404111" y="1344774"/>
                  <a:pt x="228605" y="1371600"/>
                </a:cubicBezTo>
                <a:cubicBezTo>
                  <a:pt x="86292" y="1367716"/>
                  <a:pt x="-7648" y="1253382"/>
                  <a:pt x="0" y="1142995"/>
                </a:cubicBezTo>
                <a:cubicBezTo>
                  <a:pt x="9430" y="1042393"/>
                  <a:pt x="12552" y="787658"/>
                  <a:pt x="0" y="676656"/>
                </a:cubicBezTo>
                <a:cubicBezTo>
                  <a:pt x="-12552" y="565654"/>
                  <a:pt x="6992" y="322332"/>
                  <a:pt x="0" y="228605"/>
                </a:cubicBez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2915551111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>
                    <a:lumMod val="75000"/>
                  </a:schemeClr>
                </a:solidFill>
                <a:prstDash val="dash"/>
              </a:ln>
              <a:noFill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72025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5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D04F5D56-83E0-4229-A27A-FA3DC33E21D0}"/>
                  </a:ext>
                </a:extLst>
              </p:cNvPr>
              <p:cNvSpPr txBox="1"/>
              <p:nvPr/>
            </p:nvSpPr>
            <p:spPr>
              <a:xfrm>
                <a:off x="3997168" y="2525925"/>
                <a:ext cx="3840480" cy="115929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168275"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40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j-lt"/>
                      </a:rPr>
                      <m:t>2</m:t>
                    </m:r>
                    <m:f>
                      <m:fPr>
                        <m:ctrlPr>
                          <a:rPr lang="en-US" sz="4000" b="1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2</m:t>
                        </m:r>
                      </m:den>
                    </m:f>
                    <m:r>
                      <m:rPr>
                        <m:nor/>
                      </m:rPr>
                      <a:rPr lang="en-US" sz="40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rPr>
                      <m:t> </m:t>
                    </m:r>
                    <m:r>
                      <m:rPr>
                        <m:nor/>
                      </m:rPr>
                      <a:rPr lang="en-US" sz="40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Cambria Math" panose="02040503050406030204" pitchFamily="18" charset="0"/>
                      </a:rPr>
                      <m:t>÷</m:t>
                    </m:r>
                    <m:r>
                      <m:rPr>
                        <m:nor/>
                      </m:rPr>
                      <a:rPr lang="en-US" sz="40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sz="4000" b="1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4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...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4000" b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j-lt"/>
                          </a:rPr>
                          <m:t>..</m:t>
                        </m:r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j-lt"/>
                          </a:rPr>
                          <m:t>.</m:t>
                        </m:r>
                      </m:den>
                    </m:f>
                  </m:oMath>
                </a14:m>
                <a:r>
                  <a:rPr lang="en-US" sz="4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</a:rPr>
                  <a:t> </a:t>
                </a:r>
                <a:endParaRPr lang="en-US" sz="4000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lt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D04F5D56-83E0-4229-A27A-FA3DC33E21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7168" y="2525925"/>
                <a:ext cx="3840480" cy="1159292"/>
              </a:xfrm>
              <a:prstGeom prst="rect">
                <a:avLst/>
              </a:prstGeom>
              <a:blipFill>
                <a:blip r:embed="rId4"/>
                <a:stretch>
                  <a:fillRect b="-62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3BA86544-C6E8-B612-F1BA-6F00B37F1D3D}"/>
                  </a:ext>
                </a:extLst>
              </p:cNvPr>
              <p:cNvSpPr txBox="1"/>
              <p:nvPr/>
            </p:nvSpPr>
            <p:spPr>
              <a:xfrm>
                <a:off x="3988283" y="2501018"/>
                <a:ext cx="4332112" cy="115929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 marL="168275"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40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j-lt"/>
                      </a:rPr>
                      <m:t>2</m:t>
                    </m:r>
                    <m:f>
                      <m:fPr>
                        <m:ctrlPr>
                          <a:rPr lang="en-US" sz="4000" b="1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2</m:t>
                        </m:r>
                      </m:den>
                    </m:f>
                    <m:r>
                      <m:rPr>
                        <m:nor/>
                      </m:rPr>
                      <a:rPr lang="en-US" sz="40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rPr>
                      <m:t> </m:t>
                    </m:r>
                    <m:r>
                      <m:rPr>
                        <m:nor/>
                      </m:rPr>
                      <a:rPr lang="en-US" sz="40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Cambria Math" panose="02040503050406030204" pitchFamily="18" charset="0"/>
                      </a:rPr>
                      <m:t>÷</m:t>
                    </m:r>
                    <m:r>
                      <m:rPr>
                        <m:nor/>
                      </m:rPr>
                      <a:rPr lang="en-US" sz="40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sz="4000" b="1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4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</a:rPr>
                  <a:t> = </a:t>
                </a:r>
                <a:r>
                  <a:rPr lang="en-US" sz="4000" b="1" dirty="0">
                    <a:solidFill>
                      <a:srgbClr val="74C274"/>
                    </a:solidFill>
                    <a:latin typeface="+mn-lt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solidFill>
                              <a:srgbClr val="74C274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rgbClr val="74C274"/>
                            </a:solidFill>
                            <a:latin typeface="+mn-lt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rgbClr val="74C274"/>
                            </a:solidFill>
                            <a:latin typeface="+mn-lt"/>
                          </a:rPr>
                          <m:t>3</m:t>
                        </m:r>
                      </m:den>
                    </m:f>
                  </m:oMath>
                </a14:m>
                <a:endParaRPr lang="en-US" sz="4000" b="1" dirty="0">
                  <a:solidFill>
                    <a:schemeClr val="accent1">
                      <a:lumMod val="50000"/>
                    </a:schemeClr>
                  </a:solidFill>
                  <a:effectLst/>
                  <a:latin typeface="+mn-lt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3BA86544-C6E8-B612-F1BA-6F00B37F1D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8283" y="2501018"/>
                <a:ext cx="4332112" cy="1159292"/>
              </a:xfrm>
              <a:prstGeom prst="rect">
                <a:avLst/>
              </a:prstGeom>
              <a:blipFill>
                <a:blip r:embed="rId5"/>
                <a:stretch>
                  <a:fillRect b="-68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D5A8AE0-12F9-7D4A-E6F6-99A812C9674E}"/>
                  </a:ext>
                </a:extLst>
              </p:cNvPr>
              <p:cNvSpPr txBox="1"/>
              <p:nvPr/>
            </p:nvSpPr>
            <p:spPr>
              <a:xfrm>
                <a:off x="3319699" y="4025280"/>
                <a:ext cx="5669280" cy="10627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168275">
                  <a:spcAft>
                    <a:spcPts val="80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36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2</m:t>
                        </m:r>
                      </m:den>
                    </m:f>
                    <m:r>
                      <m:rPr>
                        <m:nor/>
                      </m:rPr>
                      <a:rPr lang="en-US" sz="3600" b="1" i="0" smtClean="0">
                        <a:solidFill>
                          <a:srgbClr val="C00000"/>
                        </a:solidFill>
                        <a:latin typeface="+mn-lt"/>
                      </a:rPr>
                      <m:t> </m:t>
                    </m:r>
                    <m:r>
                      <m:rPr>
                        <m:nor/>
                      </m:rPr>
                      <a:rPr lang="en-US" sz="3600" b="1" i="0" smtClean="0">
                        <a:solidFill>
                          <a:srgbClr val="C00000"/>
                        </a:solidFill>
                        <a:latin typeface="+mn-lt"/>
                        <a:ea typeface="Cambria Math" panose="02040503050406030204" pitchFamily="18" charset="0"/>
                      </a:rPr>
                      <m:t>×</m:t>
                    </m:r>
                    <m:r>
                      <m:rPr>
                        <m:nor/>
                      </m:rPr>
                      <a:rPr lang="en-US" sz="3600" b="1" i="0" smtClean="0">
                        <a:solidFill>
                          <a:srgbClr val="C00000"/>
                        </a:solidFill>
                        <a:latin typeface="+mn-lt"/>
                        <a:ea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sz="36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3600" b="1" dirty="0">
                    <a:solidFill>
                      <a:srgbClr val="C00000"/>
                    </a:solidFill>
                    <a:latin typeface="+mn-lt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6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20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6</m:t>
                        </m:r>
                      </m:den>
                    </m:f>
                    <m:r>
                      <a:rPr lang="en-US" sz="36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3600" b="1" i="0" smtClean="0">
                        <a:solidFill>
                          <a:srgbClr val="C00000"/>
                        </a:solidFill>
                        <a:latin typeface="+mn-lt"/>
                      </a:rPr>
                      <m:t>= </m:t>
                    </m:r>
                    <m:f>
                      <m:fPr>
                        <m:ctrlPr>
                          <a:rPr lang="en-US" sz="36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10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3</m:t>
                        </m:r>
                      </m:den>
                    </m:f>
                    <m:r>
                      <a:rPr lang="en-US" sz="36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3600" b="1" i="0" smtClean="0">
                        <a:solidFill>
                          <a:srgbClr val="C00000"/>
                        </a:solidFill>
                        <a:latin typeface="+mn-lt"/>
                      </a:rPr>
                      <m:t>= 3</m:t>
                    </m:r>
                    <m:f>
                      <m:fPr>
                        <m:ctrlPr>
                          <a:rPr lang="en-US" sz="36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3</m:t>
                        </m:r>
                      </m:den>
                    </m:f>
                  </m:oMath>
                </a14:m>
                <a:endParaRPr lang="en-US" sz="3600" b="1" dirty="0">
                  <a:solidFill>
                    <a:srgbClr val="C00000"/>
                  </a:solidFill>
                  <a:effectLst/>
                  <a:latin typeface="+mn-lt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D5A8AE0-12F9-7D4A-E6F6-99A812C967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19699" y="4025280"/>
                <a:ext cx="5669280" cy="1062727"/>
              </a:xfrm>
              <a:prstGeom prst="rect">
                <a:avLst/>
              </a:prstGeom>
              <a:blipFill>
                <a:blip r:embed="rId6"/>
                <a:stretch>
                  <a:fillRect b="-51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Google Shape;222;p10">
            <a:extLst>
              <a:ext uri="{FF2B5EF4-FFF2-40B4-BE49-F238E27FC236}">
                <a16:creationId xmlns:a16="http://schemas.microsoft.com/office/drawing/2014/main" id="{B995320B-51F8-E505-6732-A492740C58B8}"/>
              </a:ext>
            </a:extLst>
          </p:cNvPr>
          <p:cNvSpPr txBox="1"/>
          <p:nvPr/>
        </p:nvSpPr>
        <p:spPr>
          <a:xfrm>
            <a:off x="0" y="572301"/>
            <a:ext cx="12192000" cy="584735"/>
          </a:xfrm>
          <a:prstGeom prst="rect">
            <a:avLst/>
          </a:prstGeom>
          <a:solidFill>
            <a:srgbClr val="0076A3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1">
              <a:buSzPts val="6000"/>
              <a:buFont typeface="Comic Sans MS"/>
            </a:pPr>
            <a:r>
              <a:rPr lang="en-GB" sz="3200" b="1" dirty="0">
                <a:solidFill>
                  <a:schemeClr val="bg1"/>
                </a:solidFill>
                <a:latin typeface="Comic Sans MS"/>
                <a:sym typeface="Comic Sans MS"/>
              </a:rPr>
              <a:t>Write the quotient in its simplest form.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7EE95CF-7AC0-4195-988C-8B842355E311}"/>
              </a:ext>
            </a:extLst>
          </p:cNvPr>
          <p:cNvSpPr/>
          <p:nvPr/>
        </p:nvSpPr>
        <p:spPr>
          <a:xfrm>
            <a:off x="3805076" y="2450651"/>
            <a:ext cx="4572000" cy="1371600"/>
          </a:xfrm>
          <a:custGeom>
            <a:avLst/>
            <a:gdLst>
              <a:gd name="connsiteX0" fmla="*/ 0 w 4572000"/>
              <a:gd name="connsiteY0" fmla="*/ 228605 h 1371600"/>
              <a:gd name="connsiteX1" fmla="*/ 228605 w 4572000"/>
              <a:gd name="connsiteY1" fmla="*/ 0 h 1371600"/>
              <a:gd name="connsiteX2" fmla="*/ 832108 w 4572000"/>
              <a:gd name="connsiteY2" fmla="*/ 0 h 1371600"/>
              <a:gd name="connsiteX3" fmla="*/ 1517906 w 4572000"/>
              <a:gd name="connsiteY3" fmla="*/ 0 h 1371600"/>
              <a:gd name="connsiteX4" fmla="*/ 2203704 w 4572000"/>
              <a:gd name="connsiteY4" fmla="*/ 0 h 1371600"/>
              <a:gd name="connsiteX5" fmla="*/ 2971798 w 4572000"/>
              <a:gd name="connsiteY5" fmla="*/ 0 h 1371600"/>
              <a:gd name="connsiteX6" fmla="*/ 3616449 w 4572000"/>
              <a:gd name="connsiteY6" fmla="*/ 0 h 1371600"/>
              <a:gd name="connsiteX7" fmla="*/ 4343395 w 4572000"/>
              <a:gd name="connsiteY7" fmla="*/ 0 h 1371600"/>
              <a:gd name="connsiteX8" fmla="*/ 4572000 w 4572000"/>
              <a:gd name="connsiteY8" fmla="*/ 228605 h 1371600"/>
              <a:gd name="connsiteX9" fmla="*/ 4572000 w 4572000"/>
              <a:gd name="connsiteY9" fmla="*/ 658368 h 1371600"/>
              <a:gd name="connsiteX10" fmla="*/ 4572000 w 4572000"/>
              <a:gd name="connsiteY10" fmla="*/ 1142995 h 1371600"/>
              <a:gd name="connsiteX11" fmla="*/ 4343395 w 4572000"/>
              <a:gd name="connsiteY11" fmla="*/ 1371600 h 1371600"/>
              <a:gd name="connsiteX12" fmla="*/ 3739892 w 4572000"/>
              <a:gd name="connsiteY12" fmla="*/ 1371600 h 1371600"/>
              <a:gd name="connsiteX13" fmla="*/ 3012946 w 4572000"/>
              <a:gd name="connsiteY13" fmla="*/ 1371600 h 1371600"/>
              <a:gd name="connsiteX14" fmla="*/ 2409444 w 4572000"/>
              <a:gd name="connsiteY14" fmla="*/ 1371600 h 1371600"/>
              <a:gd name="connsiteX15" fmla="*/ 1723645 w 4572000"/>
              <a:gd name="connsiteY15" fmla="*/ 1371600 h 1371600"/>
              <a:gd name="connsiteX16" fmla="*/ 955551 w 4572000"/>
              <a:gd name="connsiteY16" fmla="*/ 1371600 h 1371600"/>
              <a:gd name="connsiteX17" fmla="*/ 228605 w 4572000"/>
              <a:gd name="connsiteY17" fmla="*/ 1371600 h 1371600"/>
              <a:gd name="connsiteX18" fmla="*/ 0 w 4572000"/>
              <a:gd name="connsiteY18" fmla="*/ 1142995 h 1371600"/>
              <a:gd name="connsiteX19" fmla="*/ 0 w 4572000"/>
              <a:gd name="connsiteY19" fmla="*/ 676656 h 1371600"/>
              <a:gd name="connsiteX20" fmla="*/ 0 w 4572000"/>
              <a:gd name="connsiteY20" fmla="*/ 228605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572000" h="1371600" extrusionOk="0">
                <a:moveTo>
                  <a:pt x="0" y="228605"/>
                </a:moveTo>
                <a:cubicBezTo>
                  <a:pt x="-22078" y="82333"/>
                  <a:pt x="103096" y="6301"/>
                  <a:pt x="228605" y="0"/>
                </a:cubicBezTo>
                <a:cubicBezTo>
                  <a:pt x="471318" y="29204"/>
                  <a:pt x="650951" y="-25837"/>
                  <a:pt x="832108" y="0"/>
                </a:cubicBezTo>
                <a:cubicBezTo>
                  <a:pt x="1013265" y="25837"/>
                  <a:pt x="1286141" y="15500"/>
                  <a:pt x="1517906" y="0"/>
                </a:cubicBezTo>
                <a:cubicBezTo>
                  <a:pt x="1749671" y="-15500"/>
                  <a:pt x="1876398" y="789"/>
                  <a:pt x="2203704" y="0"/>
                </a:cubicBezTo>
                <a:cubicBezTo>
                  <a:pt x="2531010" y="-789"/>
                  <a:pt x="2809952" y="-11868"/>
                  <a:pt x="2971798" y="0"/>
                </a:cubicBezTo>
                <a:cubicBezTo>
                  <a:pt x="3133644" y="11868"/>
                  <a:pt x="3424497" y="-6585"/>
                  <a:pt x="3616449" y="0"/>
                </a:cubicBezTo>
                <a:cubicBezTo>
                  <a:pt x="3808401" y="6585"/>
                  <a:pt x="4068798" y="25369"/>
                  <a:pt x="4343395" y="0"/>
                </a:cubicBezTo>
                <a:cubicBezTo>
                  <a:pt x="4471721" y="-2259"/>
                  <a:pt x="4572338" y="98132"/>
                  <a:pt x="4572000" y="228605"/>
                </a:cubicBezTo>
                <a:cubicBezTo>
                  <a:pt x="4565560" y="404636"/>
                  <a:pt x="4561107" y="492984"/>
                  <a:pt x="4572000" y="658368"/>
                </a:cubicBezTo>
                <a:cubicBezTo>
                  <a:pt x="4582893" y="823752"/>
                  <a:pt x="4592684" y="999395"/>
                  <a:pt x="4572000" y="1142995"/>
                </a:cubicBezTo>
                <a:cubicBezTo>
                  <a:pt x="4556445" y="1282502"/>
                  <a:pt x="4490299" y="1376625"/>
                  <a:pt x="4343395" y="1371600"/>
                </a:cubicBezTo>
                <a:cubicBezTo>
                  <a:pt x="4171649" y="1350800"/>
                  <a:pt x="4027229" y="1370827"/>
                  <a:pt x="3739892" y="1371600"/>
                </a:cubicBezTo>
                <a:cubicBezTo>
                  <a:pt x="3452555" y="1372373"/>
                  <a:pt x="3245294" y="1390279"/>
                  <a:pt x="3012946" y="1371600"/>
                </a:cubicBezTo>
                <a:cubicBezTo>
                  <a:pt x="2780598" y="1352921"/>
                  <a:pt x="2605595" y="1366826"/>
                  <a:pt x="2409444" y="1371600"/>
                </a:cubicBezTo>
                <a:cubicBezTo>
                  <a:pt x="2213293" y="1376374"/>
                  <a:pt x="1994232" y="1371725"/>
                  <a:pt x="1723645" y="1371600"/>
                </a:cubicBezTo>
                <a:cubicBezTo>
                  <a:pt x="1453058" y="1371475"/>
                  <a:pt x="1225117" y="1377704"/>
                  <a:pt x="955551" y="1371600"/>
                </a:cubicBezTo>
                <a:cubicBezTo>
                  <a:pt x="685985" y="1365496"/>
                  <a:pt x="404111" y="1344774"/>
                  <a:pt x="228605" y="1371600"/>
                </a:cubicBezTo>
                <a:cubicBezTo>
                  <a:pt x="86292" y="1367716"/>
                  <a:pt x="-7648" y="1253382"/>
                  <a:pt x="0" y="1142995"/>
                </a:cubicBezTo>
                <a:cubicBezTo>
                  <a:pt x="9430" y="1042393"/>
                  <a:pt x="12552" y="787658"/>
                  <a:pt x="0" y="676656"/>
                </a:cubicBezTo>
                <a:cubicBezTo>
                  <a:pt x="-12552" y="565654"/>
                  <a:pt x="6992" y="322332"/>
                  <a:pt x="0" y="228605"/>
                </a:cubicBez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2915551111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>
                    <a:lumMod val="75000"/>
                  </a:schemeClr>
                </a:solidFill>
                <a:prstDash val="dash"/>
              </a:ln>
              <a:noFill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BF5C861-0763-49D5-991E-FFF32C3326B8}"/>
              </a:ext>
            </a:extLst>
          </p:cNvPr>
          <p:cNvSpPr/>
          <p:nvPr/>
        </p:nvSpPr>
        <p:spPr>
          <a:xfrm>
            <a:off x="3229439" y="3893238"/>
            <a:ext cx="5852160" cy="1371600"/>
          </a:xfrm>
          <a:custGeom>
            <a:avLst/>
            <a:gdLst>
              <a:gd name="connsiteX0" fmla="*/ 0 w 5852160"/>
              <a:gd name="connsiteY0" fmla="*/ 228605 h 1371600"/>
              <a:gd name="connsiteX1" fmla="*/ 228605 w 5852160"/>
              <a:gd name="connsiteY1" fmla="*/ 0 h 1371600"/>
              <a:gd name="connsiteX2" fmla="*/ 795075 w 5852160"/>
              <a:gd name="connsiteY2" fmla="*/ 0 h 1371600"/>
              <a:gd name="connsiteX3" fmla="*/ 1469444 w 5852160"/>
              <a:gd name="connsiteY3" fmla="*/ 0 h 1371600"/>
              <a:gd name="connsiteX4" fmla="*/ 2143812 w 5852160"/>
              <a:gd name="connsiteY4" fmla="*/ 0 h 1371600"/>
              <a:gd name="connsiteX5" fmla="*/ 2926080 w 5852160"/>
              <a:gd name="connsiteY5" fmla="*/ 0 h 1371600"/>
              <a:gd name="connsiteX6" fmla="*/ 3546499 w 5852160"/>
              <a:gd name="connsiteY6" fmla="*/ 0 h 1371600"/>
              <a:gd name="connsiteX7" fmla="*/ 4328767 w 5852160"/>
              <a:gd name="connsiteY7" fmla="*/ 0 h 1371600"/>
              <a:gd name="connsiteX8" fmla="*/ 4949186 w 5852160"/>
              <a:gd name="connsiteY8" fmla="*/ 0 h 1371600"/>
              <a:gd name="connsiteX9" fmla="*/ 5623555 w 5852160"/>
              <a:gd name="connsiteY9" fmla="*/ 0 h 1371600"/>
              <a:gd name="connsiteX10" fmla="*/ 5852160 w 5852160"/>
              <a:gd name="connsiteY10" fmla="*/ 228605 h 1371600"/>
              <a:gd name="connsiteX11" fmla="*/ 5852160 w 5852160"/>
              <a:gd name="connsiteY11" fmla="*/ 704088 h 1371600"/>
              <a:gd name="connsiteX12" fmla="*/ 5852160 w 5852160"/>
              <a:gd name="connsiteY12" fmla="*/ 1142995 h 1371600"/>
              <a:gd name="connsiteX13" fmla="*/ 5623555 w 5852160"/>
              <a:gd name="connsiteY13" fmla="*/ 1371600 h 1371600"/>
              <a:gd name="connsiteX14" fmla="*/ 5057085 w 5852160"/>
              <a:gd name="connsiteY14" fmla="*/ 1371600 h 1371600"/>
              <a:gd name="connsiteX15" fmla="*/ 4382717 w 5852160"/>
              <a:gd name="connsiteY15" fmla="*/ 1371600 h 1371600"/>
              <a:gd name="connsiteX16" fmla="*/ 3600449 w 5852160"/>
              <a:gd name="connsiteY16" fmla="*/ 1371600 h 1371600"/>
              <a:gd name="connsiteX17" fmla="*/ 3087929 w 5852160"/>
              <a:gd name="connsiteY17" fmla="*/ 1371600 h 1371600"/>
              <a:gd name="connsiteX18" fmla="*/ 2413560 w 5852160"/>
              <a:gd name="connsiteY18" fmla="*/ 1371600 h 1371600"/>
              <a:gd name="connsiteX19" fmla="*/ 1847090 w 5852160"/>
              <a:gd name="connsiteY19" fmla="*/ 1371600 h 1371600"/>
              <a:gd name="connsiteX20" fmla="*/ 1280620 w 5852160"/>
              <a:gd name="connsiteY20" fmla="*/ 1371600 h 1371600"/>
              <a:gd name="connsiteX21" fmla="*/ 228605 w 5852160"/>
              <a:gd name="connsiteY21" fmla="*/ 1371600 h 1371600"/>
              <a:gd name="connsiteX22" fmla="*/ 0 w 5852160"/>
              <a:gd name="connsiteY22" fmla="*/ 1142995 h 1371600"/>
              <a:gd name="connsiteX23" fmla="*/ 0 w 5852160"/>
              <a:gd name="connsiteY23" fmla="*/ 685800 h 1371600"/>
              <a:gd name="connsiteX24" fmla="*/ 0 w 5852160"/>
              <a:gd name="connsiteY24" fmla="*/ 228605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852160" h="1371600" extrusionOk="0">
                <a:moveTo>
                  <a:pt x="0" y="228605"/>
                </a:moveTo>
                <a:cubicBezTo>
                  <a:pt x="-22078" y="82333"/>
                  <a:pt x="103096" y="6301"/>
                  <a:pt x="228605" y="0"/>
                </a:cubicBezTo>
                <a:cubicBezTo>
                  <a:pt x="449773" y="873"/>
                  <a:pt x="623880" y="14338"/>
                  <a:pt x="795075" y="0"/>
                </a:cubicBezTo>
                <a:cubicBezTo>
                  <a:pt x="966270" y="-14338"/>
                  <a:pt x="1215547" y="-1744"/>
                  <a:pt x="1469444" y="0"/>
                </a:cubicBezTo>
                <a:cubicBezTo>
                  <a:pt x="1723341" y="1744"/>
                  <a:pt x="1890671" y="10601"/>
                  <a:pt x="2143812" y="0"/>
                </a:cubicBezTo>
                <a:cubicBezTo>
                  <a:pt x="2396953" y="-10601"/>
                  <a:pt x="2627695" y="-29650"/>
                  <a:pt x="2926080" y="0"/>
                </a:cubicBezTo>
                <a:cubicBezTo>
                  <a:pt x="3224465" y="29650"/>
                  <a:pt x="3271821" y="-17315"/>
                  <a:pt x="3546499" y="0"/>
                </a:cubicBezTo>
                <a:cubicBezTo>
                  <a:pt x="3821177" y="17315"/>
                  <a:pt x="4091325" y="20129"/>
                  <a:pt x="4328767" y="0"/>
                </a:cubicBezTo>
                <a:cubicBezTo>
                  <a:pt x="4566209" y="-20129"/>
                  <a:pt x="4796444" y="30519"/>
                  <a:pt x="4949186" y="0"/>
                </a:cubicBezTo>
                <a:cubicBezTo>
                  <a:pt x="5101928" y="-30519"/>
                  <a:pt x="5323895" y="29075"/>
                  <a:pt x="5623555" y="0"/>
                </a:cubicBezTo>
                <a:cubicBezTo>
                  <a:pt x="5766585" y="-5991"/>
                  <a:pt x="5873367" y="88445"/>
                  <a:pt x="5852160" y="228605"/>
                </a:cubicBezTo>
                <a:cubicBezTo>
                  <a:pt x="5849724" y="381075"/>
                  <a:pt x="5868843" y="532461"/>
                  <a:pt x="5852160" y="704088"/>
                </a:cubicBezTo>
                <a:cubicBezTo>
                  <a:pt x="5835477" y="875715"/>
                  <a:pt x="5838572" y="1052503"/>
                  <a:pt x="5852160" y="1142995"/>
                </a:cubicBezTo>
                <a:cubicBezTo>
                  <a:pt x="5848179" y="1260576"/>
                  <a:pt x="5767911" y="1375863"/>
                  <a:pt x="5623555" y="1371600"/>
                </a:cubicBezTo>
                <a:cubicBezTo>
                  <a:pt x="5383179" y="1387899"/>
                  <a:pt x="5249099" y="1390383"/>
                  <a:pt x="5057085" y="1371600"/>
                </a:cubicBezTo>
                <a:cubicBezTo>
                  <a:pt x="4865071" y="1352818"/>
                  <a:pt x="4607465" y="1390104"/>
                  <a:pt x="4382717" y="1371600"/>
                </a:cubicBezTo>
                <a:cubicBezTo>
                  <a:pt x="4157969" y="1353096"/>
                  <a:pt x="3802326" y="1393856"/>
                  <a:pt x="3600449" y="1371600"/>
                </a:cubicBezTo>
                <a:cubicBezTo>
                  <a:pt x="3398572" y="1349344"/>
                  <a:pt x="3332503" y="1387987"/>
                  <a:pt x="3087929" y="1371600"/>
                </a:cubicBezTo>
                <a:cubicBezTo>
                  <a:pt x="2843355" y="1355213"/>
                  <a:pt x="2662903" y="1367652"/>
                  <a:pt x="2413560" y="1371600"/>
                </a:cubicBezTo>
                <a:cubicBezTo>
                  <a:pt x="2164217" y="1375548"/>
                  <a:pt x="1977713" y="1373158"/>
                  <a:pt x="1847090" y="1371600"/>
                </a:cubicBezTo>
                <a:cubicBezTo>
                  <a:pt x="1716467" y="1370043"/>
                  <a:pt x="1426007" y="1370208"/>
                  <a:pt x="1280620" y="1371600"/>
                </a:cubicBezTo>
                <a:cubicBezTo>
                  <a:pt x="1135233" y="1372993"/>
                  <a:pt x="647676" y="1418777"/>
                  <a:pt x="228605" y="1371600"/>
                </a:cubicBezTo>
                <a:cubicBezTo>
                  <a:pt x="108467" y="1369777"/>
                  <a:pt x="-17520" y="1264469"/>
                  <a:pt x="0" y="1142995"/>
                </a:cubicBezTo>
                <a:cubicBezTo>
                  <a:pt x="-13278" y="994330"/>
                  <a:pt x="-6912" y="856951"/>
                  <a:pt x="0" y="685800"/>
                </a:cubicBezTo>
                <a:cubicBezTo>
                  <a:pt x="6912" y="514650"/>
                  <a:pt x="20644" y="415371"/>
                  <a:pt x="0" y="228605"/>
                </a:cubicBez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2915551111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>
                    <a:lumMod val="75000"/>
                  </a:schemeClr>
                </a:solidFill>
                <a:prstDash val="dash"/>
              </a:ln>
              <a:noFill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1425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5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D04F5D56-83E0-4229-A27A-FA3DC33E21D0}"/>
                  </a:ext>
                </a:extLst>
              </p:cNvPr>
              <p:cNvSpPr txBox="1"/>
              <p:nvPr/>
            </p:nvSpPr>
            <p:spPr>
              <a:xfrm>
                <a:off x="3919252" y="2508707"/>
                <a:ext cx="4413379" cy="115929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168275"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40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j-lt"/>
                      </a:rPr>
                      <m:t>4</m:t>
                    </m:r>
                    <m:f>
                      <m:fPr>
                        <m:ctrlPr>
                          <a:rPr lang="en-US" sz="4000" b="1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9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10</m:t>
                        </m:r>
                      </m:den>
                    </m:f>
                    <m:r>
                      <m:rPr>
                        <m:nor/>
                      </m:rPr>
                      <a:rPr lang="en-US" sz="40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rPr>
                      <m:t> </m:t>
                    </m:r>
                    <m:r>
                      <m:rPr>
                        <m:nor/>
                      </m:rPr>
                      <a:rPr lang="en-US" sz="40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Cambria Math" panose="02040503050406030204" pitchFamily="18" charset="0"/>
                      </a:rPr>
                      <m:t>÷</m:t>
                    </m:r>
                    <m:r>
                      <m:rPr>
                        <m:nor/>
                      </m:rPr>
                      <a:rPr lang="en-US" sz="40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Cambria Math" panose="02040503050406030204" pitchFamily="18" charset="0"/>
                      </a:rPr>
                      <m:t> 5</m:t>
                    </m:r>
                    <m:f>
                      <m:fPr>
                        <m:ctrlPr>
                          <a:rPr lang="en-US" sz="4000" b="1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4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...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4000" b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j-lt"/>
                          </a:rPr>
                          <m:t>..</m:t>
                        </m:r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j-lt"/>
                          </a:rPr>
                          <m:t>.</m:t>
                        </m:r>
                      </m:den>
                    </m:f>
                  </m:oMath>
                </a14:m>
                <a:r>
                  <a:rPr lang="en-US" sz="4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</a:rPr>
                  <a:t> </a:t>
                </a:r>
                <a:endParaRPr lang="en-US" sz="4000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lt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D04F5D56-83E0-4229-A27A-FA3DC33E21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9252" y="2508707"/>
                <a:ext cx="4413379" cy="1159292"/>
              </a:xfrm>
              <a:prstGeom prst="rect">
                <a:avLst/>
              </a:prstGeom>
              <a:blipFill>
                <a:blip r:embed="rId4"/>
                <a:stretch>
                  <a:fillRect b="-68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3BA86544-C6E8-B612-F1BA-6F00B37F1D3D}"/>
                  </a:ext>
                </a:extLst>
              </p:cNvPr>
              <p:cNvSpPr txBox="1"/>
              <p:nvPr/>
            </p:nvSpPr>
            <p:spPr>
              <a:xfrm>
                <a:off x="3818688" y="2452920"/>
                <a:ext cx="4513944" cy="116859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 marL="168275"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40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rPr>
                      <m:t>4</m:t>
                    </m:r>
                    <m:f>
                      <m:fPr>
                        <m:ctrlPr>
                          <a:rPr lang="en-US" sz="4000" b="1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9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10</m:t>
                        </m:r>
                      </m:den>
                    </m:f>
                    <m:r>
                      <m:rPr>
                        <m:nor/>
                      </m:rPr>
                      <a:rPr lang="en-US" sz="40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rPr>
                      <m:t> </m:t>
                    </m:r>
                    <m:r>
                      <m:rPr>
                        <m:nor/>
                      </m:rPr>
                      <a:rPr lang="en-US" sz="40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Cambria Math" panose="02040503050406030204" pitchFamily="18" charset="0"/>
                      </a:rPr>
                      <m:t>÷</m:t>
                    </m:r>
                    <m:r>
                      <m:rPr>
                        <m:nor/>
                      </m:rPr>
                      <a:rPr lang="en-US" sz="40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Cambria Math" panose="02040503050406030204" pitchFamily="18" charset="0"/>
                      </a:rPr>
                      <m:t> 5</m:t>
                    </m:r>
                    <m:f>
                      <m:fPr>
                        <m:ctrlPr>
                          <a:rPr lang="en-US" sz="4000" b="1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4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 smtClean="0">
                            <a:solidFill>
                              <a:srgbClr val="74C274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rgbClr val="74C274"/>
                            </a:solidFill>
                            <a:latin typeface="+mn-lt"/>
                          </a:rPr>
                          <m:t>14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rgbClr val="74C274"/>
                            </a:solidFill>
                            <a:latin typeface="+mn-lt"/>
                          </a:rPr>
                          <m:t>15</m:t>
                        </m:r>
                      </m:den>
                    </m:f>
                  </m:oMath>
                </a14:m>
                <a:endParaRPr lang="en-US" sz="4000" b="1" dirty="0">
                  <a:solidFill>
                    <a:schemeClr val="accent1">
                      <a:lumMod val="50000"/>
                    </a:schemeClr>
                  </a:solidFill>
                  <a:effectLst/>
                  <a:latin typeface="+mn-lt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3BA86544-C6E8-B612-F1BA-6F00B37F1D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8688" y="2452920"/>
                <a:ext cx="4513944" cy="1168590"/>
              </a:xfrm>
              <a:prstGeom prst="rect">
                <a:avLst/>
              </a:prstGeom>
              <a:blipFill>
                <a:blip r:embed="rId5"/>
                <a:stretch>
                  <a:fillRect b="-62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D5A8AE0-12F9-7D4A-E6F6-99A812C9674E}"/>
                  </a:ext>
                </a:extLst>
              </p:cNvPr>
              <p:cNvSpPr txBox="1"/>
              <p:nvPr/>
            </p:nvSpPr>
            <p:spPr>
              <a:xfrm>
                <a:off x="3483832" y="4032833"/>
                <a:ext cx="5212080" cy="10627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168275">
                  <a:spcAft>
                    <a:spcPts val="80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36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49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10</m:t>
                        </m:r>
                      </m:den>
                    </m:f>
                    <m:r>
                      <m:rPr>
                        <m:nor/>
                      </m:rPr>
                      <a:rPr lang="en-US" sz="3600" b="1" i="0" smtClean="0">
                        <a:solidFill>
                          <a:srgbClr val="C00000"/>
                        </a:solidFill>
                        <a:latin typeface="+mn-lt"/>
                      </a:rPr>
                      <m:t> </m:t>
                    </m:r>
                    <m:r>
                      <m:rPr>
                        <m:nor/>
                      </m:rPr>
                      <a:rPr lang="en-US" sz="3600" b="1" i="0" smtClean="0">
                        <a:solidFill>
                          <a:srgbClr val="C00000"/>
                        </a:solidFill>
                        <a:latin typeface="+mn-lt"/>
                        <a:ea typeface="Cambria Math" panose="02040503050406030204" pitchFamily="18" charset="0"/>
                      </a:rPr>
                      <m:t>×</m:t>
                    </m:r>
                    <m:r>
                      <m:rPr>
                        <m:nor/>
                      </m:rPr>
                      <a:rPr lang="en-US" sz="3600" b="1" i="0" smtClean="0">
                        <a:solidFill>
                          <a:srgbClr val="C00000"/>
                        </a:solidFill>
                        <a:latin typeface="+mn-lt"/>
                        <a:ea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sz="36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21</m:t>
                        </m:r>
                      </m:den>
                    </m:f>
                  </m:oMath>
                </a14:m>
                <a:r>
                  <a:rPr lang="en-US" sz="3600" b="1" dirty="0">
                    <a:solidFill>
                      <a:srgbClr val="C00000"/>
                    </a:solidFill>
                    <a:latin typeface="+mn-lt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6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196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210</m:t>
                        </m:r>
                      </m:den>
                    </m:f>
                    <m:r>
                      <a:rPr lang="en-US" sz="36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3600" b="1" i="0" smtClean="0">
                        <a:solidFill>
                          <a:srgbClr val="C00000"/>
                        </a:solidFill>
                        <a:latin typeface="+mn-lt"/>
                      </a:rPr>
                      <m:t>= </m:t>
                    </m:r>
                    <m:f>
                      <m:fPr>
                        <m:ctrlPr>
                          <a:rPr lang="en-US" sz="36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14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15</m:t>
                        </m:r>
                      </m:den>
                    </m:f>
                  </m:oMath>
                </a14:m>
                <a:endParaRPr lang="en-US" sz="3600" b="1" dirty="0">
                  <a:solidFill>
                    <a:srgbClr val="C00000"/>
                  </a:solidFill>
                  <a:effectLst/>
                  <a:latin typeface="+mn-lt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D5A8AE0-12F9-7D4A-E6F6-99A812C967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83832" y="4032833"/>
                <a:ext cx="5212080" cy="1062727"/>
              </a:xfrm>
              <a:prstGeom prst="rect">
                <a:avLst/>
              </a:prstGeom>
              <a:blipFill>
                <a:blip r:embed="rId6"/>
                <a:stretch>
                  <a:fillRect b="-57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Google Shape;222;p10">
            <a:extLst>
              <a:ext uri="{FF2B5EF4-FFF2-40B4-BE49-F238E27FC236}">
                <a16:creationId xmlns:a16="http://schemas.microsoft.com/office/drawing/2014/main" id="{9345F95C-6B0C-CC95-AF75-50CF1A7C6DD1}"/>
              </a:ext>
            </a:extLst>
          </p:cNvPr>
          <p:cNvSpPr txBox="1"/>
          <p:nvPr/>
        </p:nvSpPr>
        <p:spPr>
          <a:xfrm>
            <a:off x="0" y="572301"/>
            <a:ext cx="12192000" cy="584735"/>
          </a:xfrm>
          <a:prstGeom prst="rect">
            <a:avLst/>
          </a:prstGeom>
          <a:solidFill>
            <a:srgbClr val="0076A3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1">
              <a:buSzPts val="6000"/>
              <a:buFont typeface="Comic Sans MS"/>
            </a:pPr>
            <a:r>
              <a:rPr lang="en-GB" sz="3200" b="1" dirty="0">
                <a:solidFill>
                  <a:schemeClr val="bg1"/>
                </a:solidFill>
                <a:latin typeface="Comic Sans MS"/>
                <a:sym typeface="Comic Sans MS"/>
              </a:rPr>
              <a:t>Write the quotient in its simplest form.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68703A1-D110-437A-AC2A-E3698A8D66E7}"/>
              </a:ext>
            </a:extLst>
          </p:cNvPr>
          <p:cNvSpPr/>
          <p:nvPr/>
        </p:nvSpPr>
        <p:spPr>
          <a:xfrm>
            <a:off x="3818687" y="2397516"/>
            <a:ext cx="4572000" cy="1371600"/>
          </a:xfrm>
          <a:custGeom>
            <a:avLst/>
            <a:gdLst>
              <a:gd name="connsiteX0" fmla="*/ 0 w 4572000"/>
              <a:gd name="connsiteY0" fmla="*/ 228605 h 1371600"/>
              <a:gd name="connsiteX1" fmla="*/ 228605 w 4572000"/>
              <a:gd name="connsiteY1" fmla="*/ 0 h 1371600"/>
              <a:gd name="connsiteX2" fmla="*/ 832108 w 4572000"/>
              <a:gd name="connsiteY2" fmla="*/ 0 h 1371600"/>
              <a:gd name="connsiteX3" fmla="*/ 1517906 w 4572000"/>
              <a:gd name="connsiteY3" fmla="*/ 0 h 1371600"/>
              <a:gd name="connsiteX4" fmla="*/ 2203704 w 4572000"/>
              <a:gd name="connsiteY4" fmla="*/ 0 h 1371600"/>
              <a:gd name="connsiteX5" fmla="*/ 2971798 w 4572000"/>
              <a:gd name="connsiteY5" fmla="*/ 0 h 1371600"/>
              <a:gd name="connsiteX6" fmla="*/ 3616449 w 4572000"/>
              <a:gd name="connsiteY6" fmla="*/ 0 h 1371600"/>
              <a:gd name="connsiteX7" fmla="*/ 4343395 w 4572000"/>
              <a:gd name="connsiteY7" fmla="*/ 0 h 1371600"/>
              <a:gd name="connsiteX8" fmla="*/ 4572000 w 4572000"/>
              <a:gd name="connsiteY8" fmla="*/ 228605 h 1371600"/>
              <a:gd name="connsiteX9" fmla="*/ 4572000 w 4572000"/>
              <a:gd name="connsiteY9" fmla="*/ 658368 h 1371600"/>
              <a:gd name="connsiteX10" fmla="*/ 4572000 w 4572000"/>
              <a:gd name="connsiteY10" fmla="*/ 1142995 h 1371600"/>
              <a:gd name="connsiteX11" fmla="*/ 4343395 w 4572000"/>
              <a:gd name="connsiteY11" fmla="*/ 1371600 h 1371600"/>
              <a:gd name="connsiteX12" fmla="*/ 3739892 w 4572000"/>
              <a:gd name="connsiteY12" fmla="*/ 1371600 h 1371600"/>
              <a:gd name="connsiteX13" fmla="*/ 3012946 w 4572000"/>
              <a:gd name="connsiteY13" fmla="*/ 1371600 h 1371600"/>
              <a:gd name="connsiteX14" fmla="*/ 2409444 w 4572000"/>
              <a:gd name="connsiteY14" fmla="*/ 1371600 h 1371600"/>
              <a:gd name="connsiteX15" fmla="*/ 1723645 w 4572000"/>
              <a:gd name="connsiteY15" fmla="*/ 1371600 h 1371600"/>
              <a:gd name="connsiteX16" fmla="*/ 955551 w 4572000"/>
              <a:gd name="connsiteY16" fmla="*/ 1371600 h 1371600"/>
              <a:gd name="connsiteX17" fmla="*/ 228605 w 4572000"/>
              <a:gd name="connsiteY17" fmla="*/ 1371600 h 1371600"/>
              <a:gd name="connsiteX18" fmla="*/ 0 w 4572000"/>
              <a:gd name="connsiteY18" fmla="*/ 1142995 h 1371600"/>
              <a:gd name="connsiteX19" fmla="*/ 0 w 4572000"/>
              <a:gd name="connsiteY19" fmla="*/ 676656 h 1371600"/>
              <a:gd name="connsiteX20" fmla="*/ 0 w 4572000"/>
              <a:gd name="connsiteY20" fmla="*/ 228605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572000" h="1371600" extrusionOk="0">
                <a:moveTo>
                  <a:pt x="0" y="228605"/>
                </a:moveTo>
                <a:cubicBezTo>
                  <a:pt x="-22078" y="82333"/>
                  <a:pt x="103096" y="6301"/>
                  <a:pt x="228605" y="0"/>
                </a:cubicBezTo>
                <a:cubicBezTo>
                  <a:pt x="471318" y="29204"/>
                  <a:pt x="650951" y="-25837"/>
                  <a:pt x="832108" y="0"/>
                </a:cubicBezTo>
                <a:cubicBezTo>
                  <a:pt x="1013265" y="25837"/>
                  <a:pt x="1286141" y="15500"/>
                  <a:pt x="1517906" y="0"/>
                </a:cubicBezTo>
                <a:cubicBezTo>
                  <a:pt x="1749671" y="-15500"/>
                  <a:pt x="1876398" y="789"/>
                  <a:pt x="2203704" y="0"/>
                </a:cubicBezTo>
                <a:cubicBezTo>
                  <a:pt x="2531010" y="-789"/>
                  <a:pt x="2809952" y="-11868"/>
                  <a:pt x="2971798" y="0"/>
                </a:cubicBezTo>
                <a:cubicBezTo>
                  <a:pt x="3133644" y="11868"/>
                  <a:pt x="3424497" y="-6585"/>
                  <a:pt x="3616449" y="0"/>
                </a:cubicBezTo>
                <a:cubicBezTo>
                  <a:pt x="3808401" y="6585"/>
                  <a:pt x="4068798" y="25369"/>
                  <a:pt x="4343395" y="0"/>
                </a:cubicBezTo>
                <a:cubicBezTo>
                  <a:pt x="4471721" y="-2259"/>
                  <a:pt x="4572338" y="98132"/>
                  <a:pt x="4572000" y="228605"/>
                </a:cubicBezTo>
                <a:cubicBezTo>
                  <a:pt x="4565560" y="404636"/>
                  <a:pt x="4561107" y="492984"/>
                  <a:pt x="4572000" y="658368"/>
                </a:cubicBezTo>
                <a:cubicBezTo>
                  <a:pt x="4582893" y="823752"/>
                  <a:pt x="4592684" y="999395"/>
                  <a:pt x="4572000" y="1142995"/>
                </a:cubicBezTo>
                <a:cubicBezTo>
                  <a:pt x="4556445" y="1282502"/>
                  <a:pt x="4490299" y="1376625"/>
                  <a:pt x="4343395" y="1371600"/>
                </a:cubicBezTo>
                <a:cubicBezTo>
                  <a:pt x="4171649" y="1350800"/>
                  <a:pt x="4027229" y="1370827"/>
                  <a:pt x="3739892" y="1371600"/>
                </a:cubicBezTo>
                <a:cubicBezTo>
                  <a:pt x="3452555" y="1372373"/>
                  <a:pt x="3245294" y="1390279"/>
                  <a:pt x="3012946" y="1371600"/>
                </a:cubicBezTo>
                <a:cubicBezTo>
                  <a:pt x="2780598" y="1352921"/>
                  <a:pt x="2605595" y="1366826"/>
                  <a:pt x="2409444" y="1371600"/>
                </a:cubicBezTo>
                <a:cubicBezTo>
                  <a:pt x="2213293" y="1376374"/>
                  <a:pt x="1994232" y="1371725"/>
                  <a:pt x="1723645" y="1371600"/>
                </a:cubicBezTo>
                <a:cubicBezTo>
                  <a:pt x="1453058" y="1371475"/>
                  <a:pt x="1225117" y="1377704"/>
                  <a:pt x="955551" y="1371600"/>
                </a:cubicBezTo>
                <a:cubicBezTo>
                  <a:pt x="685985" y="1365496"/>
                  <a:pt x="404111" y="1344774"/>
                  <a:pt x="228605" y="1371600"/>
                </a:cubicBezTo>
                <a:cubicBezTo>
                  <a:pt x="86292" y="1367716"/>
                  <a:pt x="-7648" y="1253382"/>
                  <a:pt x="0" y="1142995"/>
                </a:cubicBezTo>
                <a:cubicBezTo>
                  <a:pt x="9430" y="1042393"/>
                  <a:pt x="12552" y="787658"/>
                  <a:pt x="0" y="676656"/>
                </a:cubicBezTo>
                <a:cubicBezTo>
                  <a:pt x="-12552" y="565654"/>
                  <a:pt x="6992" y="322332"/>
                  <a:pt x="0" y="228605"/>
                </a:cubicBez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2915551111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>
                    <a:lumMod val="75000"/>
                  </a:schemeClr>
                </a:solidFill>
                <a:prstDash val="dash"/>
              </a:ln>
              <a:noFill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BE8BF10-083F-4818-B334-F6CBBF3EFFAB}"/>
              </a:ext>
            </a:extLst>
          </p:cNvPr>
          <p:cNvSpPr/>
          <p:nvPr/>
        </p:nvSpPr>
        <p:spPr>
          <a:xfrm>
            <a:off x="3483832" y="3890159"/>
            <a:ext cx="5303520" cy="1371600"/>
          </a:xfrm>
          <a:custGeom>
            <a:avLst/>
            <a:gdLst>
              <a:gd name="connsiteX0" fmla="*/ 0 w 5303520"/>
              <a:gd name="connsiteY0" fmla="*/ 228605 h 1371600"/>
              <a:gd name="connsiteX1" fmla="*/ 228605 w 5303520"/>
              <a:gd name="connsiteY1" fmla="*/ 0 h 1371600"/>
              <a:gd name="connsiteX2" fmla="*/ 824009 w 5303520"/>
              <a:gd name="connsiteY2" fmla="*/ 0 h 1371600"/>
              <a:gd name="connsiteX3" fmla="*/ 1516339 w 5303520"/>
              <a:gd name="connsiteY3" fmla="*/ 0 h 1371600"/>
              <a:gd name="connsiteX4" fmla="*/ 2208669 w 5303520"/>
              <a:gd name="connsiteY4" fmla="*/ 0 h 1371600"/>
              <a:gd name="connsiteX5" fmla="*/ 2997925 w 5303520"/>
              <a:gd name="connsiteY5" fmla="*/ 0 h 1371600"/>
              <a:gd name="connsiteX6" fmla="*/ 3641792 w 5303520"/>
              <a:gd name="connsiteY6" fmla="*/ 0 h 1371600"/>
              <a:gd name="connsiteX7" fmla="*/ 4431048 w 5303520"/>
              <a:gd name="connsiteY7" fmla="*/ 0 h 1371600"/>
              <a:gd name="connsiteX8" fmla="*/ 5074915 w 5303520"/>
              <a:gd name="connsiteY8" fmla="*/ 0 h 1371600"/>
              <a:gd name="connsiteX9" fmla="*/ 5303520 w 5303520"/>
              <a:gd name="connsiteY9" fmla="*/ 228605 h 1371600"/>
              <a:gd name="connsiteX10" fmla="*/ 5303520 w 5303520"/>
              <a:gd name="connsiteY10" fmla="*/ 694944 h 1371600"/>
              <a:gd name="connsiteX11" fmla="*/ 5303520 w 5303520"/>
              <a:gd name="connsiteY11" fmla="*/ 1142995 h 1371600"/>
              <a:gd name="connsiteX12" fmla="*/ 5074915 w 5303520"/>
              <a:gd name="connsiteY12" fmla="*/ 1371600 h 1371600"/>
              <a:gd name="connsiteX13" fmla="*/ 4285659 w 5303520"/>
              <a:gd name="connsiteY13" fmla="*/ 1371600 h 1371600"/>
              <a:gd name="connsiteX14" fmla="*/ 3690255 w 5303520"/>
              <a:gd name="connsiteY14" fmla="*/ 1371600 h 1371600"/>
              <a:gd name="connsiteX15" fmla="*/ 2997925 w 5303520"/>
              <a:gd name="connsiteY15" fmla="*/ 1371600 h 1371600"/>
              <a:gd name="connsiteX16" fmla="*/ 2208669 w 5303520"/>
              <a:gd name="connsiteY16" fmla="*/ 1371600 h 1371600"/>
              <a:gd name="connsiteX17" fmla="*/ 1661728 w 5303520"/>
              <a:gd name="connsiteY17" fmla="*/ 1371600 h 1371600"/>
              <a:gd name="connsiteX18" fmla="*/ 969398 w 5303520"/>
              <a:gd name="connsiteY18" fmla="*/ 1371600 h 1371600"/>
              <a:gd name="connsiteX19" fmla="*/ 228605 w 5303520"/>
              <a:gd name="connsiteY19" fmla="*/ 1371600 h 1371600"/>
              <a:gd name="connsiteX20" fmla="*/ 0 w 5303520"/>
              <a:gd name="connsiteY20" fmla="*/ 1142995 h 1371600"/>
              <a:gd name="connsiteX21" fmla="*/ 0 w 5303520"/>
              <a:gd name="connsiteY21" fmla="*/ 704088 h 1371600"/>
              <a:gd name="connsiteX22" fmla="*/ 0 w 5303520"/>
              <a:gd name="connsiteY22" fmla="*/ 228605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303520" h="1371600" extrusionOk="0">
                <a:moveTo>
                  <a:pt x="0" y="228605"/>
                </a:moveTo>
                <a:cubicBezTo>
                  <a:pt x="-22078" y="82333"/>
                  <a:pt x="103096" y="6301"/>
                  <a:pt x="228605" y="0"/>
                </a:cubicBezTo>
                <a:cubicBezTo>
                  <a:pt x="368189" y="-24350"/>
                  <a:pt x="702070" y="2782"/>
                  <a:pt x="824009" y="0"/>
                </a:cubicBezTo>
                <a:cubicBezTo>
                  <a:pt x="945948" y="-2782"/>
                  <a:pt x="1224398" y="31050"/>
                  <a:pt x="1516339" y="0"/>
                </a:cubicBezTo>
                <a:cubicBezTo>
                  <a:pt x="1808280" y="-31050"/>
                  <a:pt x="1972891" y="4674"/>
                  <a:pt x="2208669" y="0"/>
                </a:cubicBezTo>
                <a:cubicBezTo>
                  <a:pt x="2444447" y="-4674"/>
                  <a:pt x="2656252" y="17834"/>
                  <a:pt x="2997925" y="0"/>
                </a:cubicBezTo>
                <a:cubicBezTo>
                  <a:pt x="3339598" y="-17834"/>
                  <a:pt x="3352240" y="11795"/>
                  <a:pt x="3641792" y="0"/>
                </a:cubicBezTo>
                <a:cubicBezTo>
                  <a:pt x="3931344" y="-11795"/>
                  <a:pt x="4224732" y="-20202"/>
                  <a:pt x="4431048" y="0"/>
                </a:cubicBezTo>
                <a:cubicBezTo>
                  <a:pt x="4637364" y="20202"/>
                  <a:pt x="4849377" y="-15344"/>
                  <a:pt x="5074915" y="0"/>
                </a:cubicBezTo>
                <a:cubicBezTo>
                  <a:pt x="5190954" y="-28629"/>
                  <a:pt x="5330185" y="87148"/>
                  <a:pt x="5303520" y="228605"/>
                </a:cubicBezTo>
                <a:cubicBezTo>
                  <a:pt x="5306521" y="444748"/>
                  <a:pt x="5294982" y="503449"/>
                  <a:pt x="5303520" y="694944"/>
                </a:cubicBezTo>
                <a:cubicBezTo>
                  <a:pt x="5312058" y="886439"/>
                  <a:pt x="5282357" y="996928"/>
                  <a:pt x="5303520" y="1142995"/>
                </a:cubicBezTo>
                <a:cubicBezTo>
                  <a:pt x="5301487" y="1251704"/>
                  <a:pt x="5190682" y="1395647"/>
                  <a:pt x="5074915" y="1371600"/>
                </a:cubicBezTo>
                <a:cubicBezTo>
                  <a:pt x="4797021" y="1357302"/>
                  <a:pt x="4593083" y="1384761"/>
                  <a:pt x="4285659" y="1371600"/>
                </a:cubicBezTo>
                <a:cubicBezTo>
                  <a:pt x="3978235" y="1358439"/>
                  <a:pt x="3918883" y="1379412"/>
                  <a:pt x="3690255" y="1371600"/>
                </a:cubicBezTo>
                <a:cubicBezTo>
                  <a:pt x="3461627" y="1363788"/>
                  <a:pt x="3200532" y="1390465"/>
                  <a:pt x="2997925" y="1371600"/>
                </a:cubicBezTo>
                <a:cubicBezTo>
                  <a:pt x="2795318" y="1352736"/>
                  <a:pt x="2588792" y="1396997"/>
                  <a:pt x="2208669" y="1371600"/>
                </a:cubicBezTo>
                <a:cubicBezTo>
                  <a:pt x="1828546" y="1346203"/>
                  <a:pt x="1797787" y="1394023"/>
                  <a:pt x="1661728" y="1371600"/>
                </a:cubicBezTo>
                <a:cubicBezTo>
                  <a:pt x="1525669" y="1349177"/>
                  <a:pt x="1247633" y="1384251"/>
                  <a:pt x="969398" y="1371600"/>
                </a:cubicBezTo>
                <a:cubicBezTo>
                  <a:pt x="691163" y="1358950"/>
                  <a:pt x="391282" y="1339082"/>
                  <a:pt x="228605" y="1371600"/>
                </a:cubicBezTo>
                <a:cubicBezTo>
                  <a:pt x="93735" y="1381979"/>
                  <a:pt x="14229" y="1294890"/>
                  <a:pt x="0" y="1142995"/>
                </a:cubicBezTo>
                <a:cubicBezTo>
                  <a:pt x="-12448" y="973765"/>
                  <a:pt x="1721" y="821063"/>
                  <a:pt x="0" y="704088"/>
                </a:cubicBezTo>
                <a:cubicBezTo>
                  <a:pt x="-1721" y="587113"/>
                  <a:pt x="-7173" y="354170"/>
                  <a:pt x="0" y="228605"/>
                </a:cubicBez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2915551111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>
                    <a:lumMod val="75000"/>
                  </a:schemeClr>
                </a:solidFill>
                <a:prstDash val="dash"/>
              </a:ln>
              <a:noFill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07578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D04F5D56-83E0-4229-A27A-FA3DC33E21D0}"/>
                  </a:ext>
                </a:extLst>
              </p:cNvPr>
              <p:cNvSpPr txBox="1"/>
              <p:nvPr/>
            </p:nvSpPr>
            <p:spPr>
              <a:xfrm>
                <a:off x="4243914" y="2496897"/>
                <a:ext cx="3749040" cy="115929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168275"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40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j-lt"/>
                      </a:rPr>
                      <m:t>5</m:t>
                    </m:r>
                    <m:f>
                      <m:fPr>
                        <m:ctrlPr>
                          <a:rPr lang="en-US" sz="4000" b="1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8</m:t>
                        </m:r>
                      </m:den>
                    </m:f>
                    <m:r>
                      <m:rPr>
                        <m:nor/>
                      </m:rPr>
                      <a:rPr lang="en-US" sz="40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rPr>
                      <m:t> </m:t>
                    </m:r>
                    <m:r>
                      <m:rPr>
                        <m:nor/>
                      </m:rPr>
                      <a:rPr lang="en-US" sz="40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Cambria Math" panose="02040503050406030204" pitchFamily="18" charset="0"/>
                      </a:rPr>
                      <m:t>÷</m:t>
                    </m:r>
                    <m:r>
                      <m:rPr>
                        <m:nor/>
                      </m:rPr>
                      <a:rPr lang="en-US" sz="40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Cambria Math" panose="02040503050406030204" pitchFamily="18" charset="0"/>
                      </a:rPr>
                      <m:t> 9 </m:t>
                    </m:r>
                  </m:oMath>
                </a14:m>
                <a:r>
                  <a:rPr lang="en-US" sz="4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...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4000" b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..</m:t>
                        </m:r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.</m:t>
                        </m:r>
                      </m:den>
                    </m:f>
                  </m:oMath>
                </a14:m>
                <a:r>
                  <a:rPr lang="en-US" sz="4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</a:rPr>
                  <a:t> </a:t>
                </a:r>
                <a:endParaRPr lang="en-US" sz="4000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lt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D04F5D56-83E0-4229-A27A-FA3DC33E21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3914" y="2496897"/>
                <a:ext cx="3749040" cy="1159292"/>
              </a:xfrm>
              <a:prstGeom prst="rect">
                <a:avLst/>
              </a:prstGeom>
              <a:blipFill>
                <a:blip r:embed="rId4"/>
                <a:stretch>
                  <a:fillRect b="-68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3BA86544-C6E8-B612-F1BA-6F00B37F1D3D}"/>
                  </a:ext>
                </a:extLst>
              </p:cNvPr>
              <p:cNvSpPr txBox="1"/>
              <p:nvPr/>
            </p:nvSpPr>
            <p:spPr>
              <a:xfrm>
                <a:off x="4258419" y="2506048"/>
                <a:ext cx="3566160" cy="115281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 marL="168275"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40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rPr>
                      <m:t>5</m:t>
                    </m:r>
                    <m:f>
                      <m:fPr>
                        <m:ctrlPr>
                          <a:rPr lang="en-US" sz="4000" b="1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8</m:t>
                        </m:r>
                      </m:den>
                    </m:f>
                    <m:r>
                      <m:rPr>
                        <m:nor/>
                      </m:rPr>
                      <a:rPr lang="en-US" sz="40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rPr>
                      <m:t> </m:t>
                    </m:r>
                    <m:r>
                      <m:rPr>
                        <m:nor/>
                      </m:rPr>
                      <a:rPr lang="en-US" sz="40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Cambria Math" panose="02040503050406030204" pitchFamily="18" charset="0"/>
                      </a:rPr>
                      <m:t>÷</m:t>
                    </m:r>
                    <m:r>
                      <m:rPr>
                        <m:nor/>
                      </m:rPr>
                      <a:rPr lang="en-US" sz="40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Cambria Math" panose="02040503050406030204" pitchFamily="18" charset="0"/>
                      </a:rPr>
                      <m:t> 9 </m:t>
                    </m:r>
                  </m:oMath>
                </a14:m>
                <a:r>
                  <a:rPr lang="en-US" sz="4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 smtClean="0">
                            <a:solidFill>
                              <a:srgbClr val="74C274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rgbClr val="74C274"/>
                            </a:solidFill>
                            <a:latin typeface="+mn-lt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4000" b="1" i="0" smtClean="0">
                            <a:solidFill>
                              <a:srgbClr val="74C274"/>
                            </a:solidFill>
                            <a:latin typeface="+mn-lt"/>
                          </a:rPr>
                          <m:t>8</m:t>
                        </m:r>
                      </m:den>
                    </m:f>
                  </m:oMath>
                </a14:m>
                <a:endParaRPr lang="en-US" sz="4000" b="1" dirty="0">
                  <a:solidFill>
                    <a:schemeClr val="accent1">
                      <a:lumMod val="50000"/>
                    </a:schemeClr>
                  </a:solidFill>
                  <a:effectLst/>
                  <a:latin typeface="+mn-lt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3BA86544-C6E8-B612-F1BA-6F00B37F1D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8419" y="2506048"/>
                <a:ext cx="3566160" cy="1152816"/>
              </a:xfrm>
              <a:prstGeom prst="rect">
                <a:avLst/>
              </a:prstGeom>
              <a:blipFill>
                <a:blip r:embed="rId5"/>
                <a:stretch>
                  <a:fillRect b="-74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D5A8AE0-12F9-7D4A-E6F6-99A812C9674E}"/>
                  </a:ext>
                </a:extLst>
              </p:cNvPr>
              <p:cNvSpPr txBox="1"/>
              <p:nvPr/>
            </p:nvSpPr>
            <p:spPr>
              <a:xfrm>
                <a:off x="3852026" y="4042036"/>
                <a:ext cx="4480560" cy="10627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168275">
                  <a:spcAft>
                    <a:spcPts val="80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36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45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8</m:t>
                        </m:r>
                      </m:den>
                    </m:f>
                    <m:r>
                      <m:rPr>
                        <m:nor/>
                      </m:rPr>
                      <a:rPr lang="en-US" sz="3600" b="1" i="0" smtClean="0">
                        <a:solidFill>
                          <a:srgbClr val="C00000"/>
                        </a:solidFill>
                        <a:latin typeface="+mn-lt"/>
                      </a:rPr>
                      <m:t> </m:t>
                    </m:r>
                    <m:r>
                      <m:rPr>
                        <m:nor/>
                      </m:rPr>
                      <a:rPr lang="en-US" sz="3600" b="1" i="0" smtClean="0">
                        <a:solidFill>
                          <a:srgbClr val="C00000"/>
                        </a:solidFill>
                        <a:latin typeface="+mn-lt"/>
                        <a:ea typeface="Cambria Math" panose="02040503050406030204" pitchFamily="18" charset="0"/>
                      </a:rPr>
                      <m:t>×</m:t>
                    </m:r>
                    <m:r>
                      <m:rPr>
                        <m:nor/>
                      </m:rPr>
                      <a:rPr lang="en-US" sz="3600" b="1" i="0" smtClean="0">
                        <a:solidFill>
                          <a:srgbClr val="C00000"/>
                        </a:solidFill>
                        <a:latin typeface="+mn-lt"/>
                        <a:ea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sz="36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sz="3600" b="1" dirty="0">
                    <a:solidFill>
                      <a:srgbClr val="C00000"/>
                    </a:solidFill>
                    <a:latin typeface="+mn-lt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6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45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72</m:t>
                        </m:r>
                      </m:den>
                    </m:f>
                    <m:r>
                      <a:rPr lang="en-US" sz="36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3600" b="1" i="0" smtClean="0">
                        <a:solidFill>
                          <a:srgbClr val="C00000"/>
                        </a:solidFill>
                        <a:latin typeface="+mn-lt"/>
                      </a:rPr>
                      <m:t>= </m:t>
                    </m:r>
                    <m:f>
                      <m:fPr>
                        <m:ctrlPr>
                          <a:rPr lang="en-US" sz="36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8</m:t>
                        </m:r>
                      </m:den>
                    </m:f>
                  </m:oMath>
                </a14:m>
                <a:endParaRPr lang="en-US" sz="3600" b="1" dirty="0">
                  <a:solidFill>
                    <a:srgbClr val="C00000"/>
                  </a:solidFill>
                  <a:effectLst/>
                  <a:latin typeface="+mn-lt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D5A8AE0-12F9-7D4A-E6F6-99A812C967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2026" y="4042036"/>
                <a:ext cx="4480560" cy="1062727"/>
              </a:xfrm>
              <a:prstGeom prst="rect">
                <a:avLst/>
              </a:prstGeom>
              <a:blipFill>
                <a:blip r:embed="rId6"/>
                <a:stretch>
                  <a:fillRect b="-57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Google Shape;222;p10">
            <a:extLst>
              <a:ext uri="{FF2B5EF4-FFF2-40B4-BE49-F238E27FC236}">
                <a16:creationId xmlns:a16="http://schemas.microsoft.com/office/drawing/2014/main" id="{0F3F3D40-AA68-2B0B-854B-61F120289CBA}"/>
              </a:ext>
            </a:extLst>
          </p:cNvPr>
          <p:cNvSpPr txBox="1"/>
          <p:nvPr/>
        </p:nvSpPr>
        <p:spPr>
          <a:xfrm>
            <a:off x="0" y="572301"/>
            <a:ext cx="12192000" cy="584735"/>
          </a:xfrm>
          <a:prstGeom prst="rect">
            <a:avLst/>
          </a:prstGeom>
          <a:solidFill>
            <a:srgbClr val="0076A3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1">
              <a:buSzPts val="6000"/>
              <a:buFont typeface="Comic Sans MS"/>
            </a:pPr>
            <a:r>
              <a:rPr lang="en-GB" sz="3200" b="1" dirty="0">
                <a:solidFill>
                  <a:schemeClr val="bg1"/>
                </a:solidFill>
                <a:latin typeface="Comic Sans MS"/>
                <a:sym typeface="Comic Sans MS"/>
              </a:rPr>
              <a:t>Write the quotient in its simplest form.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6B6038F-C125-4B29-988F-3291C56845F3}"/>
              </a:ext>
            </a:extLst>
          </p:cNvPr>
          <p:cNvSpPr/>
          <p:nvPr/>
        </p:nvSpPr>
        <p:spPr>
          <a:xfrm>
            <a:off x="3805076" y="2392595"/>
            <a:ext cx="4572000" cy="1371600"/>
          </a:xfrm>
          <a:custGeom>
            <a:avLst/>
            <a:gdLst>
              <a:gd name="connsiteX0" fmla="*/ 0 w 4572000"/>
              <a:gd name="connsiteY0" fmla="*/ 228605 h 1371600"/>
              <a:gd name="connsiteX1" fmla="*/ 228605 w 4572000"/>
              <a:gd name="connsiteY1" fmla="*/ 0 h 1371600"/>
              <a:gd name="connsiteX2" fmla="*/ 832108 w 4572000"/>
              <a:gd name="connsiteY2" fmla="*/ 0 h 1371600"/>
              <a:gd name="connsiteX3" fmla="*/ 1517906 w 4572000"/>
              <a:gd name="connsiteY3" fmla="*/ 0 h 1371600"/>
              <a:gd name="connsiteX4" fmla="*/ 2203704 w 4572000"/>
              <a:gd name="connsiteY4" fmla="*/ 0 h 1371600"/>
              <a:gd name="connsiteX5" fmla="*/ 2971798 w 4572000"/>
              <a:gd name="connsiteY5" fmla="*/ 0 h 1371600"/>
              <a:gd name="connsiteX6" fmla="*/ 3616449 w 4572000"/>
              <a:gd name="connsiteY6" fmla="*/ 0 h 1371600"/>
              <a:gd name="connsiteX7" fmla="*/ 4343395 w 4572000"/>
              <a:gd name="connsiteY7" fmla="*/ 0 h 1371600"/>
              <a:gd name="connsiteX8" fmla="*/ 4572000 w 4572000"/>
              <a:gd name="connsiteY8" fmla="*/ 228605 h 1371600"/>
              <a:gd name="connsiteX9" fmla="*/ 4572000 w 4572000"/>
              <a:gd name="connsiteY9" fmla="*/ 658368 h 1371600"/>
              <a:gd name="connsiteX10" fmla="*/ 4572000 w 4572000"/>
              <a:gd name="connsiteY10" fmla="*/ 1142995 h 1371600"/>
              <a:gd name="connsiteX11" fmla="*/ 4343395 w 4572000"/>
              <a:gd name="connsiteY11" fmla="*/ 1371600 h 1371600"/>
              <a:gd name="connsiteX12" fmla="*/ 3739892 w 4572000"/>
              <a:gd name="connsiteY12" fmla="*/ 1371600 h 1371600"/>
              <a:gd name="connsiteX13" fmla="*/ 3012946 w 4572000"/>
              <a:gd name="connsiteY13" fmla="*/ 1371600 h 1371600"/>
              <a:gd name="connsiteX14" fmla="*/ 2409444 w 4572000"/>
              <a:gd name="connsiteY14" fmla="*/ 1371600 h 1371600"/>
              <a:gd name="connsiteX15" fmla="*/ 1723645 w 4572000"/>
              <a:gd name="connsiteY15" fmla="*/ 1371600 h 1371600"/>
              <a:gd name="connsiteX16" fmla="*/ 955551 w 4572000"/>
              <a:gd name="connsiteY16" fmla="*/ 1371600 h 1371600"/>
              <a:gd name="connsiteX17" fmla="*/ 228605 w 4572000"/>
              <a:gd name="connsiteY17" fmla="*/ 1371600 h 1371600"/>
              <a:gd name="connsiteX18" fmla="*/ 0 w 4572000"/>
              <a:gd name="connsiteY18" fmla="*/ 1142995 h 1371600"/>
              <a:gd name="connsiteX19" fmla="*/ 0 w 4572000"/>
              <a:gd name="connsiteY19" fmla="*/ 676656 h 1371600"/>
              <a:gd name="connsiteX20" fmla="*/ 0 w 4572000"/>
              <a:gd name="connsiteY20" fmla="*/ 228605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572000" h="1371600" extrusionOk="0">
                <a:moveTo>
                  <a:pt x="0" y="228605"/>
                </a:moveTo>
                <a:cubicBezTo>
                  <a:pt x="-22078" y="82333"/>
                  <a:pt x="103096" y="6301"/>
                  <a:pt x="228605" y="0"/>
                </a:cubicBezTo>
                <a:cubicBezTo>
                  <a:pt x="471318" y="29204"/>
                  <a:pt x="650951" y="-25837"/>
                  <a:pt x="832108" y="0"/>
                </a:cubicBezTo>
                <a:cubicBezTo>
                  <a:pt x="1013265" y="25837"/>
                  <a:pt x="1286141" y="15500"/>
                  <a:pt x="1517906" y="0"/>
                </a:cubicBezTo>
                <a:cubicBezTo>
                  <a:pt x="1749671" y="-15500"/>
                  <a:pt x="1876398" y="789"/>
                  <a:pt x="2203704" y="0"/>
                </a:cubicBezTo>
                <a:cubicBezTo>
                  <a:pt x="2531010" y="-789"/>
                  <a:pt x="2809952" y="-11868"/>
                  <a:pt x="2971798" y="0"/>
                </a:cubicBezTo>
                <a:cubicBezTo>
                  <a:pt x="3133644" y="11868"/>
                  <a:pt x="3424497" y="-6585"/>
                  <a:pt x="3616449" y="0"/>
                </a:cubicBezTo>
                <a:cubicBezTo>
                  <a:pt x="3808401" y="6585"/>
                  <a:pt x="4068798" y="25369"/>
                  <a:pt x="4343395" y="0"/>
                </a:cubicBezTo>
                <a:cubicBezTo>
                  <a:pt x="4471721" y="-2259"/>
                  <a:pt x="4572338" y="98132"/>
                  <a:pt x="4572000" y="228605"/>
                </a:cubicBezTo>
                <a:cubicBezTo>
                  <a:pt x="4565560" y="404636"/>
                  <a:pt x="4561107" y="492984"/>
                  <a:pt x="4572000" y="658368"/>
                </a:cubicBezTo>
                <a:cubicBezTo>
                  <a:pt x="4582893" y="823752"/>
                  <a:pt x="4592684" y="999395"/>
                  <a:pt x="4572000" y="1142995"/>
                </a:cubicBezTo>
                <a:cubicBezTo>
                  <a:pt x="4556445" y="1282502"/>
                  <a:pt x="4490299" y="1376625"/>
                  <a:pt x="4343395" y="1371600"/>
                </a:cubicBezTo>
                <a:cubicBezTo>
                  <a:pt x="4171649" y="1350800"/>
                  <a:pt x="4027229" y="1370827"/>
                  <a:pt x="3739892" y="1371600"/>
                </a:cubicBezTo>
                <a:cubicBezTo>
                  <a:pt x="3452555" y="1372373"/>
                  <a:pt x="3245294" y="1390279"/>
                  <a:pt x="3012946" y="1371600"/>
                </a:cubicBezTo>
                <a:cubicBezTo>
                  <a:pt x="2780598" y="1352921"/>
                  <a:pt x="2605595" y="1366826"/>
                  <a:pt x="2409444" y="1371600"/>
                </a:cubicBezTo>
                <a:cubicBezTo>
                  <a:pt x="2213293" y="1376374"/>
                  <a:pt x="1994232" y="1371725"/>
                  <a:pt x="1723645" y="1371600"/>
                </a:cubicBezTo>
                <a:cubicBezTo>
                  <a:pt x="1453058" y="1371475"/>
                  <a:pt x="1225117" y="1377704"/>
                  <a:pt x="955551" y="1371600"/>
                </a:cubicBezTo>
                <a:cubicBezTo>
                  <a:pt x="685985" y="1365496"/>
                  <a:pt x="404111" y="1344774"/>
                  <a:pt x="228605" y="1371600"/>
                </a:cubicBezTo>
                <a:cubicBezTo>
                  <a:pt x="86292" y="1367716"/>
                  <a:pt x="-7648" y="1253382"/>
                  <a:pt x="0" y="1142995"/>
                </a:cubicBezTo>
                <a:cubicBezTo>
                  <a:pt x="9430" y="1042393"/>
                  <a:pt x="12552" y="787658"/>
                  <a:pt x="0" y="676656"/>
                </a:cubicBezTo>
                <a:cubicBezTo>
                  <a:pt x="-12552" y="565654"/>
                  <a:pt x="6992" y="322332"/>
                  <a:pt x="0" y="228605"/>
                </a:cubicBez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2915551111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>
                    <a:lumMod val="75000"/>
                  </a:schemeClr>
                </a:solidFill>
                <a:prstDash val="dash"/>
              </a:ln>
              <a:noFill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5181339-7005-42C5-8FE8-1C559D98607E}"/>
              </a:ext>
            </a:extLst>
          </p:cNvPr>
          <p:cNvSpPr/>
          <p:nvPr/>
        </p:nvSpPr>
        <p:spPr>
          <a:xfrm>
            <a:off x="3805076" y="3897914"/>
            <a:ext cx="4572000" cy="1371600"/>
          </a:xfrm>
          <a:custGeom>
            <a:avLst/>
            <a:gdLst>
              <a:gd name="connsiteX0" fmla="*/ 0 w 4572000"/>
              <a:gd name="connsiteY0" fmla="*/ 228605 h 1371600"/>
              <a:gd name="connsiteX1" fmla="*/ 228605 w 4572000"/>
              <a:gd name="connsiteY1" fmla="*/ 0 h 1371600"/>
              <a:gd name="connsiteX2" fmla="*/ 832108 w 4572000"/>
              <a:gd name="connsiteY2" fmla="*/ 0 h 1371600"/>
              <a:gd name="connsiteX3" fmla="*/ 1517906 w 4572000"/>
              <a:gd name="connsiteY3" fmla="*/ 0 h 1371600"/>
              <a:gd name="connsiteX4" fmla="*/ 2203704 w 4572000"/>
              <a:gd name="connsiteY4" fmla="*/ 0 h 1371600"/>
              <a:gd name="connsiteX5" fmla="*/ 2971798 w 4572000"/>
              <a:gd name="connsiteY5" fmla="*/ 0 h 1371600"/>
              <a:gd name="connsiteX6" fmla="*/ 3616449 w 4572000"/>
              <a:gd name="connsiteY6" fmla="*/ 0 h 1371600"/>
              <a:gd name="connsiteX7" fmla="*/ 4343395 w 4572000"/>
              <a:gd name="connsiteY7" fmla="*/ 0 h 1371600"/>
              <a:gd name="connsiteX8" fmla="*/ 4572000 w 4572000"/>
              <a:gd name="connsiteY8" fmla="*/ 228605 h 1371600"/>
              <a:gd name="connsiteX9" fmla="*/ 4572000 w 4572000"/>
              <a:gd name="connsiteY9" fmla="*/ 658368 h 1371600"/>
              <a:gd name="connsiteX10" fmla="*/ 4572000 w 4572000"/>
              <a:gd name="connsiteY10" fmla="*/ 1142995 h 1371600"/>
              <a:gd name="connsiteX11" fmla="*/ 4343395 w 4572000"/>
              <a:gd name="connsiteY11" fmla="*/ 1371600 h 1371600"/>
              <a:gd name="connsiteX12" fmla="*/ 3739892 w 4572000"/>
              <a:gd name="connsiteY12" fmla="*/ 1371600 h 1371600"/>
              <a:gd name="connsiteX13" fmla="*/ 3012946 w 4572000"/>
              <a:gd name="connsiteY13" fmla="*/ 1371600 h 1371600"/>
              <a:gd name="connsiteX14" fmla="*/ 2409444 w 4572000"/>
              <a:gd name="connsiteY14" fmla="*/ 1371600 h 1371600"/>
              <a:gd name="connsiteX15" fmla="*/ 1723645 w 4572000"/>
              <a:gd name="connsiteY15" fmla="*/ 1371600 h 1371600"/>
              <a:gd name="connsiteX16" fmla="*/ 955551 w 4572000"/>
              <a:gd name="connsiteY16" fmla="*/ 1371600 h 1371600"/>
              <a:gd name="connsiteX17" fmla="*/ 228605 w 4572000"/>
              <a:gd name="connsiteY17" fmla="*/ 1371600 h 1371600"/>
              <a:gd name="connsiteX18" fmla="*/ 0 w 4572000"/>
              <a:gd name="connsiteY18" fmla="*/ 1142995 h 1371600"/>
              <a:gd name="connsiteX19" fmla="*/ 0 w 4572000"/>
              <a:gd name="connsiteY19" fmla="*/ 676656 h 1371600"/>
              <a:gd name="connsiteX20" fmla="*/ 0 w 4572000"/>
              <a:gd name="connsiteY20" fmla="*/ 228605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572000" h="1371600" extrusionOk="0">
                <a:moveTo>
                  <a:pt x="0" y="228605"/>
                </a:moveTo>
                <a:cubicBezTo>
                  <a:pt x="-22078" y="82333"/>
                  <a:pt x="103096" y="6301"/>
                  <a:pt x="228605" y="0"/>
                </a:cubicBezTo>
                <a:cubicBezTo>
                  <a:pt x="471318" y="29204"/>
                  <a:pt x="650951" y="-25837"/>
                  <a:pt x="832108" y="0"/>
                </a:cubicBezTo>
                <a:cubicBezTo>
                  <a:pt x="1013265" y="25837"/>
                  <a:pt x="1286141" y="15500"/>
                  <a:pt x="1517906" y="0"/>
                </a:cubicBezTo>
                <a:cubicBezTo>
                  <a:pt x="1749671" y="-15500"/>
                  <a:pt x="1876398" y="789"/>
                  <a:pt x="2203704" y="0"/>
                </a:cubicBezTo>
                <a:cubicBezTo>
                  <a:pt x="2531010" y="-789"/>
                  <a:pt x="2809952" y="-11868"/>
                  <a:pt x="2971798" y="0"/>
                </a:cubicBezTo>
                <a:cubicBezTo>
                  <a:pt x="3133644" y="11868"/>
                  <a:pt x="3424497" y="-6585"/>
                  <a:pt x="3616449" y="0"/>
                </a:cubicBezTo>
                <a:cubicBezTo>
                  <a:pt x="3808401" y="6585"/>
                  <a:pt x="4068798" y="25369"/>
                  <a:pt x="4343395" y="0"/>
                </a:cubicBezTo>
                <a:cubicBezTo>
                  <a:pt x="4471721" y="-2259"/>
                  <a:pt x="4572338" y="98132"/>
                  <a:pt x="4572000" y="228605"/>
                </a:cubicBezTo>
                <a:cubicBezTo>
                  <a:pt x="4565560" y="404636"/>
                  <a:pt x="4561107" y="492984"/>
                  <a:pt x="4572000" y="658368"/>
                </a:cubicBezTo>
                <a:cubicBezTo>
                  <a:pt x="4582893" y="823752"/>
                  <a:pt x="4592684" y="999395"/>
                  <a:pt x="4572000" y="1142995"/>
                </a:cubicBezTo>
                <a:cubicBezTo>
                  <a:pt x="4556445" y="1282502"/>
                  <a:pt x="4490299" y="1376625"/>
                  <a:pt x="4343395" y="1371600"/>
                </a:cubicBezTo>
                <a:cubicBezTo>
                  <a:pt x="4171649" y="1350800"/>
                  <a:pt x="4027229" y="1370827"/>
                  <a:pt x="3739892" y="1371600"/>
                </a:cubicBezTo>
                <a:cubicBezTo>
                  <a:pt x="3452555" y="1372373"/>
                  <a:pt x="3245294" y="1390279"/>
                  <a:pt x="3012946" y="1371600"/>
                </a:cubicBezTo>
                <a:cubicBezTo>
                  <a:pt x="2780598" y="1352921"/>
                  <a:pt x="2605595" y="1366826"/>
                  <a:pt x="2409444" y="1371600"/>
                </a:cubicBezTo>
                <a:cubicBezTo>
                  <a:pt x="2213293" y="1376374"/>
                  <a:pt x="1994232" y="1371725"/>
                  <a:pt x="1723645" y="1371600"/>
                </a:cubicBezTo>
                <a:cubicBezTo>
                  <a:pt x="1453058" y="1371475"/>
                  <a:pt x="1225117" y="1377704"/>
                  <a:pt x="955551" y="1371600"/>
                </a:cubicBezTo>
                <a:cubicBezTo>
                  <a:pt x="685985" y="1365496"/>
                  <a:pt x="404111" y="1344774"/>
                  <a:pt x="228605" y="1371600"/>
                </a:cubicBezTo>
                <a:cubicBezTo>
                  <a:pt x="86292" y="1367716"/>
                  <a:pt x="-7648" y="1253382"/>
                  <a:pt x="0" y="1142995"/>
                </a:cubicBezTo>
                <a:cubicBezTo>
                  <a:pt x="9430" y="1042393"/>
                  <a:pt x="12552" y="787658"/>
                  <a:pt x="0" y="676656"/>
                </a:cubicBezTo>
                <a:cubicBezTo>
                  <a:pt x="-12552" y="565654"/>
                  <a:pt x="6992" y="322332"/>
                  <a:pt x="0" y="228605"/>
                </a:cubicBez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2915551111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>
                    <a:lumMod val="75000"/>
                  </a:schemeClr>
                </a:solidFill>
                <a:prstDash val="dash"/>
              </a:ln>
              <a:noFill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04453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22;p10">
            <a:extLst>
              <a:ext uri="{FF2B5EF4-FFF2-40B4-BE49-F238E27FC236}">
                <a16:creationId xmlns:a16="http://schemas.microsoft.com/office/drawing/2014/main" id="{8A036A78-0108-4728-A23D-00AEBC3C2F2B}"/>
              </a:ext>
            </a:extLst>
          </p:cNvPr>
          <p:cNvSpPr txBox="1"/>
          <p:nvPr/>
        </p:nvSpPr>
        <p:spPr>
          <a:xfrm>
            <a:off x="0" y="572301"/>
            <a:ext cx="12192000" cy="584735"/>
          </a:xfrm>
          <a:prstGeom prst="rect">
            <a:avLst/>
          </a:prstGeom>
          <a:solidFill>
            <a:srgbClr val="0076A3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1">
              <a:buSzPts val="6000"/>
              <a:buFont typeface="Comic Sans MS"/>
            </a:pPr>
            <a:r>
              <a:rPr lang="en-GB" sz="3200" b="1" dirty="0">
                <a:solidFill>
                  <a:schemeClr val="bg1"/>
                </a:solidFill>
                <a:latin typeface="Comic Sans MS"/>
                <a:sym typeface="Comic Sans MS"/>
              </a:rPr>
              <a:t>Solve the following problem.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A69026D-F565-4197-BF7F-18393ACDD979}"/>
                  </a:ext>
                </a:extLst>
              </p:cNvPr>
              <p:cNvSpPr txBox="1"/>
              <p:nvPr/>
            </p:nvSpPr>
            <p:spPr>
              <a:xfrm>
                <a:off x="571500" y="1311134"/>
                <a:ext cx="11048999" cy="23226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Dany bought </a:t>
                </a:r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lt"/>
                    <a:ea typeface="Calibri" panose="020F0502020204030204" pitchFamily="34" charset="0"/>
                    <a:cs typeface="Arial" panose="020B0604020202020204" pitchFamily="34" charset="0"/>
                  </a:rPr>
                  <a:t>2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rPr>
                      <m:t>5</m:t>
                    </m:r>
                    <m:f>
                      <m:fPr>
                        <m:ctrlPr>
                          <a:rPr lang="en-US" sz="2800" b="1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</a:rPr>
                  <a:t> </a:t>
                </a:r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kg of sugar. </a:t>
                </a: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He packed them in bags of </a:t>
                </a:r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Calibri" panose="020F0502020204030204" pitchFamily="34" charset="0"/>
                    <a:cs typeface="Arial" panose="020B0604020202020204" pitchFamily="34" charset="0"/>
                  </a:rPr>
                  <a:t>4</a:t>
                </a:r>
                <a:r>
                  <a:rPr lang="en-US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4</m:t>
                        </m:r>
                      </m:den>
                    </m:f>
                    <m:r>
                      <a:rPr lang="en-US" sz="2800" b="1" i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kg each. </a:t>
                </a: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How many bags did he use?</a:t>
                </a:r>
                <a:endParaRPr 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omic Sans MS" panose="030F0702030302020204" pitchFamily="66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A69026D-F565-4197-BF7F-18393ACDD9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500" y="1311134"/>
                <a:ext cx="11048999" cy="2322687"/>
              </a:xfrm>
              <a:prstGeom prst="rect">
                <a:avLst/>
              </a:prstGeom>
              <a:blipFill>
                <a:blip r:embed="rId4"/>
                <a:stretch>
                  <a:fillRect l="-1159" b="-656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5B5D7783-7C85-4E67-A255-5A55D6479114}"/>
              </a:ext>
            </a:extLst>
          </p:cNvPr>
          <p:cNvSpPr/>
          <p:nvPr/>
        </p:nvSpPr>
        <p:spPr>
          <a:xfrm>
            <a:off x="2431145" y="4292412"/>
            <a:ext cx="7315200" cy="914400"/>
          </a:xfrm>
          <a:prstGeom prst="round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…..</a:t>
            </a:r>
            <a:endParaRPr 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id="{9D474412-CABF-1A1D-EDD5-29C8D981AC42}"/>
                  </a:ext>
                </a:extLst>
              </p:cNvPr>
              <p:cNvSpPr/>
              <p:nvPr/>
            </p:nvSpPr>
            <p:spPr>
              <a:xfrm>
                <a:off x="2387599" y="4196615"/>
                <a:ext cx="7416800" cy="1097280"/>
              </a:xfrm>
              <a:prstGeom prst="roundRect">
                <a:avLst/>
              </a:prstGeom>
              <a:solidFill>
                <a:srgbClr val="74C274"/>
              </a:solidFill>
              <a:ln w="57150"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800" b="1" i="0" smtClean="0">
                          <a:solidFill>
                            <a:schemeClr val="bg1"/>
                          </a:solidFill>
                          <a:ea typeface="Cambria Math" panose="02040503050406030204" pitchFamily="18" charset="0"/>
                        </a:rPr>
                        <m:t>25</m:t>
                      </m:r>
                      <m:f>
                        <m:fPr>
                          <m:ctrlPr>
                            <a:rPr lang="en-US" sz="2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</a:rPr>
                            <m:t>2</m:t>
                          </m:r>
                        </m:den>
                      </m:f>
                      <m:r>
                        <m:rPr>
                          <m:nor/>
                        </m:rPr>
                        <a:rPr lang="en-US" sz="2800" b="1" i="0" smtClean="0">
                          <a:solidFill>
                            <a:schemeClr val="bg1"/>
                          </a:solidFill>
                        </a:rPr>
                        <m:t> ÷ 4</m:t>
                      </m:r>
                      <m:f>
                        <m:fPr>
                          <m:ctrlPr>
                            <a:rPr lang="en-US" sz="2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</a:rPr>
                            <m:t>4</m:t>
                          </m:r>
                        </m:den>
                      </m:f>
                      <m:r>
                        <m:rPr>
                          <m:nor/>
                        </m:rPr>
                        <a:rPr lang="en-US" sz="2800" b="1" i="0" smtClean="0">
                          <a:solidFill>
                            <a:schemeClr val="bg1"/>
                          </a:solidFill>
                        </a:rPr>
                        <m:t> = </m:t>
                      </m:r>
                      <m:f>
                        <m:fPr>
                          <m:ctrlPr>
                            <a:rPr lang="en-US" sz="2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</a:rPr>
                            <m:t>51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</a:rPr>
                            <m:t>2</m:t>
                          </m:r>
                        </m:den>
                      </m:f>
                      <m:r>
                        <m:rPr>
                          <m:nor/>
                        </m:rPr>
                        <a:rPr lang="en-US" sz="2800" b="1" i="0" smtClean="0">
                          <a:solidFill>
                            <a:schemeClr val="bg1"/>
                          </a:solidFill>
                        </a:rPr>
                        <m:t> </m:t>
                      </m:r>
                      <m:r>
                        <m:rPr>
                          <m:nor/>
                        </m:rPr>
                        <a:rPr lang="en-US" sz="2800" b="1" i="0" smtClean="0">
                          <a:solidFill>
                            <a:schemeClr val="bg1"/>
                          </a:solidFill>
                          <a:ea typeface="Cambria Math" panose="02040503050406030204" pitchFamily="18" charset="0"/>
                        </a:rPr>
                        <m:t>×</m:t>
                      </m:r>
                      <m:r>
                        <m:rPr>
                          <m:nor/>
                        </m:rPr>
                        <a:rPr lang="en-US" sz="2800" b="1" i="0" smtClean="0">
                          <a:solidFill>
                            <a:schemeClr val="bg1"/>
                          </a:solidFill>
                          <a:ea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  <a:ea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  <a:ea typeface="Cambria Math" panose="02040503050406030204" pitchFamily="18" charset="0"/>
                            </a:rPr>
                            <m:t>17</m:t>
                          </m:r>
                        </m:den>
                      </m:f>
                      <m:r>
                        <m:rPr>
                          <m:nor/>
                        </m:rPr>
                        <a:rPr lang="en-US" sz="2800" b="1" i="0" smtClean="0">
                          <a:solidFill>
                            <a:schemeClr val="bg1"/>
                          </a:solidFill>
                          <a:ea typeface="Cambria Math" panose="02040503050406030204" pitchFamily="18" charset="0"/>
                        </a:rPr>
                        <m:t> = </m:t>
                      </m:r>
                      <m:f>
                        <m:fPr>
                          <m:ctrlPr>
                            <a:rPr lang="en-US" sz="2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  <a:ea typeface="Cambria Math" panose="02040503050406030204" pitchFamily="18" charset="0"/>
                            </a:rPr>
                            <m:t>204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  <a:ea typeface="Cambria Math" panose="02040503050406030204" pitchFamily="18" charset="0"/>
                            </a:rPr>
                            <m:t>34</m:t>
                          </m:r>
                        </m:den>
                      </m:f>
                      <m:r>
                        <m:rPr>
                          <m:nor/>
                        </m:rPr>
                        <a:rPr lang="en-US" sz="2800" b="1" i="0" smtClean="0">
                          <a:solidFill>
                            <a:schemeClr val="bg1"/>
                          </a:solidFill>
                          <a:ea typeface="Cambria Math" panose="02040503050406030204" pitchFamily="18" charset="0"/>
                        </a:rPr>
                        <m:t> = 6</m:t>
                      </m:r>
                    </m:oMath>
                  </m:oMathPara>
                </a14:m>
                <a:endParaRPr lang="en-US" sz="2800" b="1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id="{9D474412-CABF-1A1D-EDD5-29C8D981AC4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7599" y="4196615"/>
                <a:ext cx="7416800" cy="1097280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  <a:ln w="5715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82065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22;p10">
            <a:extLst>
              <a:ext uri="{FF2B5EF4-FFF2-40B4-BE49-F238E27FC236}">
                <a16:creationId xmlns:a16="http://schemas.microsoft.com/office/drawing/2014/main" id="{8A036A78-0108-4728-A23D-00AEBC3C2F2B}"/>
              </a:ext>
            </a:extLst>
          </p:cNvPr>
          <p:cNvSpPr txBox="1"/>
          <p:nvPr/>
        </p:nvSpPr>
        <p:spPr>
          <a:xfrm>
            <a:off x="0" y="572301"/>
            <a:ext cx="12192000" cy="584735"/>
          </a:xfrm>
          <a:prstGeom prst="rect">
            <a:avLst/>
          </a:prstGeom>
          <a:solidFill>
            <a:srgbClr val="0076A3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1">
              <a:buSzPts val="6000"/>
              <a:buFont typeface="Comic Sans MS"/>
            </a:pPr>
            <a:r>
              <a:rPr lang="en-GB" sz="3200" b="1" dirty="0">
                <a:solidFill>
                  <a:schemeClr val="bg1"/>
                </a:solidFill>
                <a:latin typeface="Comic Sans MS"/>
                <a:sym typeface="Comic Sans MS"/>
              </a:rPr>
              <a:t>Solve the following problem.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A69026D-F565-4197-BF7F-18393ACDD979}"/>
                  </a:ext>
                </a:extLst>
              </p:cNvPr>
              <p:cNvSpPr txBox="1"/>
              <p:nvPr/>
            </p:nvSpPr>
            <p:spPr>
              <a:xfrm>
                <a:off x="571500" y="1311134"/>
                <a:ext cx="11048999" cy="142821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A worker painted </a:t>
                </a:r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lt"/>
                    <a:ea typeface="Calibri" panose="020F0502020204030204" pitchFamily="34" charset="0"/>
                    <a:cs typeface="Arial" panose="020B0604020202020204" pitchFamily="34" charset="0"/>
                  </a:rPr>
                  <a:t>8</a:t>
                </a:r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</a:rPr>
                  <a:t> </a:t>
                </a:r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m</a:t>
                </a:r>
                <a:r>
                  <a:rPr lang="en-US" sz="2800" b="1" baseline="30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2</a:t>
                </a:r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 of a wall in </a:t>
                </a:r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Calibri" panose="020F0502020204030204" pitchFamily="34" charset="0"/>
                    <a:cs typeface="Arial" panose="020B0604020202020204" pitchFamily="34" charset="0"/>
                  </a:rPr>
                  <a:t>2</a:t>
                </a:r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5</m:t>
                        </m:r>
                      </m:den>
                    </m:f>
                    <m:r>
                      <a:rPr lang="en-US" sz="2800" b="1" i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hours. </a:t>
                </a: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How many square meters did he paint per hour?</a:t>
                </a:r>
                <a:endParaRPr 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omic Sans MS" panose="030F0702030302020204" pitchFamily="66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A69026D-F565-4197-BF7F-18393ACDD9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500" y="1311134"/>
                <a:ext cx="11048999" cy="1428211"/>
              </a:xfrm>
              <a:prstGeom prst="rect">
                <a:avLst/>
              </a:prstGeom>
              <a:blipFill>
                <a:blip r:embed="rId4"/>
                <a:stretch>
                  <a:fillRect l="-1159" b="-1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5B5D7783-7C85-4E67-A255-5A55D6479114}"/>
              </a:ext>
            </a:extLst>
          </p:cNvPr>
          <p:cNvSpPr/>
          <p:nvPr/>
        </p:nvSpPr>
        <p:spPr>
          <a:xfrm>
            <a:off x="2909335" y="4150165"/>
            <a:ext cx="6400800" cy="914400"/>
          </a:xfrm>
          <a:prstGeom prst="round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…..</a:t>
            </a:r>
            <a:endParaRPr 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id="{9D474412-CABF-1A1D-EDD5-29C8D981AC42}"/>
                  </a:ext>
                </a:extLst>
              </p:cNvPr>
              <p:cNvSpPr/>
              <p:nvPr/>
            </p:nvSpPr>
            <p:spPr>
              <a:xfrm>
                <a:off x="2367468" y="4150165"/>
                <a:ext cx="7484534" cy="1097280"/>
              </a:xfrm>
              <a:prstGeom prst="roundRect">
                <a:avLst/>
              </a:prstGeom>
              <a:solidFill>
                <a:srgbClr val="74C274"/>
              </a:solidFill>
              <a:ln w="57150"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800" b="1" i="0" smtClean="0">
                          <a:solidFill>
                            <a:schemeClr val="bg1"/>
                          </a:solidFill>
                          <a:ea typeface="Cambria Math" panose="02040503050406030204" pitchFamily="18" charset="0"/>
                        </a:rPr>
                        <m:t>8</m:t>
                      </m:r>
                      <m:f>
                        <m:fPr>
                          <m:ctrlPr>
                            <a:rPr lang="en-US" sz="2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</a:rPr>
                            <m:t>3</m:t>
                          </m:r>
                        </m:den>
                      </m:f>
                      <m:r>
                        <m:rPr>
                          <m:nor/>
                        </m:rPr>
                        <a:rPr lang="en-US" sz="2800" b="1" i="0" smtClean="0">
                          <a:solidFill>
                            <a:schemeClr val="bg1"/>
                          </a:solidFill>
                        </a:rPr>
                        <m:t> ÷ 2</m:t>
                      </m:r>
                      <m:f>
                        <m:fPr>
                          <m:ctrlPr>
                            <a:rPr lang="en-US" sz="2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</a:rPr>
                            <m:t>5</m:t>
                          </m:r>
                        </m:den>
                      </m:f>
                      <m:r>
                        <m:rPr>
                          <m:nor/>
                        </m:rPr>
                        <a:rPr lang="en-US" sz="2800" b="1" i="0" smtClean="0">
                          <a:solidFill>
                            <a:schemeClr val="bg1"/>
                          </a:solidFill>
                        </a:rPr>
                        <m:t> = </m:t>
                      </m:r>
                      <m:f>
                        <m:fPr>
                          <m:ctrlPr>
                            <a:rPr lang="en-US" sz="2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</a:rPr>
                            <m:t>26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</a:rPr>
                            <m:t>3</m:t>
                          </m:r>
                        </m:den>
                      </m:f>
                      <m:r>
                        <m:rPr>
                          <m:nor/>
                        </m:rPr>
                        <a:rPr lang="en-US" sz="2800" b="1" i="0" smtClean="0">
                          <a:solidFill>
                            <a:schemeClr val="bg1"/>
                          </a:solidFill>
                        </a:rPr>
                        <m:t> </m:t>
                      </m:r>
                      <m:r>
                        <m:rPr>
                          <m:nor/>
                        </m:rPr>
                        <a:rPr lang="en-US" sz="2800" b="1" i="0" smtClean="0">
                          <a:solidFill>
                            <a:schemeClr val="bg1"/>
                          </a:solidFill>
                          <a:ea typeface="Cambria Math" panose="02040503050406030204" pitchFamily="18" charset="0"/>
                        </a:rPr>
                        <m:t>×</m:t>
                      </m:r>
                      <m:r>
                        <m:rPr>
                          <m:nor/>
                        </m:rPr>
                        <a:rPr lang="en-US" sz="2800" b="1" i="0" smtClean="0">
                          <a:solidFill>
                            <a:schemeClr val="bg1"/>
                          </a:solidFill>
                          <a:ea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  <a:ea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  <a:ea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m:rPr>
                          <m:nor/>
                        </m:rPr>
                        <a:rPr lang="en-US" sz="2800" b="1" i="0" smtClean="0">
                          <a:solidFill>
                            <a:schemeClr val="bg1"/>
                          </a:solidFill>
                          <a:ea typeface="Cambria Math" panose="02040503050406030204" pitchFamily="18" charset="0"/>
                        </a:rPr>
                        <m:t> = </m:t>
                      </m:r>
                      <m:f>
                        <m:fPr>
                          <m:ctrlPr>
                            <a:rPr lang="en-US" sz="2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  <a:ea typeface="Cambria Math" panose="02040503050406030204" pitchFamily="18" charset="0"/>
                            </a:rPr>
                            <m:t>130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  <a:ea typeface="Cambria Math" panose="02040503050406030204" pitchFamily="18" charset="0"/>
                            </a:rPr>
                            <m:t>36</m:t>
                          </m:r>
                        </m:den>
                      </m:f>
                      <m:r>
                        <m:rPr>
                          <m:nor/>
                        </m:rPr>
                        <a:rPr lang="en-US" sz="2800" b="1" i="0" smtClean="0">
                          <a:solidFill>
                            <a:schemeClr val="bg1"/>
                          </a:solidFill>
                          <a:ea typeface="Cambria Math" panose="02040503050406030204" pitchFamily="18" charset="0"/>
                        </a:rPr>
                        <m:t> = </m:t>
                      </m:r>
                      <m:r>
                        <m:rPr>
                          <m:nor/>
                        </m:rPr>
                        <a:rPr lang="en-US" sz="2800" b="1" i="0" smtClean="0">
                          <a:solidFill>
                            <a:schemeClr val="bg1"/>
                          </a:solidFill>
                        </a:rPr>
                        <m:t>3</m:t>
                      </m:r>
                      <m:f>
                        <m:fPr>
                          <m:ctrlPr>
                            <a:rPr lang="en-US" sz="2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</a:rPr>
                            <m:t>11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</a:rPr>
                            <m:t>18</m:t>
                          </m:r>
                        </m:den>
                      </m:f>
                    </m:oMath>
                  </m:oMathPara>
                </a14:m>
                <a:endParaRPr lang="en-US" sz="2800" b="1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id="{9D474412-CABF-1A1D-EDD5-29C8D981AC4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7468" y="4150165"/>
                <a:ext cx="7484534" cy="1097280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  <a:ln w="5715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855592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6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22;p10">
            <a:extLst>
              <a:ext uri="{FF2B5EF4-FFF2-40B4-BE49-F238E27FC236}">
                <a16:creationId xmlns:a16="http://schemas.microsoft.com/office/drawing/2014/main" id="{8A036A78-0108-4728-A23D-00AEBC3C2F2B}"/>
              </a:ext>
            </a:extLst>
          </p:cNvPr>
          <p:cNvSpPr txBox="1"/>
          <p:nvPr/>
        </p:nvSpPr>
        <p:spPr>
          <a:xfrm>
            <a:off x="0" y="572301"/>
            <a:ext cx="12192000" cy="584735"/>
          </a:xfrm>
          <a:prstGeom prst="rect">
            <a:avLst/>
          </a:prstGeom>
          <a:solidFill>
            <a:srgbClr val="0076A3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1">
              <a:buSzPts val="6000"/>
              <a:buFont typeface="Comic Sans MS"/>
            </a:pPr>
            <a:r>
              <a:rPr lang="en-GB" sz="3200" b="1" dirty="0">
                <a:solidFill>
                  <a:schemeClr val="bg1"/>
                </a:solidFill>
                <a:latin typeface="Comic Sans MS"/>
                <a:sym typeface="Comic Sans MS"/>
              </a:rPr>
              <a:t>Solve the following problem.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A69026D-F565-4197-BF7F-18393ACDD979}"/>
                  </a:ext>
                </a:extLst>
              </p:cNvPr>
              <p:cNvSpPr txBox="1"/>
              <p:nvPr/>
            </p:nvSpPr>
            <p:spPr>
              <a:xfrm>
                <a:off x="571500" y="1311134"/>
                <a:ext cx="10337505" cy="22200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A gardener mixed </a:t>
                </a:r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lt"/>
                    <a:ea typeface="Calibri" panose="020F0502020204030204" pitchFamily="34" charset="0"/>
                    <a:cs typeface="Arial" panose="020B0604020202020204" pitchFamily="34" charset="0"/>
                  </a:rPr>
                  <a:t>4</a:t>
                </a:r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</a:rPr>
                  <a:t> </a:t>
                </a:r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measuring cups of organic compost in </a:t>
                </a:r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Calibri" panose="020F0502020204030204" pitchFamily="34" charset="0"/>
                    <a:cs typeface="Arial" panose="020B0604020202020204" pitchFamily="34" charset="0"/>
                  </a:rPr>
                  <a:t>2</a:t>
                </a:r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4</m:t>
                        </m:r>
                      </m:den>
                    </m:f>
                    <m:r>
                      <a:rPr lang="en-US" sz="2800" b="1" i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sacks of soil. </a:t>
                </a: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How much compost would one sack of soil have?</a:t>
                </a:r>
                <a:endParaRPr 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omic Sans MS" panose="030F0702030302020204" pitchFamily="66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A69026D-F565-4197-BF7F-18393ACDD9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500" y="1311134"/>
                <a:ext cx="10337505" cy="2220095"/>
              </a:xfrm>
              <a:prstGeom prst="rect">
                <a:avLst/>
              </a:prstGeom>
              <a:blipFill>
                <a:blip r:embed="rId4"/>
                <a:stretch>
                  <a:fillRect l="-1238" r="-118" b="-686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5B5D7783-7C85-4E67-A255-5A55D6479114}"/>
              </a:ext>
            </a:extLst>
          </p:cNvPr>
          <p:cNvSpPr/>
          <p:nvPr/>
        </p:nvSpPr>
        <p:spPr>
          <a:xfrm>
            <a:off x="2865793" y="4379495"/>
            <a:ext cx="6400800" cy="914400"/>
          </a:xfrm>
          <a:prstGeom prst="round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…..</a:t>
            </a:r>
            <a:endParaRPr 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id="{9D474412-CABF-1A1D-EDD5-29C8D981AC42}"/>
                  </a:ext>
                </a:extLst>
              </p:cNvPr>
              <p:cNvSpPr/>
              <p:nvPr/>
            </p:nvSpPr>
            <p:spPr>
              <a:xfrm>
                <a:off x="1728971" y="4288055"/>
                <a:ext cx="8734057" cy="1097280"/>
              </a:xfrm>
              <a:prstGeom prst="roundRect">
                <a:avLst/>
              </a:prstGeom>
              <a:solidFill>
                <a:srgbClr val="74C274"/>
              </a:solidFill>
              <a:ln w="57150"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800" b="1" i="0" smtClean="0">
                          <a:solidFill>
                            <a:schemeClr val="bg1"/>
                          </a:solidFill>
                          <a:ea typeface="Cambria Math" panose="02040503050406030204" pitchFamily="18" charset="0"/>
                        </a:rPr>
                        <m:t>4</m:t>
                      </m:r>
                      <m:f>
                        <m:fPr>
                          <m:ctrlPr>
                            <a:rPr lang="en-US" sz="2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</a:rPr>
                            <m:t>2</m:t>
                          </m:r>
                        </m:den>
                      </m:f>
                      <m:r>
                        <m:rPr>
                          <m:nor/>
                        </m:rPr>
                        <a:rPr lang="en-US" sz="2800" b="1" i="0" smtClean="0">
                          <a:solidFill>
                            <a:schemeClr val="bg1"/>
                          </a:solidFill>
                        </a:rPr>
                        <m:t> ÷ 2</m:t>
                      </m:r>
                      <m:f>
                        <m:fPr>
                          <m:ctrlPr>
                            <a:rPr lang="en-US" sz="2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</a:rPr>
                            <m:t>4</m:t>
                          </m:r>
                        </m:den>
                      </m:f>
                      <m:r>
                        <m:rPr>
                          <m:nor/>
                        </m:rPr>
                        <a:rPr lang="en-US" sz="2800" b="1" i="0" smtClean="0">
                          <a:solidFill>
                            <a:schemeClr val="bg1"/>
                          </a:solidFill>
                        </a:rPr>
                        <m:t> = </m:t>
                      </m:r>
                      <m:f>
                        <m:fPr>
                          <m:ctrlPr>
                            <a:rPr lang="en-US" sz="2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</a:rPr>
                            <m:t>9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</a:rPr>
                            <m:t>2</m:t>
                          </m:r>
                        </m:den>
                      </m:f>
                      <m:r>
                        <m:rPr>
                          <m:nor/>
                        </m:rPr>
                        <a:rPr lang="en-US" sz="2800" b="1" i="0" smtClean="0">
                          <a:solidFill>
                            <a:schemeClr val="bg1"/>
                          </a:solidFill>
                        </a:rPr>
                        <m:t> </m:t>
                      </m:r>
                      <m:r>
                        <m:rPr>
                          <m:nor/>
                        </m:rPr>
                        <a:rPr lang="en-US" sz="2800" b="1" i="0" smtClean="0">
                          <a:solidFill>
                            <a:schemeClr val="bg1"/>
                          </a:solidFill>
                          <a:ea typeface="Cambria Math" panose="02040503050406030204" pitchFamily="18" charset="0"/>
                        </a:rPr>
                        <m:t>×</m:t>
                      </m:r>
                      <m:r>
                        <m:rPr>
                          <m:nor/>
                        </m:rPr>
                        <a:rPr lang="en-US" sz="2800" b="1" i="0" smtClean="0">
                          <a:solidFill>
                            <a:schemeClr val="bg1"/>
                          </a:solidFill>
                          <a:ea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  <a:ea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  <a:ea typeface="Cambria Math" panose="02040503050406030204" pitchFamily="18" charset="0"/>
                            </a:rPr>
                            <m:t>9</m:t>
                          </m:r>
                        </m:den>
                      </m:f>
                      <m:r>
                        <m:rPr>
                          <m:nor/>
                        </m:rPr>
                        <a:rPr lang="en-US" sz="2800" b="1" i="0" smtClean="0">
                          <a:solidFill>
                            <a:schemeClr val="bg1"/>
                          </a:solidFill>
                          <a:ea typeface="Cambria Math" panose="02040503050406030204" pitchFamily="18" charset="0"/>
                        </a:rPr>
                        <m:t> = </m:t>
                      </m:r>
                      <m:f>
                        <m:fPr>
                          <m:ctrlPr>
                            <a:rPr lang="en-US" sz="2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  <a:ea typeface="Cambria Math" panose="02040503050406030204" pitchFamily="18" charset="0"/>
                            </a:rPr>
                            <m:t>36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  <a:ea typeface="Cambria Math" panose="02040503050406030204" pitchFamily="18" charset="0"/>
                            </a:rPr>
                            <m:t>18</m:t>
                          </m:r>
                        </m:den>
                      </m:f>
                      <m:r>
                        <m:rPr>
                          <m:nor/>
                        </m:rPr>
                        <a:rPr lang="en-US" sz="2800" b="1" i="0" smtClean="0">
                          <a:solidFill>
                            <a:schemeClr val="bg1"/>
                          </a:solidFill>
                          <a:ea typeface="Cambria Math" panose="02040503050406030204" pitchFamily="18" charset="0"/>
                        </a:rPr>
                        <m:t> = 2 </m:t>
                      </m:r>
                    </m:oMath>
                  </m:oMathPara>
                </a14:m>
                <a:endParaRPr lang="en-US" sz="2800" b="1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id="{9D474412-CABF-1A1D-EDD5-29C8D981AC4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8971" y="4288055"/>
                <a:ext cx="8734057" cy="1097280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  <a:ln w="5715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95466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8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1C5C1042-AC2F-4A8B-8133-2420035D63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0772" y="1454574"/>
            <a:ext cx="5717519" cy="2866634"/>
          </a:xfrm>
          <a:prstGeom prst="rect">
            <a:avLst/>
          </a:prstGeom>
        </p:spPr>
      </p:pic>
      <p:sp>
        <p:nvSpPr>
          <p:cNvPr id="4" name="Google Shape;97;gb06ce43697_0_0">
            <a:extLst>
              <a:ext uri="{FF2B5EF4-FFF2-40B4-BE49-F238E27FC236}">
                <a16:creationId xmlns:a16="http://schemas.microsoft.com/office/drawing/2014/main" id="{9963F46C-DD1C-4D14-822C-71DB3FC4FE02}"/>
              </a:ext>
            </a:extLst>
          </p:cNvPr>
          <p:cNvSpPr txBox="1">
            <a:spLocks/>
          </p:cNvSpPr>
          <p:nvPr/>
        </p:nvSpPr>
        <p:spPr>
          <a:xfrm>
            <a:off x="1024128" y="4824658"/>
            <a:ext cx="10143000" cy="1267670"/>
          </a:xfrm>
          <a:prstGeom prst="rect">
            <a:avLst/>
          </a:prstGeom>
          <a:solidFill>
            <a:srgbClr val="DAF3F6"/>
          </a:solidFill>
          <a:ln>
            <a:solidFill>
              <a:srgbClr val="C7E6F5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spcFirstLastPara="1" wrap="square" lIns="45700" tIns="45700" rIns="45700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ts val="1200"/>
              </a:spcBef>
            </a:pPr>
            <a:r>
              <a:rPr lang="en-US" sz="4800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EFC9D86-1F39-418A-A6F5-36981FCE1A8C}"/>
              </a:ext>
            </a:extLst>
          </p:cNvPr>
          <p:cNvSpPr txBox="1"/>
          <p:nvPr/>
        </p:nvSpPr>
        <p:spPr>
          <a:xfrm rot="21160228">
            <a:off x="4920343" y="1356119"/>
            <a:ext cx="3651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rgbClr val="217F98"/>
                </a:solidFill>
              </a:rPr>
              <a:t>-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4358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28559DFC-7024-4593-A7F1-FC910E4167EA}"/>
              </a:ext>
            </a:extLst>
          </p:cNvPr>
          <p:cNvSpPr txBox="1"/>
          <p:nvPr/>
        </p:nvSpPr>
        <p:spPr>
          <a:xfrm>
            <a:off x="711749" y="1630051"/>
            <a:ext cx="10743189" cy="131350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By the end of this session, you will be able to perform the division of two fractions.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E8015DA-272C-49CF-AEA3-2F78CD7B8239}"/>
              </a:ext>
            </a:extLst>
          </p:cNvPr>
          <p:cNvSpPr txBox="1"/>
          <p:nvPr/>
        </p:nvSpPr>
        <p:spPr>
          <a:xfrm>
            <a:off x="6696634" y="3275112"/>
            <a:ext cx="244736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/>
              <a:t> </a:t>
            </a:r>
          </a:p>
        </p:txBody>
      </p:sp>
      <p:sp>
        <p:nvSpPr>
          <p:cNvPr id="3" name="Google Shape;222;p10">
            <a:extLst>
              <a:ext uri="{FF2B5EF4-FFF2-40B4-BE49-F238E27FC236}">
                <a16:creationId xmlns:a16="http://schemas.microsoft.com/office/drawing/2014/main" id="{BF227ABD-E7BD-4886-B8D2-093F09D96376}"/>
              </a:ext>
            </a:extLst>
          </p:cNvPr>
          <p:cNvSpPr txBox="1"/>
          <p:nvPr/>
        </p:nvSpPr>
        <p:spPr>
          <a:xfrm>
            <a:off x="0" y="572301"/>
            <a:ext cx="12192000" cy="584735"/>
          </a:xfrm>
          <a:prstGeom prst="rect">
            <a:avLst/>
          </a:prstGeom>
          <a:solidFill>
            <a:srgbClr val="0076A3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1">
              <a:buSzPts val="6000"/>
              <a:buFont typeface="Comic Sans MS"/>
            </a:pPr>
            <a:r>
              <a:rPr lang="en-US" sz="3200" b="1" dirty="0">
                <a:solidFill>
                  <a:schemeClr val="bg1"/>
                </a:solidFill>
                <a:latin typeface="Comic Sans MS"/>
                <a:sym typeface="Comic Sans MS"/>
              </a:rPr>
              <a:t>Specific Learning Objective</a:t>
            </a:r>
            <a:endParaRPr lang="en-GB" sz="3200" b="1" dirty="0">
              <a:solidFill>
                <a:schemeClr val="bg1"/>
              </a:solidFill>
              <a:latin typeface="Comic Sans MS"/>
              <a:sym typeface="Comic Sans M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775780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7BB9817-19A4-3F93-30F8-106F5B2169F5}"/>
              </a:ext>
            </a:extLst>
          </p:cNvPr>
          <p:cNvSpPr/>
          <p:nvPr/>
        </p:nvSpPr>
        <p:spPr>
          <a:xfrm>
            <a:off x="696676" y="5311222"/>
            <a:ext cx="3474720" cy="822960"/>
          </a:xfrm>
          <a:prstGeom prst="round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Next monthly payment: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E8015DA-272C-49CF-AEA3-2F78CD7B8239}"/>
              </a:ext>
            </a:extLst>
          </p:cNvPr>
          <p:cNvSpPr txBox="1"/>
          <p:nvPr/>
        </p:nvSpPr>
        <p:spPr>
          <a:xfrm>
            <a:off x="6696634" y="3275112"/>
            <a:ext cx="244736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/>
              <a:t> </a:t>
            </a:r>
          </a:p>
        </p:txBody>
      </p:sp>
      <p:sp>
        <p:nvSpPr>
          <p:cNvPr id="3" name="Google Shape;222;p10">
            <a:extLst>
              <a:ext uri="{FF2B5EF4-FFF2-40B4-BE49-F238E27FC236}">
                <a16:creationId xmlns:a16="http://schemas.microsoft.com/office/drawing/2014/main" id="{BF227ABD-E7BD-4886-B8D2-093F09D96376}"/>
              </a:ext>
            </a:extLst>
          </p:cNvPr>
          <p:cNvSpPr txBox="1"/>
          <p:nvPr/>
        </p:nvSpPr>
        <p:spPr>
          <a:xfrm>
            <a:off x="0" y="614832"/>
            <a:ext cx="12192000" cy="584735"/>
          </a:xfrm>
          <a:prstGeom prst="rect">
            <a:avLst/>
          </a:prstGeom>
          <a:solidFill>
            <a:srgbClr val="0076A3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1">
              <a:buSzPts val="6000"/>
              <a:buFont typeface="Comic Sans MS"/>
            </a:pPr>
            <a:r>
              <a:rPr lang="en-GB" sz="3200" b="1" dirty="0">
                <a:solidFill>
                  <a:schemeClr val="bg1"/>
                </a:solidFill>
                <a:latin typeface="Comic Sans MS"/>
                <a:sym typeface="Comic Sans MS"/>
              </a:rPr>
              <a:t>What fraction of the price was each monthly payment?</a:t>
            </a:r>
            <a:endParaRPr lang="en-GB" sz="3200" b="1" dirty="0">
              <a:solidFill>
                <a:schemeClr val="bg1"/>
              </a:solidFill>
              <a:sym typeface="Comic Sans M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10245D5-C8B2-4739-A173-19D8C325A89A}"/>
                  </a:ext>
                </a:extLst>
              </p:cNvPr>
              <p:cNvSpPr txBox="1"/>
              <p:nvPr/>
            </p:nvSpPr>
            <p:spPr>
              <a:xfrm>
                <a:off x="617723" y="1253106"/>
                <a:ext cx="7801925" cy="330616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spAutoFit/>
              </a:bodyPr>
              <a:lstStyle/>
              <a:p>
                <a:pPr algn="just"/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Samir bought a television and a DVD player. He paid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1" i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effectLst/>
                            <a:latin typeface="+mj-lt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1" i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effectLst/>
                            <a:latin typeface="+mj-lt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5</m:t>
                        </m:r>
                      </m:den>
                    </m:f>
                    <m:r>
                      <m:rPr>
                        <m:nor/>
                      </m:rPr>
                      <a:rPr lang="en-US" sz="28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+mj-lt"/>
                        <a:ea typeface="Times New Roman" panose="02020603050405020304" pitchFamily="18" charset="0"/>
                        <a:cs typeface="Calibri" panose="020F0502020204030204" pitchFamily="34" charset="0"/>
                      </a:rPr>
                      <m:t> </m:t>
                    </m:r>
                  </m:oMath>
                </a14:m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of the price as a down payment and the next month he paid another payment that is equivalent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j-lt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j-lt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of the down payment. The remaining amount was paid as monthly payments for 5 months.</a:t>
                </a:r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10245D5-C8B2-4739-A173-19D8C325A8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723" y="1253106"/>
                <a:ext cx="7801925" cy="3306161"/>
              </a:xfrm>
              <a:prstGeom prst="rect">
                <a:avLst/>
              </a:prstGeom>
              <a:blipFill>
                <a:blip r:embed="rId4"/>
                <a:stretch>
                  <a:fillRect l="-1563" t="-2030" r="-1641" b="-424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14B122E0-08D4-AC1B-373B-2E71CCF81B2E}"/>
              </a:ext>
            </a:extLst>
          </p:cNvPr>
          <p:cNvSpPr txBox="1"/>
          <p:nvPr/>
        </p:nvSpPr>
        <p:spPr>
          <a:xfrm>
            <a:off x="9529482" y="136956"/>
            <a:ext cx="2662518" cy="307777"/>
          </a:xfrm>
          <a:prstGeom prst="rect">
            <a:avLst/>
          </a:prstGeom>
          <a:solidFill>
            <a:srgbClr val="DAF3F6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Wrap-up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: Rounded Corners 9">
                <a:extLst>
                  <a:ext uri="{FF2B5EF4-FFF2-40B4-BE49-F238E27FC236}">
                    <a16:creationId xmlns:a16="http://schemas.microsoft.com/office/drawing/2014/main" id="{6150851B-B924-DFDE-0866-ADFFD68B7F34}"/>
                  </a:ext>
                </a:extLst>
              </p:cNvPr>
              <p:cNvSpPr/>
              <p:nvPr/>
            </p:nvSpPr>
            <p:spPr>
              <a:xfrm>
                <a:off x="700109" y="5226709"/>
                <a:ext cx="3474720" cy="914400"/>
              </a:xfrm>
              <a:prstGeom prst="roundRect">
                <a:avLst/>
              </a:prstGeom>
              <a:solidFill>
                <a:srgbClr val="74C274"/>
              </a:solidFill>
              <a:ln w="57150"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</a:rPr>
                            <m:t>4</m:t>
                          </m:r>
                        </m:den>
                      </m:f>
                      <m:r>
                        <m:rPr>
                          <m:nor/>
                        </m:rPr>
                        <a:rPr lang="en-US" sz="2800" b="1" i="0" smtClean="0">
                          <a:solidFill>
                            <a:schemeClr val="bg1"/>
                          </a:solidFill>
                        </a:rPr>
                        <m:t> </m:t>
                      </m:r>
                      <m:r>
                        <a:rPr lang="en-US" sz="28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m:rPr>
                          <m:nor/>
                        </m:rPr>
                        <a:rPr lang="en-US" sz="2800" b="1" i="0" smtClean="0">
                          <a:solidFill>
                            <a:schemeClr val="bg1"/>
                          </a:solidFill>
                        </a:rPr>
                        <m:t> </m:t>
                      </m:r>
                      <m:f>
                        <m:fPr>
                          <m:ctrlPr>
                            <a:rPr lang="en-US" sz="2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</a:rPr>
                            <m:t>5</m:t>
                          </m:r>
                        </m:den>
                      </m:f>
                      <m:r>
                        <m:rPr>
                          <m:nor/>
                        </m:rPr>
                        <a:rPr lang="en-US" sz="2800" b="1" i="0" smtClean="0">
                          <a:solidFill>
                            <a:schemeClr val="bg1"/>
                          </a:solidFill>
                        </a:rPr>
                        <m:t> = </m:t>
                      </m:r>
                      <m:f>
                        <m:fPr>
                          <m:ctrlPr>
                            <a:rPr lang="en-US" sz="2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</a:rPr>
                            <m:t>20</m:t>
                          </m:r>
                        </m:den>
                      </m:f>
                    </m:oMath>
                  </m:oMathPara>
                </a14:m>
                <a:endParaRPr lang="en-US" sz="2800" b="1" dirty="0">
                  <a:solidFill>
                    <a:schemeClr val="accent1">
                      <a:lumMod val="75000"/>
                    </a:schemeClr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10" name="Rectangle: Rounded Corners 9">
                <a:extLst>
                  <a:ext uri="{FF2B5EF4-FFF2-40B4-BE49-F238E27FC236}">
                    <a16:creationId xmlns:a16="http://schemas.microsoft.com/office/drawing/2014/main" id="{6150851B-B924-DFDE-0866-ADFFD68B7F3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0109" y="5226709"/>
                <a:ext cx="3474720" cy="914400"/>
              </a:xfrm>
              <a:prstGeom prst="roundRect">
                <a:avLst/>
              </a:prstGeom>
              <a:blipFill>
                <a:blip r:embed="rId7"/>
                <a:stretch>
                  <a:fillRect/>
                </a:stretch>
              </a:blipFill>
              <a:ln w="57150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C302D8A-98BC-45F7-B6AA-CCEF0360A08D}"/>
              </a:ext>
            </a:extLst>
          </p:cNvPr>
          <p:cNvSpPr/>
          <p:nvPr/>
        </p:nvSpPr>
        <p:spPr>
          <a:xfrm>
            <a:off x="4354276" y="5311222"/>
            <a:ext cx="3474720" cy="822960"/>
          </a:xfrm>
          <a:prstGeom prst="round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Remaining amount: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7312CE65-1004-8102-7F27-5E75D0B45402}"/>
                  </a:ext>
                </a:extLst>
              </p:cNvPr>
              <p:cNvSpPr/>
              <p:nvPr/>
            </p:nvSpPr>
            <p:spPr>
              <a:xfrm>
                <a:off x="4357709" y="5226709"/>
                <a:ext cx="3474720" cy="914400"/>
              </a:xfrm>
              <a:prstGeom prst="roundRect">
                <a:avLst/>
              </a:prstGeom>
              <a:solidFill>
                <a:srgbClr val="74C274"/>
              </a:solidFill>
              <a:ln w="57150"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b="1" dirty="0">
                    <a:solidFill>
                      <a:schemeClr val="bg1"/>
                    </a:solidFill>
                  </a:rPr>
                  <a:t>1-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8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sz="2800" b="1" i="0" smtClean="0">
                                <a:solidFill>
                                  <a:schemeClr val="bg1"/>
                                </a:solidFill>
                              </a:rPr>
                              <m:t>3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sz="2800" b="1" i="0" smtClean="0">
                                <a:solidFill>
                                  <a:schemeClr val="bg1"/>
                                </a:solidFill>
                              </a:rPr>
                              <m:t>5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sz="2800" b="1">
                            <a:solidFill>
                              <a:schemeClr val="bg1"/>
                            </a:solidFill>
                          </a:rPr>
                          <m:t> </m:t>
                        </m:r>
                        <m:r>
                          <a:rPr lang="en-US" sz="28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m:rPr>
                            <m:nor/>
                          </m:rPr>
                          <a:rPr lang="en-US" sz="2800" b="1">
                            <a:solidFill>
                              <a:schemeClr val="bg1"/>
                            </a:solidFill>
                          </a:rPr>
                          <m:t> </m:t>
                        </m:r>
                        <m:f>
                          <m:fPr>
                            <m:ctrlPr>
                              <a:rPr lang="en-US" sz="28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sz="2800" b="1">
                                <a:solidFill>
                                  <a:schemeClr val="bg1"/>
                                </a:solidFill>
                              </a:rPr>
                              <m:t>3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sz="2800" b="1" i="0" smtClean="0">
                                <a:solidFill>
                                  <a:schemeClr val="bg1"/>
                                </a:solidFill>
                              </a:rPr>
                              <m:t>20</m:t>
                            </m:r>
                          </m:den>
                        </m:f>
                      </m:e>
                    </m:d>
                    <m:r>
                      <m:rPr>
                        <m:nor/>
                      </m:rPr>
                      <a:rPr lang="en-US" sz="2800" b="1" i="0" smtClean="0">
                        <a:solidFill>
                          <a:schemeClr val="bg1"/>
                        </a:solidFill>
                      </a:rPr>
                      <m:t>= </m:t>
                    </m:r>
                    <m:f>
                      <m:fPr>
                        <m:ctrlPr>
                          <a:rPr lang="en-US" sz="28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bg1"/>
                            </a:solidFill>
                          </a:rPr>
                          <m:t>4</m:t>
                        </m:r>
                      </m:den>
                    </m:f>
                  </m:oMath>
                </a14:m>
                <a:endParaRPr lang="en-US" sz="2800" b="1" dirty="0">
                  <a:solidFill>
                    <a:schemeClr val="accent1">
                      <a:lumMod val="75000"/>
                    </a:schemeClr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7312CE65-1004-8102-7F27-5E75D0B4540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7709" y="5226709"/>
                <a:ext cx="3474720" cy="914400"/>
              </a:xfrm>
              <a:prstGeom prst="roundRect">
                <a:avLst/>
              </a:prstGeom>
              <a:blipFill>
                <a:blip r:embed="rId8"/>
                <a:stretch>
                  <a:fillRect/>
                </a:stretch>
              </a:blipFill>
              <a:ln w="5715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3555FFA0-693F-F7FE-304F-2FA6E63CB226}"/>
              </a:ext>
            </a:extLst>
          </p:cNvPr>
          <p:cNvSpPr/>
          <p:nvPr/>
        </p:nvSpPr>
        <p:spPr>
          <a:xfrm>
            <a:off x="8011876" y="5311222"/>
            <a:ext cx="3474720" cy="822960"/>
          </a:xfrm>
          <a:prstGeom prst="round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Each monthly payment: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5CED2A88-B2CF-F33E-F292-23D5FDF06BAF}"/>
                  </a:ext>
                </a:extLst>
              </p:cNvPr>
              <p:cNvSpPr/>
              <p:nvPr/>
            </p:nvSpPr>
            <p:spPr>
              <a:xfrm>
                <a:off x="8015309" y="5226709"/>
                <a:ext cx="3474720" cy="914400"/>
              </a:xfrm>
              <a:prstGeom prst="roundRect">
                <a:avLst/>
              </a:prstGeom>
              <a:solidFill>
                <a:srgbClr val="74C274"/>
              </a:solidFill>
              <a:ln w="57150"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</a:rPr>
                            <m:t>4</m:t>
                          </m:r>
                        </m:den>
                      </m:f>
                      <m:r>
                        <m:rPr>
                          <m:nor/>
                        </m:rPr>
                        <a:rPr lang="en-US" sz="2800" b="1" i="0" smtClean="0">
                          <a:solidFill>
                            <a:schemeClr val="bg1"/>
                          </a:solidFill>
                        </a:rPr>
                        <m:t> </m:t>
                      </m:r>
                      <m:r>
                        <m:rPr>
                          <m:nor/>
                        </m:rPr>
                        <a:rPr lang="en-US" sz="2800" b="1" i="0" smtClean="0">
                          <a:solidFill>
                            <a:schemeClr val="bg1"/>
                          </a:solidFill>
                          <a:ea typeface="Cambria Math" panose="02040503050406030204" pitchFamily="18" charset="0"/>
                        </a:rPr>
                        <m:t>÷</m:t>
                      </m:r>
                      <m:r>
                        <m:rPr>
                          <m:nor/>
                        </m:rPr>
                        <a:rPr lang="en-US" sz="2800" b="1" i="0" smtClean="0">
                          <a:solidFill>
                            <a:schemeClr val="bg1"/>
                          </a:solidFill>
                        </a:rPr>
                        <m:t> 5 = </m:t>
                      </m:r>
                      <m:f>
                        <m:fPr>
                          <m:ctrlPr>
                            <a:rPr lang="en-US" sz="2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</a:rPr>
                            <m:t>20</m:t>
                          </m:r>
                        </m:den>
                      </m:f>
                    </m:oMath>
                  </m:oMathPara>
                </a14:m>
                <a:endParaRPr lang="en-US" sz="2800" b="1" dirty="0">
                  <a:solidFill>
                    <a:schemeClr val="accent1">
                      <a:lumMod val="75000"/>
                    </a:schemeClr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5CED2A88-B2CF-F33E-F292-23D5FDF06BA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15309" y="5226709"/>
                <a:ext cx="3474720" cy="914400"/>
              </a:xfrm>
              <a:prstGeom prst="roundRect">
                <a:avLst/>
              </a:prstGeom>
              <a:blipFill>
                <a:blip r:embed="rId9"/>
                <a:stretch>
                  <a:fillRect/>
                </a:stretch>
              </a:blipFill>
              <a:ln w="57150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>
            <a:extLst>
              <a:ext uri="{FF2B5EF4-FFF2-40B4-BE49-F238E27FC236}">
                <a16:creationId xmlns:a16="http://schemas.microsoft.com/office/drawing/2014/main" id="{570E3BB5-482E-0D32-0AF0-ED59FF6ED5A0}"/>
              </a:ext>
            </a:extLst>
          </p:cNvPr>
          <p:cNvPicPr/>
          <p:nvPr/>
        </p:nvPicPr>
        <p:blipFill>
          <a:blip r:embed="rId10"/>
          <a:srcRect/>
          <a:stretch/>
        </p:blipFill>
        <p:spPr bwMode="auto">
          <a:xfrm>
            <a:off x="9636033" y="1671197"/>
            <a:ext cx="1938244" cy="173417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A6C1843-05EE-ED74-CF75-6DD722AA97D3}"/>
              </a:ext>
            </a:extLst>
          </p:cNvPr>
          <p:cNvPicPr/>
          <p:nvPr/>
        </p:nvPicPr>
        <p:blipFill rotWithShape="1">
          <a:blip r:embed="rId11"/>
          <a:srcRect t="16803" b="16803"/>
          <a:stretch/>
        </p:blipFill>
        <p:spPr bwMode="auto">
          <a:xfrm>
            <a:off x="9039230" y="3425479"/>
            <a:ext cx="2447366" cy="1453811"/>
          </a:xfrm>
          <a:prstGeom prst="round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99358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8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1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6" grpId="0"/>
      <p:bldP spid="10" grpId="0" animBg="1"/>
      <p:bldP spid="12" grpId="0" animBg="1"/>
      <p:bldP spid="13" grpId="0" animBg="1"/>
      <p:bldP spid="15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AE8015DA-272C-49CF-AEA3-2F78CD7B8239}"/>
              </a:ext>
            </a:extLst>
          </p:cNvPr>
          <p:cNvSpPr txBox="1"/>
          <p:nvPr/>
        </p:nvSpPr>
        <p:spPr>
          <a:xfrm>
            <a:off x="6696634" y="3275112"/>
            <a:ext cx="244736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/>
              <a:t> </a:t>
            </a:r>
          </a:p>
        </p:txBody>
      </p:sp>
      <p:sp>
        <p:nvSpPr>
          <p:cNvPr id="3" name="Google Shape;222;p10">
            <a:extLst>
              <a:ext uri="{FF2B5EF4-FFF2-40B4-BE49-F238E27FC236}">
                <a16:creationId xmlns:a16="http://schemas.microsoft.com/office/drawing/2014/main" id="{BF227ABD-E7BD-4886-B8D2-093F09D96376}"/>
              </a:ext>
            </a:extLst>
          </p:cNvPr>
          <p:cNvSpPr txBox="1"/>
          <p:nvPr/>
        </p:nvSpPr>
        <p:spPr>
          <a:xfrm>
            <a:off x="0" y="572301"/>
            <a:ext cx="12192000" cy="1077178"/>
          </a:xfrm>
          <a:prstGeom prst="rect">
            <a:avLst/>
          </a:prstGeom>
          <a:solidFill>
            <a:srgbClr val="0076A3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90513" lvl="1">
              <a:buSzPts val="6000"/>
              <a:buFont typeface="Comic Sans MS"/>
            </a:pPr>
            <a:r>
              <a:rPr lang="en-GB" sz="3200" b="1" dirty="0">
                <a:solidFill>
                  <a:schemeClr val="bg1"/>
                </a:solidFill>
                <a:latin typeface="Comic Sans MS"/>
                <a:sym typeface="Comic Sans MS"/>
              </a:rPr>
              <a:t>What was the total price of the television and the DVD player?</a:t>
            </a:r>
            <a:endParaRPr lang="en-GB" sz="3200" dirty="0">
              <a:solidFill>
                <a:schemeClr val="bg1"/>
              </a:solidFill>
              <a:sym typeface="Comic Sans M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10245D5-C8B2-4739-A173-19D8C325A89A}"/>
                  </a:ext>
                </a:extLst>
              </p:cNvPr>
              <p:cNvSpPr txBox="1"/>
              <p:nvPr/>
            </p:nvSpPr>
            <p:spPr>
              <a:xfrm>
                <a:off x="880511" y="1734625"/>
                <a:ext cx="6425723" cy="16943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spAutoFit/>
              </a:bodyPr>
              <a:lstStyle/>
              <a:p>
                <a:pPr algn="just"/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The price of the DVD player was $135 and that of the  television was</a:t>
                </a:r>
                <a14:m>
                  <m:oMath xmlns:m="http://schemas.openxmlformats.org/officeDocument/2006/math">
                    <m:r>
                      <a:rPr lang="en-US" sz="28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rPr>
                      <m:t> </m:t>
                    </m:r>
                    <m:r>
                      <m:rPr>
                        <m:nor/>
                      </m:rPr>
                      <a:rPr lang="en-US" sz="28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rPr>
                      <m:t>1</m:t>
                    </m:r>
                    <m:f>
                      <m:fPr>
                        <m:ctrlPr>
                          <a:rPr lang="en-US" sz="2800" b="1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3</m:t>
                        </m:r>
                      </m:den>
                    </m:f>
                    <m:r>
                      <m:rPr>
                        <m:nor/>
                      </m:rPr>
                      <a:rPr lang="en-US" sz="2800" b="1" i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rPr>
                      <m:t> </m:t>
                    </m:r>
                  </m:oMath>
                </a14:m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of the price of the DVD.</a:t>
                </a:r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10245D5-C8B2-4739-A173-19D8C325A8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0511" y="1734625"/>
                <a:ext cx="6425723" cy="1694375"/>
              </a:xfrm>
              <a:prstGeom prst="rect">
                <a:avLst/>
              </a:prstGeom>
              <a:blipFill>
                <a:blip r:embed="rId4"/>
                <a:stretch>
                  <a:fillRect l="-1896" t="-3957" r="-1896" b="-21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67F7A948-4CE9-A216-E55A-EBBE5A99883F}"/>
              </a:ext>
            </a:extLst>
          </p:cNvPr>
          <p:cNvSpPr/>
          <p:nvPr/>
        </p:nvSpPr>
        <p:spPr>
          <a:xfrm>
            <a:off x="1125903" y="5238603"/>
            <a:ext cx="4618742" cy="914400"/>
          </a:xfrm>
          <a:prstGeom prst="round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Price of TV: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: Rounded Corners 9">
                <a:extLst>
                  <a:ext uri="{FF2B5EF4-FFF2-40B4-BE49-F238E27FC236}">
                    <a16:creationId xmlns:a16="http://schemas.microsoft.com/office/drawing/2014/main" id="{D1AE66A5-C0CF-09A0-9FB0-F1DCD753727E}"/>
                  </a:ext>
                </a:extLst>
              </p:cNvPr>
              <p:cNvSpPr/>
              <p:nvPr/>
            </p:nvSpPr>
            <p:spPr>
              <a:xfrm>
                <a:off x="1125902" y="5240376"/>
                <a:ext cx="4618741" cy="914400"/>
              </a:xfrm>
              <a:prstGeom prst="roundRect">
                <a:avLst/>
              </a:prstGeom>
              <a:solidFill>
                <a:srgbClr val="74C274"/>
              </a:solidFill>
              <a:ln w="57150"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800" b="1" i="0" smtClean="0">
                          <a:solidFill>
                            <a:schemeClr val="bg1"/>
                          </a:solidFill>
                        </a:rPr>
                        <m:t>1</m:t>
                      </m:r>
                      <m:f>
                        <m:fPr>
                          <m:ctrlPr>
                            <a:rPr lang="en-US" sz="2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</a:rPr>
                            <m:t>3</m:t>
                          </m:r>
                        </m:den>
                      </m:f>
                      <m:r>
                        <m:rPr>
                          <m:nor/>
                        </m:rPr>
                        <a:rPr lang="en-US" sz="2800" b="1" i="0" smtClean="0">
                          <a:solidFill>
                            <a:schemeClr val="bg1"/>
                          </a:solidFill>
                        </a:rPr>
                        <m:t> </m:t>
                      </m:r>
                      <m:r>
                        <m:rPr>
                          <m:nor/>
                        </m:rPr>
                        <a:rPr lang="en-US" sz="2800" b="1" i="0" smtClean="0">
                          <a:solidFill>
                            <a:schemeClr val="bg1"/>
                          </a:solidFill>
                          <a:ea typeface="Cambria Math" panose="02040503050406030204" pitchFamily="18" charset="0"/>
                        </a:rPr>
                        <m:t>×</m:t>
                      </m:r>
                      <m:r>
                        <m:rPr>
                          <m:nor/>
                        </m:rPr>
                        <a:rPr lang="en-US" sz="2800" b="1" i="0" smtClean="0">
                          <a:solidFill>
                            <a:schemeClr val="bg1"/>
                          </a:solidFill>
                        </a:rPr>
                        <m:t> 135 = 225</m:t>
                      </m:r>
                    </m:oMath>
                  </m:oMathPara>
                </a14:m>
                <a:endParaRPr lang="en-US" sz="2800" b="1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0" name="Rectangle: Rounded Corners 9">
                <a:extLst>
                  <a:ext uri="{FF2B5EF4-FFF2-40B4-BE49-F238E27FC236}">
                    <a16:creationId xmlns:a16="http://schemas.microsoft.com/office/drawing/2014/main" id="{D1AE66A5-C0CF-09A0-9FB0-F1DCD753727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5902" y="5240376"/>
                <a:ext cx="4618741" cy="914400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  <a:ln w="57150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C577E5C6-8D0C-D5FE-84B7-A3A84597F27C}"/>
              </a:ext>
            </a:extLst>
          </p:cNvPr>
          <p:cNvSpPr/>
          <p:nvPr/>
        </p:nvSpPr>
        <p:spPr>
          <a:xfrm>
            <a:off x="6475143" y="5249474"/>
            <a:ext cx="4618742" cy="914400"/>
          </a:xfrm>
          <a:prstGeom prst="round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Total price: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CCBE71F6-0FCE-330F-E92B-B8403EE29E0A}"/>
                  </a:ext>
                </a:extLst>
              </p:cNvPr>
              <p:cNvSpPr/>
              <p:nvPr/>
            </p:nvSpPr>
            <p:spPr>
              <a:xfrm>
                <a:off x="6475141" y="5247701"/>
                <a:ext cx="4618741" cy="914400"/>
              </a:xfrm>
              <a:prstGeom prst="roundRect">
                <a:avLst/>
              </a:prstGeom>
              <a:solidFill>
                <a:srgbClr val="74C274"/>
              </a:solidFill>
              <a:ln w="57150"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800" b="1" i="0" smtClean="0">
                          <a:solidFill>
                            <a:schemeClr val="bg1"/>
                          </a:solidFill>
                        </a:rPr>
                        <m:t>135 + 225 = 360</m:t>
                      </m:r>
                    </m:oMath>
                  </m:oMathPara>
                </a14:m>
                <a:endParaRPr lang="en-US" sz="2800" b="1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CCBE71F6-0FCE-330F-E92B-B8403EE29E0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75141" y="5247701"/>
                <a:ext cx="4618741" cy="914400"/>
              </a:xfrm>
              <a:prstGeom prst="roundRect">
                <a:avLst/>
              </a:prstGeom>
              <a:blipFill>
                <a:blip r:embed="rId6"/>
                <a:stretch>
                  <a:fillRect/>
                </a:stretch>
              </a:blipFill>
              <a:ln w="57150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Picture 12">
            <a:extLst>
              <a:ext uri="{FF2B5EF4-FFF2-40B4-BE49-F238E27FC236}">
                <a16:creationId xmlns:a16="http://schemas.microsoft.com/office/drawing/2014/main" id="{9387F85C-D281-4050-BF36-A156920B9809}"/>
              </a:ext>
            </a:extLst>
          </p:cNvPr>
          <p:cNvPicPr/>
          <p:nvPr/>
        </p:nvPicPr>
        <p:blipFill>
          <a:blip r:embed="rId7"/>
          <a:srcRect/>
          <a:stretch/>
        </p:blipFill>
        <p:spPr bwMode="auto">
          <a:xfrm>
            <a:off x="9636033" y="1671197"/>
            <a:ext cx="1938244" cy="173417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31337A1-49E9-46A5-9E65-1BD05B487CCC}"/>
              </a:ext>
            </a:extLst>
          </p:cNvPr>
          <p:cNvPicPr/>
          <p:nvPr/>
        </p:nvPicPr>
        <p:blipFill rotWithShape="1">
          <a:blip r:embed="rId8"/>
          <a:srcRect t="16803" b="16803"/>
          <a:stretch/>
        </p:blipFill>
        <p:spPr bwMode="auto">
          <a:xfrm>
            <a:off x="9039230" y="3425479"/>
            <a:ext cx="2447366" cy="1453811"/>
          </a:xfrm>
          <a:prstGeom prst="round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08126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7;gb06ce43697_0_0">
            <a:extLst>
              <a:ext uri="{FF2B5EF4-FFF2-40B4-BE49-F238E27FC236}">
                <a16:creationId xmlns:a16="http://schemas.microsoft.com/office/drawing/2014/main" id="{6237E022-0291-43CF-B80E-F29D8D948ADA}"/>
              </a:ext>
            </a:extLst>
          </p:cNvPr>
          <p:cNvSpPr txBox="1">
            <a:spLocks/>
          </p:cNvSpPr>
          <p:nvPr/>
        </p:nvSpPr>
        <p:spPr>
          <a:xfrm>
            <a:off x="707827" y="4954054"/>
            <a:ext cx="10559942" cy="1267670"/>
          </a:xfrm>
          <a:prstGeom prst="rect">
            <a:avLst/>
          </a:prstGeom>
          <a:solidFill>
            <a:srgbClr val="DAF3F6"/>
          </a:solidFill>
          <a:ln>
            <a:solidFill>
              <a:srgbClr val="C7E6F5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spcFirstLastPara="1" wrap="square" lIns="45700" tIns="45700" rIns="45700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5400" dirty="0">
                <a:solidFill>
                  <a:schemeClr val="accent1">
                    <a:lumMod val="50000"/>
                  </a:schemeClr>
                </a:solidFill>
                <a:latin typeface="Comic Sans MS"/>
              </a:rPr>
              <a:t>Summative assessment</a:t>
            </a:r>
            <a:endParaRPr lang="en-US" sz="5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" name="Graphic 6" descr="A picture containing room&#10;&#10;Description automatically generated">
            <a:extLst>
              <a:ext uri="{FF2B5EF4-FFF2-40B4-BE49-F238E27FC236}">
                <a16:creationId xmlns:a16="http://schemas.microsoft.com/office/drawing/2014/main" id="{EFD2A010-30D2-4B5A-B4BF-69F5F61B36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6842" y="1282116"/>
            <a:ext cx="3697831" cy="354222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958275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22;p10">
            <a:extLst>
              <a:ext uri="{FF2B5EF4-FFF2-40B4-BE49-F238E27FC236}">
                <a16:creationId xmlns:a16="http://schemas.microsoft.com/office/drawing/2014/main" id="{8A036A78-0108-4728-A23D-00AEBC3C2F2B}"/>
              </a:ext>
            </a:extLst>
          </p:cNvPr>
          <p:cNvSpPr txBox="1"/>
          <p:nvPr/>
        </p:nvSpPr>
        <p:spPr>
          <a:xfrm>
            <a:off x="0" y="572301"/>
            <a:ext cx="12192000" cy="584735"/>
          </a:xfrm>
          <a:prstGeom prst="rect">
            <a:avLst/>
          </a:prstGeom>
          <a:solidFill>
            <a:srgbClr val="0076A3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1">
              <a:buSzPts val="6000"/>
              <a:buFont typeface="Comic Sans MS"/>
            </a:pPr>
            <a:r>
              <a:rPr lang="en-GB" sz="3200" b="1" dirty="0">
                <a:solidFill>
                  <a:schemeClr val="bg1"/>
                </a:solidFill>
                <a:latin typeface="Comic Sans MS"/>
                <a:sym typeface="Comic Sans MS"/>
              </a:rPr>
              <a:t>Calculate then choose the correct answer.</a:t>
            </a:r>
            <a:endParaRPr lang="en-GB" sz="3200" dirty="0">
              <a:sym typeface="Comic Sans M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24B692E-AD3D-484B-A574-47A6D3943BD8}"/>
              </a:ext>
            </a:extLst>
          </p:cNvPr>
          <p:cNvSpPr txBox="1"/>
          <p:nvPr/>
        </p:nvSpPr>
        <p:spPr>
          <a:xfrm>
            <a:off x="9296649" y="111140"/>
            <a:ext cx="2895351" cy="307777"/>
          </a:xfrm>
          <a:prstGeom prst="rect">
            <a:avLst/>
          </a:prstGeom>
          <a:solidFill>
            <a:srgbClr val="DAF3F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"/>
          </a:effectLst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  <a:latin typeface="Comic Sans MS"/>
              </a:rPr>
              <a:t>Test your knowledge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Subtitle 2">
                <a:extLst>
                  <a:ext uri="{FF2B5EF4-FFF2-40B4-BE49-F238E27FC236}">
                    <a16:creationId xmlns:a16="http://schemas.microsoft.com/office/drawing/2014/main" id="{1C27CC1C-B16F-4AD7-9253-F890CAC2224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4785" y="1209661"/>
                <a:ext cx="6116376" cy="1302943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rmAutofit fontScale="92500"/>
              </a:bodyPr>
              <a:lstStyle>
                <a:lvl1pPr marL="285750" indent="-28575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24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20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2pPr>
                <a:lvl3pPr marL="1200150" indent="-28575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18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3pPr>
                <a:lvl4pPr marL="1543050" indent="-17145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16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4pPr>
                <a:lvl5pPr marL="2000250" indent="-17145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14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14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14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14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14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50000"/>
                  </a:lnSpc>
                  <a:buFont typeface="Arial"/>
                  <a:buNone/>
                </a:pPr>
                <a:r>
                  <a:rPr lang="en-US" sz="3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ea typeface="Calibri" panose="020F0502020204030204" pitchFamily="34" charset="0"/>
                    <a:cs typeface="Calibri" panose="020F0502020204030204" pitchFamily="34" charset="0"/>
                  </a:rPr>
                  <a:t>Find the product: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b="1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rPr>
                          <m:t>8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rPr>
                          <m:t>25</m:t>
                        </m:r>
                      </m:den>
                    </m:f>
                    <m:r>
                      <m:rPr>
                        <m:nor/>
                      </m:rPr>
                      <a:rPr lang="en-US" sz="32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m:t> </m:t>
                    </m:r>
                    <m:r>
                      <m:rPr>
                        <m:nor/>
                      </m:rPr>
                      <a:rPr lang="en-US" sz="32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a typeface="Cambria Math" panose="02040503050406030204" pitchFamily="18" charset="0"/>
                      </a:rPr>
                      <m:t>×</m:t>
                    </m:r>
                    <m:r>
                      <m:rPr>
                        <m:nor/>
                      </m:rPr>
                      <a:rPr lang="en-US" sz="32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a typeface="Cambria Math" panose="02040503050406030204" pitchFamily="18" charset="0"/>
                      </a:rPr>
                      <m:t> 3</m:t>
                    </m:r>
                    <m:f>
                      <m:fPr>
                        <m:ctrlPr>
                          <a:rPr lang="en-US" sz="3200" b="1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rPr>
                          <m:t>4</m:t>
                        </m:r>
                      </m:den>
                    </m:f>
                    <m:r>
                      <a:rPr lang="en-US" sz="3200" b="1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3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 </a:t>
                </a:r>
                <a:endParaRPr lang="en-US" sz="3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9" name="Subtitle 2">
                <a:extLst>
                  <a:ext uri="{FF2B5EF4-FFF2-40B4-BE49-F238E27FC236}">
                    <a16:creationId xmlns:a16="http://schemas.microsoft.com/office/drawing/2014/main" id="{1C27CC1C-B16F-4AD7-9253-F890CAC222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785" y="1209661"/>
                <a:ext cx="6116376" cy="1302943"/>
              </a:xfrm>
              <a:prstGeom prst="rect">
                <a:avLst/>
              </a:prstGeom>
              <a:blipFill>
                <a:blip r:embed="rId4"/>
                <a:stretch>
                  <a:fillRect l="-22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C0E95DEA-0DBC-40CF-8B8F-46536250E393}"/>
                  </a:ext>
                </a:extLst>
              </p:cNvPr>
              <p:cNvSpPr/>
              <p:nvPr/>
            </p:nvSpPr>
            <p:spPr>
              <a:xfrm>
                <a:off x="2076111" y="2886887"/>
                <a:ext cx="2560320" cy="1097280"/>
              </a:xfrm>
              <a:prstGeom prst="roundRect">
                <a:avLst>
                  <a:gd name="adj" fmla="val 50000"/>
                </a:avLst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800" b="1" i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a typeface="Cambria Math" panose="02040503050406030204" pitchFamily="18" charset="0"/>
                        </a:rPr>
                        <m:t>3</m:t>
                      </m:r>
                      <m:f>
                        <m:fPr>
                          <m:ctrlPr>
                            <a:rPr lang="en-US" sz="2800" b="1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</a:rPr>
                            <m:t>6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</a:rPr>
                            <m:t>25</m:t>
                          </m:r>
                        </m:den>
                      </m:f>
                    </m:oMath>
                  </m:oMathPara>
                </a14:m>
                <a:endParaRPr 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C0E95DEA-0DBC-40CF-8B8F-46536250E39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6111" y="2886887"/>
                <a:ext cx="2560320" cy="1097280"/>
              </a:xfrm>
              <a:prstGeom prst="roundRect">
                <a:avLst>
                  <a:gd name="adj" fmla="val 50000"/>
                </a:avLst>
              </a:prstGeom>
              <a:blipFill>
                <a:blip r:embed="rId5"/>
                <a:stretch>
                  <a:fillRect/>
                </a:stretch>
              </a:blip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35A3DCDF-FFD7-43F5-A9D4-C7CBDD8CE426}"/>
                  </a:ext>
                </a:extLst>
              </p:cNvPr>
              <p:cNvSpPr/>
              <p:nvPr/>
            </p:nvSpPr>
            <p:spPr>
              <a:xfrm>
                <a:off x="7563854" y="2886887"/>
                <a:ext cx="2560320" cy="1097280"/>
              </a:xfrm>
              <a:prstGeom prst="roundRect">
                <a:avLst>
                  <a:gd name="adj" fmla="val 50000"/>
                </a:avLst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1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</a:rPr>
                            <m:t>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35A3DCDF-FFD7-43F5-A9D4-C7CBDD8CE42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3854" y="2886887"/>
                <a:ext cx="2560320" cy="1097280"/>
              </a:xfrm>
              <a:prstGeom prst="roundRect">
                <a:avLst>
                  <a:gd name="adj" fmla="val 50000"/>
                </a:avLst>
              </a:prstGeom>
              <a:blipFill>
                <a:blip r:embed="rId6"/>
                <a:stretch>
                  <a:fillRect/>
                </a:stretch>
              </a:blip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: Rounded Corners 17">
                <a:extLst>
                  <a:ext uri="{FF2B5EF4-FFF2-40B4-BE49-F238E27FC236}">
                    <a16:creationId xmlns:a16="http://schemas.microsoft.com/office/drawing/2014/main" id="{066B38E2-3C1B-663E-7ED4-7B0DF5DF691F}"/>
                  </a:ext>
                </a:extLst>
              </p:cNvPr>
              <p:cNvSpPr/>
              <p:nvPr/>
            </p:nvSpPr>
            <p:spPr>
              <a:xfrm>
                <a:off x="2076111" y="4718681"/>
                <a:ext cx="2560320" cy="1097280"/>
              </a:xfrm>
              <a:prstGeom prst="roundRect">
                <a:avLst>
                  <a:gd name="adj" fmla="val 50000"/>
                </a:avLst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800" b="1" i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a typeface="Cambria Math" panose="02040503050406030204" pitchFamily="18" charset="0"/>
                        </a:rPr>
                        <m:t>1</m:t>
                      </m:r>
                      <m:f>
                        <m:fPr>
                          <m:ctrlPr>
                            <a:rPr lang="en-US" sz="2800" b="1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8" name="Rectangle: Rounded Corners 17">
                <a:extLst>
                  <a:ext uri="{FF2B5EF4-FFF2-40B4-BE49-F238E27FC236}">
                    <a16:creationId xmlns:a16="http://schemas.microsoft.com/office/drawing/2014/main" id="{066B38E2-3C1B-663E-7ED4-7B0DF5DF691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6111" y="4718681"/>
                <a:ext cx="2560320" cy="1097280"/>
              </a:xfrm>
              <a:prstGeom prst="roundRect">
                <a:avLst>
                  <a:gd name="adj" fmla="val 50000"/>
                </a:avLst>
              </a:prstGeom>
              <a:blipFill>
                <a:blip r:embed="rId7"/>
                <a:stretch>
                  <a:fillRect/>
                </a:stretch>
              </a:blip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6203D05A-FF94-805D-BE7B-E363090B6712}"/>
                  </a:ext>
                </a:extLst>
              </p:cNvPr>
              <p:cNvSpPr/>
              <p:nvPr/>
            </p:nvSpPr>
            <p:spPr>
              <a:xfrm>
                <a:off x="7563854" y="4718681"/>
                <a:ext cx="2560320" cy="1097280"/>
              </a:xfrm>
              <a:prstGeom prst="roundRect">
                <a:avLst>
                  <a:gd name="adj" fmla="val 50000"/>
                </a:avLst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800" b="1" i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m:t>1</m:t>
                      </m:r>
                      <m:f>
                        <m:fPr>
                          <m:ctrlPr>
                            <a:rPr lang="en-US" sz="2800" b="1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6203D05A-FF94-805D-BE7B-E363090B671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3854" y="4718681"/>
                <a:ext cx="2560320" cy="1097280"/>
              </a:xfrm>
              <a:prstGeom prst="roundRect">
                <a:avLst>
                  <a:gd name="adj" fmla="val 50000"/>
                </a:avLst>
              </a:prstGeom>
              <a:blipFill>
                <a:blip r:embed="rId8"/>
                <a:stretch>
                  <a:fillRect/>
                </a:stretch>
              </a:blip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A4F0310E-3CA7-40A9-880A-CA0B839D7962}"/>
                  </a:ext>
                </a:extLst>
              </p:cNvPr>
              <p:cNvSpPr/>
              <p:nvPr/>
            </p:nvSpPr>
            <p:spPr>
              <a:xfrm>
                <a:off x="7563854" y="4718681"/>
                <a:ext cx="2560320" cy="1097280"/>
              </a:xfrm>
              <a:prstGeom prst="roundRect">
                <a:avLst>
                  <a:gd name="adj" fmla="val 50000"/>
                </a:avLst>
              </a:prstGeom>
              <a:solidFill>
                <a:srgbClr val="74C2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800" b="1" i="0" smtClean="0">
                          <a:solidFill>
                            <a:schemeClr val="bg1"/>
                          </a:solidFill>
                        </a:rPr>
                        <m:t>1</m:t>
                      </m:r>
                      <m:f>
                        <m:fPr>
                          <m:ctrlPr>
                            <a:rPr lang="en-US" sz="2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28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A4F0310E-3CA7-40A9-880A-CA0B839D796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3854" y="4718681"/>
                <a:ext cx="2560320" cy="1097280"/>
              </a:xfrm>
              <a:prstGeom prst="roundRect">
                <a:avLst>
                  <a:gd name="adj" fmla="val 50000"/>
                </a:avLst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632332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22;p10">
            <a:extLst>
              <a:ext uri="{FF2B5EF4-FFF2-40B4-BE49-F238E27FC236}">
                <a16:creationId xmlns:a16="http://schemas.microsoft.com/office/drawing/2014/main" id="{8A036A78-0108-4728-A23D-00AEBC3C2F2B}"/>
              </a:ext>
            </a:extLst>
          </p:cNvPr>
          <p:cNvSpPr txBox="1"/>
          <p:nvPr/>
        </p:nvSpPr>
        <p:spPr>
          <a:xfrm>
            <a:off x="0" y="572301"/>
            <a:ext cx="12192000" cy="584735"/>
          </a:xfrm>
          <a:prstGeom prst="rect">
            <a:avLst/>
          </a:prstGeom>
          <a:solidFill>
            <a:srgbClr val="0076A3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1">
              <a:buSzPts val="6000"/>
              <a:buFont typeface="Comic Sans MS"/>
            </a:pPr>
            <a:r>
              <a:rPr lang="en-GB" sz="3200" b="1" dirty="0">
                <a:solidFill>
                  <a:schemeClr val="bg1"/>
                </a:solidFill>
                <a:latin typeface="Comic Sans MS"/>
                <a:sym typeface="Comic Sans MS"/>
              </a:rPr>
              <a:t>Calculate then choose the correct answer.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Subtitle 2">
                <a:extLst>
                  <a:ext uri="{FF2B5EF4-FFF2-40B4-BE49-F238E27FC236}">
                    <a16:creationId xmlns:a16="http://schemas.microsoft.com/office/drawing/2014/main" id="{1C27CC1C-B16F-4AD7-9253-F890CAC2224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4785" y="1118221"/>
                <a:ext cx="4724456" cy="1302943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rmAutofit/>
              </a:bodyPr>
              <a:lstStyle>
                <a:lvl1pPr marL="285750" indent="-28575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24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20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2pPr>
                <a:lvl3pPr marL="1200150" indent="-28575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18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3pPr>
                <a:lvl4pPr marL="1543050" indent="-17145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16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4pPr>
                <a:lvl5pPr marL="2000250" indent="-17145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14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14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14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14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14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50000"/>
                  </a:lnSpc>
                  <a:buFont typeface="Arial"/>
                  <a:buNone/>
                </a:pPr>
                <a:r>
                  <a:rPr lang="en-US" sz="3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ea typeface="Calibri" panose="020F0502020204030204" pitchFamily="34" charset="0"/>
                    <a:cs typeface="Calibri" panose="020F0502020204030204" pitchFamily="34" charset="0"/>
                  </a:rPr>
                  <a:t>Multiply: 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b="1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rPr>
                          <m:t>3</m:t>
                        </m:r>
                      </m:den>
                    </m:f>
                    <m:r>
                      <m:rPr>
                        <m:nor/>
                      </m:rPr>
                      <a:rPr lang="en-US" sz="32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m:t> </m:t>
                    </m:r>
                    <m:r>
                      <m:rPr>
                        <m:nor/>
                      </m:rPr>
                      <a:rPr lang="en-US" sz="32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a typeface="Cambria Math" panose="02040503050406030204" pitchFamily="18" charset="0"/>
                      </a:rPr>
                      <m:t>×</m:t>
                    </m:r>
                    <m:r>
                      <m:rPr>
                        <m:nor/>
                      </m:rPr>
                      <a:rPr lang="en-US" sz="32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a typeface="Cambria Math" panose="02040503050406030204" pitchFamily="18" charset="0"/>
                      </a:rPr>
                      <m:t> 1</m:t>
                    </m:r>
                    <m:f>
                      <m:fPr>
                        <m:ctrlPr>
                          <a:rPr lang="en-US" sz="3200" b="1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rPr>
                          <m:t>2</m:t>
                        </m:r>
                      </m:den>
                    </m:f>
                    <m:r>
                      <a:rPr lang="en-US" sz="3200" b="1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3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 </a:t>
                </a:r>
                <a:endParaRPr lang="en-US" sz="3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9" name="Subtitle 2">
                <a:extLst>
                  <a:ext uri="{FF2B5EF4-FFF2-40B4-BE49-F238E27FC236}">
                    <a16:creationId xmlns:a16="http://schemas.microsoft.com/office/drawing/2014/main" id="{1C27CC1C-B16F-4AD7-9253-F890CAC222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785" y="1118221"/>
                <a:ext cx="4724456" cy="1302943"/>
              </a:xfrm>
              <a:prstGeom prst="rect">
                <a:avLst/>
              </a:prstGeom>
              <a:blipFill>
                <a:blip r:embed="rId4"/>
                <a:stretch>
                  <a:fillRect l="-3222" b="-9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C0E95DEA-0DBC-40CF-8B8F-46536250E393}"/>
                  </a:ext>
                </a:extLst>
              </p:cNvPr>
              <p:cNvSpPr/>
              <p:nvPr/>
            </p:nvSpPr>
            <p:spPr>
              <a:xfrm>
                <a:off x="2076111" y="2880360"/>
                <a:ext cx="2560320" cy="1097280"/>
              </a:xfrm>
              <a:prstGeom prst="roundRect">
                <a:avLst>
                  <a:gd name="adj" fmla="val 50000"/>
                </a:avLst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8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a typeface="Cambria Math" panose="02040503050406030204" pitchFamily="18" charset="0"/>
                        </a:rPr>
                        <m:t>5</m:t>
                      </m:r>
                    </m:oMath>
                  </m:oMathPara>
                </a14:m>
                <a:endParaRPr 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C0E95DEA-0DBC-40CF-8B8F-46536250E39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6111" y="2880360"/>
                <a:ext cx="2560320" cy="1097280"/>
              </a:xfrm>
              <a:prstGeom prst="roundRect">
                <a:avLst>
                  <a:gd name="adj" fmla="val 50000"/>
                </a:avLst>
              </a:prstGeom>
              <a:blipFill>
                <a:blip r:embed="rId5"/>
                <a:stretch>
                  <a:fillRect/>
                </a:stretch>
              </a:blip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35A3DCDF-FFD7-43F5-A9D4-C7CBDD8CE426}"/>
                  </a:ext>
                </a:extLst>
              </p:cNvPr>
              <p:cNvSpPr/>
              <p:nvPr/>
            </p:nvSpPr>
            <p:spPr>
              <a:xfrm>
                <a:off x="7560944" y="2880360"/>
                <a:ext cx="2560320" cy="1097280"/>
              </a:xfrm>
              <a:prstGeom prst="roundRect">
                <a:avLst>
                  <a:gd name="adj" fmla="val 50000"/>
                </a:avLst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1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ea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ea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35A3DCDF-FFD7-43F5-A9D4-C7CBDD8CE42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0944" y="2880360"/>
                <a:ext cx="2560320" cy="1097280"/>
              </a:xfrm>
              <a:prstGeom prst="roundRect">
                <a:avLst>
                  <a:gd name="adj" fmla="val 50000"/>
                </a:avLst>
              </a:prstGeom>
              <a:blipFill>
                <a:blip r:embed="rId6"/>
                <a:stretch>
                  <a:fillRect/>
                </a:stretch>
              </a:blip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: Rounded Corners 17">
                <a:extLst>
                  <a:ext uri="{FF2B5EF4-FFF2-40B4-BE49-F238E27FC236}">
                    <a16:creationId xmlns:a16="http://schemas.microsoft.com/office/drawing/2014/main" id="{066B38E2-3C1B-663E-7ED4-7B0DF5DF691F}"/>
                  </a:ext>
                </a:extLst>
              </p:cNvPr>
              <p:cNvSpPr/>
              <p:nvPr/>
            </p:nvSpPr>
            <p:spPr>
              <a:xfrm>
                <a:off x="2076110" y="4696914"/>
                <a:ext cx="2560320" cy="1097280"/>
              </a:xfrm>
              <a:prstGeom prst="roundRect">
                <a:avLst>
                  <a:gd name="adj" fmla="val 50000"/>
                </a:avLst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8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a typeface="Cambria Math" panose="02040503050406030204" pitchFamily="18" charset="0"/>
                        </a:rPr>
                        <m:t>3</m:t>
                      </m:r>
                      <m:f>
                        <m:fPr>
                          <m:ctrlPr>
                            <a:rPr lang="en-US" sz="2800" b="1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ea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8" name="Rectangle: Rounded Corners 17">
                <a:extLst>
                  <a:ext uri="{FF2B5EF4-FFF2-40B4-BE49-F238E27FC236}">
                    <a16:creationId xmlns:a16="http://schemas.microsoft.com/office/drawing/2014/main" id="{066B38E2-3C1B-663E-7ED4-7B0DF5DF691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6110" y="4696914"/>
                <a:ext cx="2560320" cy="1097280"/>
              </a:xfrm>
              <a:prstGeom prst="roundRect">
                <a:avLst>
                  <a:gd name="adj" fmla="val 50000"/>
                </a:avLst>
              </a:prstGeom>
              <a:blipFill>
                <a:blip r:embed="rId7"/>
                <a:stretch>
                  <a:fillRect/>
                </a:stretch>
              </a:blip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6203D05A-FF94-805D-BE7B-E363090B6712}"/>
                  </a:ext>
                </a:extLst>
              </p:cNvPr>
              <p:cNvSpPr/>
              <p:nvPr/>
            </p:nvSpPr>
            <p:spPr>
              <a:xfrm>
                <a:off x="7560944" y="4696914"/>
                <a:ext cx="2560320" cy="1097280"/>
              </a:xfrm>
              <a:prstGeom prst="roundRect">
                <a:avLst>
                  <a:gd name="adj" fmla="val 50000"/>
                </a:avLst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8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a typeface="Cambria Math" panose="02040503050406030204" pitchFamily="18" charset="0"/>
                        </a:rPr>
                        <m:t>3</m:t>
                      </m:r>
                      <m:f>
                        <m:fPr>
                          <m:ctrlPr>
                            <a:rPr lang="en-US" sz="2800" b="1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ea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ea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6203D05A-FF94-805D-BE7B-E363090B671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0944" y="4696914"/>
                <a:ext cx="2560320" cy="1097280"/>
              </a:xfrm>
              <a:prstGeom prst="roundRect">
                <a:avLst>
                  <a:gd name="adj" fmla="val 50000"/>
                </a:avLst>
              </a:prstGeom>
              <a:blipFill>
                <a:blip r:embed="rId8"/>
                <a:stretch>
                  <a:fillRect/>
                </a:stretch>
              </a:blip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826DB1DD-61E0-438F-8105-2A33368D8ED1}"/>
                  </a:ext>
                </a:extLst>
              </p:cNvPr>
              <p:cNvSpPr/>
              <p:nvPr/>
            </p:nvSpPr>
            <p:spPr>
              <a:xfrm>
                <a:off x="2076110" y="2878572"/>
                <a:ext cx="2560320" cy="1097280"/>
              </a:xfrm>
              <a:prstGeom prst="roundRect">
                <a:avLst>
                  <a:gd name="adj" fmla="val 50000"/>
                </a:avLst>
              </a:prstGeom>
              <a:solidFill>
                <a:srgbClr val="74C2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800" b="1">
                          <a:solidFill>
                            <a:schemeClr val="bg1"/>
                          </a:solidFill>
                        </a:rPr>
                        <m:t>5</m:t>
                      </m:r>
                    </m:oMath>
                  </m:oMathPara>
                </a14:m>
                <a:endParaRPr lang="en-US" sz="28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826DB1DD-61E0-438F-8105-2A33368D8ED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6110" y="2878572"/>
                <a:ext cx="2560320" cy="1097280"/>
              </a:xfrm>
              <a:prstGeom prst="roundRect">
                <a:avLst>
                  <a:gd name="adj" fmla="val 50000"/>
                </a:avLst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70356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22;p10">
            <a:extLst>
              <a:ext uri="{FF2B5EF4-FFF2-40B4-BE49-F238E27FC236}">
                <a16:creationId xmlns:a16="http://schemas.microsoft.com/office/drawing/2014/main" id="{8A036A78-0108-4728-A23D-00AEBC3C2F2B}"/>
              </a:ext>
            </a:extLst>
          </p:cNvPr>
          <p:cNvSpPr txBox="1"/>
          <p:nvPr/>
        </p:nvSpPr>
        <p:spPr>
          <a:xfrm>
            <a:off x="0" y="572301"/>
            <a:ext cx="12192000" cy="584735"/>
          </a:xfrm>
          <a:prstGeom prst="rect">
            <a:avLst/>
          </a:prstGeom>
          <a:solidFill>
            <a:srgbClr val="0076A3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1">
              <a:buSzPts val="6000"/>
              <a:buFont typeface="Comic Sans MS"/>
            </a:pPr>
            <a:r>
              <a:rPr lang="en-GB" sz="3200" b="1" dirty="0">
                <a:solidFill>
                  <a:schemeClr val="bg1"/>
                </a:solidFill>
                <a:latin typeface="Comic Sans MS"/>
                <a:sym typeface="Comic Sans MS"/>
              </a:rPr>
              <a:t>Calculate then choose the correct answer.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Subtitle 2">
                <a:extLst>
                  <a:ext uri="{FF2B5EF4-FFF2-40B4-BE49-F238E27FC236}">
                    <a16:creationId xmlns:a16="http://schemas.microsoft.com/office/drawing/2014/main" id="{1C27CC1C-B16F-4AD7-9253-F890CAC2224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09545" y="1118221"/>
                <a:ext cx="6431336" cy="1302943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rmAutofit fontScale="92500"/>
              </a:bodyPr>
              <a:lstStyle>
                <a:lvl1pPr marL="285750" indent="-28575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24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20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2pPr>
                <a:lvl3pPr marL="1200150" indent="-28575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18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3pPr>
                <a:lvl4pPr marL="1543050" indent="-17145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16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4pPr>
                <a:lvl5pPr marL="2000250" indent="-17145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14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14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14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14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14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50000"/>
                  </a:lnSpc>
                  <a:buFont typeface="Arial"/>
                  <a:buNone/>
                </a:pPr>
                <a:r>
                  <a:rPr lang="en-US" sz="3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ea typeface="Calibri" panose="020F0502020204030204" pitchFamily="34" charset="0"/>
                    <a:cs typeface="Calibri" panose="020F0502020204030204" pitchFamily="34" charset="0"/>
                  </a:rPr>
                  <a:t>Find the quotient: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32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j-lt"/>
                      </a:rPr>
                      <m:t>4</m:t>
                    </m:r>
                    <m:f>
                      <m:fPr>
                        <m:ctrlPr>
                          <a:rPr lang="en-US" sz="3200" b="1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rPr>
                          <m:t>7</m:t>
                        </m:r>
                      </m:den>
                    </m:f>
                    <m:r>
                      <m:rPr>
                        <m:nor/>
                      </m:rPr>
                      <a:rPr lang="en-US" sz="32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m:t> </m:t>
                    </m:r>
                    <m:r>
                      <m:rPr>
                        <m:nor/>
                      </m:rPr>
                      <a:rPr lang="en-US" sz="32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a typeface="Cambria Math" panose="02040503050406030204" pitchFamily="18" charset="0"/>
                      </a:rPr>
                      <m:t>÷</m:t>
                    </m:r>
                    <m:r>
                      <m:rPr>
                        <m:nor/>
                      </m:rPr>
                      <a:rPr lang="en-US" sz="32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a typeface="Cambria Math" panose="02040503050406030204" pitchFamily="18" charset="0"/>
                      </a:rPr>
                      <m:t> 1</m:t>
                    </m:r>
                    <m:f>
                      <m:fPr>
                        <m:ctrlPr>
                          <a:rPr lang="en-US" sz="3200" b="1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rPr>
                          <m:t>14</m:t>
                        </m:r>
                      </m:den>
                    </m:f>
                    <m:r>
                      <a:rPr lang="en-US" sz="3200" b="1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3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 </a:t>
                </a:r>
                <a:endParaRPr lang="en-US" sz="3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9" name="Subtitle 2">
                <a:extLst>
                  <a:ext uri="{FF2B5EF4-FFF2-40B4-BE49-F238E27FC236}">
                    <a16:creationId xmlns:a16="http://schemas.microsoft.com/office/drawing/2014/main" id="{1C27CC1C-B16F-4AD7-9253-F890CAC222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545" y="1118221"/>
                <a:ext cx="6431336" cy="1302943"/>
              </a:xfrm>
              <a:prstGeom prst="rect">
                <a:avLst/>
              </a:prstGeom>
              <a:blipFill>
                <a:blip r:embed="rId4"/>
                <a:stretch>
                  <a:fillRect l="-22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C0E95DEA-0DBC-40CF-8B8F-46536250E393}"/>
                  </a:ext>
                </a:extLst>
              </p:cNvPr>
              <p:cNvSpPr/>
              <p:nvPr/>
            </p:nvSpPr>
            <p:spPr>
              <a:xfrm>
                <a:off x="2076111" y="2849880"/>
                <a:ext cx="2560320" cy="1097280"/>
              </a:xfrm>
              <a:prstGeom prst="roundRect">
                <a:avLst>
                  <a:gd name="adj" fmla="val 50000"/>
                </a:avLst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8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a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C0E95DEA-0DBC-40CF-8B8F-46536250E39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6111" y="2849880"/>
                <a:ext cx="2560320" cy="1097280"/>
              </a:xfrm>
              <a:prstGeom prst="roundRect">
                <a:avLst>
                  <a:gd name="adj" fmla="val 50000"/>
                </a:avLst>
              </a:prstGeom>
              <a:blipFill>
                <a:blip r:embed="rId5"/>
                <a:stretch>
                  <a:fillRect/>
                </a:stretch>
              </a:blip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35A3DCDF-FFD7-43F5-A9D4-C7CBDD8CE426}"/>
                  </a:ext>
                </a:extLst>
              </p:cNvPr>
              <p:cNvSpPr/>
              <p:nvPr/>
            </p:nvSpPr>
            <p:spPr>
              <a:xfrm>
                <a:off x="7560944" y="2849880"/>
                <a:ext cx="2560320" cy="1097280"/>
              </a:xfrm>
              <a:prstGeom prst="roundRect">
                <a:avLst>
                  <a:gd name="adj" fmla="val 50000"/>
                </a:avLst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8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a typeface="Cambria Math" panose="02040503050406030204" pitchFamily="18" charset="0"/>
                        </a:rPr>
                        <m:t>4</m:t>
                      </m:r>
                    </m:oMath>
                  </m:oMathPara>
                </a14:m>
                <a:endParaRPr 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35A3DCDF-FFD7-43F5-A9D4-C7CBDD8CE42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0944" y="2849880"/>
                <a:ext cx="2560320" cy="1097280"/>
              </a:xfrm>
              <a:prstGeom prst="roundRect">
                <a:avLst>
                  <a:gd name="adj" fmla="val 50000"/>
                </a:avLst>
              </a:prstGeom>
              <a:blipFill>
                <a:blip r:embed="rId6"/>
                <a:stretch>
                  <a:fillRect/>
                </a:stretch>
              </a:blip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: Rounded Corners 17">
                <a:extLst>
                  <a:ext uri="{FF2B5EF4-FFF2-40B4-BE49-F238E27FC236}">
                    <a16:creationId xmlns:a16="http://schemas.microsoft.com/office/drawing/2014/main" id="{066B38E2-3C1B-663E-7ED4-7B0DF5DF691F}"/>
                  </a:ext>
                </a:extLst>
              </p:cNvPr>
              <p:cNvSpPr/>
              <p:nvPr/>
            </p:nvSpPr>
            <p:spPr>
              <a:xfrm>
                <a:off x="2076111" y="4696914"/>
                <a:ext cx="2560320" cy="1097280"/>
              </a:xfrm>
              <a:prstGeom prst="roundRect">
                <a:avLst>
                  <a:gd name="adj" fmla="val 50000"/>
                </a:avLst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8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a typeface="Cambria Math" panose="02040503050406030204" pitchFamily="18" charset="0"/>
                        </a:rPr>
                        <m:t>4</m:t>
                      </m:r>
                      <m:f>
                        <m:fPr>
                          <m:ctrlPr>
                            <a:rPr lang="en-US" sz="2800" b="1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ea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ea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8" name="Rectangle: Rounded Corners 17">
                <a:extLst>
                  <a:ext uri="{FF2B5EF4-FFF2-40B4-BE49-F238E27FC236}">
                    <a16:creationId xmlns:a16="http://schemas.microsoft.com/office/drawing/2014/main" id="{066B38E2-3C1B-663E-7ED4-7B0DF5DF691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6111" y="4696914"/>
                <a:ext cx="2560320" cy="1097280"/>
              </a:xfrm>
              <a:prstGeom prst="roundRect">
                <a:avLst>
                  <a:gd name="adj" fmla="val 50000"/>
                </a:avLst>
              </a:prstGeom>
              <a:blipFill>
                <a:blip r:embed="rId7"/>
                <a:stretch>
                  <a:fillRect/>
                </a:stretch>
              </a:blip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6203D05A-FF94-805D-BE7B-E363090B6712}"/>
                  </a:ext>
                </a:extLst>
              </p:cNvPr>
              <p:cNvSpPr/>
              <p:nvPr/>
            </p:nvSpPr>
            <p:spPr>
              <a:xfrm>
                <a:off x="7560944" y="4696914"/>
                <a:ext cx="2560320" cy="1097280"/>
              </a:xfrm>
              <a:prstGeom prst="roundRect">
                <a:avLst>
                  <a:gd name="adj" fmla="val 50000"/>
                </a:avLst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8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a typeface="Cambria Math" panose="02040503050406030204" pitchFamily="18" charset="0"/>
                        </a:rPr>
                        <m:t>4</m:t>
                      </m:r>
                      <m:f>
                        <m:fPr>
                          <m:ctrlPr>
                            <a:rPr lang="en-US" sz="2800" b="1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ea typeface="Cambria Math" panose="02040503050406030204" pitchFamily="18" charset="0"/>
                            </a:rPr>
                            <m:t>29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ea typeface="Cambria Math" panose="02040503050406030204" pitchFamily="18" charset="0"/>
                            </a:rPr>
                            <m:t>49</m:t>
                          </m:r>
                        </m:den>
                      </m:f>
                    </m:oMath>
                  </m:oMathPara>
                </a14:m>
                <a:endParaRPr 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6203D05A-FF94-805D-BE7B-E363090B671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0944" y="4696914"/>
                <a:ext cx="2560320" cy="1097280"/>
              </a:xfrm>
              <a:prstGeom prst="roundRect">
                <a:avLst>
                  <a:gd name="adj" fmla="val 50000"/>
                </a:avLst>
              </a:prstGeom>
              <a:blipFill>
                <a:blip r:embed="rId8"/>
                <a:stretch>
                  <a:fillRect/>
                </a:stretch>
              </a:blip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460B070E-7117-4F7C-A131-E1A4F6D9445C}"/>
                  </a:ext>
                </a:extLst>
              </p:cNvPr>
              <p:cNvSpPr/>
              <p:nvPr/>
            </p:nvSpPr>
            <p:spPr>
              <a:xfrm>
                <a:off x="7560944" y="2849880"/>
                <a:ext cx="2560320" cy="1097280"/>
              </a:xfrm>
              <a:prstGeom prst="roundRect">
                <a:avLst>
                  <a:gd name="adj" fmla="val 50000"/>
                </a:avLst>
              </a:prstGeom>
              <a:solidFill>
                <a:srgbClr val="74C2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800" b="1">
                          <a:solidFill>
                            <a:schemeClr val="bg1"/>
                          </a:solidFill>
                        </a:rPr>
                        <m:t>4</m:t>
                      </m:r>
                    </m:oMath>
                  </m:oMathPara>
                </a14:m>
                <a:endParaRPr lang="en-US" sz="28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460B070E-7117-4F7C-A131-E1A4F6D9445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0944" y="2849880"/>
                <a:ext cx="2560320" cy="1097280"/>
              </a:xfrm>
              <a:prstGeom prst="roundRect">
                <a:avLst>
                  <a:gd name="adj" fmla="val 50000"/>
                </a:avLst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173619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22;p10">
            <a:extLst>
              <a:ext uri="{FF2B5EF4-FFF2-40B4-BE49-F238E27FC236}">
                <a16:creationId xmlns:a16="http://schemas.microsoft.com/office/drawing/2014/main" id="{8A036A78-0108-4728-A23D-00AEBC3C2F2B}"/>
              </a:ext>
            </a:extLst>
          </p:cNvPr>
          <p:cNvSpPr txBox="1"/>
          <p:nvPr/>
        </p:nvSpPr>
        <p:spPr>
          <a:xfrm>
            <a:off x="0" y="572301"/>
            <a:ext cx="12192000" cy="584735"/>
          </a:xfrm>
          <a:prstGeom prst="rect">
            <a:avLst/>
          </a:prstGeom>
          <a:solidFill>
            <a:srgbClr val="0076A3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1">
              <a:buSzPts val="6000"/>
              <a:buFont typeface="Comic Sans MS"/>
            </a:pPr>
            <a:r>
              <a:rPr lang="en-GB" sz="3200" b="1" dirty="0">
                <a:solidFill>
                  <a:schemeClr val="bg1"/>
                </a:solidFill>
                <a:latin typeface="Comic Sans MS"/>
                <a:sym typeface="Comic Sans MS"/>
              </a:rPr>
              <a:t>Calculate then choose the correct answer.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Subtitle 2">
                <a:extLst>
                  <a:ext uri="{FF2B5EF4-FFF2-40B4-BE49-F238E27FC236}">
                    <a16:creationId xmlns:a16="http://schemas.microsoft.com/office/drawing/2014/main" id="{1C27CC1C-B16F-4AD7-9253-F890CAC2224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87625" y="1118221"/>
                <a:ext cx="4328216" cy="1302943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rmAutofit/>
              </a:bodyPr>
              <a:lstStyle>
                <a:lvl1pPr marL="285750" indent="-28575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24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20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2pPr>
                <a:lvl3pPr marL="1200150" indent="-28575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18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3pPr>
                <a:lvl4pPr marL="1543050" indent="-17145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16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4pPr>
                <a:lvl5pPr marL="2000250" indent="-17145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14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14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14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14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14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50000"/>
                  </a:lnSpc>
                  <a:buFont typeface="Arial"/>
                  <a:buNone/>
                </a:pPr>
                <a:r>
                  <a:rPr lang="en-US" sz="3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ea typeface="Calibri" panose="020F0502020204030204" pitchFamily="34" charset="0"/>
                    <a:cs typeface="Calibri" panose="020F0502020204030204" pitchFamily="34" charset="0"/>
                  </a:rPr>
                  <a:t>Divide: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32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j-lt"/>
                      </a:rPr>
                      <m:t>3</m:t>
                    </m:r>
                    <m:f>
                      <m:fPr>
                        <m:ctrlPr>
                          <a:rPr lang="en-US" sz="3200" b="1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rPr>
                          <m:t>8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rPr>
                          <m:t>9</m:t>
                        </m:r>
                      </m:den>
                    </m:f>
                    <m:r>
                      <m:rPr>
                        <m:nor/>
                      </m:rPr>
                      <a:rPr lang="en-US" sz="32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m:t> </m:t>
                    </m:r>
                    <m:r>
                      <m:rPr>
                        <m:nor/>
                      </m:rPr>
                      <a:rPr lang="en-US" sz="32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a typeface="Cambria Math" panose="02040503050406030204" pitchFamily="18" charset="0"/>
                      </a:rPr>
                      <m:t>÷</m:t>
                    </m:r>
                    <m:r>
                      <m:rPr>
                        <m:nor/>
                      </m:rPr>
                      <a:rPr lang="en-US" sz="32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a typeface="Cambria Math" panose="02040503050406030204" pitchFamily="18" charset="0"/>
                      </a:rPr>
                      <m:t> 7=</m:t>
                    </m:r>
                  </m:oMath>
                </a14:m>
                <a:endParaRPr lang="en-US" sz="3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9" name="Subtitle 2">
                <a:extLst>
                  <a:ext uri="{FF2B5EF4-FFF2-40B4-BE49-F238E27FC236}">
                    <a16:creationId xmlns:a16="http://schemas.microsoft.com/office/drawing/2014/main" id="{1C27CC1C-B16F-4AD7-9253-F890CAC222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625" y="1118221"/>
                <a:ext cx="4328216" cy="1302943"/>
              </a:xfrm>
              <a:prstGeom prst="rect">
                <a:avLst/>
              </a:prstGeom>
              <a:blipFill>
                <a:blip r:embed="rId4"/>
                <a:stretch>
                  <a:fillRect l="-3662" b="-9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C0E95DEA-0DBC-40CF-8B8F-46536250E393}"/>
                  </a:ext>
                </a:extLst>
              </p:cNvPr>
              <p:cNvSpPr/>
              <p:nvPr/>
            </p:nvSpPr>
            <p:spPr>
              <a:xfrm>
                <a:off x="2076111" y="2880360"/>
                <a:ext cx="2560320" cy="1097280"/>
              </a:xfrm>
              <a:prstGeom prst="roundRect">
                <a:avLst>
                  <a:gd name="adj" fmla="val 50000"/>
                </a:avLst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1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ea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ea typeface="Cambria Math" panose="02040503050406030204" pitchFamily="18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C0E95DEA-0DBC-40CF-8B8F-46536250E39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6111" y="2880360"/>
                <a:ext cx="2560320" cy="1097280"/>
              </a:xfrm>
              <a:prstGeom prst="roundRect">
                <a:avLst>
                  <a:gd name="adj" fmla="val 50000"/>
                </a:avLst>
              </a:prstGeom>
              <a:blipFill>
                <a:blip r:embed="rId5"/>
                <a:stretch>
                  <a:fillRect/>
                </a:stretch>
              </a:blip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35A3DCDF-FFD7-43F5-A9D4-C7CBDD8CE426}"/>
                  </a:ext>
                </a:extLst>
              </p:cNvPr>
              <p:cNvSpPr/>
              <p:nvPr/>
            </p:nvSpPr>
            <p:spPr>
              <a:xfrm>
                <a:off x="7560944" y="2880360"/>
                <a:ext cx="2560320" cy="1097280"/>
              </a:xfrm>
              <a:prstGeom prst="roundRect">
                <a:avLst>
                  <a:gd name="adj" fmla="val 50000"/>
                </a:avLst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8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a typeface="Cambria Math" panose="02040503050406030204" pitchFamily="18" charset="0"/>
                        </a:rPr>
                        <m:t>7</m:t>
                      </m:r>
                      <m:f>
                        <m:fPr>
                          <m:ctrlPr>
                            <a:rPr lang="en-US" sz="2800" b="1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ea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ea typeface="Cambria Math" panose="02040503050406030204" pitchFamily="18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35A3DCDF-FFD7-43F5-A9D4-C7CBDD8CE42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0944" y="2880360"/>
                <a:ext cx="2560320" cy="1097280"/>
              </a:xfrm>
              <a:prstGeom prst="roundRect">
                <a:avLst>
                  <a:gd name="adj" fmla="val 50000"/>
                </a:avLst>
              </a:prstGeom>
              <a:blipFill>
                <a:blip r:embed="rId6"/>
                <a:stretch>
                  <a:fillRect/>
                </a:stretch>
              </a:blip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: Rounded Corners 17">
                <a:extLst>
                  <a:ext uri="{FF2B5EF4-FFF2-40B4-BE49-F238E27FC236}">
                    <a16:creationId xmlns:a16="http://schemas.microsoft.com/office/drawing/2014/main" id="{066B38E2-3C1B-663E-7ED4-7B0DF5DF691F}"/>
                  </a:ext>
                </a:extLst>
              </p:cNvPr>
              <p:cNvSpPr/>
              <p:nvPr/>
            </p:nvSpPr>
            <p:spPr>
              <a:xfrm>
                <a:off x="2076111" y="4712154"/>
                <a:ext cx="2560320" cy="1097280"/>
              </a:xfrm>
              <a:prstGeom prst="roundRect">
                <a:avLst>
                  <a:gd name="adj" fmla="val 50000"/>
                </a:avLst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1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ea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ea typeface="Cambria Math" panose="02040503050406030204" pitchFamily="18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8" name="Rectangle: Rounded Corners 17">
                <a:extLst>
                  <a:ext uri="{FF2B5EF4-FFF2-40B4-BE49-F238E27FC236}">
                    <a16:creationId xmlns:a16="http://schemas.microsoft.com/office/drawing/2014/main" id="{066B38E2-3C1B-663E-7ED4-7B0DF5DF691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6111" y="4712154"/>
                <a:ext cx="2560320" cy="1097280"/>
              </a:xfrm>
              <a:prstGeom prst="roundRect">
                <a:avLst>
                  <a:gd name="adj" fmla="val 50000"/>
                </a:avLst>
              </a:prstGeom>
              <a:blipFill>
                <a:blip r:embed="rId7"/>
                <a:stretch>
                  <a:fillRect/>
                </a:stretch>
              </a:blip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6203D05A-FF94-805D-BE7B-E363090B6712}"/>
                  </a:ext>
                </a:extLst>
              </p:cNvPr>
              <p:cNvSpPr/>
              <p:nvPr/>
            </p:nvSpPr>
            <p:spPr>
              <a:xfrm>
                <a:off x="7560944" y="4712154"/>
                <a:ext cx="2560320" cy="1097280"/>
              </a:xfrm>
              <a:prstGeom prst="roundRect">
                <a:avLst>
                  <a:gd name="adj" fmla="val 50000"/>
                </a:avLst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8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a typeface="Cambria Math" panose="02040503050406030204" pitchFamily="18" charset="0"/>
                        </a:rPr>
                        <m:t>2</m:t>
                      </m:r>
                      <m:f>
                        <m:fPr>
                          <m:ctrlPr>
                            <a:rPr lang="en-US" sz="2800" b="1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ea typeface="Cambria Math" panose="02040503050406030204" pitchFamily="18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6203D05A-FF94-805D-BE7B-E363090B671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0944" y="4712154"/>
                <a:ext cx="2560320" cy="1097280"/>
              </a:xfrm>
              <a:prstGeom prst="roundRect">
                <a:avLst>
                  <a:gd name="adj" fmla="val 50000"/>
                </a:avLst>
              </a:prstGeom>
              <a:blipFill>
                <a:blip r:embed="rId8"/>
                <a:stretch>
                  <a:fillRect/>
                </a:stretch>
              </a:blip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7DFEB3B7-7EA8-4F02-A98F-A7C6041A7B11}"/>
                  </a:ext>
                </a:extLst>
              </p:cNvPr>
              <p:cNvSpPr/>
              <p:nvPr/>
            </p:nvSpPr>
            <p:spPr>
              <a:xfrm>
                <a:off x="2076111" y="2880360"/>
                <a:ext cx="2560320" cy="1097280"/>
              </a:xfrm>
              <a:prstGeom prst="roundRect">
                <a:avLst>
                  <a:gd name="adj" fmla="val 50000"/>
                </a:avLst>
              </a:prstGeom>
              <a:solidFill>
                <a:srgbClr val="74C2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>
                              <a:solidFill>
                                <a:schemeClr val="bg1"/>
                              </a:solidFill>
                            </a:rPr>
                            <m:t>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>
                              <a:solidFill>
                                <a:schemeClr val="bg1"/>
                              </a:solidFill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en-US" sz="28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7DFEB3B7-7EA8-4F02-A98F-A7C6041A7B1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6111" y="2880360"/>
                <a:ext cx="2560320" cy="1097280"/>
              </a:xfrm>
              <a:prstGeom prst="roundRect">
                <a:avLst>
                  <a:gd name="adj" fmla="val 50000"/>
                </a:avLst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581677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22;p10">
            <a:extLst>
              <a:ext uri="{FF2B5EF4-FFF2-40B4-BE49-F238E27FC236}">
                <a16:creationId xmlns:a16="http://schemas.microsoft.com/office/drawing/2014/main" id="{8A036A78-0108-4728-A23D-00AEBC3C2F2B}"/>
              </a:ext>
            </a:extLst>
          </p:cNvPr>
          <p:cNvSpPr txBox="1"/>
          <p:nvPr/>
        </p:nvSpPr>
        <p:spPr>
          <a:xfrm>
            <a:off x="0" y="572301"/>
            <a:ext cx="12192000" cy="584735"/>
          </a:xfrm>
          <a:prstGeom prst="rect">
            <a:avLst/>
          </a:prstGeom>
          <a:solidFill>
            <a:srgbClr val="0076A3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1">
              <a:buSzPts val="6000"/>
              <a:buFont typeface="Comic Sans MS"/>
            </a:pPr>
            <a:r>
              <a:rPr lang="en-GB" sz="3200" b="1" dirty="0">
                <a:solidFill>
                  <a:schemeClr val="bg1"/>
                </a:solidFill>
                <a:latin typeface="Comic Sans MS"/>
                <a:sym typeface="Comic Sans MS"/>
              </a:rPr>
              <a:t>Calculate and then choose the correct answer.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Subtitle 2">
                <a:extLst>
                  <a:ext uri="{FF2B5EF4-FFF2-40B4-BE49-F238E27FC236}">
                    <a16:creationId xmlns:a16="http://schemas.microsoft.com/office/drawing/2014/main" id="{1C27CC1C-B16F-4AD7-9253-F890CAC2224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1717" y="1172070"/>
                <a:ext cx="4964909" cy="1623592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285750" indent="-28575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24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20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2pPr>
                <a:lvl3pPr marL="1200150" indent="-28575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18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3pPr>
                <a:lvl4pPr marL="1543050" indent="-17145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16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4pPr>
                <a:lvl5pPr marL="2000250" indent="-17145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14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14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14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14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14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50000"/>
                  </a:lnSpc>
                  <a:buFont typeface="Arial"/>
                  <a:buNone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sz="3200" b="1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j-lt"/>
                          </a:rPr>
                          <m:t>1</m:t>
                        </m:r>
                        <m:f>
                          <m:fPr>
                            <m:ctrlPr>
                              <a:rPr lang="en-US" sz="3200" b="1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sz="3200" b="1" i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+mj-lt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sz="3200" b="1" i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+mj-lt"/>
                              </a:rPr>
                              <m:t>15</m:t>
                            </m:r>
                          </m:den>
                        </m:f>
                        <m:r>
                          <a:rPr lang="en-US" sz="3200" b="1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j-lt"/>
                            <a:ea typeface="Cambria Math" panose="02040503050406030204" pitchFamily="18" charset="0"/>
                          </a:rPr>
                          <m:t>÷</m:t>
                        </m:r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j-lt"/>
                            <a:ea typeface="Cambria Math" panose="02040503050406030204" pitchFamily="18" charset="0"/>
                          </a:rPr>
                          <m:t> </m:t>
                        </m:r>
                        <m:f>
                          <m:fPr>
                            <m:ctrlPr>
                              <a:rPr lang="en-US" sz="3200" b="1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sz="3200" b="1" i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+mj-lt"/>
                                <a:ea typeface="Cambria Math" panose="02040503050406030204" pitchFamily="18" charset="0"/>
                              </a:rPr>
                              <m:t>2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sz="3200" b="1" i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+mj-lt"/>
                                <a:ea typeface="Cambria Math" panose="02040503050406030204" pitchFamily="18" charset="0"/>
                              </a:rPr>
                              <m:t>5</m:t>
                            </m:r>
                          </m:den>
                        </m:f>
                      </m:e>
                    </m:d>
                    <m:r>
                      <m:rPr>
                        <m:nor/>
                      </m:rPr>
                      <a:rPr lang="en-US" sz="32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j-lt"/>
                      </a:rPr>
                      <m:t> </m:t>
                    </m:r>
                    <m:r>
                      <m:rPr>
                        <m:nor/>
                      </m:rPr>
                      <a:rPr lang="en-US" sz="32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j-lt"/>
                        <a:ea typeface="Cambria Math" panose="02040503050406030204" pitchFamily="18" charset="0"/>
                      </a:rPr>
                      <m:t>×</m:t>
                    </m:r>
                    <m:f>
                      <m:fPr>
                        <m:ctrlPr>
                          <a:rPr lang="en-US" sz="3200" b="1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200" b="1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j-lt"/>
                            <a:ea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j-lt"/>
                            <a:ea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sz="3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  <a:cs typeface="Calibri" panose="020F0502020204030204" pitchFamily="34" charset="0"/>
                  </a:rPr>
                  <a:t> =</a:t>
                </a:r>
              </a:p>
            </p:txBody>
          </p:sp>
        </mc:Choice>
        <mc:Fallback xmlns="">
          <p:sp>
            <p:nvSpPr>
              <p:cNvPr id="9" name="Subtitle 2">
                <a:extLst>
                  <a:ext uri="{FF2B5EF4-FFF2-40B4-BE49-F238E27FC236}">
                    <a16:creationId xmlns:a16="http://schemas.microsoft.com/office/drawing/2014/main" id="{1C27CC1C-B16F-4AD7-9253-F890CAC222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717" y="1172070"/>
                <a:ext cx="4964909" cy="162359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C0E95DEA-0DBC-40CF-8B8F-46536250E393}"/>
                  </a:ext>
                </a:extLst>
              </p:cNvPr>
              <p:cNvSpPr/>
              <p:nvPr/>
            </p:nvSpPr>
            <p:spPr>
              <a:xfrm>
                <a:off x="2074725" y="2880360"/>
                <a:ext cx="2560320" cy="1097280"/>
              </a:xfrm>
              <a:prstGeom prst="roundRect">
                <a:avLst>
                  <a:gd name="adj" fmla="val 50000"/>
                </a:avLst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8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a typeface="Cambria Math" panose="02040503050406030204" pitchFamily="18" charset="0"/>
                        </a:rPr>
                        <m:t>3</m:t>
                      </m:r>
                      <m:f>
                        <m:fPr>
                          <m:ctrlPr>
                            <a:rPr lang="en-US" sz="2800" b="1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ea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ea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C0E95DEA-0DBC-40CF-8B8F-46536250E39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4725" y="2880360"/>
                <a:ext cx="2560320" cy="1097280"/>
              </a:xfrm>
              <a:prstGeom prst="roundRect">
                <a:avLst>
                  <a:gd name="adj" fmla="val 50000"/>
                </a:avLst>
              </a:prstGeom>
              <a:blipFill>
                <a:blip r:embed="rId5"/>
                <a:stretch>
                  <a:fillRect/>
                </a:stretch>
              </a:blip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35A3DCDF-FFD7-43F5-A9D4-C7CBDD8CE426}"/>
                  </a:ext>
                </a:extLst>
              </p:cNvPr>
              <p:cNvSpPr/>
              <p:nvPr/>
            </p:nvSpPr>
            <p:spPr>
              <a:xfrm>
                <a:off x="7560944" y="2880360"/>
                <a:ext cx="2560320" cy="1097280"/>
              </a:xfrm>
              <a:prstGeom prst="roundRect">
                <a:avLst>
                  <a:gd name="adj" fmla="val 50000"/>
                </a:avLst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8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a typeface="Cambria Math" panose="02040503050406030204" pitchFamily="18" charset="0"/>
                        </a:rPr>
                        <m:t>3</m:t>
                      </m:r>
                      <m:f>
                        <m:fPr>
                          <m:ctrlPr>
                            <a:rPr lang="en-US" sz="2800" b="1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ea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35A3DCDF-FFD7-43F5-A9D4-C7CBDD8CE42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0944" y="2880360"/>
                <a:ext cx="2560320" cy="1097280"/>
              </a:xfrm>
              <a:prstGeom prst="roundRect">
                <a:avLst>
                  <a:gd name="adj" fmla="val 50000"/>
                </a:avLst>
              </a:prstGeom>
              <a:blipFill>
                <a:blip r:embed="rId6"/>
                <a:stretch>
                  <a:fillRect/>
                </a:stretch>
              </a:blip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: Rounded Corners 17">
                <a:extLst>
                  <a:ext uri="{FF2B5EF4-FFF2-40B4-BE49-F238E27FC236}">
                    <a16:creationId xmlns:a16="http://schemas.microsoft.com/office/drawing/2014/main" id="{066B38E2-3C1B-663E-7ED4-7B0DF5DF691F}"/>
                  </a:ext>
                </a:extLst>
              </p:cNvPr>
              <p:cNvSpPr/>
              <p:nvPr/>
            </p:nvSpPr>
            <p:spPr>
              <a:xfrm>
                <a:off x="2137071" y="4712154"/>
                <a:ext cx="2560320" cy="1097280"/>
              </a:xfrm>
              <a:prstGeom prst="roundRect">
                <a:avLst>
                  <a:gd name="adj" fmla="val 50000"/>
                </a:avLst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1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ea typeface="Cambria Math" panose="02040503050406030204" pitchFamily="18" charset="0"/>
                            </a:rPr>
                            <m:t>16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ea typeface="Cambria Math" panose="02040503050406030204" pitchFamily="18" charset="0"/>
                            </a:rPr>
                            <m:t>27</m:t>
                          </m:r>
                        </m:den>
                      </m:f>
                    </m:oMath>
                  </m:oMathPara>
                </a14:m>
                <a:endParaRPr 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8" name="Rectangle: Rounded Corners 17">
                <a:extLst>
                  <a:ext uri="{FF2B5EF4-FFF2-40B4-BE49-F238E27FC236}">
                    <a16:creationId xmlns:a16="http://schemas.microsoft.com/office/drawing/2014/main" id="{066B38E2-3C1B-663E-7ED4-7B0DF5DF691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7071" y="4712154"/>
                <a:ext cx="2560320" cy="1097280"/>
              </a:xfrm>
              <a:prstGeom prst="roundRect">
                <a:avLst>
                  <a:gd name="adj" fmla="val 50000"/>
                </a:avLst>
              </a:prstGeom>
              <a:blipFill>
                <a:blip r:embed="rId7"/>
                <a:stretch>
                  <a:fillRect/>
                </a:stretch>
              </a:blip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6203D05A-FF94-805D-BE7B-E363090B6712}"/>
                  </a:ext>
                </a:extLst>
              </p:cNvPr>
              <p:cNvSpPr/>
              <p:nvPr/>
            </p:nvSpPr>
            <p:spPr>
              <a:xfrm>
                <a:off x="7560944" y="4712154"/>
                <a:ext cx="2560320" cy="1097280"/>
              </a:xfrm>
              <a:prstGeom prst="roundRect">
                <a:avLst>
                  <a:gd name="adj" fmla="val 50000"/>
                </a:avLst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8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a typeface="Cambria Math" panose="02040503050406030204" pitchFamily="18" charset="0"/>
                        </a:rPr>
                        <m:t>1</m:t>
                      </m:r>
                      <m:f>
                        <m:fPr>
                          <m:ctrlPr>
                            <a:rPr lang="en-US" sz="2800" b="1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ea typeface="Cambria Math" panose="02040503050406030204" pitchFamily="18" charset="0"/>
                            </a:rPr>
                            <m:t>16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ea typeface="Cambria Math" panose="02040503050406030204" pitchFamily="18" charset="0"/>
                            </a:rPr>
                            <m:t>27</m:t>
                          </m:r>
                        </m:den>
                      </m:f>
                    </m:oMath>
                  </m:oMathPara>
                </a14:m>
                <a:endParaRPr 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6203D05A-FF94-805D-BE7B-E363090B671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0944" y="4712154"/>
                <a:ext cx="2560320" cy="1097280"/>
              </a:xfrm>
              <a:prstGeom prst="roundRect">
                <a:avLst>
                  <a:gd name="adj" fmla="val 50000"/>
                </a:avLst>
              </a:prstGeom>
              <a:blipFill>
                <a:blip r:embed="rId8"/>
                <a:stretch>
                  <a:fillRect/>
                </a:stretch>
              </a:blip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6EB7D6FE-B4FA-46D1-A013-9149D8111254}"/>
                  </a:ext>
                </a:extLst>
              </p:cNvPr>
              <p:cNvSpPr/>
              <p:nvPr/>
            </p:nvSpPr>
            <p:spPr>
              <a:xfrm>
                <a:off x="2137071" y="4712154"/>
                <a:ext cx="2560320" cy="1097280"/>
              </a:xfrm>
              <a:prstGeom prst="roundRect">
                <a:avLst>
                  <a:gd name="adj" fmla="val 50000"/>
                </a:avLst>
              </a:prstGeom>
              <a:solidFill>
                <a:srgbClr val="74C2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>
                              <a:solidFill>
                                <a:schemeClr val="bg1"/>
                              </a:solidFill>
                            </a:rPr>
                            <m:t>16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>
                              <a:solidFill>
                                <a:schemeClr val="bg1"/>
                              </a:solidFill>
                            </a:rPr>
                            <m:t>27</m:t>
                          </m:r>
                        </m:den>
                      </m:f>
                    </m:oMath>
                  </m:oMathPara>
                </a14:m>
                <a:endParaRPr lang="en-US" sz="28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6EB7D6FE-B4FA-46D1-A013-9149D811125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7071" y="4712154"/>
                <a:ext cx="2560320" cy="1097280"/>
              </a:xfrm>
              <a:prstGeom prst="roundRect">
                <a:avLst>
                  <a:gd name="adj" fmla="val 50000"/>
                </a:avLst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841279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22;p10">
            <a:extLst>
              <a:ext uri="{FF2B5EF4-FFF2-40B4-BE49-F238E27FC236}">
                <a16:creationId xmlns:a16="http://schemas.microsoft.com/office/drawing/2014/main" id="{8A036A78-0108-4728-A23D-00AEBC3C2F2B}"/>
              </a:ext>
            </a:extLst>
          </p:cNvPr>
          <p:cNvSpPr txBox="1"/>
          <p:nvPr/>
        </p:nvSpPr>
        <p:spPr>
          <a:xfrm>
            <a:off x="0" y="572301"/>
            <a:ext cx="12192000" cy="584735"/>
          </a:xfrm>
          <a:prstGeom prst="rect">
            <a:avLst/>
          </a:prstGeom>
          <a:solidFill>
            <a:srgbClr val="0076A3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1">
              <a:buSzPts val="6000"/>
              <a:buFont typeface="Comic Sans MS"/>
            </a:pPr>
            <a:r>
              <a:rPr lang="en-GB" sz="3200" b="1" dirty="0">
                <a:solidFill>
                  <a:schemeClr val="bg1"/>
                </a:solidFill>
                <a:latin typeface="Comic Sans MS"/>
                <a:sym typeface="Comic Sans MS"/>
              </a:rPr>
              <a:t>Calculate then choose the correct answer.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Subtitle 2">
                <a:extLst>
                  <a:ext uri="{FF2B5EF4-FFF2-40B4-BE49-F238E27FC236}">
                    <a16:creationId xmlns:a16="http://schemas.microsoft.com/office/drawing/2014/main" id="{1C27CC1C-B16F-4AD7-9253-F890CAC2224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6477" y="1187310"/>
                <a:ext cx="4964909" cy="1623592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285750" indent="-28575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24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20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2pPr>
                <a:lvl3pPr marL="1200150" indent="-28575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18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3pPr>
                <a:lvl4pPr marL="1543050" indent="-17145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16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4pPr>
                <a:lvl5pPr marL="2000250" indent="-17145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14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14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14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14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/>
                  </a:buClr>
                  <a:buSzPct val="115000"/>
                  <a:buFont typeface="Arial"/>
                  <a:buChar char="•"/>
                  <a:defRPr sz="1400" kern="1200" cap="none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50000"/>
                  </a:lnSpc>
                  <a:buFont typeface="Arial"/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3200" b="1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rPr>
                          <m:t>6</m:t>
                        </m:r>
                      </m:den>
                    </m:f>
                    <m:r>
                      <m:rPr>
                        <m:nor/>
                      </m:rPr>
                      <a:rPr lang="en-US" sz="32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m:t> </m:t>
                    </m:r>
                    <m:r>
                      <m:rPr>
                        <m:nor/>
                      </m:rPr>
                      <a:rPr lang="en-US" sz="32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a typeface="Cambria Math" panose="02040503050406030204" pitchFamily="18" charset="0"/>
                      </a:rPr>
                      <m:t>÷</m:t>
                    </m:r>
                    <m:r>
                      <m:rPr>
                        <m:nor/>
                      </m:rPr>
                      <a:rPr lang="en-US" sz="32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a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en-US" sz="3200" b="1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rPr>
                          <m:t>1</m:t>
                        </m:r>
                        <m:f>
                          <m:fPr>
                            <m:ctrlPr>
                              <a:rPr lang="en-US" sz="3200" b="1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sz="3200" b="1" i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sz="3200" b="1" i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</a:rPr>
                              <m:t>4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ea typeface="Cambria Math" panose="02040503050406030204" pitchFamily="18" charset="0"/>
                          </a:rPr>
                          <m:t> 2</m:t>
                        </m:r>
                        <m:f>
                          <m:fPr>
                            <m:ctrlPr>
                              <a:rPr lang="en-US" sz="3200" b="1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sz="3200" b="1" i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ea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sz="3200" b="1" i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ea typeface="Cambria Math" panose="02040503050406030204" pitchFamily="18" charset="0"/>
                              </a:rPr>
                              <m:t>3</m:t>
                            </m:r>
                          </m:den>
                        </m:f>
                      </m:e>
                    </m:d>
                    <m:r>
                      <m:rPr>
                        <m:nor/>
                      </m:rPr>
                      <a:rPr lang="en-US" sz="32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3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Calibri" panose="020F0502020204030204" pitchFamily="34" charset="0"/>
                  </a:rPr>
                  <a:t>=</a:t>
                </a:r>
              </a:p>
            </p:txBody>
          </p:sp>
        </mc:Choice>
        <mc:Fallback xmlns="">
          <p:sp>
            <p:nvSpPr>
              <p:cNvPr id="9" name="Subtitle 2">
                <a:extLst>
                  <a:ext uri="{FF2B5EF4-FFF2-40B4-BE49-F238E27FC236}">
                    <a16:creationId xmlns:a16="http://schemas.microsoft.com/office/drawing/2014/main" id="{1C27CC1C-B16F-4AD7-9253-F890CAC222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477" y="1187310"/>
                <a:ext cx="4964909" cy="162359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C0E95DEA-0DBC-40CF-8B8F-46536250E393}"/>
                  </a:ext>
                </a:extLst>
              </p:cNvPr>
              <p:cNvSpPr/>
              <p:nvPr/>
            </p:nvSpPr>
            <p:spPr>
              <a:xfrm>
                <a:off x="2074725" y="2880360"/>
                <a:ext cx="2560320" cy="1097280"/>
              </a:xfrm>
              <a:prstGeom prst="roundRect">
                <a:avLst>
                  <a:gd name="adj" fmla="val 50000"/>
                </a:avLst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8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a typeface="Cambria Math" panose="02040503050406030204" pitchFamily="18" charset="0"/>
                        </a:rPr>
                        <m:t>2</m:t>
                      </m:r>
                      <m:f>
                        <m:fPr>
                          <m:ctrlPr>
                            <a:rPr lang="en-US" sz="2800" b="1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ea typeface="Cambria Math" panose="02040503050406030204" pitchFamily="18" charset="0"/>
                            </a:rPr>
                            <m:t>31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ea typeface="Cambria Math" panose="02040503050406030204" pitchFamily="18" charset="0"/>
                            </a:rPr>
                            <m:t>72</m:t>
                          </m:r>
                        </m:den>
                      </m:f>
                    </m:oMath>
                  </m:oMathPara>
                </a14:m>
                <a:endParaRPr 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C0E95DEA-0DBC-40CF-8B8F-46536250E39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4725" y="2880360"/>
                <a:ext cx="2560320" cy="1097280"/>
              </a:xfrm>
              <a:prstGeom prst="roundRect">
                <a:avLst>
                  <a:gd name="adj" fmla="val 50000"/>
                </a:avLst>
              </a:prstGeom>
              <a:blipFill>
                <a:blip r:embed="rId5"/>
                <a:stretch>
                  <a:fillRect/>
                </a:stretch>
              </a:blip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35A3DCDF-FFD7-43F5-A9D4-C7CBDD8CE426}"/>
                  </a:ext>
                </a:extLst>
              </p:cNvPr>
              <p:cNvSpPr/>
              <p:nvPr/>
            </p:nvSpPr>
            <p:spPr>
              <a:xfrm>
                <a:off x="7560944" y="2880360"/>
                <a:ext cx="2560320" cy="1097280"/>
              </a:xfrm>
              <a:prstGeom prst="roundRect">
                <a:avLst>
                  <a:gd name="adj" fmla="val 50000"/>
                </a:avLst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8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a typeface="Cambria Math" panose="02040503050406030204" pitchFamily="18" charset="0"/>
                        </a:rPr>
                        <m:t>3</m:t>
                      </m:r>
                      <m:f>
                        <m:fPr>
                          <m:ctrlPr>
                            <a:rPr lang="en-US" sz="2800" b="1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ea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35A3DCDF-FFD7-43F5-A9D4-C7CBDD8CE42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0944" y="2880360"/>
                <a:ext cx="2560320" cy="1097280"/>
              </a:xfrm>
              <a:prstGeom prst="roundRect">
                <a:avLst>
                  <a:gd name="adj" fmla="val 50000"/>
                </a:avLst>
              </a:prstGeom>
              <a:blipFill>
                <a:blip r:embed="rId6"/>
                <a:stretch>
                  <a:fillRect/>
                </a:stretch>
              </a:blip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: Rounded Corners 17">
                <a:extLst>
                  <a:ext uri="{FF2B5EF4-FFF2-40B4-BE49-F238E27FC236}">
                    <a16:creationId xmlns:a16="http://schemas.microsoft.com/office/drawing/2014/main" id="{066B38E2-3C1B-663E-7ED4-7B0DF5DF691F}"/>
                  </a:ext>
                </a:extLst>
              </p:cNvPr>
              <p:cNvSpPr/>
              <p:nvPr/>
            </p:nvSpPr>
            <p:spPr>
              <a:xfrm>
                <a:off x="2137071" y="4696914"/>
                <a:ext cx="2560320" cy="1097280"/>
              </a:xfrm>
              <a:prstGeom prst="roundRect">
                <a:avLst>
                  <a:gd name="adj" fmla="val 50000"/>
                </a:avLst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8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a typeface="Cambria Math" panose="02040503050406030204" pitchFamily="18" charset="0"/>
                        </a:rPr>
                        <m:t>3</m:t>
                      </m:r>
                      <m:f>
                        <m:fPr>
                          <m:ctrlPr>
                            <a:rPr lang="en-US" sz="2800" b="1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ea typeface="Cambria Math" panose="020405030504060302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8" name="Rectangle: Rounded Corners 17">
                <a:extLst>
                  <a:ext uri="{FF2B5EF4-FFF2-40B4-BE49-F238E27FC236}">
                    <a16:creationId xmlns:a16="http://schemas.microsoft.com/office/drawing/2014/main" id="{066B38E2-3C1B-663E-7ED4-7B0DF5DF691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7071" y="4696914"/>
                <a:ext cx="2560320" cy="1097280"/>
              </a:xfrm>
              <a:prstGeom prst="roundRect">
                <a:avLst>
                  <a:gd name="adj" fmla="val 50000"/>
                </a:avLst>
              </a:prstGeom>
              <a:blipFill>
                <a:blip r:embed="rId7"/>
                <a:stretch>
                  <a:fillRect/>
                </a:stretch>
              </a:blip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6203D05A-FF94-805D-BE7B-E363090B6712}"/>
                  </a:ext>
                </a:extLst>
              </p:cNvPr>
              <p:cNvSpPr/>
              <p:nvPr/>
            </p:nvSpPr>
            <p:spPr>
              <a:xfrm>
                <a:off x="7560944" y="4696914"/>
                <a:ext cx="2560320" cy="1097280"/>
              </a:xfrm>
              <a:prstGeom prst="roundRect">
                <a:avLst>
                  <a:gd name="adj" fmla="val 50000"/>
                </a:avLst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1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ea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ea typeface="Cambria Math" panose="020405030504060302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6203D05A-FF94-805D-BE7B-E363090B671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0944" y="4696914"/>
                <a:ext cx="2560320" cy="1097280"/>
              </a:xfrm>
              <a:prstGeom prst="roundRect">
                <a:avLst>
                  <a:gd name="adj" fmla="val 50000"/>
                </a:avLst>
              </a:prstGeom>
              <a:blipFill>
                <a:blip r:embed="rId8"/>
                <a:stretch>
                  <a:fillRect/>
                </a:stretch>
              </a:blip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EB39D9AF-5401-4266-94C6-818B2B6B51F4}"/>
                  </a:ext>
                </a:extLst>
              </p:cNvPr>
              <p:cNvSpPr/>
              <p:nvPr/>
            </p:nvSpPr>
            <p:spPr>
              <a:xfrm>
                <a:off x="7560944" y="4696914"/>
                <a:ext cx="2560320" cy="1097280"/>
              </a:xfrm>
              <a:prstGeom prst="roundRect">
                <a:avLst>
                  <a:gd name="adj" fmla="val 50000"/>
                </a:avLst>
              </a:prstGeom>
              <a:solidFill>
                <a:srgbClr val="74C2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>
                              <a:solidFill>
                                <a:schemeClr val="bg1"/>
                              </a:solidFill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>
                              <a:solidFill>
                                <a:schemeClr val="bg1"/>
                              </a:solidFill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US" sz="28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EB39D9AF-5401-4266-94C6-818B2B6B51F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0944" y="4696914"/>
                <a:ext cx="2560320" cy="1097280"/>
              </a:xfrm>
              <a:prstGeom prst="roundRect">
                <a:avLst>
                  <a:gd name="adj" fmla="val 50000"/>
                </a:avLst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426081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22;p10">
            <a:extLst>
              <a:ext uri="{FF2B5EF4-FFF2-40B4-BE49-F238E27FC236}">
                <a16:creationId xmlns:a16="http://schemas.microsoft.com/office/drawing/2014/main" id="{8A036A78-0108-4728-A23D-00AEBC3C2F2B}"/>
              </a:ext>
            </a:extLst>
          </p:cNvPr>
          <p:cNvSpPr txBox="1"/>
          <p:nvPr/>
        </p:nvSpPr>
        <p:spPr>
          <a:xfrm>
            <a:off x="0" y="572301"/>
            <a:ext cx="12192000" cy="584735"/>
          </a:xfrm>
          <a:prstGeom prst="rect">
            <a:avLst/>
          </a:prstGeom>
          <a:solidFill>
            <a:srgbClr val="0076A3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1">
              <a:buSzPts val="6000"/>
              <a:buFont typeface="Comic Sans MS"/>
            </a:pPr>
            <a:r>
              <a:rPr lang="en-GB" sz="3200" b="1" dirty="0">
                <a:solidFill>
                  <a:schemeClr val="bg1"/>
                </a:solidFill>
                <a:latin typeface="Comic Sans MS"/>
                <a:sym typeface="Comic Sans MS"/>
              </a:rPr>
              <a:t>Indicate whether the following equality is true or false.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8063856-2931-4532-9C81-36B0047A5F16}"/>
                  </a:ext>
                </a:extLst>
              </p:cNvPr>
              <p:cNvSpPr txBox="1"/>
              <p:nvPr/>
            </p:nvSpPr>
            <p:spPr>
              <a:xfrm>
                <a:off x="3495470" y="2425354"/>
                <a:ext cx="5201059" cy="10559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168275" algn="ctr">
                  <a:spcAft>
                    <a:spcPts val="80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3600" b="1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8</m:t>
                        </m:r>
                      </m:den>
                    </m:f>
                    <m:r>
                      <m:rPr>
                        <m:nor/>
                      </m:rPr>
                      <a:rPr lang="en-US" sz="36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rPr>
                      <m:t> </m:t>
                    </m:r>
                    <m:r>
                      <m:rPr>
                        <m:nor/>
                      </m:rPr>
                      <a:rPr lang="en-US" sz="36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Cambria Math" panose="02040503050406030204" pitchFamily="18" charset="0"/>
                      </a:rPr>
                      <m:t>÷</m:t>
                    </m:r>
                    <m:r>
                      <m:rPr>
                        <m:nor/>
                      </m:rPr>
                      <a:rPr lang="en-US" sz="36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sz="3600" b="1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sz="3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600" b="1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j-lt"/>
                          </a:rPr>
                          <m:t>8</m:t>
                        </m:r>
                      </m:den>
                    </m:f>
                    <m:r>
                      <a:rPr lang="en-US" sz="3600" b="1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3600" b="1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 </m:t>
                    </m:r>
                    <m:f>
                      <m:fPr>
                        <m:ctrlPr>
                          <a:rPr lang="en-US" sz="3600" b="1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rPr>
                          <m:t>4</m:t>
                        </m:r>
                      </m:den>
                    </m:f>
                  </m:oMath>
                </a14:m>
                <a:endParaRPr lang="en-US" sz="3600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lt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8063856-2931-4532-9C81-36B0047A5F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5470" y="2425354"/>
                <a:ext cx="5201059" cy="1055930"/>
              </a:xfrm>
              <a:prstGeom prst="rect">
                <a:avLst/>
              </a:prstGeom>
              <a:blipFill>
                <a:blip r:embed="rId4"/>
                <a:stretch>
                  <a:fillRect b="-63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2D44088-4289-455D-99B0-849ED078879A}"/>
              </a:ext>
            </a:extLst>
          </p:cNvPr>
          <p:cNvSpPr/>
          <p:nvPr/>
        </p:nvSpPr>
        <p:spPr>
          <a:xfrm>
            <a:off x="3190784" y="4396317"/>
            <a:ext cx="2194560" cy="822960"/>
          </a:xfrm>
          <a:prstGeom prst="round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True</a:t>
            </a:r>
            <a:endParaRPr 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2CA83F3-1F8F-4F23-BAFE-58CD1C76642E}"/>
              </a:ext>
            </a:extLst>
          </p:cNvPr>
          <p:cNvSpPr/>
          <p:nvPr/>
        </p:nvSpPr>
        <p:spPr>
          <a:xfrm>
            <a:off x="6806658" y="4425299"/>
            <a:ext cx="2194560" cy="822960"/>
          </a:xfrm>
          <a:prstGeom prst="round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4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False</a:t>
            </a:r>
            <a:endParaRPr 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9E03EA9-9B38-4179-A1FD-97F437ADE871}"/>
              </a:ext>
            </a:extLst>
          </p:cNvPr>
          <p:cNvSpPr/>
          <p:nvPr/>
        </p:nvSpPr>
        <p:spPr>
          <a:xfrm>
            <a:off x="3190784" y="4396317"/>
            <a:ext cx="2194560" cy="822960"/>
          </a:xfrm>
          <a:prstGeom prst="roundRect">
            <a:avLst/>
          </a:prstGeom>
          <a:solidFill>
            <a:srgbClr val="74C274"/>
          </a:solidFill>
          <a:ln w="57150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bg1"/>
                </a:solidFill>
              </a:rPr>
              <a:t>True</a:t>
            </a:r>
            <a:endParaRPr lang="en-US" sz="4000" b="1" dirty="0">
              <a:solidFill>
                <a:schemeClr val="bg1"/>
              </a:solidFill>
              <a:latin typeface="+mj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43243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073F907-0C8A-4463-AE41-67386BC458B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b="30379"/>
          <a:stretch/>
        </p:blipFill>
        <p:spPr>
          <a:xfrm>
            <a:off x="1767884" y="423970"/>
            <a:ext cx="8655487" cy="4400688"/>
          </a:xfrm>
          <a:prstGeom prst="rect">
            <a:avLst/>
          </a:prstGeom>
        </p:spPr>
      </p:pic>
      <p:sp>
        <p:nvSpPr>
          <p:cNvPr id="4" name="Google Shape;97;gb06ce43697_0_0">
            <a:extLst>
              <a:ext uri="{FF2B5EF4-FFF2-40B4-BE49-F238E27FC236}">
                <a16:creationId xmlns:a16="http://schemas.microsoft.com/office/drawing/2014/main" id="{7399C30D-B707-4407-AC13-01C97F4616CD}"/>
              </a:ext>
            </a:extLst>
          </p:cNvPr>
          <p:cNvSpPr txBox="1">
            <a:spLocks/>
          </p:cNvSpPr>
          <p:nvPr/>
        </p:nvSpPr>
        <p:spPr>
          <a:xfrm>
            <a:off x="1024128" y="4824658"/>
            <a:ext cx="10143000" cy="1267670"/>
          </a:xfrm>
          <a:prstGeom prst="rect">
            <a:avLst/>
          </a:prstGeom>
          <a:solidFill>
            <a:srgbClr val="DAF3F6"/>
          </a:solidFill>
          <a:ln>
            <a:solidFill>
              <a:srgbClr val="C7E6F5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spcFirstLastPara="1" wrap="square" lIns="45700" tIns="45700" rIns="45700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5400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Conceptual Understanding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5175AC-B993-43E4-BF30-E7F87F9F6E82}"/>
              </a:ext>
            </a:extLst>
          </p:cNvPr>
          <p:cNvSpPr txBox="1"/>
          <p:nvPr/>
        </p:nvSpPr>
        <p:spPr>
          <a:xfrm>
            <a:off x="4242494" y="1524000"/>
            <a:ext cx="43685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+mj-lt"/>
              </a:rPr>
              <a:t>Understanding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132248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22;p10">
            <a:extLst>
              <a:ext uri="{FF2B5EF4-FFF2-40B4-BE49-F238E27FC236}">
                <a16:creationId xmlns:a16="http://schemas.microsoft.com/office/drawing/2014/main" id="{8A036A78-0108-4728-A23D-00AEBC3C2F2B}"/>
              </a:ext>
            </a:extLst>
          </p:cNvPr>
          <p:cNvSpPr txBox="1"/>
          <p:nvPr/>
        </p:nvSpPr>
        <p:spPr>
          <a:xfrm>
            <a:off x="0" y="572301"/>
            <a:ext cx="12192000" cy="584735"/>
          </a:xfrm>
          <a:prstGeom prst="rect">
            <a:avLst/>
          </a:prstGeom>
          <a:solidFill>
            <a:srgbClr val="0076A3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1">
              <a:buSzPts val="6000"/>
              <a:buFont typeface="Comic Sans MS"/>
            </a:pPr>
            <a:r>
              <a:rPr lang="en-GB" sz="3200" b="1" dirty="0">
                <a:solidFill>
                  <a:schemeClr val="bg1"/>
                </a:solidFill>
                <a:latin typeface="Comic Sans MS"/>
                <a:sym typeface="Comic Sans MS"/>
              </a:rPr>
              <a:t>Indicate whether the following equality is true or false.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1AB06F9-CDA5-4EAC-A844-ADF9AC29B423}"/>
                  </a:ext>
                </a:extLst>
              </p:cNvPr>
              <p:cNvSpPr txBox="1"/>
              <p:nvPr/>
            </p:nvSpPr>
            <p:spPr>
              <a:xfrm>
                <a:off x="2056545" y="2461683"/>
                <a:ext cx="8078909" cy="10620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168275" algn="ctr"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36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rPr>
                      <m:t>1</m:t>
                    </m:r>
                    <m:f>
                      <m:fPr>
                        <m:ctrlPr>
                          <a:rPr lang="en-US" sz="3600" b="1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7</m:t>
                        </m:r>
                      </m:den>
                    </m:f>
                    <m:r>
                      <m:rPr>
                        <m:nor/>
                      </m:rPr>
                      <a:rPr lang="en-US" sz="36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rPr>
                      <m:t> </m:t>
                    </m:r>
                    <m:r>
                      <m:rPr>
                        <m:nor/>
                      </m:rPr>
                      <a:rPr lang="en-US" sz="36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Cambria Math" panose="02040503050406030204" pitchFamily="18" charset="0"/>
                      </a:rPr>
                      <m:t>÷</m:t>
                    </m:r>
                    <m:r>
                      <m:rPr>
                        <m:nor/>
                      </m:rPr>
                      <a:rPr lang="en-US" sz="36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Cambria Math" panose="02040503050406030204" pitchFamily="18" charset="0"/>
                      </a:rPr>
                      <m:t> 2</m:t>
                    </m:r>
                    <m:f>
                      <m:fPr>
                        <m:ctrlPr>
                          <a:rPr lang="en-US" sz="3600" b="1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sz="3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36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rPr>
                      <m:t>= 2</m:t>
                    </m:r>
                    <m:f>
                      <m:fPr>
                        <m:ctrlPr>
                          <a:rPr lang="en-US" sz="3600" b="1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6</m:t>
                        </m:r>
                      </m:den>
                    </m:f>
                    <m:r>
                      <m:rPr>
                        <m:nor/>
                      </m:rPr>
                      <a:rPr lang="en-US" sz="36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rPr>
                      <m:t> </m:t>
                    </m:r>
                    <m:r>
                      <m:rPr>
                        <m:nor/>
                      </m:rPr>
                      <a:rPr lang="en-US" sz="36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Cambria Math" panose="02040503050406030204" pitchFamily="18" charset="0"/>
                      </a:rPr>
                      <m:t>÷</m:t>
                    </m:r>
                    <m:r>
                      <m:rPr>
                        <m:nor/>
                      </m:rPr>
                      <a:rPr lang="en-US" sz="36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Cambria Math" panose="02040503050406030204" pitchFamily="18" charset="0"/>
                      </a:rPr>
                      <m:t> 1</m:t>
                    </m:r>
                    <m:f>
                      <m:fPr>
                        <m:ctrlPr>
                          <a:rPr lang="en-US" sz="3600" b="1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7</m:t>
                        </m:r>
                      </m:den>
                    </m:f>
                  </m:oMath>
                </a14:m>
                <a:endParaRPr lang="en-US" sz="3600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lt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1AB06F9-CDA5-4EAC-A844-ADF9AC29B4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6545" y="2461683"/>
                <a:ext cx="8078909" cy="106202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356D33F-E995-468D-9B5C-713A7E19E90E}"/>
              </a:ext>
            </a:extLst>
          </p:cNvPr>
          <p:cNvSpPr/>
          <p:nvPr/>
        </p:nvSpPr>
        <p:spPr>
          <a:xfrm>
            <a:off x="3190784" y="4396317"/>
            <a:ext cx="2194560" cy="822960"/>
          </a:xfrm>
          <a:prstGeom prst="round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True</a:t>
            </a:r>
            <a:endParaRPr 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C5CD9BC-081E-4602-BBE2-3A40CDA6ABEE}"/>
              </a:ext>
            </a:extLst>
          </p:cNvPr>
          <p:cNvSpPr/>
          <p:nvPr/>
        </p:nvSpPr>
        <p:spPr>
          <a:xfrm>
            <a:off x="6806658" y="4425299"/>
            <a:ext cx="2194560" cy="822960"/>
          </a:xfrm>
          <a:prstGeom prst="round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4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False</a:t>
            </a:r>
            <a:endParaRPr 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A7BFF70-D19B-4BCB-AE18-F803976177CC}"/>
              </a:ext>
            </a:extLst>
          </p:cNvPr>
          <p:cNvSpPr/>
          <p:nvPr/>
        </p:nvSpPr>
        <p:spPr>
          <a:xfrm>
            <a:off x="6806658" y="4425299"/>
            <a:ext cx="2194560" cy="822960"/>
          </a:xfrm>
          <a:prstGeom prst="roundRect">
            <a:avLst/>
          </a:prstGeom>
          <a:solidFill>
            <a:srgbClr val="74C274"/>
          </a:solidFill>
          <a:ln w="57150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bg1"/>
                </a:solidFill>
              </a:rPr>
              <a:t> </a:t>
            </a:r>
            <a:r>
              <a:rPr lang="en-US" sz="4000" b="1" dirty="0">
                <a:solidFill>
                  <a:schemeClr val="bg1"/>
                </a:solidFill>
              </a:rPr>
              <a:t>False</a:t>
            </a:r>
            <a:endParaRPr lang="en-US" sz="4000" b="1" dirty="0">
              <a:solidFill>
                <a:schemeClr val="bg1"/>
              </a:solidFill>
              <a:latin typeface="+mj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6479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22;p10">
            <a:extLst>
              <a:ext uri="{FF2B5EF4-FFF2-40B4-BE49-F238E27FC236}">
                <a16:creationId xmlns:a16="http://schemas.microsoft.com/office/drawing/2014/main" id="{8A036A78-0108-4728-A23D-00AEBC3C2F2B}"/>
              </a:ext>
            </a:extLst>
          </p:cNvPr>
          <p:cNvSpPr txBox="1"/>
          <p:nvPr/>
        </p:nvSpPr>
        <p:spPr>
          <a:xfrm>
            <a:off x="0" y="572301"/>
            <a:ext cx="12192000" cy="584735"/>
          </a:xfrm>
          <a:prstGeom prst="rect">
            <a:avLst/>
          </a:prstGeom>
          <a:solidFill>
            <a:srgbClr val="0076A3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1">
              <a:buSzPts val="6000"/>
              <a:buFont typeface="Comic Sans MS"/>
            </a:pPr>
            <a:r>
              <a:rPr lang="en-GB" sz="3200" b="1" dirty="0">
                <a:solidFill>
                  <a:schemeClr val="bg1"/>
                </a:solidFill>
                <a:latin typeface="Comic Sans MS"/>
                <a:sym typeface="Comic Sans MS"/>
              </a:rPr>
              <a:t>Indicate whether the following equality is true or false.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1AB06F9-CDA5-4EAC-A844-ADF9AC29B423}"/>
                  </a:ext>
                </a:extLst>
              </p:cNvPr>
              <p:cNvSpPr txBox="1"/>
              <p:nvPr/>
            </p:nvSpPr>
            <p:spPr>
              <a:xfrm>
                <a:off x="1744818" y="2748731"/>
                <a:ext cx="8078909" cy="105573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168275" algn="ctr"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36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rPr>
                      <m:t>1</m:t>
                    </m:r>
                    <m:f>
                      <m:fPr>
                        <m:ctrlPr>
                          <a:rPr lang="en-US" sz="3600" b="1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3</m:t>
                        </m:r>
                      </m:den>
                    </m:f>
                    <m:r>
                      <m:rPr>
                        <m:nor/>
                      </m:rPr>
                      <a:rPr lang="en-US" sz="36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rPr>
                      <m:t> </m:t>
                    </m:r>
                    <m:r>
                      <m:rPr>
                        <m:nor/>
                      </m:rPr>
                      <a:rPr lang="en-US" sz="36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Cambria Math" panose="02040503050406030204" pitchFamily="18" charset="0"/>
                      </a:rPr>
                      <m:t>÷</m:t>
                    </m:r>
                    <m:r>
                      <m:rPr>
                        <m:nor/>
                      </m:rPr>
                      <a:rPr lang="en-US" sz="36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Cambria Math" panose="02040503050406030204" pitchFamily="18" charset="0"/>
                      </a:rPr>
                      <m:t> 2</m:t>
                    </m:r>
                    <m:f>
                      <m:fPr>
                        <m:ctrlPr>
                          <a:rPr lang="en-US" sz="3600" b="1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sz="3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36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rPr>
                      <m:t>= </m:t>
                    </m:r>
                    <m:f>
                      <m:fPr>
                        <m:ctrlPr>
                          <a:rPr lang="en-US" sz="3600" b="1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5</m:t>
                        </m:r>
                      </m:den>
                    </m:f>
                    <m:r>
                      <m:rPr>
                        <m:nor/>
                      </m:rPr>
                      <a:rPr lang="en-US" sz="36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rPr>
                      <m:t> </m:t>
                    </m:r>
                    <m:r>
                      <a:rPr lang="en-US" sz="3600" b="1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m:rPr>
                        <m:nor/>
                      </m:rPr>
                      <a:rPr lang="en-US" sz="36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sz="3600" b="1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11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6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5</m:t>
                        </m:r>
                      </m:den>
                    </m:f>
                  </m:oMath>
                </a14:m>
                <a:endParaRPr lang="en-US" sz="3600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lt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1AB06F9-CDA5-4EAC-A844-ADF9AC29B4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44818" y="2748731"/>
                <a:ext cx="8078909" cy="105573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3488C50-1899-43FD-8226-A56377892132}"/>
              </a:ext>
            </a:extLst>
          </p:cNvPr>
          <p:cNvSpPr/>
          <p:nvPr/>
        </p:nvSpPr>
        <p:spPr>
          <a:xfrm>
            <a:off x="3190784" y="4396317"/>
            <a:ext cx="2194560" cy="822960"/>
          </a:xfrm>
          <a:prstGeom prst="round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True</a:t>
            </a:r>
            <a:endParaRPr 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CDB82AE-67C5-4F74-8EC5-114DC5D10C24}"/>
              </a:ext>
            </a:extLst>
          </p:cNvPr>
          <p:cNvSpPr/>
          <p:nvPr/>
        </p:nvSpPr>
        <p:spPr>
          <a:xfrm>
            <a:off x="6806658" y="4425299"/>
            <a:ext cx="2194560" cy="822960"/>
          </a:xfrm>
          <a:prstGeom prst="round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4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False</a:t>
            </a:r>
            <a:endParaRPr 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0D53DE2-CE78-48DD-9B4B-7B63BC70143A}"/>
              </a:ext>
            </a:extLst>
          </p:cNvPr>
          <p:cNvSpPr/>
          <p:nvPr/>
        </p:nvSpPr>
        <p:spPr>
          <a:xfrm>
            <a:off x="6806658" y="4425299"/>
            <a:ext cx="2194560" cy="822960"/>
          </a:xfrm>
          <a:prstGeom prst="roundRect">
            <a:avLst/>
          </a:prstGeom>
          <a:solidFill>
            <a:srgbClr val="74C274"/>
          </a:solidFill>
          <a:ln w="57150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bg1"/>
                </a:solidFill>
              </a:rPr>
              <a:t> </a:t>
            </a:r>
            <a:r>
              <a:rPr lang="en-US" sz="4000" b="1" dirty="0">
                <a:solidFill>
                  <a:schemeClr val="bg1"/>
                </a:solidFill>
              </a:rPr>
              <a:t>False</a:t>
            </a:r>
            <a:endParaRPr lang="en-US" sz="4000" b="1" dirty="0">
              <a:solidFill>
                <a:schemeClr val="bg1"/>
              </a:solidFill>
              <a:latin typeface="+mj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76351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22;p10">
            <a:extLst>
              <a:ext uri="{FF2B5EF4-FFF2-40B4-BE49-F238E27FC236}">
                <a16:creationId xmlns:a16="http://schemas.microsoft.com/office/drawing/2014/main" id="{8A036A78-0108-4728-A23D-00AEBC3C2F2B}"/>
              </a:ext>
            </a:extLst>
          </p:cNvPr>
          <p:cNvSpPr txBox="1"/>
          <p:nvPr/>
        </p:nvSpPr>
        <p:spPr>
          <a:xfrm>
            <a:off x="0" y="572301"/>
            <a:ext cx="12192000" cy="584735"/>
          </a:xfrm>
          <a:prstGeom prst="rect">
            <a:avLst/>
          </a:prstGeom>
          <a:solidFill>
            <a:srgbClr val="0076A3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1">
              <a:buSzPts val="6000"/>
              <a:buFont typeface="Comic Sans MS"/>
            </a:pPr>
            <a:r>
              <a:rPr lang="en-GB" sz="3200" b="1" dirty="0">
                <a:solidFill>
                  <a:schemeClr val="bg1"/>
                </a:solidFill>
                <a:latin typeface="Comic Sans MS"/>
                <a:sym typeface="Comic Sans MS"/>
              </a:rPr>
              <a:t>Indicate whether the following equality is true or false.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1AB06F9-CDA5-4EAC-A844-ADF9AC29B423}"/>
                  </a:ext>
                </a:extLst>
              </p:cNvPr>
              <p:cNvSpPr txBox="1"/>
              <p:nvPr/>
            </p:nvSpPr>
            <p:spPr>
              <a:xfrm>
                <a:off x="1473200" y="2640002"/>
                <a:ext cx="9245600" cy="130144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168275" algn="ctr"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1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3200" b="1" i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3200" b="1" i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m:t>5</m:t>
                          </m:r>
                        </m:den>
                      </m:f>
                      <m:r>
                        <m:rPr>
                          <m:nor/>
                        </m:rPr>
                        <a:rPr lang="en-US" sz="3200" b="1" i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3200" b="1" i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sz="3200" b="1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en-US" sz="3200" b="1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3200" b="1" i="1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m:rPr>
                                  <m:nor/>
                                </m:rPr>
                                <a:rPr lang="en-US" sz="3200" b="1" i="0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+mn-lt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m:rPr>
                                  <m:nor/>
                                </m:rPr>
                                <a:rPr lang="en-US" sz="3200" b="1" i="0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+mn-lt"/>
                                  <a:ea typeface="Cambria Math" panose="02040503050406030204" pitchFamily="18" charset="0"/>
                                </a:rPr>
                                <m:t>3</m:t>
                              </m:r>
                            </m:den>
                          </m:f>
                          <m:r>
                            <m:rPr>
                              <m:nor/>
                            </m:rPr>
                            <a:rPr lang="en-US" sz="3200" b="1" i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  <a:ea typeface="Cambria Math" panose="02040503050406030204" pitchFamily="18" charset="0"/>
                            </a:rPr>
                            <m:t> + </m:t>
                          </m:r>
                          <m:f>
                            <m:fPr>
                              <m:ctrlPr>
                                <a:rPr lang="en-US" sz="3200" b="1" i="1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m:rPr>
                                  <m:nor/>
                                </m:rPr>
                                <a:rPr lang="en-US" sz="3200" b="1" i="0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+mn-lt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num>
                            <m:den>
                              <m:r>
                                <m:rPr>
                                  <m:nor/>
                                </m:rPr>
                                <a:rPr lang="en-US" sz="3200" b="1" i="0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+mn-lt"/>
                                  <a:ea typeface="Cambria Math" panose="02040503050406030204" pitchFamily="18" charset="0"/>
                                </a:rPr>
                                <m:t>5</m:t>
                              </m:r>
                            </m:den>
                          </m:f>
                        </m:e>
                      </m:d>
                      <m:r>
                        <m:rPr>
                          <m:nor/>
                        </m:rPr>
                        <a:rPr lang="en-US" sz="3200" b="1" i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3200" b="1" i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</a:rPr>
                        <m:t>= </m:t>
                      </m:r>
                      <m:f>
                        <m:fPr>
                          <m:ctrlPr>
                            <a:rPr lang="en-US" sz="3200" b="1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3200" b="1" i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3200" b="1" i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m:t>5</m:t>
                          </m:r>
                        </m:den>
                      </m:f>
                      <m:r>
                        <m:rPr>
                          <m:nor/>
                        </m:rPr>
                        <a:rPr lang="en-US" sz="3200" b="1" i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3200" b="1" i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Cambria Math" panose="02040503050406030204" pitchFamily="18" charset="0"/>
                        </a:rPr>
                        <m:t>×</m:t>
                      </m:r>
                      <m:r>
                        <m:rPr>
                          <m:nor/>
                        </m:rPr>
                        <a:rPr lang="en-US" sz="3200" b="1" i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3200" b="1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3200" b="1" i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3200" b="1" i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m:t>3</m:t>
                          </m:r>
                        </m:den>
                      </m:f>
                      <m:r>
                        <m:rPr>
                          <m:nor/>
                        </m:rPr>
                        <a:rPr lang="en-US" sz="3200" b="1" i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</a:rPr>
                        <m:t> + </m:t>
                      </m:r>
                      <m:f>
                        <m:fPr>
                          <m:ctrlPr>
                            <a:rPr lang="en-US" sz="3200" b="1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3200" b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3200" b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m:t>5</m:t>
                          </m:r>
                        </m:den>
                      </m:f>
                      <m:r>
                        <m:rPr>
                          <m:nor/>
                        </m:rPr>
                        <a:rPr lang="en-US" sz="32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3200" b="1" i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Cambria Math" panose="02040503050406030204" pitchFamily="18" charset="0"/>
                        </a:rPr>
                        <m:t>×</m:t>
                      </m:r>
                      <m:r>
                        <m:rPr>
                          <m:nor/>
                        </m:rPr>
                        <a:rPr lang="en-US" sz="32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3200" b="1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3200" b="1" i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3200" b="1" i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4000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lt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1AB06F9-CDA5-4EAC-A844-ADF9AC29B4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3200" y="2640002"/>
                <a:ext cx="9245600" cy="130144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217A5CD-6551-4328-8569-3D3EF60B37E2}"/>
              </a:ext>
            </a:extLst>
          </p:cNvPr>
          <p:cNvSpPr/>
          <p:nvPr/>
        </p:nvSpPr>
        <p:spPr>
          <a:xfrm>
            <a:off x="3190784" y="4396317"/>
            <a:ext cx="2194560" cy="822960"/>
          </a:xfrm>
          <a:prstGeom prst="round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True</a:t>
            </a:r>
            <a:endParaRPr 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51581C8-9DAF-4D3C-8ECB-A75C781C0E12}"/>
              </a:ext>
            </a:extLst>
          </p:cNvPr>
          <p:cNvSpPr/>
          <p:nvPr/>
        </p:nvSpPr>
        <p:spPr>
          <a:xfrm>
            <a:off x="6806658" y="4425299"/>
            <a:ext cx="2194560" cy="822960"/>
          </a:xfrm>
          <a:prstGeom prst="round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4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False</a:t>
            </a:r>
            <a:endParaRPr 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5118E30E-F570-4F96-A0B9-3B4142A6A5FF}"/>
              </a:ext>
            </a:extLst>
          </p:cNvPr>
          <p:cNvSpPr/>
          <p:nvPr/>
        </p:nvSpPr>
        <p:spPr>
          <a:xfrm>
            <a:off x="3190783" y="4402788"/>
            <a:ext cx="2194560" cy="822960"/>
          </a:xfrm>
          <a:prstGeom prst="roundRect">
            <a:avLst/>
          </a:prstGeom>
          <a:solidFill>
            <a:srgbClr val="74C274"/>
          </a:solidFill>
          <a:ln w="57150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bg1"/>
                </a:solidFill>
              </a:rPr>
              <a:t>True</a:t>
            </a:r>
            <a:endParaRPr lang="en-US" sz="4000" b="1" dirty="0">
              <a:solidFill>
                <a:schemeClr val="bg1"/>
              </a:solidFill>
              <a:latin typeface="+mj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7858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22;p10">
            <a:extLst>
              <a:ext uri="{FF2B5EF4-FFF2-40B4-BE49-F238E27FC236}">
                <a16:creationId xmlns:a16="http://schemas.microsoft.com/office/drawing/2014/main" id="{8A036A78-0108-4728-A23D-00AEBC3C2F2B}"/>
              </a:ext>
            </a:extLst>
          </p:cNvPr>
          <p:cNvSpPr txBox="1"/>
          <p:nvPr/>
        </p:nvSpPr>
        <p:spPr>
          <a:xfrm>
            <a:off x="0" y="572301"/>
            <a:ext cx="12192000" cy="1077178"/>
          </a:xfrm>
          <a:prstGeom prst="rect">
            <a:avLst/>
          </a:prstGeom>
          <a:solidFill>
            <a:srgbClr val="0076A3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1">
              <a:buSzPts val="6000"/>
              <a:buFont typeface="Comic Sans MS"/>
            </a:pPr>
            <a:r>
              <a:rPr lang="en-GB" sz="3200" b="1" dirty="0">
                <a:solidFill>
                  <a:schemeClr val="bg1"/>
                </a:solidFill>
                <a:latin typeface="Comic Sans MS"/>
                <a:sym typeface="Comic Sans MS"/>
              </a:rPr>
              <a:t>Indicate whether the following statement is true or false.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03C939D-1B94-EBE8-43B8-99B8FE7B59D5}"/>
                  </a:ext>
                </a:extLst>
              </p:cNvPr>
              <p:cNvSpPr txBox="1"/>
              <p:nvPr/>
            </p:nvSpPr>
            <p:spPr>
              <a:xfrm>
                <a:off x="571500" y="1466089"/>
                <a:ext cx="11048999" cy="9955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3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The area of a square of side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32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rPr>
                      <m:t>3</m:t>
                    </m:r>
                    <m:f>
                      <m:fPr>
                        <m:ctrlPr>
                          <a:rPr lang="en-US" sz="3200" b="1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3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</a:rPr>
                  <a:t> </a:t>
                </a:r>
                <a:r>
                  <a:rPr lang="en-US" sz="3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m is 12</a:t>
                </a:r>
                <a:r>
                  <a:rPr lang="en-US" sz="3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 m</a:t>
                </a:r>
                <a:r>
                  <a:rPr lang="en-US" sz="3200" b="1" baseline="30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2</a:t>
                </a:r>
                <a:r>
                  <a:rPr lang="en-US" sz="3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  <a:endParaRPr lang="en-US" sz="3200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omic Sans MS" panose="030F0702030302020204" pitchFamily="66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03C939D-1B94-EBE8-43B8-99B8FE7B59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500" y="1466089"/>
                <a:ext cx="11048999" cy="995594"/>
              </a:xfrm>
              <a:prstGeom prst="rect">
                <a:avLst/>
              </a:prstGeom>
              <a:blipFill>
                <a:blip r:embed="rId4"/>
                <a:stretch>
                  <a:fillRect l="-1435" b="-61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12D0B10-812F-4123-AEEF-83DC207B1BD0}"/>
              </a:ext>
            </a:extLst>
          </p:cNvPr>
          <p:cNvSpPr/>
          <p:nvPr/>
        </p:nvSpPr>
        <p:spPr>
          <a:xfrm>
            <a:off x="3190784" y="4396317"/>
            <a:ext cx="2194560" cy="822960"/>
          </a:xfrm>
          <a:prstGeom prst="round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True</a:t>
            </a:r>
            <a:endParaRPr 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B2E6ECF-B21E-4A11-8591-5381F831D606}"/>
              </a:ext>
            </a:extLst>
          </p:cNvPr>
          <p:cNvSpPr/>
          <p:nvPr/>
        </p:nvSpPr>
        <p:spPr>
          <a:xfrm>
            <a:off x="6806658" y="4425299"/>
            <a:ext cx="2194560" cy="822960"/>
          </a:xfrm>
          <a:prstGeom prst="round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4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False</a:t>
            </a:r>
            <a:endParaRPr 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D1F94DB-E838-492D-BA90-2E3208118AA7}"/>
              </a:ext>
            </a:extLst>
          </p:cNvPr>
          <p:cNvSpPr/>
          <p:nvPr/>
        </p:nvSpPr>
        <p:spPr>
          <a:xfrm>
            <a:off x="6806658" y="4425299"/>
            <a:ext cx="2194560" cy="822960"/>
          </a:xfrm>
          <a:prstGeom prst="roundRect">
            <a:avLst/>
          </a:prstGeom>
          <a:solidFill>
            <a:srgbClr val="74C274"/>
          </a:solidFill>
          <a:ln w="57150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bg1"/>
                </a:solidFill>
              </a:rPr>
              <a:t> </a:t>
            </a:r>
            <a:r>
              <a:rPr lang="en-US" sz="4000" b="1" dirty="0">
                <a:solidFill>
                  <a:schemeClr val="bg1"/>
                </a:solidFill>
              </a:rPr>
              <a:t>False</a:t>
            </a:r>
            <a:endParaRPr lang="en-US" sz="4000" b="1" dirty="0">
              <a:solidFill>
                <a:schemeClr val="bg1"/>
              </a:solidFill>
              <a:latin typeface="+mj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0165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22;p10">
            <a:extLst>
              <a:ext uri="{FF2B5EF4-FFF2-40B4-BE49-F238E27FC236}">
                <a16:creationId xmlns:a16="http://schemas.microsoft.com/office/drawing/2014/main" id="{8A036A78-0108-4728-A23D-00AEBC3C2F2B}"/>
              </a:ext>
            </a:extLst>
          </p:cNvPr>
          <p:cNvSpPr txBox="1"/>
          <p:nvPr/>
        </p:nvSpPr>
        <p:spPr>
          <a:xfrm>
            <a:off x="0" y="572301"/>
            <a:ext cx="12192000" cy="1077178"/>
          </a:xfrm>
          <a:prstGeom prst="rect">
            <a:avLst/>
          </a:prstGeom>
          <a:solidFill>
            <a:srgbClr val="0076A3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1">
              <a:buSzPts val="6000"/>
              <a:buFont typeface="Comic Sans MS"/>
            </a:pPr>
            <a:r>
              <a:rPr lang="en-GB" sz="3200" b="1" dirty="0">
                <a:solidFill>
                  <a:schemeClr val="bg1"/>
                </a:solidFill>
                <a:latin typeface="Comic Sans MS"/>
                <a:sym typeface="Comic Sans MS"/>
              </a:rPr>
              <a:t>Indicate whether the following statement is true or false.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5B5D7783-7C85-4E67-A255-5A55D6479114}"/>
              </a:ext>
            </a:extLst>
          </p:cNvPr>
          <p:cNvSpPr/>
          <p:nvPr/>
        </p:nvSpPr>
        <p:spPr>
          <a:xfrm>
            <a:off x="3190784" y="4396317"/>
            <a:ext cx="2194560" cy="822960"/>
          </a:xfrm>
          <a:prstGeom prst="round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True</a:t>
            </a:r>
            <a:endParaRPr 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03C939D-1B94-EBE8-43B8-99B8FE7B59D5}"/>
              </a:ext>
            </a:extLst>
          </p:cNvPr>
          <p:cNvSpPr txBox="1"/>
          <p:nvPr/>
        </p:nvSpPr>
        <p:spPr>
          <a:xfrm>
            <a:off x="571500" y="1859982"/>
            <a:ext cx="11048999" cy="5906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The product of a fraction and its reciprocal is 1.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F961E557-A2D7-FB95-CEE9-A2548C5D2D06}"/>
              </a:ext>
            </a:extLst>
          </p:cNvPr>
          <p:cNvSpPr/>
          <p:nvPr/>
        </p:nvSpPr>
        <p:spPr>
          <a:xfrm>
            <a:off x="6806658" y="4425299"/>
            <a:ext cx="2194560" cy="822960"/>
          </a:xfrm>
          <a:prstGeom prst="round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4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False</a:t>
            </a:r>
            <a:endParaRPr 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29C9E8-4067-4EA1-B2C7-9BEA0CDD01E2}"/>
              </a:ext>
            </a:extLst>
          </p:cNvPr>
          <p:cNvSpPr/>
          <p:nvPr/>
        </p:nvSpPr>
        <p:spPr>
          <a:xfrm>
            <a:off x="3190784" y="4396317"/>
            <a:ext cx="2194560" cy="822960"/>
          </a:xfrm>
          <a:prstGeom prst="roundRect">
            <a:avLst/>
          </a:prstGeom>
          <a:solidFill>
            <a:srgbClr val="74C274"/>
          </a:solidFill>
          <a:ln w="57150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bg1"/>
                </a:solidFill>
              </a:rPr>
              <a:t>True</a:t>
            </a:r>
            <a:endParaRPr lang="en-US" sz="4000" b="1" dirty="0">
              <a:solidFill>
                <a:schemeClr val="bg1"/>
              </a:solidFill>
              <a:latin typeface="+mj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90517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22;p10">
            <a:extLst>
              <a:ext uri="{FF2B5EF4-FFF2-40B4-BE49-F238E27FC236}">
                <a16:creationId xmlns:a16="http://schemas.microsoft.com/office/drawing/2014/main" id="{5849A74B-5261-4085-B15E-1925B0B4DC2C}"/>
              </a:ext>
            </a:extLst>
          </p:cNvPr>
          <p:cNvSpPr txBox="1"/>
          <p:nvPr/>
        </p:nvSpPr>
        <p:spPr>
          <a:xfrm>
            <a:off x="0" y="572301"/>
            <a:ext cx="12192000" cy="584735"/>
          </a:xfrm>
          <a:prstGeom prst="rect">
            <a:avLst/>
          </a:prstGeom>
          <a:solidFill>
            <a:srgbClr val="0076A3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00050" lvl="1">
              <a:buSzPts val="6000"/>
              <a:buFont typeface="Comic Sans MS"/>
            </a:pPr>
            <a:r>
              <a:rPr lang="en-US" sz="3200" b="1" dirty="0">
                <a:solidFill>
                  <a:schemeClr val="bg1"/>
                </a:solidFill>
                <a:latin typeface="Comic Sans MS"/>
                <a:sym typeface="Comic Sans MS"/>
              </a:rPr>
              <a:t>Match each operation with the appropriate answer.</a:t>
            </a:r>
            <a:endParaRPr lang="en-GB" sz="3200" b="1" dirty="0">
              <a:solidFill>
                <a:schemeClr val="bg1"/>
              </a:solidFill>
              <a:latin typeface="Comic Sans MS"/>
              <a:sym typeface="Comic Sans M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CA311621-526D-498D-812C-BA0AA460575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43045745"/>
                  </p:ext>
                </p:extLst>
              </p:nvPr>
            </p:nvGraphicFramePr>
            <p:xfrm>
              <a:off x="1315844" y="1606949"/>
              <a:ext cx="9252337" cy="4572001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389120">
                      <a:extLst>
                        <a:ext uri="{9D8B030D-6E8A-4147-A177-3AD203B41FA5}">
                          <a16:colId xmlns:a16="http://schemas.microsoft.com/office/drawing/2014/main" val="108021547"/>
                        </a:ext>
                      </a:extLst>
                    </a:gridCol>
                    <a:gridCol w="1554480">
                      <a:extLst>
                        <a:ext uri="{9D8B030D-6E8A-4147-A177-3AD203B41FA5}">
                          <a16:colId xmlns:a16="http://schemas.microsoft.com/office/drawing/2014/main" val="2480313140"/>
                        </a:ext>
                      </a:extLst>
                    </a:gridCol>
                    <a:gridCol w="3308737">
                      <a:extLst>
                        <a:ext uri="{9D8B030D-6E8A-4147-A177-3AD203B41FA5}">
                          <a16:colId xmlns:a16="http://schemas.microsoft.com/office/drawing/2014/main" val="1402654841"/>
                        </a:ext>
                      </a:extLst>
                    </a:gridCol>
                  </a:tblGrid>
                  <a:tr h="1141375">
                    <a:tc>
                      <a:txBody>
                        <a:bodyPr/>
                        <a:lstStyle/>
                        <a:p>
                          <a:pPr marL="0" marR="0" lvl="0" indent="0" algn="r" defTabSz="914400" rtl="0" eaLnBrk="1" fontAlgn="t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en-US" sz="3600" b="1" i="1" dirty="0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𝟏</m:t>
                              </m:r>
                              <m:f>
                                <m:fPr>
                                  <m:ctrlPr>
                                    <a:rPr lang="en-US" sz="3600" b="1" i="1" dirty="0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3600" b="1" i="1" dirty="0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𝟐</m:t>
                                  </m:r>
                                </m:num>
                                <m:den>
                                  <m:r>
                                    <a:rPr lang="en-US" sz="3600" b="1" i="1" dirty="0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𝟑</m:t>
                                  </m:r>
                                </m:den>
                              </m:f>
                              <m:r>
                                <a:rPr lang="en-US" sz="3600" b="1" i="1" dirty="0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×</m:t>
                              </m:r>
                              <m:r>
                                <a:rPr lang="en-US" sz="3600" b="1" i="1" dirty="0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𝟑</m:t>
                              </m:r>
                              <m:f>
                                <m:fPr>
                                  <m:ctrlPr>
                                    <a:rPr lang="en-US" sz="3600" b="1" i="1" dirty="0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3600" b="1" i="1" dirty="0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sz="3600" b="1" i="1" dirty="0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𝟒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3600" b="1" i="0" u="none" strike="noStrike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   ●</a:t>
                          </a:r>
                          <a:endParaRPr lang="en-US" sz="3600" b="1" i="0" u="none" strike="noStrike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188595" marR="188595" marT="26194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 fontAlgn="t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3600" b="1" i="0" u="none" strike="noStrike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 </a:t>
                          </a:r>
                          <a:endParaRPr lang="en-US" sz="3600" b="1" i="0" u="none" strike="noStrike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188595" marR="188595" marT="26194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 fontAlgn="t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3600" b="1" i="0" u="none" strike="noStrike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● 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sz="3600" b="1" i="1" dirty="0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3600" b="1" i="1" dirty="0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𝟑</m:t>
                                  </m:r>
                                </m:num>
                                <m:den>
                                  <m:r>
                                    <a:rPr lang="en-US" sz="3600" b="1" i="1" dirty="0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𝟖</m:t>
                                  </m:r>
                                </m:den>
                              </m:f>
                            </m:oMath>
                          </a14:m>
                          <a:endParaRPr lang="en-US" sz="3600" b="1" i="0" u="none" strike="noStrike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188595" marR="188595" marT="26194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668308505"/>
                      </a:ext>
                    </a:extLst>
                  </a:tr>
                  <a:tr h="1143542">
                    <a:tc>
                      <a:txBody>
                        <a:bodyPr/>
                        <a:lstStyle/>
                        <a:p>
                          <a:pPr marL="0" marR="0" algn="r" fontAlgn="t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3600" b="1" i="1" dirty="0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𝟏</m:t>
                              </m:r>
                              <m:f>
                                <m:fPr>
                                  <m:ctrlPr>
                                    <a:rPr lang="en-US" sz="3600" b="1" i="1" dirty="0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3600" b="1" i="1" dirty="0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𝟐</m:t>
                                  </m:r>
                                </m:num>
                                <m:den>
                                  <m:r>
                                    <a:rPr lang="en-US" sz="3600" b="1" i="1" dirty="0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𝟑</m:t>
                                  </m:r>
                                </m:den>
                              </m:f>
                              <m:r>
                                <a:rPr lang="en-US" sz="3600" b="1" i="1" dirty="0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÷</m:t>
                              </m:r>
                              <m:r>
                                <a:rPr lang="en-US" sz="3600" b="1" i="1" dirty="0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𝟑</m:t>
                              </m:r>
                              <m:f>
                                <m:fPr>
                                  <m:ctrlPr>
                                    <a:rPr lang="en-US" sz="3600" b="1" i="1" dirty="0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3600" b="1" i="1" dirty="0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sz="3600" b="1" i="1" dirty="0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𝟒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3600" b="1" i="0" u="none" strike="noStrike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   ●</a:t>
                          </a:r>
                          <a:endParaRPr lang="en-US" sz="3600" b="1" i="0" u="none" strike="noStrike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188595" marR="188595" marT="26194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 fontAlgn="t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3600" b="1" i="0" u="none" strike="noStrike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 </a:t>
                          </a:r>
                          <a:endParaRPr lang="en-US" sz="3600" b="1" i="0" u="none" strike="noStrike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188595" marR="188595" marT="26194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 rtl="0" fontAlgn="t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3600" b="1" i="0" u="none" strike="noStrike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●  </a:t>
                          </a:r>
                          <a14:m>
                            <m:oMath xmlns:m="http://schemas.openxmlformats.org/officeDocument/2006/math">
                              <m:r>
                                <a:rPr lang="en-US" sz="3600" b="1" i="1" dirty="0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𝟒</m:t>
                              </m:r>
                              <m:f>
                                <m:fPr>
                                  <m:ctrlPr>
                                    <a:rPr lang="en-US" sz="3600" b="1" i="1" dirty="0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3600" b="1" i="1" dirty="0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sz="3600" b="1" i="1" dirty="0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𝟔</m:t>
                                  </m:r>
                                </m:den>
                              </m:f>
                            </m:oMath>
                          </a14:m>
                          <a:endParaRPr lang="en-US" sz="3600" b="1" i="0" u="none" strike="noStrike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188595" marR="188595" marT="26194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549357206"/>
                      </a:ext>
                    </a:extLst>
                  </a:tr>
                  <a:tr h="1143542">
                    <a:tc>
                      <a:txBody>
                        <a:bodyPr/>
                        <a:lstStyle/>
                        <a:p>
                          <a:pPr marL="0" marR="0" algn="r" fontAlgn="t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3600" b="1" i="0" u="none" strike="noStrike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3600" b="1" i="1" dirty="0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𝟏</m:t>
                              </m:r>
                              <m:f>
                                <m:fPr>
                                  <m:ctrlPr>
                                    <a:rPr lang="en-US" sz="3600" b="1" i="1" dirty="0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3600" b="1" i="1" dirty="0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sz="3600" b="1" i="1" dirty="0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𝟒</m:t>
                                  </m:r>
                                </m:den>
                              </m:f>
                              <m:r>
                                <a:rPr lang="en-US" sz="3600" b="1" i="1" dirty="0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×</m:t>
                              </m:r>
                              <m:r>
                                <a:rPr lang="en-US" sz="3600" b="1" i="1" dirty="0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𝟑</m:t>
                              </m:r>
                              <m:f>
                                <m:fPr>
                                  <m:ctrlPr>
                                    <a:rPr lang="en-US" sz="3600" b="1" i="1" dirty="0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3600" b="1" i="1" dirty="0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sz="3600" b="1" i="1" dirty="0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𝟑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3600" b="1" i="0" u="none" strike="noStrike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   ●</a:t>
                          </a:r>
                          <a:endParaRPr lang="en-US" sz="3600" b="1" i="0" u="none" strike="noStrike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188595" marR="188595" marT="26194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 fontAlgn="t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3600" b="1" i="0" u="none" strike="noStrike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 </a:t>
                          </a:r>
                          <a:endParaRPr lang="en-US" sz="3600" b="1" i="0" u="none" strike="noStrike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188595" marR="188595" marT="26194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 fontAlgn="t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3600" b="1" i="0" u="none" strike="noStrike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● 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sz="3600" b="1" i="1" dirty="0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3600" b="1" i="1" dirty="0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𝟐𝟎</m:t>
                                  </m:r>
                                </m:num>
                                <m:den>
                                  <m:r>
                                    <a:rPr lang="en-US" sz="3600" b="1" i="1" dirty="0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𝟑𝟗</m:t>
                                  </m:r>
                                </m:den>
                              </m:f>
                            </m:oMath>
                          </a14:m>
                          <a:endParaRPr lang="en-US" sz="3600" b="1" i="0" u="none" strike="noStrike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188595" marR="188595" marT="26194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748233501"/>
                      </a:ext>
                    </a:extLst>
                  </a:tr>
                  <a:tr h="1143542">
                    <a:tc>
                      <a:txBody>
                        <a:bodyPr/>
                        <a:lstStyle/>
                        <a:p>
                          <a:pPr marL="0" marR="0" algn="r" fontAlgn="t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3600" b="1" i="0" u="none" strike="noStrike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  </a:t>
                          </a:r>
                          <a14:m>
                            <m:oMath xmlns:m="http://schemas.openxmlformats.org/officeDocument/2006/math">
                              <m:r>
                                <a:rPr lang="en-US" sz="3600" b="1" i="1" dirty="0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𝟏</m:t>
                              </m:r>
                              <m:f>
                                <m:fPr>
                                  <m:ctrlPr>
                                    <a:rPr lang="en-US" sz="3600" b="1" i="1" dirty="0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3600" b="1" i="1" dirty="0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sz="3600" b="1" i="1" dirty="0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𝟒</m:t>
                                  </m:r>
                                </m:den>
                              </m:f>
                              <m:r>
                                <a:rPr lang="en-US" sz="3600" b="1" i="1" dirty="0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÷</m:t>
                              </m:r>
                              <m:r>
                                <a:rPr lang="en-US" sz="3600" b="1" i="1" dirty="0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𝟑</m:t>
                              </m:r>
                              <m:f>
                                <m:fPr>
                                  <m:ctrlPr>
                                    <a:rPr lang="en-US" sz="3600" b="1" i="1" dirty="0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3600" b="1" i="1" dirty="0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sz="3600" b="1" i="1" dirty="0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𝟑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3600" b="1" i="0" u="none" strike="noStrike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   ●</a:t>
                          </a:r>
                          <a:endParaRPr lang="en-US" sz="3600" b="1" i="0" u="none" strike="noStrike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188595" marR="188595" marT="26194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 fontAlgn="t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3600" b="1" i="0" u="none" strike="noStrike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 </a:t>
                          </a:r>
                          <a:endParaRPr lang="en-US" sz="3600" b="1" i="0" u="none" strike="noStrike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188595" marR="188595" marT="26194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 fontAlgn="t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3600" b="1" i="0" u="none" strike="noStrike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●  </a:t>
                          </a:r>
                          <a14:m>
                            <m:oMath xmlns:m="http://schemas.openxmlformats.org/officeDocument/2006/math">
                              <m:r>
                                <a:rPr lang="en-US" sz="3600" b="1" i="1" dirty="0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𝟓</m:t>
                              </m:r>
                              <m:f>
                                <m:fPr>
                                  <m:ctrlPr>
                                    <a:rPr lang="en-US" sz="3600" b="1" i="1" dirty="0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3600" b="1" i="1" dirty="0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𝟓</m:t>
                                  </m:r>
                                </m:num>
                                <m:den>
                                  <m:r>
                                    <a:rPr lang="en-US" sz="3600" b="1" i="1" dirty="0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𝟏𝟐</m:t>
                                  </m:r>
                                </m:den>
                              </m:f>
                            </m:oMath>
                          </a14:m>
                          <a:endParaRPr lang="en-US" sz="3600" b="1" i="0" u="none" strike="noStrike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188595" marR="188595" marT="26194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32975691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CA311621-526D-498D-812C-BA0AA460575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43045745"/>
                  </p:ext>
                </p:extLst>
              </p:nvPr>
            </p:nvGraphicFramePr>
            <p:xfrm>
              <a:off x="1315844" y="1606949"/>
              <a:ext cx="9252337" cy="4572001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389120">
                      <a:extLst>
                        <a:ext uri="{9D8B030D-6E8A-4147-A177-3AD203B41FA5}">
                          <a16:colId xmlns:a16="http://schemas.microsoft.com/office/drawing/2014/main" val="108021547"/>
                        </a:ext>
                      </a:extLst>
                    </a:gridCol>
                    <a:gridCol w="1554480">
                      <a:extLst>
                        <a:ext uri="{9D8B030D-6E8A-4147-A177-3AD203B41FA5}">
                          <a16:colId xmlns:a16="http://schemas.microsoft.com/office/drawing/2014/main" val="2480313140"/>
                        </a:ext>
                      </a:extLst>
                    </a:gridCol>
                    <a:gridCol w="3308737">
                      <a:extLst>
                        <a:ext uri="{9D8B030D-6E8A-4147-A177-3AD203B41FA5}">
                          <a16:colId xmlns:a16="http://schemas.microsoft.com/office/drawing/2014/main" val="1402654841"/>
                        </a:ext>
                      </a:extLst>
                    </a:gridCol>
                  </a:tblGrid>
                  <a:tr h="114137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88595" marR="188595" marT="26194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4"/>
                          <a:stretch>
                            <a:fillRect r="-110680" b="-30160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 fontAlgn="t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3600" b="1" i="0" u="none" strike="noStrike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 </a:t>
                          </a:r>
                          <a:endParaRPr lang="en-US" sz="3600" b="1" i="0" u="none" strike="noStrike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188595" marR="188595" marT="26194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88595" marR="188595" marT="26194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4"/>
                          <a:stretch>
                            <a:fillRect l="-179742" b="-30160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668308505"/>
                      </a:ext>
                    </a:extLst>
                  </a:tr>
                  <a:tr h="114354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88595" marR="188595" marT="26194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4"/>
                          <a:stretch>
                            <a:fillRect t="-99468" r="-110680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 fontAlgn="t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3600" b="1" i="0" u="none" strike="noStrike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 </a:t>
                          </a:r>
                          <a:endParaRPr lang="en-US" sz="3600" b="1" i="0" u="none" strike="noStrike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188595" marR="188595" marT="26194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88595" marR="188595" marT="26194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4"/>
                          <a:stretch>
                            <a:fillRect l="-179742" t="-99468" b="-2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549357206"/>
                      </a:ext>
                    </a:extLst>
                  </a:tr>
                  <a:tr h="114354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88595" marR="188595" marT="26194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4"/>
                          <a:stretch>
                            <a:fillRect t="-199468" r="-110680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 fontAlgn="t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3600" b="1" i="0" u="none" strike="noStrike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 </a:t>
                          </a:r>
                          <a:endParaRPr lang="en-US" sz="3600" b="1" i="0" u="none" strike="noStrike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188595" marR="188595" marT="26194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88595" marR="188595" marT="26194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4"/>
                          <a:stretch>
                            <a:fillRect l="-179742" t="-199468" b="-1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48233501"/>
                      </a:ext>
                    </a:extLst>
                  </a:tr>
                  <a:tr h="114354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88595" marR="188595" marT="26194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4"/>
                          <a:stretch>
                            <a:fillRect t="-299468" r="-11068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 fontAlgn="t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3600" b="1" i="0" u="none" strike="noStrike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 </a:t>
                          </a:r>
                          <a:endParaRPr lang="en-US" sz="3600" b="1" i="0" u="none" strike="noStrike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188595" marR="188595" marT="26194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88595" marR="188595" marT="26194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4"/>
                          <a:stretch>
                            <a:fillRect l="-179742" t="-29946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29756917"/>
                      </a:ext>
                    </a:extLst>
                  </a:tr>
                </a:tbl>
              </a:graphicData>
            </a:graphic>
          </p:graphicFrame>
        </mc:Fallback>
      </mc:AlternateContent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9E3BE7CD-B6A5-4EF3-9CC7-926E70954469}"/>
              </a:ext>
            </a:extLst>
          </p:cNvPr>
          <p:cNvCxnSpPr>
            <a:cxnSpLocks/>
          </p:cNvCxnSpPr>
          <p:nvPr/>
        </p:nvCxnSpPr>
        <p:spPr>
          <a:xfrm>
            <a:off x="5428417" y="2144941"/>
            <a:ext cx="2093167" cy="3280499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CC3A02D5-37F5-4372-A9DF-7A5DB60D6C81}"/>
              </a:ext>
            </a:extLst>
          </p:cNvPr>
          <p:cNvCxnSpPr>
            <a:cxnSpLocks/>
          </p:cNvCxnSpPr>
          <p:nvPr/>
        </p:nvCxnSpPr>
        <p:spPr>
          <a:xfrm>
            <a:off x="5460860" y="3261008"/>
            <a:ext cx="2053543" cy="1048363"/>
          </a:xfrm>
          <a:prstGeom prst="straightConnector1">
            <a:avLst/>
          </a:prstGeom>
          <a:ln w="57150">
            <a:solidFill>
              <a:schemeClr val="tx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7D44D10A-3797-49E7-AF38-FA8BC3F9157E}"/>
              </a:ext>
            </a:extLst>
          </p:cNvPr>
          <p:cNvCxnSpPr>
            <a:cxnSpLocks/>
          </p:cNvCxnSpPr>
          <p:nvPr/>
        </p:nvCxnSpPr>
        <p:spPr>
          <a:xfrm flipV="1">
            <a:off x="5468041" y="3261008"/>
            <a:ext cx="2046362" cy="1066246"/>
          </a:xfrm>
          <a:prstGeom prst="straightConnector1">
            <a:avLst/>
          </a:prstGeom>
          <a:ln w="5715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3A74DEA3-5225-4B14-9968-858CB203AD64}"/>
              </a:ext>
            </a:extLst>
          </p:cNvPr>
          <p:cNvCxnSpPr>
            <a:cxnSpLocks/>
          </p:cNvCxnSpPr>
          <p:nvPr/>
        </p:nvCxnSpPr>
        <p:spPr>
          <a:xfrm flipV="1">
            <a:off x="5428417" y="2144941"/>
            <a:ext cx="2118431" cy="3280499"/>
          </a:xfrm>
          <a:prstGeom prst="straightConnector1">
            <a:avLst/>
          </a:prstGeom>
          <a:ln w="571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92194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22;p10">
            <a:extLst>
              <a:ext uri="{FF2B5EF4-FFF2-40B4-BE49-F238E27FC236}">
                <a16:creationId xmlns:a16="http://schemas.microsoft.com/office/drawing/2014/main" id="{8A036A78-0108-4728-A23D-00AEBC3C2F2B}"/>
              </a:ext>
            </a:extLst>
          </p:cNvPr>
          <p:cNvSpPr txBox="1"/>
          <p:nvPr/>
        </p:nvSpPr>
        <p:spPr>
          <a:xfrm>
            <a:off x="0" y="572301"/>
            <a:ext cx="12192000" cy="584735"/>
          </a:xfrm>
          <a:prstGeom prst="rect">
            <a:avLst/>
          </a:prstGeom>
          <a:solidFill>
            <a:srgbClr val="0076A3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1">
              <a:buSzPts val="6000"/>
              <a:buFont typeface="Comic Sans MS"/>
            </a:pPr>
            <a:r>
              <a:rPr lang="en-GB" sz="3200" b="1" dirty="0">
                <a:solidFill>
                  <a:schemeClr val="bg1"/>
                </a:solidFill>
                <a:latin typeface="Comic Sans MS"/>
                <a:sym typeface="Comic Sans MS"/>
              </a:rPr>
              <a:t>Solve the following problem.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A69026D-F565-4197-BF7F-18393ACDD979}"/>
                  </a:ext>
                </a:extLst>
              </p:cNvPr>
              <p:cNvSpPr txBox="1"/>
              <p:nvPr/>
            </p:nvSpPr>
            <p:spPr>
              <a:xfrm>
                <a:off x="571500" y="1311134"/>
                <a:ext cx="11048999" cy="14263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The length of a rectangular field is </a:t>
                </a:r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lt"/>
                    <a:ea typeface="Calibri" panose="020F0502020204030204" pitchFamily="34" charset="0"/>
                    <a:cs typeface="Arial" panose="020B0604020202020204" pitchFamily="34" charset="0"/>
                  </a:rPr>
                  <a:t>2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rPr>
                      <m:t>5</m:t>
                    </m:r>
                    <m:f>
                      <m:fPr>
                        <m:ctrlPr>
                          <a:rPr lang="en-US" sz="2800" b="1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</a:rPr>
                  <a:t> </a:t>
                </a:r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m. </a:t>
                </a:r>
              </a:p>
              <a:p>
                <a:pPr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If the area of the field is 320 m</a:t>
                </a:r>
                <a:r>
                  <a:rPr lang="en-US" sz="2800" b="1" baseline="30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2</a:t>
                </a:r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, what is its width</a:t>
                </a:r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?</a:t>
                </a:r>
                <a:endParaRPr 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omic Sans MS" panose="030F0702030302020204" pitchFamily="66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A69026D-F565-4197-BF7F-18393ACDD9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500" y="1311134"/>
                <a:ext cx="11048999" cy="1426353"/>
              </a:xfrm>
              <a:prstGeom prst="rect">
                <a:avLst/>
              </a:prstGeom>
              <a:blipFill>
                <a:blip r:embed="rId4"/>
                <a:stretch>
                  <a:fillRect l="-1159" b="-1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B7EFAB1-0C1B-458D-B40A-0279DD28EC37}"/>
              </a:ext>
            </a:extLst>
          </p:cNvPr>
          <p:cNvSpPr/>
          <p:nvPr/>
        </p:nvSpPr>
        <p:spPr>
          <a:xfrm>
            <a:off x="2865793" y="4379495"/>
            <a:ext cx="6400800" cy="914400"/>
          </a:xfrm>
          <a:prstGeom prst="round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…..</a:t>
            </a:r>
            <a:endParaRPr 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69835C48-7229-4C5C-8738-6907CA802781}"/>
                  </a:ext>
                </a:extLst>
              </p:cNvPr>
              <p:cNvSpPr/>
              <p:nvPr/>
            </p:nvSpPr>
            <p:spPr>
              <a:xfrm>
                <a:off x="655320" y="4295378"/>
                <a:ext cx="10881360" cy="1097280"/>
              </a:xfrm>
              <a:prstGeom prst="roundRect">
                <a:avLst/>
              </a:prstGeom>
              <a:solidFill>
                <a:srgbClr val="74C274"/>
              </a:solidFill>
              <a:ln w="57150"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1" i="0" smtClean="0">
                        <a:solidFill>
                          <a:schemeClr val="bg1"/>
                        </a:solidFill>
                      </a:rPr>
                      <m:t>320 ÷ </m:t>
                    </m:r>
                    <m:r>
                      <m:rPr>
                        <m:nor/>
                      </m:rPr>
                      <a:rPr lang="en-US" sz="2800" b="1" i="0" smtClean="0">
                        <a:solidFill>
                          <a:schemeClr val="bg1"/>
                        </a:solidFill>
                        <a:ea typeface="Cambria Math" panose="02040503050406030204" pitchFamily="18" charset="0"/>
                      </a:rPr>
                      <m:t>25</m:t>
                    </m:r>
                    <m:f>
                      <m:fPr>
                        <m:ctrlPr>
                          <a:rPr lang="en-US" sz="28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bg1"/>
                            </a:solidFill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bg1"/>
                            </a:solidFill>
                          </a:rPr>
                          <m:t>5</m:t>
                        </m:r>
                      </m:den>
                    </m:f>
                    <m:r>
                      <m:rPr>
                        <m:nor/>
                      </m:rPr>
                      <a:rPr lang="en-US" sz="2800" b="1" i="0" smtClean="0">
                        <a:solidFill>
                          <a:schemeClr val="bg1"/>
                        </a:solidFill>
                      </a:rPr>
                      <m:t> = 320 ÷ </m:t>
                    </m:r>
                    <m:f>
                      <m:fPr>
                        <m:ctrlPr>
                          <a:rPr lang="en-US" sz="28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bg1"/>
                            </a:solidFill>
                          </a:rPr>
                          <m:t>128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bg1"/>
                            </a:solidFill>
                          </a:rPr>
                          <m:t>5</m:t>
                        </m:r>
                      </m:den>
                    </m:f>
                    <m:r>
                      <m:rPr>
                        <m:nor/>
                      </m:rPr>
                      <a:rPr lang="en-US" sz="2800" b="1" i="0" smtClean="0">
                        <a:solidFill>
                          <a:schemeClr val="bg1"/>
                        </a:solidFill>
                      </a:rPr>
                      <m:t> = </m:t>
                    </m:r>
                    <m:f>
                      <m:fPr>
                        <m:ctrlPr>
                          <a:rPr lang="en-US" sz="28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bg1"/>
                            </a:solidFill>
                          </a:rPr>
                          <m:t>320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bg1"/>
                            </a:solidFill>
                          </a:rPr>
                          <m:t>1</m:t>
                        </m:r>
                      </m:den>
                    </m:f>
                    <m:r>
                      <m:rPr>
                        <m:nor/>
                      </m:rPr>
                      <a:rPr lang="en-US" sz="2800" b="1" i="0" smtClean="0">
                        <a:solidFill>
                          <a:schemeClr val="bg1"/>
                        </a:solidFill>
                      </a:rPr>
                      <m:t> </m:t>
                    </m:r>
                    <m:r>
                      <m:rPr>
                        <m:nor/>
                      </m:rPr>
                      <a:rPr lang="en-US" sz="2800" b="1" i="0" smtClean="0">
                        <a:solidFill>
                          <a:schemeClr val="bg1"/>
                        </a:solidFill>
                        <a:ea typeface="Cambria Math" panose="02040503050406030204" pitchFamily="18" charset="0"/>
                      </a:rPr>
                      <m:t>×</m:t>
                    </m:r>
                    <m:r>
                      <m:rPr>
                        <m:nor/>
                      </m:rPr>
                      <a:rPr lang="en-US" sz="2800" b="1" i="0" smtClean="0">
                        <a:solidFill>
                          <a:schemeClr val="bg1"/>
                        </a:solidFill>
                        <a:ea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sz="28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bg1"/>
                            </a:solidFill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bg1"/>
                            </a:solidFill>
                            <a:ea typeface="Cambria Math" panose="02040503050406030204" pitchFamily="18" charset="0"/>
                          </a:rPr>
                          <m:t>128</m:t>
                        </m:r>
                      </m:den>
                    </m:f>
                    <m:r>
                      <m:rPr>
                        <m:nor/>
                      </m:rPr>
                      <a:rPr lang="en-US" sz="2800" b="1" i="0" smtClean="0">
                        <a:solidFill>
                          <a:schemeClr val="bg1"/>
                        </a:solidFill>
                        <a:ea typeface="Cambria Math" panose="02040503050406030204" pitchFamily="18" charset="0"/>
                      </a:rPr>
                      <m:t> = </m:t>
                    </m:r>
                    <m:f>
                      <m:fPr>
                        <m:ctrlPr>
                          <a:rPr lang="en-US" sz="28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bg1"/>
                            </a:solidFill>
                            <a:ea typeface="Cambria Math" panose="02040503050406030204" pitchFamily="18" charset="0"/>
                          </a:rPr>
                          <m:t>1 600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bg1"/>
                            </a:solidFill>
                            <a:ea typeface="Cambria Math" panose="02040503050406030204" pitchFamily="18" charset="0"/>
                          </a:rPr>
                          <m:t>128</m:t>
                        </m:r>
                      </m:den>
                    </m:f>
                    <m:r>
                      <m:rPr>
                        <m:nor/>
                      </m:rPr>
                      <a:rPr lang="en-US" sz="2800" b="1" i="0" smtClean="0">
                        <a:solidFill>
                          <a:schemeClr val="bg1"/>
                        </a:solidFill>
                        <a:ea typeface="Cambria Math" panose="02040503050406030204" pitchFamily="18" charset="0"/>
                      </a:rPr>
                      <m:t> = 12</m:t>
                    </m:r>
                    <m:f>
                      <m:fPr>
                        <m:ctrlPr>
                          <a:rPr lang="en-US" sz="28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bg1"/>
                            </a:solidFill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bg1"/>
                            </a:solidFill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800" b="1" dirty="0">
                    <a:solidFill>
                      <a:schemeClr val="bg1"/>
                    </a:solidFill>
                  </a:rPr>
                  <a:t> m</a:t>
                </a:r>
              </a:p>
            </p:txBody>
          </p:sp>
        </mc:Choice>
        <mc:Fallback xmlns=""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69835C48-7229-4C5C-8738-6907CA80278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320" y="4295378"/>
                <a:ext cx="10881360" cy="1097280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  <a:ln w="57150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2544B738-E494-4337-ACF3-7D870894D704}"/>
              </a:ext>
            </a:extLst>
          </p:cNvPr>
          <p:cNvSpPr txBox="1"/>
          <p:nvPr/>
        </p:nvSpPr>
        <p:spPr>
          <a:xfrm>
            <a:off x="655320" y="3231292"/>
            <a:ext cx="4328160" cy="5282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b="1" dirty="0">
                <a:solidFill>
                  <a:srgbClr val="C00000"/>
                </a:solidFill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Width = Area ÷ length</a:t>
            </a:r>
            <a:endParaRPr lang="en-US" sz="2800" b="1" dirty="0">
              <a:solidFill>
                <a:srgbClr val="C0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25001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22;p10">
            <a:extLst>
              <a:ext uri="{FF2B5EF4-FFF2-40B4-BE49-F238E27FC236}">
                <a16:creationId xmlns:a16="http://schemas.microsoft.com/office/drawing/2014/main" id="{8A036A78-0108-4728-A23D-00AEBC3C2F2B}"/>
              </a:ext>
            </a:extLst>
          </p:cNvPr>
          <p:cNvSpPr txBox="1"/>
          <p:nvPr/>
        </p:nvSpPr>
        <p:spPr>
          <a:xfrm>
            <a:off x="0" y="572301"/>
            <a:ext cx="12192000" cy="584735"/>
          </a:xfrm>
          <a:prstGeom prst="rect">
            <a:avLst/>
          </a:prstGeom>
          <a:solidFill>
            <a:srgbClr val="0076A3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1">
              <a:buSzPts val="6000"/>
              <a:buFont typeface="Comic Sans MS"/>
            </a:pPr>
            <a:r>
              <a:rPr lang="en-GB" sz="3200" b="1" dirty="0">
                <a:solidFill>
                  <a:schemeClr val="bg1"/>
                </a:solidFill>
                <a:latin typeface="Comic Sans MS"/>
                <a:sym typeface="Comic Sans MS"/>
              </a:rPr>
              <a:t>Solve the following problem.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A69026D-F565-4197-BF7F-18393ACDD979}"/>
                  </a:ext>
                </a:extLst>
              </p:cNvPr>
              <p:cNvSpPr txBox="1"/>
              <p:nvPr/>
            </p:nvSpPr>
            <p:spPr>
              <a:xfrm>
                <a:off x="584415" y="1280040"/>
                <a:ext cx="8864385" cy="18937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Samira emptied the content of this gallon of oil in bottles of a capacity of 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</a:rPr>
                  <a:t> </a:t>
                </a:r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liters each. </a:t>
                </a:r>
              </a:p>
              <a:p>
                <a:pPr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How many bottles did she fill?</a:t>
                </a:r>
                <a:endParaRPr 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omic Sans MS" panose="030F0702030302020204" pitchFamily="66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A69026D-F565-4197-BF7F-18393ACDD9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415" y="1280040"/>
                <a:ext cx="8864385" cy="1893724"/>
              </a:xfrm>
              <a:prstGeom prst="rect">
                <a:avLst/>
              </a:prstGeom>
              <a:blipFill>
                <a:blip r:embed="rId4"/>
                <a:stretch>
                  <a:fillRect l="-1444" t="-3215" b="-80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E7F0ECE-834F-81BE-232F-3DEBF674CBE3}"/>
              </a:ext>
            </a:extLst>
          </p:cNvPr>
          <p:cNvSpPr/>
          <p:nvPr/>
        </p:nvSpPr>
        <p:spPr>
          <a:xfrm>
            <a:off x="2865793" y="4379495"/>
            <a:ext cx="6400800" cy="914400"/>
          </a:xfrm>
          <a:prstGeom prst="round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…..</a:t>
            </a:r>
            <a:endParaRPr 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1B75516-48CB-4340-A7AF-B5D76C6A039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 bwMode="auto">
          <a:xfrm>
            <a:off x="9296649" y="1569252"/>
            <a:ext cx="2893451" cy="2588817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175164E6-8A72-4100-A18E-F9B9537014CF}"/>
                  </a:ext>
                </a:extLst>
              </p:cNvPr>
              <p:cNvSpPr/>
              <p:nvPr/>
            </p:nvSpPr>
            <p:spPr>
              <a:xfrm>
                <a:off x="1018309" y="4220496"/>
                <a:ext cx="9123218" cy="1097280"/>
              </a:xfrm>
              <a:prstGeom prst="roundRect">
                <a:avLst/>
              </a:prstGeom>
              <a:solidFill>
                <a:srgbClr val="74C274"/>
              </a:solidFill>
              <a:ln w="57150"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1" i="0" smtClean="0">
                        <a:solidFill>
                          <a:schemeClr val="bg1"/>
                        </a:solidFill>
                      </a:rPr>
                      <m:t>18 ÷ </m:t>
                    </m:r>
                    <m:r>
                      <m:rPr>
                        <m:nor/>
                      </m:rPr>
                      <a:rPr lang="en-US" sz="2800" b="1" i="0" smtClean="0">
                        <a:solidFill>
                          <a:schemeClr val="bg1"/>
                        </a:solidFill>
                        <a:ea typeface="Cambria Math" panose="02040503050406030204" pitchFamily="18" charset="0"/>
                      </a:rPr>
                      <m:t>1</m:t>
                    </m:r>
                    <m:f>
                      <m:fPr>
                        <m:ctrlPr>
                          <a:rPr lang="en-US" sz="28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bg1"/>
                            </a:solidFill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bg1"/>
                            </a:solidFill>
                          </a:rPr>
                          <m:t>5</m:t>
                        </m:r>
                      </m:den>
                    </m:f>
                    <m:r>
                      <m:rPr>
                        <m:nor/>
                      </m:rPr>
                      <a:rPr lang="en-US" sz="2800" b="1" i="0" smtClean="0">
                        <a:solidFill>
                          <a:schemeClr val="bg1"/>
                        </a:solidFill>
                      </a:rPr>
                      <m:t> = 18 ÷ </m:t>
                    </m:r>
                    <m:f>
                      <m:fPr>
                        <m:ctrlPr>
                          <a:rPr lang="en-US" sz="28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bg1"/>
                            </a:solidFill>
                          </a:rPr>
                          <m:t>9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bg1"/>
                            </a:solidFill>
                          </a:rPr>
                          <m:t>5</m:t>
                        </m:r>
                      </m:den>
                    </m:f>
                    <m:r>
                      <m:rPr>
                        <m:nor/>
                      </m:rPr>
                      <a:rPr lang="en-US" sz="2800" b="1" i="0" smtClean="0">
                        <a:solidFill>
                          <a:schemeClr val="bg1"/>
                        </a:solidFill>
                      </a:rPr>
                      <m:t> = </m:t>
                    </m:r>
                    <m:f>
                      <m:fPr>
                        <m:ctrlPr>
                          <a:rPr lang="en-US" sz="28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bg1"/>
                            </a:solidFill>
                          </a:rPr>
                          <m:t>18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bg1"/>
                            </a:solidFill>
                          </a:rPr>
                          <m:t>1</m:t>
                        </m:r>
                      </m:den>
                    </m:f>
                    <m:r>
                      <m:rPr>
                        <m:nor/>
                      </m:rPr>
                      <a:rPr lang="en-US" sz="2800" b="1" i="0" smtClean="0">
                        <a:solidFill>
                          <a:schemeClr val="bg1"/>
                        </a:solidFill>
                      </a:rPr>
                      <m:t> </m:t>
                    </m:r>
                    <m:r>
                      <m:rPr>
                        <m:nor/>
                      </m:rPr>
                      <a:rPr lang="en-US" sz="2800" b="1" i="0" smtClean="0">
                        <a:solidFill>
                          <a:schemeClr val="bg1"/>
                        </a:solidFill>
                        <a:ea typeface="Cambria Math" panose="02040503050406030204" pitchFamily="18" charset="0"/>
                      </a:rPr>
                      <m:t>×</m:t>
                    </m:r>
                    <m:r>
                      <m:rPr>
                        <m:nor/>
                      </m:rPr>
                      <a:rPr lang="en-US" sz="2800" b="1" i="0" smtClean="0">
                        <a:solidFill>
                          <a:schemeClr val="bg1"/>
                        </a:solidFill>
                        <a:ea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sz="28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bg1"/>
                            </a:solidFill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bg1"/>
                            </a:solidFill>
                            <a:ea typeface="Cambria Math" panose="02040503050406030204" pitchFamily="18" charset="0"/>
                          </a:rPr>
                          <m:t>9</m:t>
                        </m:r>
                      </m:den>
                    </m:f>
                    <m:r>
                      <m:rPr>
                        <m:nor/>
                      </m:rPr>
                      <a:rPr lang="en-US" sz="2800" b="1" i="0" smtClean="0">
                        <a:solidFill>
                          <a:schemeClr val="bg1"/>
                        </a:solidFill>
                        <a:ea typeface="Cambria Math" panose="02040503050406030204" pitchFamily="18" charset="0"/>
                      </a:rPr>
                      <m:t> = </m:t>
                    </m:r>
                    <m:f>
                      <m:fPr>
                        <m:ctrlPr>
                          <a:rPr lang="en-US" sz="28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bg1"/>
                            </a:solidFill>
                            <a:ea typeface="Cambria Math" panose="02040503050406030204" pitchFamily="18" charset="0"/>
                          </a:rPr>
                          <m:t>90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bg1"/>
                            </a:solidFill>
                            <a:ea typeface="Cambria Math" panose="02040503050406030204" pitchFamily="18" charset="0"/>
                          </a:rPr>
                          <m:t>9</m:t>
                        </m:r>
                      </m:den>
                    </m:f>
                    <m:r>
                      <m:rPr>
                        <m:nor/>
                      </m:rPr>
                      <a:rPr lang="en-US" sz="2800" b="1" i="0" smtClean="0">
                        <a:solidFill>
                          <a:schemeClr val="bg1"/>
                        </a:solidFill>
                        <a:ea typeface="Cambria Math" panose="02040503050406030204" pitchFamily="18" charset="0"/>
                      </a:rPr>
                      <m:t> = 10</m:t>
                    </m:r>
                  </m:oMath>
                </a14:m>
                <a:r>
                  <a:rPr lang="en-US" sz="2800" b="1" dirty="0">
                    <a:solidFill>
                      <a:schemeClr val="bg1"/>
                    </a:solidFill>
                  </a:rPr>
                  <a:t> bottles</a:t>
                </a:r>
              </a:p>
            </p:txBody>
          </p:sp>
        </mc:Choice>
        <mc:Fallback xmlns=""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175164E6-8A72-4100-A18E-F9B9537014C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8309" y="4220496"/>
                <a:ext cx="9123218" cy="1097280"/>
              </a:xfrm>
              <a:prstGeom prst="roundRect">
                <a:avLst/>
              </a:prstGeom>
              <a:blipFill>
                <a:blip r:embed="rId6"/>
                <a:stretch>
                  <a:fillRect/>
                </a:stretch>
              </a:blipFill>
              <a:ln w="57150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587781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22;p10">
            <a:extLst>
              <a:ext uri="{FF2B5EF4-FFF2-40B4-BE49-F238E27FC236}">
                <a16:creationId xmlns:a16="http://schemas.microsoft.com/office/drawing/2014/main" id="{8A036A78-0108-4728-A23D-00AEBC3C2F2B}"/>
              </a:ext>
            </a:extLst>
          </p:cNvPr>
          <p:cNvSpPr txBox="1"/>
          <p:nvPr/>
        </p:nvSpPr>
        <p:spPr>
          <a:xfrm>
            <a:off x="0" y="572301"/>
            <a:ext cx="12192000" cy="584735"/>
          </a:xfrm>
          <a:prstGeom prst="rect">
            <a:avLst/>
          </a:prstGeom>
          <a:solidFill>
            <a:srgbClr val="0076A3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1">
              <a:buSzPts val="6000"/>
              <a:buFont typeface="Comic Sans MS"/>
            </a:pPr>
            <a:r>
              <a:rPr lang="en-GB" sz="3200" b="1" dirty="0">
                <a:solidFill>
                  <a:schemeClr val="bg1"/>
                </a:solidFill>
                <a:latin typeface="Comic Sans MS"/>
                <a:sym typeface="Comic Sans MS"/>
              </a:rPr>
              <a:t>Solve the following problem.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A69026D-F565-4197-BF7F-18393ACDD979}"/>
                  </a:ext>
                </a:extLst>
              </p:cNvPr>
              <p:cNvSpPr txBox="1"/>
              <p:nvPr/>
            </p:nvSpPr>
            <p:spPr>
              <a:xfrm>
                <a:off x="584415" y="1280040"/>
                <a:ext cx="11279841" cy="295965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R="0"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A botte of medicine contains </a:t>
                </a:r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lt"/>
                    <a:ea typeface="Calibri" panose="020F0502020204030204" pitchFamily="34" charset="0"/>
                    <a:cs typeface="Arial" panose="020B0604020202020204" pitchFamily="34" charset="0"/>
                  </a:rPr>
                  <a:t>2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rPr>
                      <m:t>1</m:t>
                    </m:r>
                    <m:f>
                      <m:fPr>
                        <m:ctrlPr>
                          <a:rPr lang="en-US" sz="2800" b="1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</a:rPr>
                  <a:t> </a:t>
                </a:r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cl. </a:t>
                </a:r>
              </a:p>
              <a:p>
                <a:pPr marR="0"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Rami took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5</m:t>
                        </m:r>
                      </m:den>
                    </m:f>
                    <m:r>
                      <a:rPr lang="en-US" sz="2800" b="1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of the medicine from the bottle.</a:t>
                </a:r>
              </a:p>
              <a:p>
                <a:pPr marR="0"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If each dose of the medicine is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rPr>
                      <m:t>1</m:t>
                    </m:r>
                    <m:f>
                      <m:fPr>
                        <m:ctrlPr>
                          <a:rPr lang="en-US" sz="2800" b="1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5</m:t>
                        </m:r>
                      </m:den>
                    </m:f>
                    <m:r>
                      <a:rPr lang="en-US" sz="2800" b="1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cl, how many doses did Rami take?</a:t>
                </a:r>
                <a:endParaRPr 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omic Sans MS" panose="030F0702030302020204" pitchFamily="66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A69026D-F565-4197-BF7F-18393ACDD9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415" y="1280040"/>
                <a:ext cx="11279841" cy="2959656"/>
              </a:xfrm>
              <a:prstGeom prst="rect">
                <a:avLst/>
              </a:prstGeom>
              <a:blipFill>
                <a:blip r:embed="rId4"/>
                <a:stretch>
                  <a:fillRect l="-1135" b="-49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E7F0ECE-834F-81BE-232F-3DEBF674CBE3}"/>
              </a:ext>
            </a:extLst>
          </p:cNvPr>
          <p:cNvSpPr/>
          <p:nvPr/>
        </p:nvSpPr>
        <p:spPr>
          <a:xfrm>
            <a:off x="2865793" y="4379495"/>
            <a:ext cx="6400800" cy="914400"/>
          </a:xfrm>
          <a:prstGeom prst="round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…..</a:t>
            </a:r>
            <a:endParaRPr 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id="{32EEF2F2-3AAC-4174-B4F5-4BF7D6070375}"/>
                  </a:ext>
                </a:extLst>
              </p:cNvPr>
              <p:cNvSpPr/>
              <p:nvPr/>
            </p:nvSpPr>
            <p:spPr>
              <a:xfrm>
                <a:off x="838200" y="4295377"/>
                <a:ext cx="10515600" cy="1990321"/>
              </a:xfrm>
              <a:prstGeom prst="roundRect">
                <a:avLst/>
              </a:prstGeom>
              <a:solidFill>
                <a:srgbClr val="74C274"/>
              </a:solidFill>
              <a:ln w="57150"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914400"/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bg1"/>
                            </a:solidFill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bg1"/>
                            </a:solidFill>
                          </a:rPr>
                          <m:t>5</m:t>
                        </m:r>
                      </m:den>
                    </m:f>
                    <m:r>
                      <m:rPr>
                        <m:nor/>
                      </m:rPr>
                      <a:rPr lang="en-US" sz="2800" b="1" i="0" smtClean="0">
                        <a:solidFill>
                          <a:schemeClr val="bg1"/>
                        </a:solidFill>
                      </a:rPr>
                      <m:t> </m:t>
                    </m:r>
                    <m:r>
                      <m:rPr>
                        <m:nor/>
                      </m:rPr>
                      <a:rPr lang="en-US" sz="2800" b="1" i="0" smtClean="0">
                        <a:solidFill>
                          <a:schemeClr val="bg1"/>
                        </a:solidFill>
                        <a:ea typeface="Cambria Math" panose="02040503050406030204" pitchFamily="18" charset="0"/>
                      </a:rPr>
                      <m:t>×</m:t>
                    </m:r>
                    <m:r>
                      <m:rPr>
                        <m:nor/>
                      </m:rPr>
                      <a:rPr lang="en-US" sz="2800" b="1" i="0" smtClean="0">
                        <a:solidFill>
                          <a:schemeClr val="bg1"/>
                        </a:solidFill>
                        <a:ea typeface="Cambria Math" panose="02040503050406030204" pitchFamily="18" charset="0"/>
                      </a:rPr>
                      <m:t> 21</m:t>
                    </m:r>
                    <m:f>
                      <m:fPr>
                        <m:ctrlPr>
                          <a:rPr lang="en-US" sz="28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bg1"/>
                            </a:solidFill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bg1"/>
                            </a:solidFill>
                          </a:rPr>
                          <m:t>3</m:t>
                        </m:r>
                      </m:den>
                    </m:f>
                    <m:r>
                      <m:rPr>
                        <m:nor/>
                      </m:rPr>
                      <a:rPr lang="en-US" sz="2800" b="1" i="0" smtClean="0">
                        <a:solidFill>
                          <a:schemeClr val="bg1"/>
                        </a:solidFill>
                      </a:rPr>
                      <m:t> = </m:t>
                    </m:r>
                    <m:f>
                      <m:fPr>
                        <m:ctrlPr>
                          <a:rPr lang="en-US" sz="28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bg1"/>
                            </a:solidFill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bg1"/>
                            </a:solidFill>
                          </a:rPr>
                          <m:t>5</m:t>
                        </m:r>
                      </m:den>
                    </m:f>
                    <m:r>
                      <m:rPr>
                        <m:nor/>
                      </m:rPr>
                      <a:rPr lang="en-US" sz="2800" b="1" i="0" smtClean="0">
                        <a:solidFill>
                          <a:schemeClr val="bg1"/>
                        </a:solidFill>
                      </a:rPr>
                      <m:t> </m:t>
                    </m:r>
                    <m:r>
                      <m:rPr>
                        <m:nor/>
                      </m:rPr>
                      <a:rPr lang="en-US" sz="2800" b="1" i="0" smtClean="0">
                        <a:solidFill>
                          <a:schemeClr val="bg1"/>
                        </a:solidFill>
                      </a:rPr>
                      <m:t>x</m:t>
                    </m:r>
                    <m:r>
                      <m:rPr>
                        <m:nor/>
                      </m:rPr>
                      <a:rPr lang="en-US" sz="2800" b="1" i="0" smtClean="0">
                        <a:solidFill>
                          <a:schemeClr val="bg1"/>
                        </a:solidFill>
                      </a:rPr>
                      <m:t> </m:t>
                    </m:r>
                    <m:f>
                      <m:fPr>
                        <m:ctrlPr>
                          <a:rPr lang="en-US" sz="28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bg1"/>
                            </a:solidFill>
                          </a:rPr>
                          <m:t>64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bg1"/>
                            </a:solidFill>
                          </a:rPr>
                          <m:t>3</m:t>
                        </m:r>
                      </m:den>
                    </m:f>
                    <m:r>
                      <m:rPr>
                        <m:nor/>
                      </m:rPr>
                      <a:rPr lang="en-US" sz="2800" b="1" i="0" smtClean="0">
                        <a:solidFill>
                          <a:schemeClr val="bg1"/>
                        </a:solidFill>
                      </a:rPr>
                      <m:t> = </m:t>
                    </m:r>
                    <m:f>
                      <m:fPr>
                        <m:ctrlPr>
                          <a:rPr lang="en-US" sz="28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bg1"/>
                            </a:solidFill>
                          </a:rPr>
                          <m:t>192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bg1"/>
                            </a:solidFill>
                          </a:rPr>
                          <m:t>15</m:t>
                        </m:r>
                      </m:den>
                    </m:f>
                    <m:r>
                      <m:rPr>
                        <m:nor/>
                      </m:rPr>
                      <a:rPr lang="en-US" sz="2800" b="1" i="0" smtClean="0">
                        <a:solidFill>
                          <a:schemeClr val="bg1"/>
                        </a:solidFill>
                      </a:rPr>
                      <m:t> </m:t>
                    </m:r>
                    <m:r>
                      <m:rPr>
                        <m:nor/>
                      </m:rPr>
                      <a:rPr lang="en-US" sz="2800" b="1" i="0" smtClean="0">
                        <a:solidFill>
                          <a:schemeClr val="bg1"/>
                        </a:solidFill>
                        <a:ea typeface="Cambria Math" panose="02040503050406030204" pitchFamily="18" charset="0"/>
                      </a:rPr>
                      <m:t>= 12</m:t>
                    </m:r>
                    <m:f>
                      <m:fPr>
                        <m:ctrlPr>
                          <a:rPr lang="en-US" sz="28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bg1"/>
                            </a:solidFill>
                            <a:ea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chemeClr val="bg1"/>
                            </a:solidFill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sz="2800" b="1" dirty="0">
                    <a:solidFill>
                      <a:schemeClr val="bg1"/>
                    </a:solidFill>
                  </a:rPr>
                  <a:t> cl</a:t>
                </a:r>
              </a:p>
              <a:p>
                <a:pPr marL="914400"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800" b="1">
                          <a:solidFill>
                            <a:schemeClr val="bg1"/>
                          </a:solidFill>
                        </a:rPr>
                        <m:t>1</m:t>
                      </m:r>
                      <m:r>
                        <m:rPr>
                          <m:nor/>
                        </m:rPr>
                        <a:rPr lang="en-US" sz="2800" b="1" i="0" smtClean="0">
                          <a:solidFill>
                            <a:schemeClr val="bg1"/>
                          </a:solidFill>
                        </a:rPr>
                        <m:t>2</m:t>
                      </m:r>
                      <m:f>
                        <m:fPr>
                          <m:ctrlPr>
                            <a:rPr lang="en-US" sz="2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</a:rPr>
                            <m:t>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</a:rPr>
                            <m:t>5</m:t>
                          </m:r>
                        </m:den>
                      </m:f>
                      <m:r>
                        <m:rPr>
                          <m:nor/>
                        </m:rPr>
                        <a:rPr lang="en-US" sz="2800" b="1">
                          <a:solidFill>
                            <a:schemeClr val="bg1"/>
                          </a:solidFill>
                        </a:rPr>
                        <m:t> ÷ </m:t>
                      </m:r>
                      <m:r>
                        <m:rPr>
                          <m:nor/>
                        </m:rPr>
                        <a:rPr lang="en-US" sz="2800" b="1">
                          <a:solidFill>
                            <a:schemeClr val="bg1"/>
                          </a:solidFill>
                          <a:ea typeface="Cambria Math" panose="02040503050406030204" pitchFamily="18" charset="0"/>
                        </a:rPr>
                        <m:t>1</m:t>
                      </m:r>
                      <m:f>
                        <m:fPr>
                          <m:ctrlPr>
                            <a:rPr lang="en-US" sz="2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>
                              <a:solidFill>
                                <a:schemeClr val="bg1"/>
                              </a:solidFill>
                            </a:rPr>
                            <m:t>5</m:t>
                          </m:r>
                        </m:den>
                      </m:f>
                      <m:r>
                        <m:rPr>
                          <m:nor/>
                        </m:rPr>
                        <a:rPr lang="en-US" sz="2800" b="1">
                          <a:solidFill>
                            <a:schemeClr val="bg1"/>
                          </a:solidFill>
                        </a:rPr>
                        <m:t> = </m:t>
                      </m:r>
                      <m:f>
                        <m:fPr>
                          <m:ctrlPr>
                            <a:rPr lang="en-US" sz="2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</a:rPr>
                            <m:t>64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</a:rPr>
                            <m:t>5</m:t>
                          </m:r>
                        </m:den>
                      </m:f>
                      <m:r>
                        <m:rPr>
                          <m:nor/>
                        </m:rPr>
                        <a:rPr lang="en-US" sz="2800" b="1">
                          <a:solidFill>
                            <a:schemeClr val="bg1"/>
                          </a:solidFill>
                        </a:rPr>
                        <m:t> ÷ </m:t>
                      </m:r>
                      <m:f>
                        <m:fPr>
                          <m:ctrlPr>
                            <a:rPr lang="en-US" sz="2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</a:rPr>
                            <m:t>8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>
                              <a:solidFill>
                                <a:schemeClr val="bg1"/>
                              </a:solidFill>
                            </a:rPr>
                            <m:t>5</m:t>
                          </m:r>
                        </m:den>
                      </m:f>
                      <m:r>
                        <m:rPr>
                          <m:nor/>
                        </m:rPr>
                        <a:rPr lang="en-US" sz="2800" b="1">
                          <a:solidFill>
                            <a:schemeClr val="bg1"/>
                          </a:solidFill>
                        </a:rPr>
                        <m:t> = </m:t>
                      </m:r>
                      <m:f>
                        <m:fPr>
                          <m:ctrlPr>
                            <a:rPr lang="en-US" sz="2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</a:rPr>
                            <m:t>64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</a:rPr>
                            <m:t>5</m:t>
                          </m:r>
                        </m:den>
                      </m:f>
                      <m:r>
                        <m:rPr>
                          <m:nor/>
                        </m:rPr>
                        <a:rPr lang="en-US" sz="2800" b="1">
                          <a:solidFill>
                            <a:schemeClr val="bg1"/>
                          </a:solidFill>
                        </a:rPr>
                        <m:t> </m:t>
                      </m:r>
                      <m:r>
                        <m:rPr>
                          <m:nor/>
                        </m:rPr>
                        <a:rPr lang="en-US" sz="2800" b="1">
                          <a:solidFill>
                            <a:schemeClr val="bg1"/>
                          </a:solidFill>
                          <a:ea typeface="Cambria Math" panose="02040503050406030204" pitchFamily="18" charset="0"/>
                        </a:rPr>
                        <m:t>×</m:t>
                      </m:r>
                      <m:r>
                        <m:rPr>
                          <m:nor/>
                        </m:rPr>
                        <a:rPr lang="en-US" sz="2800" b="1">
                          <a:solidFill>
                            <a:schemeClr val="bg1"/>
                          </a:solidFill>
                          <a:ea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>
                              <a:solidFill>
                                <a:schemeClr val="bg1"/>
                              </a:solidFill>
                              <a:ea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  <a:ea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m:rPr>
                          <m:nor/>
                        </m:rPr>
                        <a:rPr lang="en-US" sz="2800" b="1">
                          <a:solidFill>
                            <a:schemeClr val="bg1"/>
                          </a:solidFill>
                          <a:ea typeface="Cambria Math" panose="02040503050406030204" pitchFamily="18" charset="0"/>
                        </a:rPr>
                        <m:t> = </m:t>
                      </m:r>
                      <m:f>
                        <m:fPr>
                          <m:ctrlPr>
                            <a:rPr lang="en-US" sz="2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  <a:ea typeface="Cambria Math" panose="02040503050406030204" pitchFamily="18" charset="0"/>
                            </a:rPr>
                            <m:t>32</m:t>
                          </m:r>
                          <m:r>
                            <m:rPr>
                              <m:nor/>
                            </m:rPr>
                            <a:rPr lang="en-US" sz="2800" b="1">
                              <a:solidFill>
                                <a:schemeClr val="bg1"/>
                              </a:solidFill>
                              <a:ea typeface="Cambria Math" panose="02040503050406030204" pitchFamily="18" charset="0"/>
                            </a:rPr>
                            <m:t>0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 i="0" smtClean="0">
                              <a:solidFill>
                                <a:schemeClr val="bg1"/>
                              </a:solidFill>
                              <a:ea typeface="Cambria Math" panose="02040503050406030204" pitchFamily="18" charset="0"/>
                            </a:rPr>
                            <m:t>40</m:t>
                          </m:r>
                        </m:den>
                      </m:f>
                      <m:r>
                        <m:rPr>
                          <m:nor/>
                        </m:rPr>
                        <a:rPr lang="en-US" sz="2800" b="1" i="0" smtClean="0">
                          <a:solidFill>
                            <a:schemeClr val="bg1"/>
                          </a:solidFill>
                          <a:ea typeface="Cambria Math" panose="02040503050406030204" pitchFamily="18" charset="0"/>
                        </a:rPr>
                        <m:t> = 8</m:t>
                      </m:r>
                    </m:oMath>
                  </m:oMathPara>
                </a14:m>
                <a:endParaRPr lang="en-US" sz="2800" b="1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id="{32EEF2F2-3AAC-4174-B4F5-4BF7D607037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4295377"/>
                <a:ext cx="10515600" cy="1990321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  <a:ln w="5715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262071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1C5C1042-AC2F-4A8B-8133-2420035D63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0772" y="1454574"/>
            <a:ext cx="5717519" cy="2866634"/>
          </a:xfrm>
          <a:prstGeom prst="rect">
            <a:avLst/>
          </a:prstGeom>
        </p:spPr>
      </p:pic>
      <p:sp>
        <p:nvSpPr>
          <p:cNvPr id="4" name="Google Shape;97;gb06ce43697_0_0">
            <a:extLst>
              <a:ext uri="{FF2B5EF4-FFF2-40B4-BE49-F238E27FC236}">
                <a16:creationId xmlns:a16="http://schemas.microsoft.com/office/drawing/2014/main" id="{9963F46C-DD1C-4D14-822C-71DB3FC4FE02}"/>
              </a:ext>
            </a:extLst>
          </p:cNvPr>
          <p:cNvSpPr txBox="1">
            <a:spLocks/>
          </p:cNvSpPr>
          <p:nvPr/>
        </p:nvSpPr>
        <p:spPr>
          <a:xfrm>
            <a:off x="1024128" y="4824658"/>
            <a:ext cx="10143000" cy="1267670"/>
          </a:xfrm>
          <a:prstGeom prst="rect">
            <a:avLst/>
          </a:prstGeom>
          <a:solidFill>
            <a:srgbClr val="DAF3F6"/>
          </a:solidFill>
          <a:ln>
            <a:solidFill>
              <a:srgbClr val="C7E6F5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spcFirstLastPara="1" wrap="square" lIns="45700" tIns="45700" rIns="45700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5400" dirty="0">
                <a:solidFill>
                  <a:schemeClr val="accent1">
                    <a:lumMod val="50000"/>
                  </a:schemeClr>
                </a:solidFill>
                <a:latin typeface="Comic Sans MS"/>
              </a:rPr>
              <a:t>Wrap-up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20C8BCC-5325-4B2C-9BEB-7DB66526AAC0}"/>
              </a:ext>
            </a:extLst>
          </p:cNvPr>
          <p:cNvSpPr txBox="1"/>
          <p:nvPr/>
        </p:nvSpPr>
        <p:spPr>
          <a:xfrm rot="21160228">
            <a:off x="4920343" y="1356119"/>
            <a:ext cx="3651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rgbClr val="217F98"/>
                </a:solidFill>
              </a:rPr>
              <a:t>-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49961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6A9D3B0D-32EE-43BC-A8D8-5E6C4BD63360}"/>
              </a:ext>
            </a:extLst>
          </p:cNvPr>
          <p:cNvSpPr txBox="1"/>
          <p:nvPr/>
        </p:nvSpPr>
        <p:spPr>
          <a:xfrm>
            <a:off x="9529482" y="118884"/>
            <a:ext cx="2662518" cy="307777"/>
          </a:xfrm>
          <a:prstGeom prst="rect">
            <a:avLst/>
          </a:prstGeom>
          <a:solidFill>
            <a:srgbClr val="DAF3F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"/>
          </a:effec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omic Sans MS"/>
                <a:ea typeface="+mn-ea"/>
                <a:cs typeface="Arial"/>
                <a:sym typeface="Arial"/>
              </a:rPr>
              <a:t> Learning Activity</a:t>
            </a:r>
          </a:p>
        </p:txBody>
      </p:sp>
      <p:sp>
        <p:nvSpPr>
          <p:cNvPr id="10" name="Google Shape;222;p10">
            <a:extLst>
              <a:ext uri="{FF2B5EF4-FFF2-40B4-BE49-F238E27FC236}">
                <a16:creationId xmlns:a16="http://schemas.microsoft.com/office/drawing/2014/main" id="{7A7E9A32-150E-4173-902D-7EC00324FD53}"/>
              </a:ext>
            </a:extLst>
          </p:cNvPr>
          <p:cNvSpPr txBox="1"/>
          <p:nvPr/>
        </p:nvSpPr>
        <p:spPr>
          <a:xfrm>
            <a:off x="0" y="572301"/>
            <a:ext cx="12192000" cy="584735"/>
          </a:xfrm>
          <a:prstGeom prst="rect">
            <a:avLst/>
          </a:prstGeom>
          <a:solidFill>
            <a:srgbClr val="0076A3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Comic Sans MS"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/>
                <a:ea typeface="+mn-ea"/>
                <a:cs typeface="Arial"/>
                <a:sym typeface="Comic Sans MS"/>
              </a:rPr>
              <a:t>What fraction of the cake did each kid get?</a:t>
            </a:r>
            <a:endParaRPr kumimoji="0" lang="en-GB" sz="3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/>
              <a:ea typeface="+mn-ea"/>
              <a:cs typeface="Arial"/>
              <a:sym typeface="Comic Sans MS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4B7B6AE-846E-42AC-AD06-9E901B14EF90}"/>
              </a:ext>
            </a:extLst>
          </p:cNvPr>
          <p:cNvSpPr txBox="1"/>
          <p:nvPr/>
        </p:nvSpPr>
        <p:spPr>
          <a:xfrm>
            <a:off x="163443" y="1157036"/>
            <a:ext cx="6773207" cy="15901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6827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omic Sans MS"/>
                <a:ea typeface="Calibri" panose="020F0502020204030204" pitchFamily="34" charset="0"/>
                <a:cs typeface="Arial" panose="020B0604020202020204" pitchFamily="34" charset="0"/>
                <a:sym typeface="Arial"/>
              </a:rPr>
              <a:t>Samar prepared a cake and </a:t>
            </a:r>
          </a:p>
          <a:p>
            <a:pPr marL="16827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omic Sans MS"/>
                <a:ea typeface="Calibri" panose="020F0502020204030204" pitchFamily="34" charset="0"/>
                <a:cs typeface="Arial" panose="020B0604020202020204" pitchFamily="34" charset="0"/>
                <a:sym typeface="Arial"/>
              </a:rPr>
              <a:t>cut it into quarters.</a:t>
            </a: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omic Sans MS"/>
                <a:ea typeface="Calibri" panose="020F0502020204030204" pitchFamily="34" charset="0"/>
                <a:cs typeface="Arial" panose="020B0604020202020204" pitchFamily="34" charset="0"/>
                <a:sym typeface="Arial"/>
              </a:rPr>
              <a:t> How many </a:t>
            </a:r>
          </a:p>
          <a:p>
            <a:pPr marL="16827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omic Sans MS"/>
                <a:ea typeface="Calibri" panose="020F0502020204030204" pitchFamily="34" charset="0"/>
                <a:cs typeface="Arial" panose="020B0604020202020204" pitchFamily="34" charset="0"/>
                <a:sym typeface="Arial"/>
              </a:rPr>
              <a:t>quarters did she get?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omic Sans MS"/>
              <a:ea typeface="Calibri" panose="020F0502020204030204" pitchFamily="34" charset="0"/>
              <a:cs typeface="Arial" panose="020B0604020202020204" pitchFamily="34" charset="0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7FE53E1-11BC-4E60-95BB-9E7233B07EEC}"/>
                  </a:ext>
                </a:extLst>
              </p:cNvPr>
              <p:cNvSpPr txBox="1"/>
              <p:nvPr/>
            </p:nvSpPr>
            <p:spPr>
              <a:xfrm>
                <a:off x="163444" y="5796751"/>
                <a:ext cx="5997660" cy="7852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168275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80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r>
                  <a:rPr kumimoji="0" lang="en-US" sz="26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Comic Sans MS"/>
                    <a:ea typeface="Calibri" panose="020F0502020204030204" pitchFamily="34" charset="0"/>
                    <a:cs typeface="Arial" panose="020B0604020202020204" pitchFamily="34" charset="0"/>
                    <a:sym typeface="Arial"/>
                  </a:rPr>
                  <a:t>Each kid </a:t>
                </a:r>
                <a:r>
                  <a:rPr kumimoji="0" lang="en-US" sz="26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+mj-lt"/>
                    <a:ea typeface="Calibri" panose="020F0502020204030204" pitchFamily="34" charset="0"/>
                    <a:cs typeface="Arial" panose="020B0604020202020204" pitchFamily="34" charset="0"/>
                    <a:sym typeface="Arial"/>
                  </a:rPr>
                  <a:t>got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sz="2600" b="1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sym typeface="Aria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sz="2600" b="1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effectLst/>
                            <a:uLnTx/>
                            <a:uFillTx/>
                            <a:latin typeface="Comic Sans MS"/>
                            <a:ea typeface="+mn-ea"/>
                            <a:sym typeface="Arial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sz="2600" b="1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effectLst/>
                            <a:uLnTx/>
                            <a:uFillTx/>
                            <a:latin typeface="Comic Sans MS"/>
                            <a:ea typeface="+mn-ea"/>
                            <a:sym typeface="Arial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sz="26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Comic Sans MS"/>
                    <a:ea typeface="+mn-ea"/>
                    <a:sym typeface="Arial"/>
                  </a:rPr>
                  <a:t> of the cake.</a:t>
                </a:r>
                <a:endParaRPr kumimoji="0" lang="en-US" sz="2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omic Sans MS"/>
                  <a:ea typeface="Calibri" panose="020F0502020204030204" pitchFamily="34" charset="0"/>
                  <a:cs typeface="Arial" panose="020B0604020202020204" pitchFamily="34" charset="0"/>
                  <a:sym typeface="Arial"/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7FE53E1-11BC-4E60-95BB-9E7233B07E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444" y="5796751"/>
                <a:ext cx="5997660" cy="785215"/>
              </a:xfrm>
              <a:prstGeom prst="rect">
                <a:avLst/>
              </a:prstGeom>
              <a:blipFill>
                <a:blip r:embed="rId4"/>
                <a:stretch>
                  <a:fillRect b="-465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BE578755-3030-4C9E-9DF9-789C0C37CE99}"/>
                  </a:ext>
                </a:extLst>
              </p:cNvPr>
              <p:cNvSpPr txBox="1"/>
              <p:nvPr/>
            </p:nvSpPr>
            <p:spPr>
              <a:xfrm>
                <a:off x="5907783" y="5811691"/>
                <a:ext cx="3518916" cy="9396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sz="2800" b="1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C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sym typeface="Aria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kumimoji="0" lang="en-US" sz="2800" b="1" i="0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C00000"/>
                              </a:solidFill>
                              <a:effectLst/>
                              <a:uLnTx/>
                              <a:uFillTx/>
                              <a:latin typeface="Comic Sans MS"/>
                              <a:ea typeface="+mn-ea"/>
                              <a:cs typeface="Arial"/>
                              <a:sym typeface="Arial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kumimoji="0" lang="en-US" sz="2800" b="1" i="0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C00000"/>
                              </a:solidFill>
                              <a:effectLst/>
                              <a:uLnTx/>
                              <a:uFillTx/>
                              <a:latin typeface="Comic Sans MS"/>
                              <a:ea typeface="+mn-ea"/>
                              <a:cs typeface="Arial"/>
                              <a:sym typeface="Arial"/>
                            </a:rPr>
                            <m:t>4</m:t>
                          </m:r>
                        </m:den>
                      </m:f>
                      <m:r>
                        <m:rPr>
                          <m:nor/>
                        </m:rPr>
                        <a:rPr kumimoji="0" lang="en-US" sz="2800" b="1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Comic Sans MS"/>
                          <a:ea typeface="+mn-ea"/>
                          <a:cs typeface="Arial"/>
                          <a:sym typeface="Arial"/>
                        </a:rPr>
                        <m:t> </m:t>
                      </m:r>
                      <m:r>
                        <m:rPr>
                          <m:nor/>
                        </m:rPr>
                        <a:rPr kumimoji="0" lang="en-US" sz="2800" b="1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Comic Sans MS"/>
                          <a:ea typeface="Cambria Math" panose="02040503050406030204" pitchFamily="18" charset="0"/>
                          <a:cs typeface="Arial"/>
                          <a:sym typeface="Arial"/>
                        </a:rPr>
                        <m:t>÷</m:t>
                      </m:r>
                      <m:r>
                        <m:rPr>
                          <m:nor/>
                        </m:rPr>
                        <a:rPr kumimoji="0" lang="en-US" sz="2800" b="1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Comic Sans MS"/>
                          <a:ea typeface="Cambria Math" panose="02040503050406030204" pitchFamily="18" charset="0"/>
                          <a:cs typeface="Arial"/>
                          <a:sym typeface="Arial"/>
                        </a:rPr>
                        <m:t> 2 = </m:t>
                      </m:r>
                      <m:f>
                        <m:fPr>
                          <m:ctrlPr>
                            <a:rPr kumimoji="0" lang="en-US" sz="2800" b="1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C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Aria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kumimoji="0" lang="en-US" sz="2800" b="1" i="0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C00000"/>
                              </a:solidFill>
                              <a:effectLst/>
                              <a:uLnTx/>
                              <a:uFillTx/>
                              <a:latin typeface="Comic Sans MS"/>
                              <a:ea typeface="Cambria Math" panose="02040503050406030204" pitchFamily="18" charset="0"/>
                              <a:cs typeface="Arial"/>
                              <a:sym typeface="Arial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kumimoji="0" lang="en-US" sz="2800" b="1" i="0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C00000"/>
                              </a:solidFill>
                              <a:effectLst/>
                              <a:uLnTx/>
                              <a:uFillTx/>
                              <a:latin typeface="Comic Sans MS"/>
                              <a:ea typeface="Cambria Math" panose="02040503050406030204" pitchFamily="18" charset="0"/>
                              <a:cs typeface="Arial"/>
                              <a:sym typeface="Arial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omic Sans MS"/>
                  <a:ea typeface="+mn-ea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BE578755-3030-4C9E-9DF9-789C0C37CE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07783" y="5811691"/>
                <a:ext cx="3518916" cy="93968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800581B7-3DD7-7472-E288-0AF09C728643}"/>
                  </a:ext>
                </a:extLst>
              </p:cNvPr>
              <p:cNvSpPr txBox="1"/>
              <p:nvPr/>
            </p:nvSpPr>
            <p:spPr>
              <a:xfrm>
                <a:off x="-293821" y="3428988"/>
                <a:ext cx="3332563" cy="93474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en-US" sz="2800" b="1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Comic Sans MS"/>
                          <a:ea typeface="+mn-ea"/>
                          <a:cs typeface="Arial"/>
                          <a:sym typeface="Arial"/>
                        </a:rPr>
                        <m:t>1 </m:t>
                      </m:r>
                      <m:r>
                        <m:rPr>
                          <m:nor/>
                        </m:rPr>
                        <a:rPr kumimoji="0" lang="en-US" sz="2800" b="1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Comic Sans MS"/>
                          <a:ea typeface="Cambria Math" panose="02040503050406030204" pitchFamily="18" charset="0"/>
                          <a:cs typeface="Arial"/>
                          <a:sym typeface="Arial"/>
                        </a:rPr>
                        <m:t>÷</m:t>
                      </m:r>
                      <m:r>
                        <m:rPr>
                          <m:nor/>
                        </m:rPr>
                        <a:rPr kumimoji="0" lang="en-US" sz="2800" b="1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Comic Sans MS"/>
                          <a:ea typeface="Cambria Math" panose="02040503050406030204" pitchFamily="18" charset="0"/>
                          <a:cs typeface="Arial"/>
                          <a:sym typeface="Arial"/>
                        </a:rPr>
                        <m:t> </m:t>
                      </m:r>
                      <m:f>
                        <m:fPr>
                          <m:ctrlPr>
                            <a:rPr kumimoji="0" lang="en-US" sz="2800" b="1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C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sym typeface="Aria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kumimoji="0" lang="en-US" sz="2800" b="1" i="0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C00000"/>
                              </a:solidFill>
                              <a:effectLst/>
                              <a:uLnTx/>
                              <a:uFillTx/>
                              <a:latin typeface="Comic Sans MS"/>
                              <a:ea typeface="+mn-ea"/>
                              <a:cs typeface="Arial"/>
                              <a:sym typeface="Arial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kumimoji="0" lang="en-US" sz="2800" b="1" i="0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C00000"/>
                              </a:solidFill>
                              <a:effectLst/>
                              <a:uLnTx/>
                              <a:uFillTx/>
                              <a:latin typeface="Comic Sans MS"/>
                              <a:ea typeface="+mn-ea"/>
                              <a:cs typeface="Arial"/>
                              <a:sym typeface="Arial"/>
                            </a:rPr>
                            <m:t>4</m:t>
                          </m:r>
                        </m:den>
                      </m:f>
                      <m:r>
                        <m:rPr>
                          <m:nor/>
                        </m:rPr>
                        <a:rPr kumimoji="0" lang="en-US" sz="2800" b="1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Comic Sans MS"/>
                          <a:ea typeface="+mn-ea"/>
                          <a:cs typeface="Arial"/>
                          <a:sym typeface="Arial"/>
                        </a:rPr>
                        <m:t> </m:t>
                      </m:r>
                      <m:r>
                        <m:rPr>
                          <m:nor/>
                        </m:rPr>
                        <a:rPr kumimoji="0" lang="en-US" sz="2800" b="1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Comic Sans MS"/>
                          <a:ea typeface="Cambria Math" panose="02040503050406030204" pitchFamily="18" charset="0"/>
                          <a:cs typeface="Arial"/>
                          <a:sym typeface="Arial"/>
                        </a:rPr>
                        <m:t>= 4</m:t>
                      </m:r>
                    </m:oMath>
                  </m:oMathPara>
                </a14:m>
                <a:endPara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omic Sans MS"/>
                  <a:ea typeface="+mn-ea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800581B7-3DD7-7472-E288-0AF09C7286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293821" y="3428988"/>
                <a:ext cx="3332563" cy="93474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TextBox 30">
            <a:extLst>
              <a:ext uri="{FF2B5EF4-FFF2-40B4-BE49-F238E27FC236}">
                <a16:creationId xmlns:a16="http://schemas.microsoft.com/office/drawing/2014/main" id="{D97DFCE2-8873-3753-6356-A8B621B65234}"/>
              </a:ext>
            </a:extLst>
          </p:cNvPr>
          <p:cNvSpPr txBox="1"/>
          <p:nvPr/>
        </p:nvSpPr>
        <p:spPr>
          <a:xfrm>
            <a:off x="146198" y="2879066"/>
            <a:ext cx="510345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6827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omic Sans MS"/>
                <a:ea typeface="Calibri" panose="020F0502020204030204" pitchFamily="34" charset="0"/>
                <a:cs typeface="Arial" panose="020B0604020202020204" pitchFamily="34" charset="0"/>
                <a:sym typeface="Arial"/>
              </a:rPr>
              <a:t>One whole is 4 quarters.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8A0D327-43E8-4E30-A6C2-E5792DE428AA}"/>
              </a:ext>
            </a:extLst>
          </p:cNvPr>
          <p:cNvSpPr txBox="1"/>
          <p:nvPr/>
        </p:nvSpPr>
        <p:spPr>
          <a:xfrm>
            <a:off x="163444" y="4375131"/>
            <a:ext cx="7867374" cy="1497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6827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6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omic Sans MS"/>
                <a:ea typeface="Calibri" panose="020F0502020204030204" pitchFamily="34" charset="0"/>
                <a:cs typeface="Arial" panose="020B0604020202020204" pitchFamily="34" charset="0"/>
                <a:sym typeface="Arial"/>
              </a:rPr>
              <a:t>She took one quarter of the cake and </a:t>
            </a:r>
          </a:p>
          <a:p>
            <a:pPr marL="16827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6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omic Sans MS"/>
                <a:ea typeface="Calibri" panose="020F0502020204030204" pitchFamily="34" charset="0"/>
                <a:cs typeface="Arial" panose="020B0604020202020204" pitchFamily="34" charset="0"/>
                <a:sym typeface="Arial"/>
              </a:rPr>
              <a:t>distributed it equally between her 2 kids.</a:t>
            </a:r>
            <a:r>
              <a:rPr kumimoji="0" lang="en-GB" sz="26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omic Sans MS"/>
                <a:ea typeface="Calibri" panose="020F0502020204030204" pitchFamily="34" charset="0"/>
                <a:cs typeface="Arial" panose="020B0604020202020204" pitchFamily="34" charset="0"/>
                <a:sym typeface="Arial"/>
              </a:rPr>
              <a:t> </a:t>
            </a:r>
          </a:p>
          <a:p>
            <a:pPr marL="16827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6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omic Sans MS"/>
                <a:ea typeface="Calibri" panose="020F0502020204030204" pitchFamily="34" charset="0"/>
                <a:cs typeface="Arial" panose="020B0604020202020204" pitchFamily="34" charset="0"/>
                <a:sym typeface="Arial"/>
              </a:rPr>
              <a:t>What fraction of the cake did each kid get?</a:t>
            </a:r>
            <a:endParaRPr kumimoji="0" lang="en-US" sz="26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omic Sans MS"/>
              <a:ea typeface="Calibri" panose="020F0502020204030204" pitchFamily="34" charset="0"/>
              <a:cs typeface="Arial" panose="020B0604020202020204" pitchFamily="34" charset="0"/>
              <a:sym typeface="Arial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6738B57-5D78-4412-A583-A47EC122F3CB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5945883" y="-21417"/>
            <a:ext cx="7247778" cy="7247778"/>
          </a:xfrm>
          <a:prstGeom prst="rect">
            <a:avLst/>
          </a:prstGeom>
        </p:spPr>
      </p:pic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39EB488D-401E-4077-BBFD-FFA4090DB8A3}"/>
              </a:ext>
            </a:extLst>
          </p:cNvPr>
          <p:cNvCxnSpPr>
            <a:cxnSpLocks/>
          </p:cNvCxnSpPr>
          <p:nvPr/>
        </p:nvCxnSpPr>
        <p:spPr>
          <a:xfrm>
            <a:off x="9567581" y="1271336"/>
            <a:ext cx="0" cy="4654655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  <a:effectLst>
            <a:innerShdw blurRad="114300">
              <a:prstClr val="black"/>
            </a:innerShdw>
            <a:reflection blurRad="6350" stA="50000" endA="300" endPos="55500" dist="508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F25F9E0C-9F00-44FB-828C-950DA92769B3}"/>
              </a:ext>
            </a:extLst>
          </p:cNvPr>
          <p:cNvCxnSpPr>
            <a:cxnSpLocks/>
          </p:cNvCxnSpPr>
          <p:nvPr/>
        </p:nvCxnSpPr>
        <p:spPr>
          <a:xfrm>
            <a:off x="7200900" y="3591490"/>
            <a:ext cx="4726640" cy="1098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  <a:effectLst>
            <a:innerShdw blurRad="114300">
              <a:prstClr val="black"/>
            </a:innerShdw>
            <a:reflection blurRad="6350" stA="50000" endA="300" endPos="55500" dist="508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487E833E-2333-4759-BC39-408B53B2FABB}"/>
              </a:ext>
            </a:extLst>
          </p:cNvPr>
          <p:cNvCxnSpPr>
            <a:cxnSpLocks/>
          </p:cNvCxnSpPr>
          <p:nvPr/>
        </p:nvCxnSpPr>
        <p:spPr>
          <a:xfrm flipH="1">
            <a:off x="7871460" y="3611036"/>
            <a:ext cx="1692760" cy="161935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327C02D0-65A1-4B02-88F4-A1BB48EFD287}"/>
                  </a:ext>
                </a:extLst>
              </p:cNvPr>
              <p:cNvSpPr/>
              <p:nvPr/>
            </p:nvSpPr>
            <p:spPr>
              <a:xfrm>
                <a:off x="8598876" y="1811461"/>
                <a:ext cx="815029" cy="161935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sz="4400" b="1" i="1" u="none" strike="noStrike" kern="0" cap="none" spc="0" normalizeH="0" baseline="0" noProof="0" dirty="0" smtClean="0">
                              <a:ln w="12700">
                                <a:noFill/>
                              </a:ln>
                              <a:solidFill>
                                <a:prstClr val="black">
                                  <a:lumMod val="65000"/>
                                  <a:lumOff val="35000"/>
                                </a:prst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sym typeface="Arial"/>
                            </a:rPr>
                          </m:ctrlPr>
                        </m:fPr>
                        <m:num>
                          <m:r>
                            <a:rPr kumimoji="0" lang="en-US" sz="4400" b="1" i="1" u="none" strike="noStrike" kern="0" cap="none" spc="0" normalizeH="0" baseline="0" noProof="0" dirty="0" smtClean="0">
                              <a:ln w="12700">
                                <a:noFill/>
                              </a:ln>
                              <a:solidFill>
                                <a:prstClr val="black">
                                  <a:lumMod val="65000"/>
                                  <a:lumOff val="35000"/>
                                </a:prst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sym typeface="Arial"/>
                            </a:rPr>
                            <m:t>𝟏</m:t>
                          </m:r>
                        </m:num>
                        <m:den>
                          <m:r>
                            <a:rPr kumimoji="0" lang="en-US" sz="4400" b="1" i="1" u="none" strike="noStrike" kern="0" cap="none" spc="0" normalizeH="0" baseline="0" noProof="0" dirty="0" smtClean="0">
                              <a:ln w="12700">
                                <a:noFill/>
                              </a:ln>
                              <a:solidFill>
                                <a:prstClr val="black">
                                  <a:lumMod val="65000"/>
                                  <a:lumOff val="35000"/>
                                </a:prst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sym typeface="Arial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kumimoji="0" lang="en-US" sz="4400" b="1" i="0" u="none" strike="noStrike" kern="0" cap="none" spc="0" normalizeH="0" baseline="0" noProof="0" dirty="0">
                  <a:ln w="12700"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omic Sans MS"/>
                  <a:ea typeface="+mn-ea"/>
                  <a:sym typeface="Arial"/>
                </a:endParaRPr>
              </a:p>
            </p:txBody>
          </p:sp>
        </mc:Choice>
        <mc:Fallback xmlns=""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327C02D0-65A1-4B02-88F4-A1BB48EFD28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98876" y="1811461"/>
                <a:ext cx="815029" cy="161935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76BED9B5-1E29-4913-AAA3-7F6DBA621184}"/>
                  </a:ext>
                </a:extLst>
              </p:cNvPr>
              <p:cNvSpPr/>
              <p:nvPr/>
            </p:nvSpPr>
            <p:spPr>
              <a:xfrm>
                <a:off x="10045712" y="1811461"/>
                <a:ext cx="815029" cy="161935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sz="4400" b="1" i="1" u="none" strike="noStrike" kern="0" cap="none" spc="0" normalizeH="0" baseline="0" noProof="0" dirty="0" smtClean="0">
                              <a:ln w="12700">
                                <a:noFill/>
                              </a:ln>
                              <a:solidFill>
                                <a:prstClr val="black">
                                  <a:lumMod val="65000"/>
                                  <a:lumOff val="35000"/>
                                </a:prst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sym typeface="Arial"/>
                            </a:rPr>
                          </m:ctrlPr>
                        </m:fPr>
                        <m:num>
                          <m:r>
                            <a:rPr kumimoji="0" lang="en-US" sz="4400" b="1" i="1" u="none" strike="noStrike" kern="0" cap="none" spc="0" normalizeH="0" baseline="0" noProof="0" dirty="0" smtClean="0">
                              <a:ln w="12700">
                                <a:noFill/>
                              </a:ln>
                              <a:solidFill>
                                <a:prstClr val="black">
                                  <a:lumMod val="65000"/>
                                  <a:lumOff val="35000"/>
                                </a:prst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sym typeface="Arial"/>
                            </a:rPr>
                            <m:t>𝟏</m:t>
                          </m:r>
                        </m:num>
                        <m:den>
                          <m:r>
                            <a:rPr kumimoji="0" lang="en-US" sz="4400" b="1" i="1" u="none" strike="noStrike" kern="0" cap="none" spc="0" normalizeH="0" baseline="0" noProof="0" dirty="0" smtClean="0">
                              <a:ln w="12700">
                                <a:noFill/>
                              </a:ln>
                              <a:solidFill>
                                <a:prstClr val="black">
                                  <a:lumMod val="65000"/>
                                  <a:lumOff val="35000"/>
                                </a:prst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sym typeface="Arial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kumimoji="0" lang="en-US" sz="4400" b="1" i="0" u="none" strike="noStrike" kern="0" cap="none" spc="0" normalizeH="0" baseline="0" noProof="0" dirty="0">
                  <a:ln w="12700"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omic Sans MS"/>
                  <a:ea typeface="+mn-ea"/>
                  <a:sym typeface="Arial"/>
                </a:endParaRPr>
              </a:p>
            </p:txBody>
          </p:sp>
        </mc:Choice>
        <mc:Fallback xmlns=""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76BED9B5-1E29-4913-AAA3-7F6DBA62118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45712" y="1811461"/>
                <a:ext cx="815029" cy="161935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D71D510C-317A-4131-B920-A898E0A5DE58}"/>
                  </a:ext>
                </a:extLst>
              </p:cNvPr>
              <p:cNvSpPr/>
              <p:nvPr/>
            </p:nvSpPr>
            <p:spPr>
              <a:xfrm>
                <a:off x="10045712" y="3780322"/>
                <a:ext cx="815029" cy="161935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sz="4400" b="1" i="1" u="none" strike="noStrike" kern="0" cap="none" spc="0" normalizeH="0" baseline="0" noProof="0" dirty="0" smtClean="0">
                              <a:ln w="12700">
                                <a:noFill/>
                              </a:ln>
                              <a:solidFill>
                                <a:prstClr val="black">
                                  <a:lumMod val="65000"/>
                                  <a:lumOff val="35000"/>
                                </a:prst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sym typeface="Arial"/>
                            </a:rPr>
                          </m:ctrlPr>
                        </m:fPr>
                        <m:num>
                          <m:r>
                            <a:rPr kumimoji="0" lang="en-US" sz="4400" b="1" i="1" u="none" strike="noStrike" kern="0" cap="none" spc="0" normalizeH="0" baseline="0" noProof="0" dirty="0" smtClean="0">
                              <a:ln w="12700">
                                <a:noFill/>
                              </a:ln>
                              <a:solidFill>
                                <a:prstClr val="black">
                                  <a:lumMod val="65000"/>
                                  <a:lumOff val="35000"/>
                                </a:prst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sym typeface="Arial"/>
                            </a:rPr>
                            <m:t>𝟏</m:t>
                          </m:r>
                        </m:num>
                        <m:den>
                          <m:r>
                            <a:rPr kumimoji="0" lang="en-US" sz="4400" b="1" i="1" u="none" strike="noStrike" kern="0" cap="none" spc="0" normalizeH="0" baseline="0" noProof="0" dirty="0" smtClean="0">
                              <a:ln w="12700">
                                <a:noFill/>
                              </a:ln>
                              <a:solidFill>
                                <a:prstClr val="black">
                                  <a:lumMod val="65000"/>
                                  <a:lumOff val="35000"/>
                                </a:prst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sym typeface="Arial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kumimoji="0" lang="en-US" sz="4400" b="1" i="0" u="none" strike="noStrike" kern="0" cap="none" spc="0" normalizeH="0" baseline="0" noProof="0" dirty="0">
                  <a:ln w="12700"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omic Sans MS"/>
                  <a:ea typeface="+mn-ea"/>
                  <a:sym typeface="Arial"/>
                </a:endParaRPr>
              </a:p>
            </p:txBody>
          </p:sp>
        </mc:Choice>
        <mc:Fallback xmlns=""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D71D510C-317A-4131-B920-A898E0A5DE5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45712" y="3780322"/>
                <a:ext cx="815029" cy="161935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8DBFCC22-7A98-49C2-BF9D-E716AF433F22}"/>
                  </a:ext>
                </a:extLst>
              </p:cNvPr>
              <p:cNvSpPr/>
              <p:nvPr/>
            </p:nvSpPr>
            <p:spPr>
              <a:xfrm>
                <a:off x="8475053" y="3780322"/>
                <a:ext cx="815029" cy="161935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sz="4400" b="1" i="1" u="none" strike="noStrike" kern="0" cap="none" spc="0" normalizeH="0" baseline="0" noProof="0" dirty="0" smtClean="0">
                              <a:ln w="12700">
                                <a:noFill/>
                              </a:ln>
                              <a:solidFill>
                                <a:prstClr val="black">
                                  <a:lumMod val="65000"/>
                                  <a:lumOff val="35000"/>
                                </a:prst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sym typeface="Arial"/>
                            </a:rPr>
                          </m:ctrlPr>
                        </m:fPr>
                        <m:num>
                          <m:r>
                            <a:rPr kumimoji="0" lang="en-US" sz="4400" b="1" i="1" u="none" strike="noStrike" kern="0" cap="none" spc="0" normalizeH="0" baseline="0" noProof="0" dirty="0" smtClean="0">
                              <a:ln w="12700">
                                <a:noFill/>
                              </a:ln>
                              <a:solidFill>
                                <a:prstClr val="black">
                                  <a:lumMod val="65000"/>
                                  <a:lumOff val="35000"/>
                                </a:prst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sym typeface="Arial"/>
                            </a:rPr>
                            <m:t>𝟏</m:t>
                          </m:r>
                        </m:num>
                        <m:den>
                          <m:r>
                            <a:rPr kumimoji="0" lang="en-US" sz="4400" b="1" i="1" u="none" strike="noStrike" kern="0" cap="none" spc="0" normalizeH="0" baseline="0" noProof="0" dirty="0" smtClean="0">
                              <a:ln w="12700">
                                <a:noFill/>
                              </a:ln>
                              <a:solidFill>
                                <a:prstClr val="black">
                                  <a:lumMod val="65000"/>
                                  <a:lumOff val="35000"/>
                                </a:prst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sym typeface="Arial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kumimoji="0" lang="en-US" sz="4400" b="1" i="0" u="none" strike="noStrike" kern="0" cap="none" spc="0" normalizeH="0" baseline="0" noProof="0" dirty="0">
                  <a:ln w="12700"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omic Sans MS"/>
                  <a:ea typeface="+mn-ea"/>
                  <a:sym typeface="Arial"/>
                </a:endParaRPr>
              </a:p>
            </p:txBody>
          </p:sp>
        </mc:Choice>
        <mc:Fallback xmlns=""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8DBFCC22-7A98-49C2-BF9D-E716AF433F2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75053" y="3780322"/>
                <a:ext cx="815029" cy="161935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BE20BDA6-B898-477B-BAB9-10BC1E959F92}"/>
                  </a:ext>
                </a:extLst>
              </p:cNvPr>
              <p:cNvSpPr/>
              <p:nvPr/>
            </p:nvSpPr>
            <p:spPr>
              <a:xfrm>
                <a:off x="7656663" y="3474059"/>
                <a:ext cx="815029" cy="161935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sz="4400" b="1" i="1" u="none" strike="noStrike" kern="0" cap="none" spc="0" normalizeH="0" baseline="0" noProof="0" dirty="0" smtClean="0">
                              <a:ln w="12700">
                                <a:noFill/>
                              </a:ln>
                              <a:solidFill>
                                <a:prstClr val="black">
                                  <a:lumMod val="65000"/>
                                  <a:lumOff val="35000"/>
                                </a:prst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sym typeface="Arial"/>
                            </a:rPr>
                          </m:ctrlPr>
                        </m:fPr>
                        <m:num>
                          <m:r>
                            <a:rPr kumimoji="0" lang="en-US" sz="4400" b="1" i="1" u="none" strike="noStrike" kern="0" cap="none" spc="0" normalizeH="0" baseline="0" noProof="0" dirty="0" smtClean="0">
                              <a:ln w="12700">
                                <a:noFill/>
                              </a:ln>
                              <a:solidFill>
                                <a:prstClr val="black">
                                  <a:lumMod val="65000"/>
                                  <a:lumOff val="35000"/>
                                </a:prst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sym typeface="Arial"/>
                            </a:rPr>
                            <m:t>𝟏</m:t>
                          </m:r>
                        </m:num>
                        <m:den>
                          <m:r>
                            <a:rPr kumimoji="0" lang="en-US" sz="4400" b="1" i="1" u="none" strike="noStrike" kern="0" cap="none" spc="0" normalizeH="0" baseline="0" noProof="0" dirty="0" smtClean="0">
                              <a:ln w="12700">
                                <a:noFill/>
                              </a:ln>
                              <a:solidFill>
                                <a:prstClr val="black">
                                  <a:lumMod val="65000"/>
                                  <a:lumOff val="35000"/>
                                </a:prst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sym typeface="Arial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kumimoji="0" lang="en-US" sz="4400" b="1" i="0" u="none" strike="noStrike" kern="0" cap="none" spc="0" normalizeH="0" baseline="0" noProof="0" dirty="0">
                  <a:ln w="12700"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omic Sans MS"/>
                  <a:ea typeface="+mn-ea"/>
                  <a:sym typeface="Arial"/>
                </a:endParaRPr>
              </a:p>
            </p:txBody>
          </p:sp>
        </mc:Choice>
        <mc:Fallback xmlns=""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BE20BDA6-B898-477B-BAB9-10BC1E959F9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56663" y="3474059"/>
                <a:ext cx="815029" cy="161935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FB7AE589-138D-4EF3-940D-92C30749C3E1}"/>
                  </a:ext>
                </a:extLst>
              </p:cNvPr>
              <p:cNvSpPr/>
              <p:nvPr/>
            </p:nvSpPr>
            <p:spPr>
              <a:xfrm>
                <a:off x="8675714" y="4192339"/>
                <a:ext cx="815029" cy="161935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sz="4400" b="1" i="1" u="none" strike="noStrike" kern="0" cap="none" spc="0" normalizeH="0" baseline="0" noProof="0" dirty="0" smtClean="0">
                              <a:ln w="12700">
                                <a:noFill/>
                              </a:ln>
                              <a:solidFill>
                                <a:prstClr val="black">
                                  <a:lumMod val="65000"/>
                                  <a:lumOff val="35000"/>
                                </a:prst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sym typeface="Arial"/>
                            </a:rPr>
                          </m:ctrlPr>
                        </m:fPr>
                        <m:num>
                          <m:r>
                            <a:rPr kumimoji="0" lang="en-US" sz="4400" b="1" i="1" u="none" strike="noStrike" kern="0" cap="none" spc="0" normalizeH="0" baseline="0" noProof="0" dirty="0" smtClean="0">
                              <a:ln w="12700">
                                <a:noFill/>
                              </a:ln>
                              <a:solidFill>
                                <a:prstClr val="black">
                                  <a:lumMod val="65000"/>
                                  <a:lumOff val="35000"/>
                                </a:prst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sym typeface="Arial"/>
                            </a:rPr>
                            <m:t>𝟏</m:t>
                          </m:r>
                        </m:num>
                        <m:den>
                          <m:r>
                            <a:rPr kumimoji="0" lang="en-US" sz="4400" b="1" i="1" u="none" strike="noStrike" kern="0" cap="none" spc="0" normalizeH="0" baseline="0" noProof="0" dirty="0" smtClean="0">
                              <a:ln w="12700">
                                <a:noFill/>
                              </a:ln>
                              <a:solidFill>
                                <a:prstClr val="black">
                                  <a:lumMod val="65000"/>
                                  <a:lumOff val="35000"/>
                                </a:prst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sym typeface="Arial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kumimoji="0" lang="en-US" sz="4400" b="1" i="0" u="none" strike="noStrike" kern="0" cap="none" spc="0" normalizeH="0" baseline="0" noProof="0" dirty="0">
                  <a:ln w="12700"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omic Sans MS"/>
                  <a:ea typeface="+mn-ea"/>
                  <a:sym typeface="Arial"/>
                </a:endParaRPr>
              </a:p>
            </p:txBody>
          </p:sp>
        </mc:Choice>
        <mc:Fallback xmlns=""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FB7AE589-138D-4EF3-940D-92C30749C3E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75714" y="4192339"/>
                <a:ext cx="815029" cy="1619352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231628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mph" presetSubtype="0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6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8"/>
                                            </p:cond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/>
      <p:bldP spid="23" grpId="0"/>
      <p:bldP spid="31" grpId="0"/>
      <p:bldP spid="37" grpId="0" uiExpand="1" build="p"/>
      <p:bldP spid="73" grpId="0"/>
      <p:bldP spid="74" grpId="0"/>
      <p:bldP spid="75" grpId="0"/>
      <p:bldP spid="76" grpId="0"/>
      <p:bldP spid="76" grpId="1"/>
      <p:bldP spid="77" grpId="0"/>
      <p:bldP spid="7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222;p10">
            <a:extLst>
              <a:ext uri="{FF2B5EF4-FFF2-40B4-BE49-F238E27FC236}">
                <a16:creationId xmlns:a16="http://schemas.microsoft.com/office/drawing/2014/main" id="{31B4FE51-9FF9-46AE-93A1-AA486ECCB4B4}"/>
              </a:ext>
            </a:extLst>
          </p:cNvPr>
          <p:cNvSpPr txBox="1"/>
          <p:nvPr/>
        </p:nvSpPr>
        <p:spPr>
          <a:xfrm>
            <a:off x="0" y="536443"/>
            <a:ext cx="12192000" cy="584735"/>
          </a:xfrm>
          <a:prstGeom prst="rect">
            <a:avLst/>
          </a:prstGeom>
          <a:solidFill>
            <a:srgbClr val="0076A3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1">
              <a:buSzPts val="6000"/>
              <a:buFont typeface="Comic Sans MS"/>
            </a:pPr>
            <a:r>
              <a:rPr lang="en-GB" sz="3200" b="1" dirty="0">
                <a:solidFill>
                  <a:schemeClr val="bg1"/>
                </a:solidFill>
                <a:latin typeface="Comic Sans MS"/>
                <a:sym typeface="Comic Sans MS"/>
              </a:rPr>
              <a:t>In this chapter you </a:t>
            </a:r>
            <a:r>
              <a:rPr lang="en-GB" sz="3200" b="1">
                <a:solidFill>
                  <a:schemeClr val="bg1"/>
                </a:solidFill>
                <a:latin typeface="Comic Sans MS"/>
                <a:sym typeface="Comic Sans MS"/>
              </a:rPr>
              <a:t>learned to:</a:t>
            </a:r>
            <a:endParaRPr lang="en-GB" sz="3200" b="1" dirty="0">
              <a:solidFill>
                <a:schemeClr val="bg1"/>
              </a:solidFill>
              <a:latin typeface="Comic Sans MS"/>
              <a:sym typeface="Comic Sans MS"/>
            </a:endParaRPr>
          </a:p>
        </p:txBody>
      </p:sp>
      <p:sp>
        <p:nvSpPr>
          <p:cNvPr id="5" name="Google Shape;86;ga338da080d_1_6">
            <a:extLst>
              <a:ext uri="{FF2B5EF4-FFF2-40B4-BE49-F238E27FC236}">
                <a16:creationId xmlns:a16="http://schemas.microsoft.com/office/drawing/2014/main" id="{0A68FD73-C7B1-4433-B623-284A77F8814C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212558" y="1407687"/>
            <a:ext cx="11766884" cy="38055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971550" lvl="7" indent="-514350">
              <a:lnSpc>
                <a:spcPct val="150000"/>
              </a:lnSpc>
              <a:buClr>
                <a:srgbClr val="0076A3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omic Sans MS"/>
              </a:rPr>
              <a:t>Find the fraction of a number.</a:t>
            </a:r>
          </a:p>
          <a:p>
            <a:pPr marL="971550" lvl="7" indent="-514350">
              <a:lnSpc>
                <a:spcPct val="150000"/>
              </a:lnSpc>
              <a:buClr>
                <a:srgbClr val="0076A3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omic Sans MS"/>
              </a:rPr>
              <a:t>Multiply two fractions.</a:t>
            </a:r>
          </a:p>
          <a:p>
            <a:pPr marL="971550" lvl="7" indent="-514350">
              <a:lnSpc>
                <a:spcPct val="150000"/>
              </a:lnSpc>
              <a:buClr>
                <a:srgbClr val="0076A3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omic Sans MS"/>
              </a:rPr>
              <a:t>Divide two fractions.</a:t>
            </a:r>
          </a:p>
          <a:p>
            <a:pPr marL="971550" lvl="7" indent="-514350">
              <a:lnSpc>
                <a:spcPct val="150000"/>
              </a:lnSpc>
              <a:buClr>
                <a:srgbClr val="0076A3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omic Sans MS"/>
              </a:rPr>
              <a:t>Demonstrate the ability to remove yourself from a situation before it causes stress, anxiety, or anger.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59D1BDD-8593-4501-BB85-7B9964CF8306}"/>
              </a:ext>
            </a:extLst>
          </p:cNvPr>
          <p:cNvSpPr txBox="1"/>
          <p:nvPr/>
        </p:nvSpPr>
        <p:spPr>
          <a:xfrm>
            <a:off x="9529482" y="136956"/>
            <a:ext cx="2662518" cy="307777"/>
          </a:xfrm>
          <a:prstGeom prst="rect">
            <a:avLst/>
          </a:prstGeom>
          <a:solidFill>
            <a:srgbClr val="DAF3F6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Wrap-up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765947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" y="0"/>
            <a:ext cx="12181172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899416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E.G6.CH19.SLO3_slide5">
            <a:hlinkClick r:id="" action="ppaction://media"/>
            <a:extLst>
              <a:ext uri="{FF2B5EF4-FFF2-40B4-BE49-F238E27FC236}">
                <a16:creationId xmlns:a16="http://schemas.microsoft.com/office/drawing/2014/main" id="{85352B4B-DF04-472B-8F6D-416FF3BCEDC4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>
                  <p14:bmkLst>
                    <p14:bmk name="Bookmark 1" time="466"/>
                  </p14:bmkLst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Google Shape;222;p10">
            <a:extLst>
              <a:ext uri="{FF2B5EF4-FFF2-40B4-BE49-F238E27FC236}">
                <a16:creationId xmlns:a16="http://schemas.microsoft.com/office/drawing/2014/main" id="{7A7E9A32-150E-4173-902D-7EC00324FD53}"/>
              </a:ext>
            </a:extLst>
          </p:cNvPr>
          <p:cNvSpPr txBox="1"/>
          <p:nvPr/>
        </p:nvSpPr>
        <p:spPr>
          <a:xfrm>
            <a:off x="0" y="572301"/>
            <a:ext cx="12192000" cy="646290"/>
          </a:xfrm>
          <a:prstGeom prst="rect">
            <a:avLst/>
          </a:prstGeom>
          <a:solidFill>
            <a:srgbClr val="0076A3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1">
              <a:buSzPts val="6000"/>
              <a:buFont typeface="Comic Sans MS"/>
            </a:pPr>
            <a:r>
              <a:rPr lang="en-GB" sz="3600" b="1" dirty="0">
                <a:solidFill>
                  <a:schemeClr val="bg1"/>
                </a:solidFill>
                <a:latin typeface="Comic Sans MS"/>
                <a:sym typeface="Comic Sans MS"/>
              </a:rPr>
              <a:t>How many friends ate cake?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73217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50176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>
                    <p:cTn id="7" fill="hold" display="0">
                      <p:stCondLst>
                        <p:cond delay="indefinite"/>
                      </p:stCondLst>
                    </p:cTn>
                    <p:tgtEl>
                      <p:spTgt spid="4"/>
                    </p:tgtEl>
                  </p:cMediaNode>
                </p:video>
                <p:seq concurrent="1" nextAc="seek">
                  <p:cTn id="8" restart="whenNotActive" fill="hold" evtFilter="cancelBubble" nodeType="interactiveSeq">
                    <p:stCondLst>
                      <p:cond evt="onClick" delay="0">
                        <p:tgtEl>
                          <p:spTgt spid="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" fill="hold">
                          <p:stCondLst>
                            <p:cond delay="0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togglePause">
                                          <p:cBhvr>
                                            <p:cTn id="12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"/>
                      </p:tgtEl>
                    </p:cond>
                  </p:nextCondLst>
                </p:seq>
                <p:seq concurrent="1" nextAc="seek">
                  <p:cTn id="13" restart="whenNotActive" fill="hold" evtFilter="cancelBubble" nodeType="interactiveSeq">
                    <p:stCondLst>
                      <p:cond evt="onMediaBookmark" delay="0">
                        <p:tgtEl>
                          <p14:bmkTgt spid="4" bmkName="Bookmark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" fill="hold">
                          <p:stCondLst>
                            <p:cond delay="0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10" presetClass="exit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4" bmkName="Bookmark 1"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50176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>
                    <p:cTn id="7" fill="hold" display="0">
                      <p:stCondLst>
                        <p:cond delay="indefinite"/>
                      </p:stCondLst>
                    </p:cTn>
                    <p:tgtEl>
                      <p:spTgt spid="4"/>
                    </p:tgtEl>
                  </p:cMediaNode>
                </p:video>
                <p:seq concurrent="1" nextAc="seek">
                  <p:cTn id="8" restart="whenNotActive" fill="hold" evtFilter="cancelBubble" nodeType="interactiveSeq">
                    <p:stCondLst>
                      <p:cond evt="onClick" delay="0">
                        <p:tgtEl>
                          <p:spTgt spid="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" fill="hold">
                          <p:stCondLst>
                            <p:cond delay="0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togglePause">
                                          <p:cBhvr>
                                            <p:cTn id="12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"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222;p10">
            <a:extLst>
              <a:ext uri="{FF2B5EF4-FFF2-40B4-BE49-F238E27FC236}">
                <a16:creationId xmlns:a16="http://schemas.microsoft.com/office/drawing/2014/main" id="{7A7E9A32-150E-4173-902D-7EC00324FD53}"/>
              </a:ext>
            </a:extLst>
          </p:cNvPr>
          <p:cNvSpPr txBox="1"/>
          <p:nvPr/>
        </p:nvSpPr>
        <p:spPr>
          <a:xfrm>
            <a:off x="0" y="572301"/>
            <a:ext cx="12192000" cy="584735"/>
          </a:xfrm>
          <a:prstGeom prst="rect">
            <a:avLst/>
          </a:prstGeom>
          <a:solidFill>
            <a:srgbClr val="0076A3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66725" lvl="1">
              <a:buSzPts val="6000"/>
              <a:buFont typeface="Comic Sans MS"/>
            </a:pPr>
            <a:r>
              <a:rPr lang="en-US" sz="3200" b="1" dirty="0">
                <a:solidFill>
                  <a:schemeClr val="bg1"/>
                </a:solidFill>
                <a:latin typeface="Comic Sans MS"/>
                <a:sym typeface="Comic Sans MS"/>
              </a:rPr>
              <a:t>Dividing Fractions</a:t>
            </a:r>
            <a:endParaRPr lang="en-GB" sz="3200" b="1" dirty="0">
              <a:solidFill>
                <a:schemeClr val="bg1"/>
              </a:solidFill>
              <a:latin typeface="Comic Sans MS"/>
              <a:sym typeface="Comic Sans M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B024F47F-6AA9-B780-B05B-AAAFFFD2FF16}"/>
                  </a:ext>
                </a:extLst>
              </p:cNvPr>
              <p:cNvSpPr txBox="1"/>
              <p:nvPr/>
            </p:nvSpPr>
            <p:spPr>
              <a:xfrm>
                <a:off x="5909647" y="1884550"/>
                <a:ext cx="3518916" cy="106080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1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3200" b="1" i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3200" b="1" i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m:t>4</m:t>
                          </m:r>
                        </m:den>
                      </m:f>
                      <m:r>
                        <m:rPr>
                          <m:nor/>
                        </m:rPr>
                        <a:rPr lang="en-US" sz="3200" b="1" i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3200" b="1" i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Cambria Math" panose="02040503050406030204" pitchFamily="18" charset="0"/>
                        </a:rPr>
                        <m:t>÷</m:t>
                      </m:r>
                      <m:r>
                        <m:rPr>
                          <m:nor/>
                        </m:rPr>
                        <a:rPr lang="en-US" sz="3200" b="1" i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3200" b="1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3200" b="1" i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  <a:ea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3200" b="1" i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  <a:ea typeface="Cambria Math" panose="02040503050406030204" pitchFamily="18" charset="0"/>
                            </a:rPr>
                            <m:t>1</m:t>
                          </m:r>
                        </m:den>
                      </m:f>
                      <m:r>
                        <m:rPr>
                          <m:nor/>
                        </m:rPr>
                        <a:rPr lang="en-US" sz="3200" b="1" i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3200" b="1" i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sz="3200" b="1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3200" b="1" i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3200" b="1" i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  <a:ea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B024F47F-6AA9-B780-B05B-AAAFFFD2FF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09647" y="1884550"/>
                <a:ext cx="3518916" cy="106080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12E1ED14-DFEF-F858-DC87-882B4D6E7CEA}"/>
                  </a:ext>
                </a:extLst>
              </p:cNvPr>
              <p:cNvSpPr txBox="1"/>
              <p:nvPr/>
            </p:nvSpPr>
            <p:spPr>
              <a:xfrm>
                <a:off x="1" y="1890192"/>
                <a:ext cx="2805684" cy="105516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1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3200" b="1" i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3200" b="1" i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m:t>1</m:t>
                          </m:r>
                        </m:den>
                      </m:f>
                      <m:r>
                        <m:rPr>
                          <m:nor/>
                        </m:rPr>
                        <a:rPr lang="en-US" sz="3200" b="1" i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3200" b="1" i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Cambria Math" panose="02040503050406030204" pitchFamily="18" charset="0"/>
                        </a:rPr>
                        <m:t>÷</m:t>
                      </m:r>
                      <m:r>
                        <m:rPr>
                          <m:nor/>
                        </m:rPr>
                        <a:rPr lang="en-US" sz="3200" b="1" i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3200" b="1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3200" b="1" i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3200" b="1" i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m:t>4</m:t>
                          </m:r>
                        </m:den>
                      </m:f>
                      <m:r>
                        <m:rPr>
                          <m:nor/>
                        </m:rPr>
                        <a:rPr lang="en-US" sz="3200" b="1" i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3200" b="1" i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Cambria Math" panose="02040503050406030204" pitchFamily="18" charset="0"/>
                        </a:rPr>
                        <m:t>= 4</m:t>
                      </m:r>
                    </m:oMath>
                  </m:oMathPara>
                </a14:m>
                <a:endParaRPr 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12E1ED14-DFEF-F858-DC87-882B4D6E7C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" y="1890192"/>
                <a:ext cx="2805684" cy="105516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BB376170-69CA-D21E-09B7-AA6DFA45B4EB}"/>
                  </a:ext>
                </a:extLst>
              </p:cNvPr>
              <p:cNvSpPr txBox="1"/>
              <p:nvPr/>
            </p:nvSpPr>
            <p:spPr>
              <a:xfrm>
                <a:off x="6445960" y="3406306"/>
                <a:ext cx="2666849" cy="94891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spAutoFit/>
              </a:bodyPr>
              <a:lstStyle/>
              <a:p>
                <a:pPr algn="just"/>
                <a14:m>
                  <m:oMath xmlns:m="http://schemas.openxmlformats.org/officeDocument/2006/math">
                    <m:f>
                      <m:fPr>
                        <m:ctrlPr>
                          <a:rPr lang="en-US" sz="3200" b="1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5</m:t>
                        </m:r>
                      </m:den>
                    </m:f>
                    <m:r>
                      <m:rPr>
                        <m:nor/>
                      </m:rPr>
                      <a:rPr lang="en-US" sz="32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rPr>
                      <m:t> </m:t>
                    </m:r>
                    <m:r>
                      <m:rPr>
                        <m:nor/>
                      </m:rPr>
                      <a:rPr lang="en-US" sz="32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Cambria Math" panose="02040503050406030204" pitchFamily="18" charset="0"/>
                      </a:rPr>
                      <m:t>÷</m:t>
                    </m:r>
                    <m:r>
                      <m:rPr>
                        <m:nor/>
                      </m:rPr>
                      <a:rPr lang="en-US" sz="32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sz="3200" b="1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sz="3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</a:rPr>
                  <a:t> = 4</a:t>
                </a:r>
                <a:endParaRPr 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BB376170-69CA-D21E-09B7-AA6DFA45B4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5960" y="3406306"/>
                <a:ext cx="2666849" cy="948914"/>
              </a:xfrm>
              <a:prstGeom prst="rect">
                <a:avLst/>
              </a:prstGeom>
              <a:blipFill>
                <a:blip r:embed="rId6"/>
                <a:stretch>
                  <a:fillRect b="-64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2466CACB-954B-B1A1-5972-463AE11769A4}"/>
                  </a:ext>
                </a:extLst>
              </p:cNvPr>
              <p:cNvSpPr txBox="1"/>
              <p:nvPr/>
            </p:nvSpPr>
            <p:spPr>
              <a:xfrm>
                <a:off x="-91911" y="3349369"/>
                <a:ext cx="3332563" cy="106279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1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3200" b="1" i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m:t>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3200" b="1" i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m:t>1</m:t>
                          </m:r>
                        </m:den>
                      </m:f>
                      <m:r>
                        <m:rPr>
                          <m:nor/>
                        </m:rPr>
                        <a:rPr lang="en-US" sz="3200" b="1" i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3200" b="1" i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Cambria Math" panose="02040503050406030204" pitchFamily="18" charset="0"/>
                        </a:rPr>
                        <m:t>÷</m:t>
                      </m:r>
                      <m:r>
                        <m:rPr>
                          <m:nor/>
                        </m:rPr>
                        <a:rPr lang="en-US" sz="3200" b="1" i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3200" b="1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3200" b="1" i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m:t>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3200" b="1" i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m:t>5</m:t>
                          </m:r>
                        </m:den>
                      </m:f>
                      <m:r>
                        <m:rPr>
                          <m:nor/>
                        </m:rPr>
                        <a:rPr lang="en-US" sz="3200" b="1" i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3200" b="1" i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Cambria Math" panose="02040503050406030204" pitchFamily="18" charset="0"/>
                        </a:rPr>
                        <m:t>= 5</m:t>
                      </m:r>
                    </m:oMath>
                  </m:oMathPara>
                </a14:m>
                <a:endParaRPr 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2466CACB-954B-B1A1-5972-463AE11769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91911" y="3349369"/>
                <a:ext cx="3332563" cy="106279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2D6D53C3-CF68-A519-4CCF-489DC9C5762C}"/>
                  </a:ext>
                </a:extLst>
              </p:cNvPr>
              <p:cNvSpPr txBox="1"/>
              <p:nvPr/>
            </p:nvSpPr>
            <p:spPr>
              <a:xfrm>
                <a:off x="340687" y="5193137"/>
                <a:ext cx="3332563" cy="106259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3200" b="1" i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</a:rPr>
                        <m:t>2</m:t>
                      </m:r>
                      <m:f>
                        <m:fPr>
                          <m:ctrlPr>
                            <a:rPr lang="en-US" sz="3200" b="1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3200" b="1" i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3200" b="1" i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m:t>5</m:t>
                          </m:r>
                        </m:den>
                      </m:f>
                      <m:r>
                        <m:rPr>
                          <m:nor/>
                        </m:rPr>
                        <a:rPr lang="en-US" sz="3200" b="1" i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3200" b="1" i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Cambria Math" panose="02040503050406030204" pitchFamily="18" charset="0"/>
                        </a:rPr>
                        <m:t>÷</m:t>
                      </m:r>
                      <m:r>
                        <m:rPr>
                          <m:nor/>
                        </m:rPr>
                        <a:rPr lang="en-US" sz="3200" b="1" i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3200" b="1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3200" b="1" i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3200" b="1" i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  <a:ea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m:rPr>
                          <m:nor/>
                        </m:rPr>
                        <a:rPr lang="en-US" sz="3200" b="1" i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Cambria Math" panose="02040503050406030204" pitchFamily="18" charset="0"/>
                        </a:rPr>
                        <m:t> = 12</m:t>
                      </m:r>
                    </m:oMath>
                  </m:oMathPara>
                </a14:m>
                <a:endParaRPr lang="en-US" sz="3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2D6D53C3-CF68-A519-4CCF-489DC9C576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0687" y="5193137"/>
                <a:ext cx="3332563" cy="1062599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8E856085-7973-03A7-4B62-F7E4FE648362}"/>
                  </a:ext>
                </a:extLst>
              </p:cNvPr>
              <p:cNvSpPr txBox="1"/>
              <p:nvPr/>
            </p:nvSpPr>
            <p:spPr>
              <a:xfrm>
                <a:off x="2763437" y="1975959"/>
                <a:ext cx="3332563" cy="94089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spAutoFit/>
              </a:bodyPr>
              <a:lstStyle/>
              <a:p>
                <a:pPr algn="just"/>
                <a:r>
                  <a:rPr lang="en-US" sz="3200" b="1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→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1</m:t>
                        </m:r>
                      </m:den>
                    </m:f>
                    <m:r>
                      <m:rPr>
                        <m:nor/>
                      </m:rPr>
                      <a:rPr lang="en-US" sz="3200" b="1" i="0" smtClean="0">
                        <a:solidFill>
                          <a:srgbClr val="C00000"/>
                        </a:solidFill>
                        <a:latin typeface="+mn-lt"/>
                      </a:rPr>
                      <m:t> </m:t>
                    </m:r>
                    <m:r>
                      <a:rPr lang="en-US" sz="32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m:rPr>
                        <m:nor/>
                      </m:rPr>
                      <a:rPr lang="en-US" sz="3200" b="1" i="0" smtClean="0">
                        <a:solidFill>
                          <a:srgbClr val="C00000"/>
                        </a:solidFill>
                        <a:latin typeface="+mn-lt"/>
                        <a:ea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sz="32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1</m:t>
                        </m:r>
                      </m:den>
                    </m:f>
                    <m:r>
                      <m:rPr>
                        <m:nor/>
                      </m:rPr>
                      <a:rPr lang="en-US" sz="3200" b="1" i="0" smtClean="0">
                        <a:solidFill>
                          <a:srgbClr val="C00000"/>
                        </a:solidFill>
                        <a:latin typeface="+mn-lt"/>
                      </a:rPr>
                      <m:t> </m:t>
                    </m:r>
                    <m:r>
                      <m:rPr>
                        <m:nor/>
                      </m:rPr>
                      <a:rPr lang="en-US" sz="3200" b="1" i="0" smtClean="0">
                        <a:solidFill>
                          <a:srgbClr val="C00000"/>
                        </a:solidFill>
                        <a:latin typeface="+mn-lt"/>
                        <a:ea typeface="Cambria Math" panose="02040503050406030204" pitchFamily="18" charset="0"/>
                      </a:rPr>
                      <m:t>= 4</m:t>
                    </m:r>
                  </m:oMath>
                </a14:m>
                <a:endParaRPr lang="en-US" sz="2800" b="1" dirty="0">
                  <a:solidFill>
                    <a:srgbClr val="C00000"/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8E856085-7973-03A7-4B62-F7E4FE6483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3437" y="1975959"/>
                <a:ext cx="3332563" cy="940899"/>
              </a:xfrm>
              <a:prstGeom prst="rect">
                <a:avLst/>
              </a:prstGeom>
              <a:blipFill>
                <a:blip r:embed="rId9"/>
                <a:stretch>
                  <a:fillRect l="-4570" b="-58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6C10475-582F-D9F9-19DD-5007FB20C3D2}"/>
                  </a:ext>
                </a:extLst>
              </p:cNvPr>
              <p:cNvSpPr txBox="1"/>
              <p:nvPr/>
            </p:nvSpPr>
            <p:spPr>
              <a:xfrm>
                <a:off x="2805684" y="3410314"/>
                <a:ext cx="3332563" cy="94089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spAutoFit/>
              </a:bodyPr>
              <a:lstStyle/>
              <a:p>
                <a:pPr algn="just"/>
                <a:r>
                  <a:rPr lang="en-US" sz="3200" b="1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→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1</m:t>
                        </m:r>
                      </m:den>
                    </m:f>
                    <m:r>
                      <m:rPr>
                        <m:nor/>
                      </m:rPr>
                      <a:rPr lang="en-US" sz="3200" b="1" i="0" smtClean="0">
                        <a:solidFill>
                          <a:srgbClr val="C00000"/>
                        </a:solidFill>
                        <a:latin typeface="+mn-lt"/>
                      </a:rPr>
                      <m:t> </m:t>
                    </m:r>
                    <m:r>
                      <a:rPr lang="en-US" sz="32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m:rPr>
                        <m:nor/>
                      </m:rPr>
                      <a:rPr lang="en-US" sz="3200" b="1" i="0" smtClean="0">
                        <a:solidFill>
                          <a:srgbClr val="C00000"/>
                        </a:solidFill>
                        <a:latin typeface="+mn-lt"/>
                        <a:ea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sz="32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4</m:t>
                        </m:r>
                      </m:den>
                    </m:f>
                    <m:r>
                      <m:rPr>
                        <m:nor/>
                      </m:rPr>
                      <a:rPr lang="en-US" sz="3200" b="1" i="0" smtClean="0">
                        <a:solidFill>
                          <a:srgbClr val="C00000"/>
                        </a:solidFill>
                        <a:latin typeface="+mn-lt"/>
                      </a:rPr>
                      <m:t> </m:t>
                    </m:r>
                    <m:r>
                      <m:rPr>
                        <m:nor/>
                      </m:rPr>
                      <a:rPr lang="en-US" sz="3200" b="1" i="0" smtClean="0">
                        <a:solidFill>
                          <a:srgbClr val="C00000"/>
                        </a:solidFill>
                        <a:latin typeface="+mn-lt"/>
                        <a:ea typeface="Cambria Math" panose="02040503050406030204" pitchFamily="18" charset="0"/>
                      </a:rPr>
                      <m:t>= 5</m:t>
                    </m:r>
                  </m:oMath>
                </a14:m>
                <a:endParaRPr lang="en-US" sz="2800" b="1" dirty="0">
                  <a:solidFill>
                    <a:srgbClr val="C00000"/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6C10475-582F-D9F9-19DD-5007FB20C3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5684" y="3410314"/>
                <a:ext cx="3332563" cy="940899"/>
              </a:xfrm>
              <a:prstGeom prst="rect">
                <a:avLst/>
              </a:prstGeom>
              <a:blipFill>
                <a:blip r:embed="rId10"/>
                <a:stretch>
                  <a:fillRect l="-4570" b="-51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0216B3FE-D39A-2C95-6009-C78CE50A1CB6}"/>
                  </a:ext>
                </a:extLst>
              </p:cNvPr>
              <p:cNvSpPr txBox="1"/>
              <p:nvPr/>
            </p:nvSpPr>
            <p:spPr>
              <a:xfrm>
                <a:off x="8859437" y="1973507"/>
                <a:ext cx="3332563" cy="9459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spAutoFit/>
              </a:bodyPr>
              <a:lstStyle/>
              <a:p>
                <a:pPr algn="just"/>
                <a:r>
                  <a:rPr lang="en-US" sz="3200" b="1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→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4</m:t>
                        </m:r>
                      </m:den>
                    </m:f>
                    <m:r>
                      <m:rPr>
                        <m:nor/>
                      </m:rPr>
                      <a:rPr lang="en-US" sz="3200" b="1" i="0" smtClean="0">
                        <a:solidFill>
                          <a:srgbClr val="C00000"/>
                        </a:solidFill>
                        <a:latin typeface="+mn-lt"/>
                      </a:rPr>
                      <m:t> </m:t>
                    </m:r>
                    <m:r>
                      <a:rPr lang="en-US" sz="32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m:rPr>
                        <m:nor/>
                      </m:rPr>
                      <a:rPr lang="en-US" sz="3200" b="1" i="0" smtClean="0">
                        <a:solidFill>
                          <a:srgbClr val="C00000"/>
                        </a:solidFill>
                        <a:latin typeface="+mn-lt"/>
                        <a:ea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sz="32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2</m:t>
                        </m:r>
                      </m:den>
                    </m:f>
                    <m:r>
                      <m:rPr>
                        <m:nor/>
                      </m:rPr>
                      <a:rPr lang="en-US" sz="3200" b="1" i="0" smtClean="0">
                        <a:solidFill>
                          <a:srgbClr val="C00000"/>
                        </a:solidFill>
                        <a:latin typeface="+mn-lt"/>
                      </a:rPr>
                      <m:t> </m:t>
                    </m:r>
                    <m:r>
                      <m:rPr>
                        <m:nor/>
                      </m:rPr>
                      <a:rPr lang="en-US" sz="3200" b="1" i="0" smtClean="0">
                        <a:solidFill>
                          <a:srgbClr val="C00000"/>
                        </a:solidFill>
                        <a:latin typeface="+mn-lt"/>
                        <a:ea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sz="32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rgbClr val="C00000"/>
                            </a:solidFill>
                            <a:latin typeface="Comic Sans MS" panose="030F0702030302020204" pitchFamily="66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rgbClr val="C00000"/>
                            </a:solidFill>
                            <a:latin typeface="Comic Sans MS" panose="030F0702030302020204" pitchFamily="66" charset="0"/>
                            <a:ea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endParaRPr lang="en-US" sz="2800" b="1" dirty="0">
                  <a:solidFill>
                    <a:srgbClr val="C00000"/>
                  </a:solidFill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0216B3FE-D39A-2C95-6009-C78CE50A1C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59437" y="1973507"/>
                <a:ext cx="3332563" cy="945900"/>
              </a:xfrm>
              <a:prstGeom prst="rect">
                <a:avLst/>
              </a:prstGeom>
              <a:blipFill>
                <a:blip r:embed="rId11"/>
                <a:stretch>
                  <a:fillRect l="-4570" b="-51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BA20A472-6B81-E81C-1B7C-6EBC76CD1C6B}"/>
                  </a:ext>
                </a:extLst>
              </p:cNvPr>
              <p:cNvSpPr txBox="1"/>
              <p:nvPr/>
            </p:nvSpPr>
            <p:spPr>
              <a:xfrm>
                <a:off x="8859436" y="3422365"/>
                <a:ext cx="3332563" cy="94089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spAutoFit/>
              </a:bodyPr>
              <a:lstStyle/>
              <a:p>
                <a:pPr algn="just"/>
                <a:r>
                  <a:rPr lang="en-US" sz="3200" b="1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→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5</m:t>
                        </m:r>
                      </m:den>
                    </m:f>
                    <m:r>
                      <m:rPr>
                        <m:nor/>
                      </m:rPr>
                      <a:rPr lang="en-US" sz="3200" b="1" i="0" smtClean="0">
                        <a:solidFill>
                          <a:srgbClr val="C00000"/>
                        </a:solidFill>
                        <a:latin typeface="+mn-lt"/>
                      </a:rPr>
                      <m:t> </m:t>
                    </m:r>
                    <m:r>
                      <a:rPr lang="en-US" sz="32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m:rPr>
                        <m:nor/>
                      </m:rPr>
                      <a:rPr lang="en-US" sz="3200" b="1" i="0" smtClean="0">
                        <a:solidFill>
                          <a:srgbClr val="C00000"/>
                        </a:solidFill>
                        <a:latin typeface="+mn-lt"/>
                        <a:ea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sz="32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1</m:t>
                        </m:r>
                      </m:den>
                    </m:f>
                    <m:r>
                      <m:rPr>
                        <m:nor/>
                      </m:rPr>
                      <a:rPr lang="en-US" sz="3200" b="1" i="0" smtClean="0">
                        <a:solidFill>
                          <a:srgbClr val="C00000"/>
                        </a:solidFill>
                        <a:latin typeface="+mn-lt"/>
                      </a:rPr>
                      <m:t> </m:t>
                    </m:r>
                    <m:r>
                      <m:rPr>
                        <m:nor/>
                      </m:rPr>
                      <a:rPr lang="en-US" sz="3200" b="1" i="0" smtClean="0">
                        <a:solidFill>
                          <a:srgbClr val="C00000"/>
                        </a:solidFill>
                        <a:latin typeface="+mn-lt"/>
                        <a:ea typeface="Cambria Math" panose="02040503050406030204" pitchFamily="18" charset="0"/>
                      </a:rPr>
                      <m:t>= 4</m:t>
                    </m:r>
                  </m:oMath>
                </a14:m>
                <a:endParaRPr lang="en-US" sz="2800" b="1" dirty="0">
                  <a:solidFill>
                    <a:srgbClr val="C00000"/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BA20A472-6B81-E81C-1B7C-6EBC76CD1C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59436" y="3422365"/>
                <a:ext cx="3332563" cy="940899"/>
              </a:xfrm>
              <a:prstGeom prst="rect">
                <a:avLst/>
              </a:prstGeom>
              <a:blipFill>
                <a:blip r:embed="rId12"/>
                <a:stretch>
                  <a:fillRect l="-4570" b="-51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AA9D2244-3594-F992-8B0B-F30372FCF7C9}"/>
                  </a:ext>
                </a:extLst>
              </p:cNvPr>
              <p:cNvSpPr txBox="1"/>
              <p:nvPr/>
            </p:nvSpPr>
            <p:spPr>
              <a:xfrm>
                <a:off x="3673250" y="5251486"/>
                <a:ext cx="6061300" cy="94872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spAutoFit/>
              </a:bodyPr>
              <a:lstStyle/>
              <a:p>
                <a:pPr algn="just"/>
                <a:r>
                  <a:rPr lang="en-US" sz="3200" b="1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→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12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5</m:t>
                        </m:r>
                      </m:den>
                    </m:f>
                    <m:r>
                      <m:rPr>
                        <m:nor/>
                      </m:rPr>
                      <a:rPr lang="en-US" sz="3200" b="1" i="0" smtClean="0">
                        <a:solidFill>
                          <a:srgbClr val="C00000"/>
                        </a:solidFill>
                        <a:latin typeface="+mn-lt"/>
                      </a:rPr>
                      <m:t> </m:t>
                    </m:r>
                    <m:r>
                      <m:rPr>
                        <m:nor/>
                      </m:rPr>
                      <a:rPr lang="en-US" sz="3200" b="1" i="0" smtClean="0">
                        <a:solidFill>
                          <a:srgbClr val="C00000"/>
                        </a:solidFill>
                        <a:latin typeface="+mn-lt"/>
                        <a:ea typeface="Cambria Math" panose="02040503050406030204" pitchFamily="18" charset="0"/>
                      </a:rPr>
                      <m:t>÷</m:t>
                    </m:r>
                    <m:r>
                      <m:rPr>
                        <m:nor/>
                      </m:rPr>
                      <a:rPr lang="en-US" sz="3200" b="1" i="0" smtClean="0">
                        <a:solidFill>
                          <a:srgbClr val="C00000"/>
                        </a:solidFill>
                        <a:latin typeface="+mn-lt"/>
                        <a:ea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sz="32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5</m:t>
                        </m:r>
                      </m:den>
                    </m:f>
                    <m:r>
                      <m:rPr>
                        <m:nor/>
                      </m:rPr>
                      <a:rPr lang="en-US" sz="3200" b="1" i="0" smtClean="0">
                        <a:solidFill>
                          <a:srgbClr val="C00000"/>
                        </a:solidFill>
                        <a:latin typeface="+mn-lt"/>
                      </a:rPr>
                      <m:t> </m:t>
                    </m:r>
                    <m:r>
                      <m:rPr>
                        <m:nor/>
                      </m:rPr>
                      <a:rPr lang="en-US" sz="3200" b="1" i="0" smtClean="0">
                        <a:solidFill>
                          <a:srgbClr val="C00000"/>
                        </a:solidFill>
                        <a:latin typeface="+mn-lt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32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200" b="1">
                            <a:solidFill>
                              <a:srgbClr val="C00000"/>
                            </a:solidFill>
                            <a:latin typeface="+mn-lt"/>
                          </a:rPr>
                          <m:t>12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200" b="1">
                            <a:solidFill>
                              <a:srgbClr val="C00000"/>
                            </a:solidFill>
                            <a:latin typeface="+mn-lt"/>
                          </a:rPr>
                          <m:t>5</m:t>
                        </m:r>
                      </m:den>
                    </m:f>
                    <m:r>
                      <m:rPr>
                        <m:nor/>
                      </m:rPr>
                      <a:rPr lang="en-US" sz="3200" b="1">
                        <a:solidFill>
                          <a:srgbClr val="C00000"/>
                        </a:solidFill>
                        <a:latin typeface="+mn-lt"/>
                      </a:rPr>
                      <m:t> </m:t>
                    </m:r>
                    <m:r>
                      <m:rPr>
                        <m:nor/>
                      </m:rPr>
                      <a:rPr lang="en-US" sz="3200" b="1" i="0" smtClean="0">
                        <a:solidFill>
                          <a:srgbClr val="C00000"/>
                        </a:solidFill>
                        <a:latin typeface="+mn-lt"/>
                        <a:ea typeface="Cambria Math" panose="02040503050406030204" pitchFamily="18" charset="0"/>
                      </a:rPr>
                      <m:t>×</m:t>
                    </m:r>
                    <m:r>
                      <m:rPr>
                        <m:nor/>
                      </m:rPr>
                      <a:rPr lang="en-US" sz="3200" b="1">
                        <a:solidFill>
                          <a:srgbClr val="C00000"/>
                        </a:solidFill>
                        <a:latin typeface="+mn-lt"/>
                        <a:ea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sz="32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1</m:t>
                        </m:r>
                      </m:den>
                    </m:f>
                    <m:r>
                      <m:rPr>
                        <m:nor/>
                      </m:rPr>
                      <a:rPr lang="en-US" sz="3200" b="1" i="0" smtClean="0">
                        <a:solidFill>
                          <a:srgbClr val="C00000"/>
                        </a:solidFill>
                        <a:latin typeface="+mn-lt"/>
                      </a:rPr>
                      <m:t> = 12</m:t>
                    </m:r>
                  </m:oMath>
                </a14:m>
                <a:endParaRPr lang="en-US" sz="2800" b="1" dirty="0">
                  <a:solidFill>
                    <a:srgbClr val="C00000"/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AA9D2244-3594-F992-8B0B-F30372FCF7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73250" y="5251486"/>
                <a:ext cx="6061300" cy="948721"/>
              </a:xfrm>
              <a:prstGeom prst="rect">
                <a:avLst/>
              </a:prstGeom>
              <a:blipFill>
                <a:blip r:embed="rId13"/>
                <a:stretch>
                  <a:fillRect l="-2616" b="-44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Oval 1">
            <a:extLst>
              <a:ext uri="{FF2B5EF4-FFF2-40B4-BE49-F238E27FC236}">
                <a16:creationId xmlns:a16="http://schemas.microsoft.com/office/drawing/2014/main" id="{19844412-B80E-4382-935A-D3675822FCFA}"/>
              </a:ext>
            </a:extLst>
          </p:cNvPr>
          <p:cNvSpPr/>
          <p:nvPr/>
        </p:nvSpPr>
        <p:spPr>
          <a:xfrm>
            <a:off x="682171" y="2206171"/>
            <a:ext cx="537029" cy="537029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3BF9F5A6-2C4A-4A2B-85C6-F142901C1D00}"/>
              </a:ext>
            </a:extLst>
          </p:cNvPr>
          <p:cNvSpPr/>
          <p:nvPr/>
        </p:nvSpPr>
        <p:spPr>
          <a:xfrm>
            <a:off x="965893" y="1248017"/>
            <a:ext cx="3119450" cy="979923"/>
          </a:xfrm>
          <a:custGeom>
            <a:avLst/>
            <a:gdLst>
              <a:gd name="connsiteX0" fmla="*/ 0 w 3119450"/>
              <a:gd name="connsiteY0" fmla="*/ 1559725 h 3119450"/>
              <a:gd name="connsiteX1" fmla="*/ 1559725 w 3119450"/>
              <a:gd name="connsiteY1" fmla="*/ 0 h 3119450"/>
              <a:gd name="connsiteX2" fmla="*/ 3119450 w 3119450"/>
              <a:gd name="connsiteY2" fmla="*/ 1559725 h 3119450"/>
              <a:gd name="connsiteX3" fmla="*/ 1559725 w 3119450"/>
              <a:gd name="connsiteY3" fmla="*/ 3119450 h 3119450"/>
              <a:gd name="connsiteX4" fmla="*/ 0 w 3119450"/>
              <a:gd name="connsiteY4" fmla="*/ 1559725 h 3119450"/>
              <a:gd name="connsiteX0" fmla="*/ 1559725 w 3119450"/>
              <a:gd name="connsiteY0" fmla="*/ 3119450 h 3210890"/>
              <a:gd name="connsiteX1" fmla="*/ 0 w 3119450"/>
              <a:gd name="connsiteY1" fmla="*/ 1559725 h 3210890"/>
              <a:gd name="connsiteX2" fmla="*/ 1559725 w 3119450"/>
              <a:gd name="connsiteY2" fmla="*/ 0 h 3210890"/>
              <a:gd name="connsiteX3" fmla="*/ 3119450 w 3119450"/>
              <a:gd name="connsiteY3" fmla="*/ 1559725 h 3210890"/>
              <a:gd name="connsiteX4" fmla="*/ 1651165 w 3119450"/>
              <a:gd name="connsiteY4" fmla="*/ 3210890 h 3210890"/>
              <a:gd name="connsiteX0" fmla="*/ 1559725 w 3119450"/>
              <a:gd name="connsiteY0" fmla="*/ 3119450 h 3119450"/>
              <a:gd name="connsiteX1" fmla="*/ 0 w 3119450"/>
              <a:gd name="connsiteY1" fmla="*/ 1559725 h 3119450"/>
              <a:gd name="connsiteX2" fmla="*/ 1559725 w 3119450"/>
              <a:gd name="connsiteY2" fmla="*/ 0 h 3119450"/>
              <a:gd name="connsiteX3" fmla="*/ 3119450 w 3119450"/>
              <a:gd name="connsiteY3" fmla="*/ 1559725 h 3119450"/>
              <a:gd name="connsiteX0" fmla="*/ 0 w 3119450"/>
              <a:gd name="connsiteY0" fmla="*/ 1559725 h 1559725"/>
              <a:gd name="connsiteX1" fmla="*/ 1559725 w 3119450"/>
              <a:gd name="connsiteY1" fmla="*/ 0 h 1559725"/>
              <a:gd name="connsiteX2" fmla="*/ 3119450 w 3119450"/>
              <a:gd name="connsiteY2" fmla="*/ 1559725 h 1559725"/>
              <a:gd name="connsiteX0" fmla="*/ 0 w 3046879"/>
              <a:gd name="connsiteY0" fmla="*/ 1258844 h 1563644"/>
              <a:gd name="connsiteX1" fmla="*/ 1487154 w 3046879"/>
              <a:gd name="connsiteY1" fmla="*/ 3919 h 1563644"/>
              <a:gd name="connsiteX2" fmla="*/ 3046879 w 3046879"/>
              <a:gd name="connsiteY2" fmla="*/ 1563644 h 1563644"/>
              <a:gd name="connsiteX0" fmla="*/ 0 w 3046879"/>
              <a:gd name="connsiteY0" fmla="*/ 1254981 h 1559781"/>
              <a:gd name="connsiteX1" fmla="*/ 1487154 w 3046879"/>
              <a:gd name="connsiteY1" fmla="*/ 56 h 1559781"/>
              <a:gd name="connsiteX2" fmla="*/ 3046879 w 3046879"/>
              <a:gd name="connsiteY2" fmla="*/ 1559781 h 1559781"/>
              <a:gd name="connsiteX0" fmla="*/ 0 w 3119450"/>
              <a:gd name="connsiteY0" fmla="*/ 1255918 h 1401061"/>
              <a:gd name="connsiteX1" fmla="*/ 1487154 w 3119450"/>
              <a:gd name="connsiteY1" fmla="*/ 993 h 1401061"/>
              <a:gd name="connsiteX2" fmla="*/ 3119450 w 3119450"/>
              <a:gd name="connsiteY2" fmla="*/ 1401061 h 1401061"/>
              <a:gd name="connsiteX0" fmla="*/ 0 w 3119450"/>
              <a:gd name="connsiteY0" fmla="*/ 924516 h 1069659"/>
              <a:gd name="connsiteX1" fmla="*/ 1501668 w 3119450"/>
              <a:gd name="connsiteY1" fmla="*/ 3420 h 1069659"/>
              <a:gd name="connsiteX2" fmla="*/ 3119450 w 3119450"/>
              <a:gd name="connsiteY2" fmla="*/ 1069659 h 1069659"/>
              <a:gd name="connsiteX0" fmla="*/ 0 w 3119450"/>
              <a:gd name="connsiteY0" fmla="*/ 921866 h 979923"/>
              <a:gd name="connsiteX1" fmla="*/ 1501668 w 3119450"/>
              <a:gd name="connsiteY1" fmla="*/ 770 h 979923"/>
              <a:gd name="connsiteX2" fmla="*/ 3119450 w 3119450"/>
              <a:gd name="connsiteY2" fmla="*/ 979923 h 979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19450" h="979923">
                <a:moveTo>
                  <a:pt x="0" y="921866"/>
                </a:moveTo>
                <a:cubicBezTo>
                  <a:pt x="0" y="60454"/>
                  <a:pt x="981760" y="-8906"/>
                  <a:pt x="1501668" y="770"/>
                </a:cubicBezTo>
                <a:cubicBezTo>
                  <a:pt x="2021576" y="10446"/>
                  <a:pt x="3119450" y="118511"/>
                  <a:pt x="3119450" y="979923"/>
                </a:cubicBezTo>
              </a:path>
            </a:pathLst>
          </a:custGeom>
          <a:noFill/>
          <a:ln w="571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33CC29BE-A9A3-4FCF-B2B0-AD3336DBB9F1}"/>
              </a:ext>
            </a:extLst>
          </p:cNvPr>
          <p:cNvSpPr/>
          <p:nvPr/>
        </p:nvSpPr>
        <p:spPr>
          <a:xfrm>
            <a:off x="3837526" y="2249713"/>
            <a:ext cx="537029" cy="537029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8E0E183-4560-4A93-A8B3-C0429C080180}"/>
              </a:ext>
            </a:extLst>
          </p:cNvPr>
          <p:cNvSpPr/>
          <p:nvPr/>
        </p:nvSpPr>
        <p:spPr>
          <a:xfrm>
            <a:off x="1209878" y="1884224"/>
            <a:ext cx="500281" cy="1124367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Oval 3">
            <a:extLst>
              <a:ext uri="{FF2B5EF4-FFF2-40B4-BE49-F238E27FC236}">
                <a16:creationId xmlns:a16="http://schemas.microsoft.com/office/drawing/2014/main" id="{B609D547-6591-40A4-9AD0-FA4FC0241AC2}"/>
              </a:ext>
            </a:extLst>
          </p:cNvPr>
          <p:cNvSpPr/>
          <p:nvPr/>
        </p:nvSpPr>
        <p:spPr>
          <a:xfrm>
            <a:off x="1443739" y="1161041"/>
            <a:ext cx="3250079" cy="718556"/>
          </a:xfrm>
          <a:custGeom>
            <a:avLst/>
            <a:gdLst>
              <a:gd name="connsiteX0" fmla="*/ 0 w 3119450"/>
              <a:gd name="connsiteY0" fmla="*/ 1559725 h 3119450"/>
              <a:gd name="connsiteX1" fmla="*/ 1559725 w 3119450"/>
              <a:gd name="connsiteY1" fmla="*/ 0 h 3119450"/>
              <a:gd name="connsiteX2" fmla="*/ 3119450 w 3119450"/>
              <a:gd name="connsiteY2" fmla="*/ 1559725 h 3119450"/>
              <a:gd name="connsiteX3" fmla="*/ 1559725 w 3119450"/>
              <a:gd name="connsiteY3" fmla="*/ 3119450 h 3119450"/>
              <a:gd name="connsiteX4" fmla="*/ 0 w 3119450"/>
              <a:gd name="connsiteY4" fmla="*/ 1559725 h 3119450"/>
              <a:gd name="connsiteX0" fmla="*/ 1559725 w 3119450"/>
              <a:gd name="connsiteY0" fmla="*/ 3119450 h 3210890"/>
              <a:gd name="connsiteX1" fmla="*/ 0 w 3119450"/>
              <a:gd name="connsiteY1" fmla="*/ 1559725 h 3210890"/>
              <a:gd name="connsiteX2" fmla="*/ 1559725 w 3119450"/>
              <a:gd name="connsiteY2" fmla="*/ 0 h 3210890"/>
              <a:gd name="connsiteX3" fmla="*/ 3119450 w 3119450"/>
              <a:gd name="connsiteY3" fmla="*/ 1559725 h 3210890"/>
              <a:gd name="connsiteX4" fmla="*/ 1651165 w 3119450"/>
              <a:gd name="connsiteY4" fmla="*/ 3210890 h 3210890"/>
              <a:gd name="connsiteX0" fmla="*/ 1559725 w 3119450"/>
              <a:gd name="connsiteY0" fmla="*/ 3119450 h 3119450"/>
              <a:gd name="connsiteX1" fmla="*/ 0 w 3119450"/>
              <a:gd name="connsiteY1" fmla="*/ 1559725 h 3119450"/>
              <a:gd name="connsiteX2" fmla="*/ 1559725 w 3119450"/>
              <a:gd name="connsiteY2" fmla="*/ 0 h 3119450"/>
              <a:gd name="connsiteX3" fmla="*/ 3119450 w 3119450"/>
              <a:gd name="connsiteY3" fmla="*/ 1559725 h 3119450"/>
              <a:gd name="connsiteX0" fmla="*/ 0 w 3119450"/>
              <a:gd name="connsiteY0" fmla="*/ 1559725 h 1559725"/>
              <a:gd name="connsiteX1" fmla="*/ 1559725 w 3119450"/>
              <a:gd name="connsiteY1" fmla="*/ 0 h 1559725"/>
              <a:gd name="connsiteX2" fmla="*/ 3119450 w 3119450"/>
              <a:gd name="connsiteY2" fmla="*/ 1559725 h 1559725"/>
              <a:gd name="connsiteX0" fmla="*/ 0 w 3046879"/>
              <a:gd name="connsiteY0" fmla="*/ 1258844 h 1563644"/>
              <a:gd name="connsiteX1" fmla="*/ 1487154 w 3046879"/>
              <a:gd name="connsiteY1" fmla="*/ 3919 h 1563644"/>
              <a:gd name="connsiteX2" fmla="*/ 3046879 w 3046879"/>
              <a:gd name="connsiteY2" fmla="*/ 1563644 h 1563644"/>
              <a:gd name="connsiteX0" fmla="*/ 0 w 3046879"/>
              <a:gd name="connsiteY0" fmla="*/ 1254981 h 1559781"/>
              <a:gd name="connsiteX1" fmla="*/ 1487154 w 3046879"/>
              <a:gd name="connsiteY1" fmla="*/ 56 h 1559781"/>
              <a:gd name="connsiteX2" fmla="*/ 3046879 w 3046879"/>
              <a:gd name="connsiteY2" fmla="*/ 1559781 h 1559781"/>
              <a:gd name="connsiteX0" fmla="*/ 0 w 3119450"/>
              <a:gd name="connsiteY0" fmla="*/ 1255918 h 1401061"/>
              <a:gd name="connsiteX1" fmla="*/ 1487154 w 3119450"/>
              <a:gd name="connsiteY1" fmla="*/ 993 h 1401061"/>
              <a:gd name="connsiteX2" fmla="*/ 3119450 w 3119450"/>
              <a:gd name="connsiteY2" fmla="*/ 1401061 h 1401061"/>
              <a:gd name="connsiteX0" fmla="*/ 0 w 3119450"/>
              <a:gd name="connsiteY0" fmla="*/ 924516 h 1069659"/>
              <a:gd name="connsiteX1" fmla="*/ 1501668 w 3119450"/>
              <a:gd name="connsiteY1" fmla="*/ 3420 h 1069659"/>
              <a:gd name="connsiteX2" fmla="*/ 3119450 w 3119450"/>
              <a:gd name="connsiteY2" fmla="*/ 1069659 h 1069659"/>
              <a:gd name="connsiteX0" fmla="*/ 0 w 3119450"/>
              <a:gd name="connsiteY0" fmla="*/ 921866 h 979923"/>
              <a:gd name="connsiteX1" fmla="*/ 1501668 w 3119450"/>
              <a:gd name="connsiteY1" fmla="*/ 770 h 979923"/>
              <a:gd name="connsiteX2" fmla="*/ 3119450 w 3119450"/>
              <a:gd name="connsiteY2" fmla="*/ 979923 h 979923"/>
              <a:gd name="connsiteX0" fmla="*/ 0 w 3293621"/>
              <a:gd name="connsiteY0" fmla="*/ 684620 h 1032963"/>
              <a:gd name="connsiteX1" fmla="*/ 1675839 w 3293621"/>
              <a:gd name="connsiteY1" fmla="*/ 53810 h 1032963"/>
              <a:gd name="connsiteX2" fmla="*/ 3293621 w 3293621"/>
              <a:gd name="connsiteY2" fmla="*/ 1032963 h 1032963"/>
              <a:gd name="connsiteX0" fmla="*/ 0 w 3235564"/>
              <a:gd name="connsiteY0" fmla="*/ 666365 h 767965"/>
              <a:gd name="connsiteX1" fmla="*/ 1675839 w 3235564"/>
              <a:gd name="connsiteY1" fmla="*/ 35555 h 767965"/>
              <a:gd name="connsiteX2" fmla="*/ 3235564 w 3235564"/>
              <a:gd name="connsiteY2" fmla="*/ 767965 h 767965"/>
              <a:gd name="connsiteX0" fmla="*/ 0 w 3279107"/>
              <a:gd name="connsiteY0" fmla="*/ 667438 h 783552"/>
              <a:gd name="connsiteX1" fmla="*/ 1675839 w 3279107"/>
              <a:gd name="connsiteY1" fmla="*/ 36628 h 783552"/>
              <a:gd name="connsiteX2" fmla="*/ 3279107 w 3279107"/>
              <a:gd name="connsiteY2" fmla="*/ 783552 h 783552"/>
              <a:gd name="connsiteX0" fmla="*/ 0 w 3279107"/>
              <a:gd name="connsiteY0" fmla="*/ 688915 h 805029"/>
              <a:gd name="connsiteX1" fmla="*/ 1661325 w 3279107"/>
              <a:gd name="connsiteY1" fmla="*/ 29076 h 805029"/>
              <a:gd name="connsiteX2" fmla="*/ 3279107 w 3279107"/>
              <a:gd name="connsiteY2" fmla="*/ 805029 h 805029"/>
              <a:gd name="connsiteX0" fmla="*/ 0 w 3250079"/>
              <a:gd name="connsiteY0" fmla="*/ 685034 h 685034"/>
              <a:gd name="connsiteX1" fmla="*/ 1661325 w 3250079"/>
              <a:gd name="connsiteY1" fmla="*/ 25195 h 685034"/>
              <a:gd name="connsiteX2" fmla="*/ 3250079 w 3250079"/>
              <a:gd name="connsiteY2" fmla="*/ 670519 h 685034"/>
              <a:gd name="connsiteX0" fmla="*/ 0 w 3250079"/>
              <a:gd name="connsiteY0" fmla="*/ 718556 h 718556"/>
              <a:gd name="connsiteX1" fmla="*/ 1632297 w 3250079"/>
              <a:gd name="connsiteY1" fmla="*/ 15174 h 718556"/>
              <a:gd name="connsiteX2" fmla="*/ 3250079 w 3250079"/>
              <a:gd name="connsiteY2" fmla="*/ 704041 h 718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50079" h="718556">
                <a:moveTo>
                  <a:pt x="0" y="718556"/>
                </a:moveTo>
                <a:cubicBezTo>
                  <a:pt x="0" y="-142856"/>
                  <a:pt x="1090617" y="17593"/>
                  <a:pt x="1632297" y="15174"/>
                </a:cubicBezTo>
                <a:cubicBezTo>
                  <a:pt x="2173977" y="12755"/>
                  <a:pt x="3250079" y="-157371"/>
                  <a:pt x="3250079" y="704041"/>
                </a:cubicBezTo>
              </a:path>
            </a:pathLst>
          </a:custGeom>
          <a:noFill/>
          <a:ln w="571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1877F729-3348-4FD6-BC19-ACA688445581}"/>
              </a:ext>
            </a:extLst>
          </p:cNvPr>
          <p:cNvSpPr/>
          <p:nvPr/>
        </p:nvSpPr>
        <p:spPr>
          <a:xfrm>
            <a:off x="4461847" y="1884224"/>
            <a:ext cx="500281" cy="1124367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F4C5BAD7-202C-4702-B0D0-2B84E545CAD0}"/>
              </a:ext>
            </a:extLst>
          </p:cNvPr>
          <p:cNvCxnSpPr>
            <a:cxnSpLocks/>
          </p:cNvCxnSpPr>
          <p:nvPr/>
        </p:nvCxnSpPr>
        <p:spPr>
          <a:xfrm flipV="1">
            <a:off x="1617479" y="2227925"/>
            <a:ext cx="2941778" cy="505657"/>
          </a:xfrm>
          <a:prstGeom prst="straightConnector1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E41B4C40-470F-46D4-9A58-0369A86F1CE3}"/>
              </a:ext>
            </a:extLst>
          </p:cNvPr>
          <p:cNvCxnSpPr>
            <a:cxnSpLocks/>
          </p:cNvCxnSpPr>
          <p:nvPr/>
        </p:nvCxnSpPr>
        <p:spPr>
          <a:xfrm>
            <a:off x="1601403" y="2119340"/>
            <a:ext cx="2961786" cy="607034"/>
          </a:xfrm>
          <a:prstGeom prst="straightConnector1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588048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1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"/>
                            </p:stCondLst>
                            <p:childTnLst>
                              <p:par>
                                <p:cTn id="30" presetID="21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1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20" grpId="0"/>
      <p:bldP spid="21" grpId="0"/>
      <p:bldP spid="2" grpId="0" animBg="1"/>
      <p:bldP spid="2" grpId="1" animBg="1"/>
      <p:bldP spid="4" grpId="0" animBg="1"/>
      <p:bldP spid="4" grpId="1" animBg="1"/>
      <p:bldP spid="19" grpId="0" animBg="1"/>
      <p:bldP spid="19" grpId="1" animBg="1"/>
      <p:bldP spid="5" grpId="0" animBg="1"/>
      <p:bldP spid="22" grpId="0" animBg="1"/>
      <p:bldP spid="22" grpId="1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222;p10">
            <a:extLst>
              <a:ext uri="{FF2B5EF4-FFF2-40B4-BE49-F238E27FC236}">
                <a16:creationId xmlns:a16="http://schemas.microsoft.com/office/drawing/2014/main" id="{7A7E9A32-150E-4173-902D-7EC00324FD53}"/>
              </a:ext>
            </a:extLst>
          </p:cNvPr>
          <p:cNvSpPr txBox="1"/>
          <p:nvPr/>
        </p:nvSpPr>
        <p:spPr>
          <a:xfrm>
            <a:off x="0" y="572301"/>
            <a:ext cx="12192000" cy="584735"/>
          </a:xfrm>
          <a:prstGeom prst="rect">
            <a:avLst/>
          </a:prstGeom>
          <a:solidFill>
            <a:srgbClr val="0076A3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66725" lvl="1">
              <a:buSzPts val="6000"/>
              <a:buFont typeface="Comic Sans MS"/>
            </a:pPr>
            <a:r>
              <a:rPr lang="en-US" sz="3200" b="1" dirty="0">
                <a:solidFill>
                  <a:schemeClr val="bg1"/>
                </a:solidFill>
                <a:latin typeface="Comic Sans MS"/>
                <a:sym typeface="Comic Sans MS"/>
              </a:rPr>
              <a:t>Dividing Fractions</a:t>
            </a:r>
            <a:endParaRPr lang="en-GB" sz="3200" b="1" dirty="0">
              <a:solidFill>
                <a:schemeClr val="bg1"/>
              </a:solidFill>
              <a:latin typeface="Comic Sans MS"/>
              <a:sym typeface="Comic Sans MS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85BD43E-D97F-48E3-947C-9DDAB3D7EA2D}"/>
              </a:ext>
            </a:extLst>
          </p:cNvPr>
          <p:cNvGrpSpPr/>
          <p:nvPr/>
        </p:nvGrpSpPr>
        <p:grpSpPr>
          <a:xfrm>
            <a:off x="478902" y="1184601"/>
            <a:ext cx="2468880" cy="1217238"/>
            <a:chOff x="358582" y="1292887"/>
            <a:chExt cx="2468880" cy="121723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12E1ED14-DFEF-F858-DC87-882B4D6E7CEA}"/>
                    </a:ext>
                  </a:extLst>
                </p:cNvPr>
                <p:cNvSpPr txBox="1"/>
                <p:nvPr/>
              </p:nvSpPr>
              <p:spPr>
                <a:xfrm>
                  <a:off x="358582" y="1380157"/>
                  <a:ext cx="2468880" cy="105516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>
                  <a:spAutoFit/>
                </a:bodyPr>
                <a:lstStyle/>
                <a:p>
                  <a:pPr algn="just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sz="3200" b="1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sz="3200" b="1" i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+mn-lt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sz="3200" b="1" i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+mn-lt"/>
                              </a:rPr>
                              <m:t>1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  <a:ea typeface="Cambria Math" panose="02040503050406030204" pitchFamily="18" charset="0"/>
                          </a:rPr>
                          <m:t>÷</m:t>
                        </m:r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  <a:ea typeface="Cambria Math" panose="02040503050406030204" pitchFamily="18" charset="0"/>
                          </a:rPr>
                          <m:t> </m:t>
                        </m:r>
                        <m:f>
                          <m:fPr>
                            <m:ctrlPr>
                              <a:rPr lang="en-US" sz="3200" b="1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sz="3200" b="1" i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+mn-lt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sz="3200" b="1" i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+mn-lt"/>
                              </a:rPr>
                              <m:t>4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  <a:ea typeface="Cambria Math" panose="02040503050406030204" pitchFamily="18" charset="0"/>
                          </a:rPr>
                          <m:t>= 4</m:t>
                        </m:r>
                      </m:oMath>
                    </m:oMathPara>
                  </a14:m>
                  <a:endPara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</a:endParaRPr>
                </a:p>
              </p:txBody>
            </p:sp>
          </mc:Choice>
          <mc:Fallback xmlns="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12E1ED14-DFEF-F858-DC87-882B4D6E7CE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8582" y="1380157"/>
                  <a:ext cx="2468880" cy="1055161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8A2E1D4A-D418-48FF-A5A6-AA472AB40265}"/>
                </a:ext>
              </a:extLst>
            </p:cNvPr>
            <p:cNvSpPr/>
            <p:nvPr/>
          </p:nvSpPr>
          <p:spPr>
            <a:xfrm>
              <a:off x="358589" y="1292887"/>
              <a:ext cx="2384612" cy="1217238"/>
            </a:xfrm>
            <a:custGeom>
              <a:avLst/>
              <a:gdLst>
                <a:gd name="connsiteX0" fmla="*/ 0 w 2384612"/>
                <a:gd name="connsiteY0" fmla="*/ 202877 h 1217238"/>
                <a:gd name="connsiteX1" fmla="*/ 202877 w 2384612"/>
                <a:gd name="connsiteY1" fmla="*/ 0 h 1217238"/>
                <a:gd name="connsiteX2" fmla="*/ 902073 w 2384612"/>
                <a:gd name="connsiteY2" fmla="*/ 0 h 1217238"/>
                <a:gd name="connsiteX3" fmla="*/ 1522116 w 2384612"/>
                <a:gd name="connsiteY3" fmla="*/ 0 h 1217238"/>
                <a:gd name="connsiteX4" fmla="*/ 2181735 w 2384612"/>
                <a:gd name="connsiteY4" fmla="*/ 0 h 1217238"/>
                <a:gd name="connsiteX5" fmla="*/ 2384612 w 2384612"/>
                <a:gd name="connsiteY5" fmla="*/ 202877 h 1217238"/>
                <a:gd name="connsiteX6" fmla="*/ 2384612 w 2384612"/>
                <a:gd name="connsiteY6" fmla="*/ 592389 h 1217238"/>
                <a:gd name="connsiteX7" fmla="*/ 2384612 w 2384612"/>
                <a:gd name="connsiteY7" fmla="*/ 1014361 h 1217238"/>
                <a:gd name="connsiteX8" fmla="*/ 2181735 w 2384612"/>
                <a:gd name="connsiteY8" fmla="*/ 1217238 h 1217238"/>
                <a:gd name="connsiteX9" fmla="*/ 1581481 w 2384612"/>
                <a:gd name="connsiteY9" fmla="*/ 1217238 h 1217238"/>
                <a:gd name="connsiteX10" fmla="*/ 882285 w 2384612"/>
                <a:gd name="connsiteY10" fmla="*/ 1217238 h 1217238"/>
                <a:gd name="connsiteX11" fmla="*/ 202877 w 2384612"/>
                <a:gd name="connsiteY11" fmla="*/ 1217238 h 1217238"/>
                <a:gd name="connsiteX12" fmla="*/ 0 w 2384612"/>
                <a:gd name="connsiteY12" fmla="*/ 1014361 h 1217238"/>
                <a:gd name="connsiteX13" fmla="*/ 0 w 2384612"/>
                <a:gd name="connsiteY13" fmla="*/ 608619 h 1217238"/>
                <a:gd name="connsiteX14" fmla="*/ 0 w 2384612"/>
                <a:gd name="connsiteY14" fmla="*/ 202877 h 121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84612" h="1217238" extrusionOk="0">
                  <a:moveTo>
                    <a:pt x="0" y="202877"/>
                  </a:moveTo>
                  <a:cubicBezTo>
                    <a:pt x="23088" y="85328"/>
                    <a:pt x="86642" y="25679"/>
                    <a:pt x="202877" y="0"/>
                  </a:cubicBezTo>
                  <a:cubicBezTo>
                    <a:pt x="368564" y="279"/>
                    <a:pt x="680548" y="-3095"/>
                    <a:pt x="902073" y="0"/>
                  </a:cubicBezTo>
                  <a:cubicBezTo>
                    <a:pt x="1123598" y="3095"/>
                    <a:pt x="1278195" y="-21060"/>
                    <a:pt x="1522116" y="0"/>
                  </a:cubicBezTo>
                  <a:cubicBezTo>
                    <a:pt x="1766037" y="21060"/>
                    <a:pt x="2033843" y="17888"/>
                    <a:pt x="2181735" y="0"/>
                  </a:cubicBezTo>
                  <a:cubicBezTo>
                    <a:pt x="2301519" y="3762"/>
                    <a:pt x="2394128" y="106783"/>
                    <a:pt x="2384612" y="202877"/>
                  </a:cubicBezTo>
                  <a:cubicBezTo>
                    <a:pt x="2388008" y="281394"/>
                    <a:pt x="2378946" y="467203"/>
                    <a:pt x="2384612" y="592389"/>
                  </a:cubicBezTo>
                  <a:cubicBezTo>
                    <a:pt x="2390278" y="717575"/>
                    <a:pt x="2373042" y="907580"/>
                    <a:pt x="2384612" y="1014361"/>
                  </a:cubicBezTo>
                  <a:cubicBezTo>
                    <a:pt x="2396863" y="1127951"/>
                    <a:pt x="2292340" y="1191933"/>
                    <a:pt x="2181735" y="1217238"/>
                  </a:cubicBezTo>
                  <a:cubicBezTo>
                    <a:pt x="1937241" y="1209993"/>
                    <a:pt x="1876978" y="1225081"/>
                    <a:pt x="1581481" y="1217238"/>
                  </a:cubicBezTo>
                  <a:cubicBezTo>
                    <a:pt x="1285984" y="1209395"/>
                    <a:pt x="1223032" y="1188836"/>
                    <a:pt x="882285" y="1217238"/>
                  </a:cubicBezTo>
                  <a:cubicBezTo>
                    <a:pt x="541538" y="1245640"/>
                    <a:pt x="490781" y="1249793"/>
                    <a:pt x="202877" y="1217238"/>
                  </a:cubicBezTo>
                  <a:cubicBezTo>
                    <a:pt x="83101" y="1215302"/>
                    <a:pt x="-1963" y="1131606"/>
                    <a:pt x="0" y="1014361"/>
                  </a:cubicBezTo>
                  <a:cubicBezTo>
                    <a:pt x="19216" y="879459"/>
                    <a:pt x="-17501" y="750840"/>
                    <a:pt x="0" y="608619"/>
                  </a:cubicBezTo>
                  <a:cubicBezTo>
                    <a:pt x="17501" y="466398"/>
                    <a:pt x="-2823" y="289603"/>
                    <a:pt x="0" y="202877"/>
                  </a:cubicBezTo>
                  <a:close/>
                </a:path>
              </a:pathLst>
            </a:custGeom>
            <a:noFill/>
            <a:ln w="6350">
              <a:solidFill>
                <a:schemeClr val="bg1">
                  <a:lumMod val="7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649162889">
                    <a:prstGeom prst="round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noFill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8E856085-7973-03A7-4B62-F7E4FE648362}"/>
                  </a:ext>
                </a:extLst>
              </p:cNvPr>
              <p:cNvSpPr txBox="1"/>
              <p:nvPr/>
            </p:nvSpPr>
            <p:spPr>
              <a:xfrm>
                <a:off x="3332563" y="1350275"/>
                <a:ext cx="2763437" cy="94089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spAutoFit/>
              </a:bodyPr>
              <a:lstStyle/>
              <a:p>
                <a:pPr algn="just"/>
                <a:r>
                  <a:rPr lang="en-US" sz="3200" b="1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1</m:t>
                        </m:r>
                      </m:den>
                    </m:f>
                    <m:r>
                      <m:rPr>
                        <m:nor/>
                      </m:rPr>
                      <a:rPr lang="en-US" sz="3200" b="1" i="0" smtClean="0">
                        <a:solidFill>
                          <a:srgbClr val="C00000"/>
                        </a:solidFill>
                        <a:latin typeface="+mn-lt"/>
                      </a:rPr>
                      <m:t> </m:t>
                    </m:r>
                    <m:r>
                      <a:rPr lang="en-US" sz="32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m:rPr>
                        <m:nor/>
                      </m:rPr>
                      <a:rPr lang="en-US" sz="3200" b="1" i="0" smtClean="0">
                        <a:solidFill>
                          <a:srgbClr val="C00000"/>
                        </a:solidFill>
                        <a:latin typeface="+mn-lt"/>
                        <a:ea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sz="32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rgbClr val="C00000"/>
                            </a:solidFill>
                            <a:latin typeface="+mn-lt"/>
                          </a:rPr>
                          <m:t>1</m:t>
                        </m:r>
                      </m:den>
                    </m:f>
                    <m:r>
                      <m:rPr>
                        <m:nor/>
                      </m:rPr>
                      <a:rPr lang="en-US" sz="3200" b="1" i="0" smtClean="0">
                        <a:solidFill>
                          <a:srgbClr val="C00000"/>
                        </a:solidFill>
                        <a:latin typeface="+mn-lt"/>
                      </a:rPr>
                      <m:t> </m:t>
                    </m:r>
                    <m:r>
                      <m:rPr>
                        <m:nor/>
                      </m:rPr>
                      <a:rPr lang="en-US" sz="3200" b="1" i="0" smtClean="0">
                        <a:solidFill>
                          <a:srgbClr val="C00000"/>
                        </a:solidFill>
                        <a:latin typeface="+mn-lt"/>
                        <a:ea typeface="Cambria Math" panose="02040503050406030204" pitchFamily="18" charset="0"/>
                      </a:rPr>
                      <m:t>= 4</m:t>
                    </m:r>
                  </m:oMath>
                </a14:m>
                <a:endParaRPr lang="en-US" sz="2800" b="1" dirty="0">
                  <a:solidFill>
                    <a:srgbClr val="C00000"/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8E856085-7973-03A7-4B62-F7E4FE6483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2563" y="1350275"/>
                <a:ext cx="2763437" cy="94089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0160B5B-567F-497F-BE37-5C975FB27D85}"/>
              </a:ext>
            </a:extLst>
          </p:cNvPr>
          <p:cNvSpPr/>
          <p:nvPr/>
        </p:nvSpPr>
        <p:spPr>
          <a:xfrm>
            <a:off x="3454219" y="1202530"/>
            <a:ext cx="2560320" cy="1217238"/>
          </a:xfr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9AFA7CA-58DF-494C-A093-3C8412CF6B1F}"/>
              </a:ext>
            </a:extLst>
          </p:cNvPr>
          <p:cNvGrpSpPr/>
          <p:nvPr/>
        </p:nvGrpSpPr>
        <p:grpSpPr>
          <a:xfrm>
            <a:off x="232160" y="2940948"/>
            <a:ext cx="2834640" cy="1217238"/>
            <a:chOff x="5971235" y="2243130"/>
            <a:chExt cx="2834640" cy="121723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B024F47F-6AA9-B780-B05B-AAAFFFD2FF16}"/>
                    </a:ext>
                  </a:extLst>
                </p:cNvPr>
                <p:cNvSpPr txBox="1"/>
                <p:nvPr/>
              </p:nvSpPr>
              <p:spPr>
                <a:xfrm>
                  <a:off x="5971235" y="2288900"/>
                  <a:ext cx="2834640" cy="1060803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>
                  <a:spAutoFit/>
                </a:bodyPr>
                <a:lstStyle/>
                <a:p>
                  <a:pPr algn="just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sz="3200" b="1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sz="3200" b="1" i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+mn-lt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sz="3200" b="1" i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+mn-lt"/>
                              </a:rPr>
                              <m:t>4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  <a:ea typeface="Cambria Math" panose="02040503050406030204" pitchFamily="18" charset="0"/>
                          </a:rPr>
                          <m:t>÷</m:t>
                        </m:r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  <a:ea typeface="Cambria Math" panose="02040503050406030204" pitchFamily="18" charset="0"/>
                          </a:rPr>
                          <m:t> </m:t>
                        </m:r>
                        <m:f>
                          <m:fPr>
                            <m:ctrlPr>
                              <a:rPr lang="en-US" sz="3200" b="1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sz="3200" b="1" i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+mn-lt"/>
                                <a:ea typeface="Cambria Math" panose="02040503050406030204" pitchFamily="18" charset="0"/>
                              </a:rPr>
                              <m:t>2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sz="3200" b="1" i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+mn-lt"/>
                                <a:ea typeface="Cambria Math" panose="02040503050406030204" pitchFamily="18" charset="0"/>
                              </a:rPr>
                              <m:t>1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  <a:ea typeface="Cambria Math" panose="02040503050406030204" pitchFamily="18" charset="0"/>
                          </a:rPr>
                          <m:t>= </m:t>
                        </m:r>
                        <m:f>
                          <m:fPr>
                            <m:ctrlPr>
                              <a:rPr lang="en-US" sz="3200" b="1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sz="3200" b="1" i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+mn-lt"/>
                                <a:ea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sz="3200" b="1" i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+mn-lt"/>
                                <a:ea typeface="Cambria Math" panose="02040503050406030204" pitchFamily="18" charset="0"/>
                              </a:rPr>
                              <m:t>8</m:t>
                            </m:r>
                          </m:den>
                        </m:f>
                      </m:oMath>
                    </m:oMathPara>
                  </a14:m>
                  <a:endPara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</a:endParaRPr>
                </a:p>
              </p:txBody>
            </p:sp>
          </mc:Choice>
          <mc:Fallback xmlns="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B024F47F-6AA9-B780-B05B-AAAFFFD2FF1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71235" y="2288900"/>
                  <a:ext cx="2834640" cy="1060803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A72CADC3-16EC-4267-AE41-474509F47170}"/>
                </a:ext>
              </a:extLst>
            </p:cNvPr>
            <p:cNvSpPr/>
            <p:nvPr/>
          </p:nvSpPr>
          <p:spPr>
            <a:xfrm>
              <a:off x="6154077" y="2243130"/>
              <a:ext cx="2560320" cy="1217238"/>
            </a:xfrm>
            <a:noFill/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noFill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22F5895A-887F-44B0-A76F-598C7D7975A8}"/>
              </a:ext>
            </a:extLst>
          </p:cNvPr>
          <p:cNvGrpSpPr/>
          <p:nvPr/>
        </p:nvGrpSpPr>
        <p:grpSpPr>
          <a:xfrm>
            <a:off x="3430578" y="2994745"/>
            <a:ext cx="2830539" cy="1217238"/>
            <a:chOff x="9253877" y="2296927"/>
            <a:chExt cx="2830539" cy="121723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0216B3FE-D39A-2C95-6009-C78CE50A1CB6}"/>
                    </a:ext>
                  </a:extLst>
                </p:cNvPr>
                <p:cNvSpPr txBox="1"/>
                <p:nvPr/>
              </p:nvSpPr>
              <p:spPr>
                <a:xfrm>
                  <a:off x="9253877" y="2409220"/>
                  <a:ext cx="2830539" cy="94590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>
                  <a:spAutoFit/>
                </a:bodyPr>
                <a:lstStyle/>
                <a:p>
                  <a:pPr algn="just"/>
                  <a:r>
                    <a:rPr lang="en-US" sz="3200" b="1" dirty="0">
                      <a:solidFill>
                        <a:srgbClr val="C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sz="32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3200" b="1" i="0" smtClean="0">
                              <a:solidFill>
                                <a:srgbClr val="C00000"/>
                              </a:solidFill>
                              <a:latin typeface="+mn-lt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3200" b="1" i="0" smtClean="0">
                              <a:solidFill>
                                <a:srgbClr val="C00000"/>
                              </a:solidFill>
                              <a:latin typeface="+mn-lt"/>
                            </a:rPr>
                            <m:t>4</m:t>
                          </m:r>
                        </m:den>
                      </m:f>
                      <m:r>
                        <m:rPr>
                          <m:nor/>
                        </m:rPr>
                        <a:rPr lang="en-US" sz="3200" b="1" i="0" smtClean="0">
                          <a:solidFill>
                            <a:srgbClr val="C00000"/>
                          </a:solidFill>
                          <a:latin typeface="+mn-lt"/>
                        </a:rPr>
                        <m:t> </m:t>
                      </m:r>
                      <m:r>
                        <a:rPr lang="en-US" sz="3200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m:rPr>
                          <m:nor/>
                        </m:rPr>
                        <a:rPr lang="en-US" sz="3200" b="1" i="0" smtClean="0">
                          <a:solidFill>
                            <a:srgbClr val="C00000"/>
                          </a:solidFill>
                          <a:latin typeface="+mn-lt"/>
                          <a:ea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32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3200" b="1" i="0" smtClean="0">
                              <a:solidFill>
                                <a:srgbClr val="C00000"/>
                              </a:solidFill>
                              <a:latin typeface="+mn-lt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3200" b="1" i="0" smtClean="0">
                              <a:solidFill>
                                <a:srgbClr val="C00000"/>
                              </a:solidFill>
                              <a:latin typeface="+mn-lt"/>
                            </a:rPr>
                            <m:t>2</m:t>
                          </m:r>
                        </m:den>
                      </m:f>
                      <m:r>
                        <m:rPr>
                          <m:nor/>
                        </m:rPr>
                        <a:rPr lang="en-US" sz="3200" b="1" i="0" smtClean="0">
                          <a:solidFill>
                            <a:srgbClr val="C00000"/>
                          </a:solidFill>
                          <a:latin typeface="+mn-lt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3200" b="1" i="0" smtClean="0">
                          <a:solidFill>
                            <a:srgbClr val="C00000"/>
                          </a:solidFill>
                          <a:latin typeface="+mn-lt"/>
                          <a:ea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sz="32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3200" b="1" i="0" smtClean="0">
                              <a:solidFill>
                                <a:srgbClr val="C00000"/>
                              </a:solidFill>
                              <a:latin typeface="Comic Sans MS" panose="030F0702030302020204" pitchFamily="66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3200" b="1" i="0" smtClean="0">
                              <a:solidFill>
                                <a:srgbClr val="C00000"/>
                              </a:solidFill>
                              <a:latin typeface="Comic Sans MS" panose="030F0702030302020204" pitchFamily="66" charset="0"/>
                              <a:ea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a14:m>
                  <a:endParaRPr lang="en-US" sz="2800" b="1" dirty="0">
                    <a:solidFill>
                      <a:srgbClr val="C00000"/>
                    </a:solidFill>
                    <a:latin typeface="Comic Sans MS" panose="030F0702030302020204" pitchFamily="66" charset="0"/>
                  </a:endParaRPr>
                </a:p>
              </p:txBody>
            </p:sp>
          </mc:Choice>
          <mc:Fallback xmlns="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0216B3FE-D39A-2C95-6009-C78CE50A1CB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253877" y="2409220"/>
                  <a:ext cx="2830539" cy="945900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E11519B2-18F8-49A9-A80C-ECC698D982F6}"/>
                </a:ext>
              </a:extLst>
            </p:cNvPr>
            <p:cNvSpPr/>
            <p:nvPr/>
          </p:nvSpPr>
          <p:spPr>
            <a:xfrm>
              <a:off x="9366969" y="2296927"/>
              <a:ext cx="2560320" cy="1217238"/>
            </a:xfrm>
            <a:noFill/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noFill/>
              </a:endParaRPr>
            </a:p>
          </p:txBody>
        </p:sp>
      </p:grp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AEC4892D-9842-41E7-9169-D08F092EEF0C}"/>
              </a:ext>
            </a:extLst>
          </p:cNvPr>
          <p:cNvCxnSpPr>
            <a:cxnSpLocks/>
          </p:cNvCxnSpPr>
          <p:nvPr/>
        </p:nvCxnSpPr>
        <p:spPr>
          <a:xfrm>
            <a:off x="2876698" y="1874972"/>
            <a:ext cx="553695" cy="0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oup 34">
            <a:extLst>
              <a:ext uri="{FF2B5EF4-FFF2-40B4-BE49-F238E27FC236}">
                <a16:creationId xmlns:a16="http://schemas.microsoft.com/office/drawing/2014/main" id="{F7CB0B2C-43DD-4123-B9D8-E8C1C3856DCF}"/>
              </a:ext>
            </a:extLst>
          </p:cNvPr>
          <p:cNvGrpSpPr/>
          <p:nvPr/>
        </p:nvGrpSpPr>
        <p:grpSpPr>
          <a:xfrm>
            <a:off x="6205951" y="1911690"/>
            <a:ext cx="2397975" cy="1217238"/>
            <a:chOff x="358589" y="3162990"/>
            <a:chExt cx="2397975" cy="121723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2466CACB-954B-B1A1-5972-463AE11769A4}"/>
                    </a:ext>
                  </a:extLst>
                </p:cNvPr>
                <p:cNvSpPr txBox="1"/>
                <p:nvPr/>
              </p:nvSpPr>
              <p:spPr>
                <a:xfrm>
                  <a:off x="371952" y="3241795"/>
                  <a:ext cx="2384612" cy="106279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>
                  <a:spAutoFit/>
                </a:bodyPr>
                <a:lstStyle/>
                <a:p>
                  <a:pPr algn="just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sz="3200" b="1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sz="3200" b="1" i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+mn-lt"/>
                              </a:rPr>
                              <m:t>4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sz="3200" b="1" i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+mn-lt"/>
                              </a:rPr>
                              <m:t>1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  <a:ea typeface="Cambria Math" panose="02040503050406030204" pitchFamily="18" charset="0"/>
                          </a:rPr>
                          <m:t>÷</m:t>
                        </m:r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  <a:ea typeface="Cambria Math" panose="02040503050406030204" pitchFamily="18" charset="0"/>
                          </a:rPr>
                          <m:t> </m:t>
                        </m:r>
                        <m:f>
                          <m:fPr>
                            <m:ctrlPr>
                              <a:rPr lang="en-US" sz="3200" b="1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sz="3200" b="1" i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+mn-lt"/>
                              </a:rPr>
                              <m:t>4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sz="3200" b="1" i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+mn-lt"/>
                              </a:rPr>
                              <m:t>5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  <a:ea typeface="Cambria Math" panose="02040503050406030204" pitchFamily="18" charset="0"/>
                          </a:rPr>
                          <m:t>= 5</m:t>
                        </m:r>
                      </m:oMath>
                    </m:oMathPara>
                  </a14:m>
                  <a:endPara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</a:endParaRPr>
                </a:p>
              </p:txBody>
            </p:sp>
          </mc:Choice>
          <mc:Fallback xmlns="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2466CACB-954B-B1A1-5972-463AE11769A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1952" y="3241795"/>
                  <a:ext cx="2384612" cy="1062791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0B8192BB-9C1C-4BEB-8464-2FD4B0FFBCC7}"/>
                </a:ext>
              </a:extLst>
            </p:cNvPr>
            <p:cNvSpPr/>
            <p:nvPr/>
          </p:nvSpPr>
          <p:spPr>
            <a:xfrm>
              <a:off x="358589" y="3162990"/>
              <a:ext cx="2384612" cy="1217238"/>
            </a:xfrm>
            <a:noFill/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noFill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481D7091-186C-47EB-9473-5AFE765B69B4}"/>
              </a:ext>
            </a:extLst>
          </p:cNvPr>
          <p:cNvGrpSpPr/>
          <p:nvPr/>
        </p:nvGrpSpPr>
        <p:grpSpPr>
          <a:xfrm>
            <a:off x="9017358" y="1911690"/>
            <a:ext cx="2805685" cy="1217238"/>
            <a:chOff x="3290315" y="3162990"/>
            <a:chExt cx="2805685" cy="121723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36C10475-582F-D9F9-19DD-5007FB20C3D2}"/>
                    </a:ext>
                  </a:extLst>
                </p:cNvPr>
                <p:cNvSpPr txBox="1"/>
                <p:nvPr/>
              </p:nvSpPr>
              <p:spPr>
                <a:xfrm>
                  <a:off x="3290315" y="3291184"/>
                  <a:ext cx="2805685" cy="940899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>
                  <a:spAutoFit/>
                </a:bodyPr>
                <a:lstStyle/>
                <a:p>
                  <a:pPr algn="just"/>
                  <a:r>
                    <a:rPr lang="en-US" sz="3200" b="1" dirty="0">
                      <a:solidFill>
                        <a:srgbClr val="C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sz="32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3200" b="1" i="0" smtClean="0">
                              <a:solidFill>
                                <a:srgbClr val="C00000"/>
                              </a:solidFill>
                              <a:latin typeface="+mn-lt"/>
                            </a:rPr>
                            <m:t>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3200" b="1" i="0" smtClean="0">
                              <a:solidFill>
                                <a:srgbClr val="C00000"/>
                              </a:solidFill>
                              <a:latin typeface="+mn-lt"/>
                            </a:rPr>
                            <m:t>1</m:t>
                          </m:r>
                        </m:den>
                      </m:f>
                      <m:r>
                        <m:rPr>
                          <m:nor/>
                        </m:rPr>
                        <a:rPr lang="en-US" sz="3200" b="1" i="0" smtClean="0">
                          <a:solidFill>
                            <a:srgbClr val="C00000"/>
                          </a:solidFill>
                          <a:latin typeface="+mn-lt"/>
                        </a:rPr>
                        <m:t> </m:t>
                      </m:r>
                      <m:r>
                        <a:rPr lang="en-US" sz="3200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m:rPr>
                          <m:nor/>
                        </m:rPr>
                        <a:rPr lang="en-US" sz="3200" b="1" i="0" smtClean="0">
                          <a:solidFill>
                            <a:srgbClr val="C00000"/>
                          </a:solidFill>
                          <a:latin typeface="+mn-lt"/>
                          <a:ea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32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3200" b="1" i="0" smtClean="0">
                              <a:solidFill>
                                <a:srgbClr val="C00000"/>
                              </a:solidFill>
                              <a:latin typeface="+mn-lt"/>
                            </a:rPr>
                            <m:t>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3200" b="1" i="0" smtClean="0">
                              <a:solidFill>
                                <a:srgbClr val="C00000"/>
                              </a:solidFill>
                              <a:latin typeface="+mn-lt"/>
                            </a:rPr>
                            <m:t>4</m:t>
                          </m:r>
                        </m:den>
                      </m:f>
                      <m:r>
                        <m:rPr>
                          <m:nor/>
                        </m:rPr>
                        <a:rPr lang="en-US" sz="3200" b="1" i="0" smtClean="0">
                          <a:solidFill>
                            <a:srgbClr val="C00000"/>
                          </a:solidFill>
                          <a:latin typeface="+mn-lt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3200" b="1" i="0" smtClean="0">
                          <a:solidFill>
                            <a:srgbClr val="C00000"/>
                          </a:solidFill>
                          <a:latin typeface="+mn-lt"/>
                          <a:ea typeface="Cambria Math" panose="02040503050406030204" pitchFamily="18" charset="0"/>
                        </a:rPr>
                        <m:t>= 5</m:t>
                      </m:r>
                    </m:oMath>
                  </a14:m>
                  <a:endParaRPr lang="en-US" sz="2800" b="1" dirty="0">
                    <a:solidFill>
                      <a:srgbClr val="C00000"/>
                    </a:solidFill>
                    <a:latin typeface="+mn-lt"/>
                  </a:endParaRPr>
                </a:p>
              </p:txBody>
            </p:sp>
          </mc:Choice>
          <mc:Fallback xmlns="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36C10475-582F-D9F9-19DD-5007FB20C3D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90315" y="3291184"/>
                  <a:ext cx="2805685" cy="940899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26B2A1AD-1FC0-4392-914C-833810AC32BD}"/>
                </a:ext>
              </a:extLst>
            </p:cNvPr>
            <p:cNvSpPr/>
            <p:nvPr/>
          </p:nvSpPr>
          <p:spPr>
            <a:xfrm>
              <a:off x="3418361" y="3162990"/>
              <a:ext cx="2651760" cy="1217238"/>
            </a:xfrm>
            <a:noFill/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noFill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BF299F37-6B6D-4180-A002-4EEAA2FBF810}"/>
              </a:ext>
            </a:extLst>
          </p:cNvPr>
          <p:cNvGrpSpPr/>
          <p:nvPr/>
        </p:nvGrpSpPr>
        <p:grpSpPr>
          <a:xfrm>
            <a:off x="6146726" y="3477210"/>
            <a:ext cx="2733006" cy="1217238"/>
            <a:chOff x="6146726" y="3862233"/>
            <a:chExt cx="2733006" cy="121723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BB376170-69CA-D21E-09B7-AA6DFA45B4EB}"/>
                    </a:ext>
                  </a:extLst>
                </p:cNvPr>
                <p:cNvSpPr txBox="1"/>
                <p:nvPr/>
              </p:nvSpPr>
              <p:spPr>
                <a:xfrm>
                  <a:off x="6212883" y="3962355"/>
                  <a:ext cx="2666849" cy="948914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>
                  <a:spAutoFit/>
                </a:bodyPr>
                <a:lstStyle/>
                <a:p>
                  <a:pPr algn="just"/>
                  <a14:m>
                    <m:oMath xmlns:m="http://schemas.openxmlformats.org/officeDocument/2006/math">
                      <m:f>
                        <m:fPr>
                          <m:ctrlPr>
                            <a:rPr lang="en-US" sz="3200" b="1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3200" b="1" i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m:t>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3200" b="1" i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m:t>5</m:t>
                          </m:r>
                        </m:den>
                      </m:f>
                      <m:r>
                        <m:rPr>
                          <m:nor/>
                        </m:rPr>
                        <a:rPr lang="en-US" sz="3200" b="1" i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3200" b="1" i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Cambria Math" panose="02040503050406030204" pitchFamily="18" charset="0"/>
                        </a:rPr>
                        <m:t>÷</m:t>
                      </m:r>
                      <m:r>
                        <m:rPr>
                          <m:nor/>
                        </m:rPr>
                        <a:rPr lang="en-US" sz="3200" b="1" i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3200" b="1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3200" b="1" i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3200" b="1" i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  <a:ea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a14:m>
                  <a:r>
                    <a:rPr lang="en-US" sz="3200" b="1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</a:rPr>
                    <a:t> = 4</a:t>
                  </a:r>
                  <a:endPara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</a:endParaRPr>
                </a:p>
              </p:txBody>
            </p:sp>
          </mc:Choice>
          <mc:Fallback xmlns="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BB376170-69CA-D21E-09B7-AA6DFA45B4E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12883" y="3962355"/>
                  <a:ext cx="2666849" cy="948914"/>
                </a:xfrm>
                <a:prstGeom prst="rect">
                  <a:avLst/>
                </a:prstGeom>
                <a:blipFill>
                  <a:blip r:embed="rId10"/>
                  <a:stretch>
                    <a:fillRect b="-645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FF70C567-075F-4324-9725-714DA13E0A13}"/>
                </a:ext>
              </a:extLst>
            </p:cNvPr>
            <p:cNvSpPr/>
            <p:nvPr/>
          </p:nvSpPr>
          <p:spPr>
            <a:xfrm>
              <a:off x="6146726" y="3862233"/>
              <a:ext cx="2384612" cy="1217238"/>
            </a:xfrm>
            <a:noFill/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noFill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EB9FC240-9047-4145-83E2-3B4927822C15}"/>
              </a:ext>
            </a:extLst>
          </p:cNvPr>
          <p:cNvGrpSpPr/>
          <p:nvPr/>
        </p:nvGrpSpPr>
        <p:grpSpPr>
          <a:xfrm>
            <a:off x="8960875" y="3477210"/>
            <a:ext cx="2805685" cy="1217238"/>
            <a:chOff x="8984939" y="3862233"/>
            <a:chExt cx="2805685" cy="121723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BA20A472-6B81-E81C-1B7C-6EBC76CD1C6B}"/>
                    </a:ext>
                  </a:extLst>
                </p:cNvPr>
                <p:cNvSpPr txBox="1"/>
                <p:nvPr/>
              </p:nvSpPr>
              <p:spPr>
                <a:xfrm>
                  <a:off x="8984939" y="4014032"/>
                  <a:ext cx="2805685" cy="940899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>
                  <a:spAutoFit/>
                </a:bodyPr>
                <a:lstStyle/>
                <a:p>
                  <a:pPr algn="just"/>
                  <a:r>
                    <a:rPr lang="en-US" sz="3200" b="1" dirty="0">
                      <a:solidFill>
                        <a:srgbClr val="C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sz="32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3200" b="1" i="0" smtClean="0">
                              <a:solidFill>
                                <a:srgbClr val="C00000"/>
                              </a:solidFill>
                              <a:latin typeface="+mn-lt"/>
                            </a:rPr>
                            <m:t>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3200" b="1" i="0" smtClean="0">
                              <a:solidFill>
                                <a:srgbClr val="C00000"/>
                              </a:solidFill>
                              <a:latin typeface="+mn-lt"/>
                            </a:rPr>
                            <m:t>5</m:t>
                          </m:r>
                        </m:den>
                      </m:f>
                      <m:r>
                        <m:rPr>
                          <m:nor/>
                        </m:rPr>
                        <a:rPr lang="en-US" sz="3200" b="1" i="0" smtClean="0">
                          <a:solidFill>
                            <a:srgbClr val="C00000"/>
                          </a:solidFill>
                          <a:latin typeface="+mn-lt"/>
                        </a:rPr>
                        <m:t> </m:t>
                      </m:r>
                      <m:r>
                        <a:rPr lang="en-US" sz="3200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m:rPr>
                          <m:nor/>
                        </m:rPr>
                        <a:rPr lang="en-US" sz="3200" b="1" i="0" smtClean="0">
                          <a:solidFill>
                            <a:srgbClr val="C00000"/>
                          </a:solidFill>
                          <a:latin typeface="+mn-lt"/>
                          <a:ea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32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3200" b="1" i="0" smtClean="0">
                              <a:solidFill>
                                <a:srgbClr val="C00000"/>
                              </a:solidFill>
                              <a:latin typeface="+mn-lt"/>
                            </a:rPr>
                            <m:t>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3200" b="1" i="0" smtClean="0">
                              <a:solidFill>
                                <a:srgbClr val="C00000"/>
                              </a:solidFill>
                              <a:latin typeface="+mn-lt"/>
                            </a:rPr>
                            <m:t>1</m:t>
                          </m:r>
                        </m:den>
                      </m:f>
                      <m:r>
                        <m:rPr>
                          <m:nor/>
                        </m:rPr>
                        <a:rPr lang="en-US" sz="3200" b="1" i="0" smtClean="0">
                          <a:solidFill>
                            <a:srgbClr val="C00000"/>
                          </a:solidFill>
                          <a:latin typeface="+mn-lt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3200" b="1" i="0" smtClean="0">
                          <a:solidFill>
                            <a:srgbClr val="C00000"/>
                          </a:solidFill>
                          <a:latin typeface="+mn-lt"/>
                          <a:ea typeface="Cambria Math" panose="02040503050406030204" pitchFamily="18" charset="0"/>
                        </a:rPr>
                        <m:t>= 4</m:t>
                      </m:r>
                    </m:oMath>
                  </a14:m>
                  <a:endParaRPr lang="en-US" sz="2800" b="1" dirty="0">
                    <a:solidFill>
                      <a:srgbClr val="C00000"/>
                    </a:solidFill>
                    <a:latin typeface="+mn-lt"/>
                  </a:endParaRPr>
                </a:p>
              </p:txBody>
            </p:sp>
          </mc:Choice>
          <mc:Fallback xmlns="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BA20A472-6B81-E81C-1B7C-6EBC76CD1C6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984939" y="4014032"/>
                  <a:ext cx="2805685" cy="940899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CCA7CD9E-D2BE-4194-AE4F-824E62AB5F1F}"/>
                </a:ext>
              </a:extLst>
            </p:cNvPr>
            <p:cNvSpPr/>
            <p:nvPr/>
          </p:nvSpPr>
          <p:spPr>
            <a:xfrm>
              <a:off x="9110440" y="3862233"/>
              <a:ext cx="2651760" cy="1217238"/>
            </a:xfrm>
            <a:noFill/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noFill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638CFB1E-0DD3-47B6-9F88-194DCC55B2DC}"/>
              </a:ext>
            </a:extLst>
          </p:cNvPr>
          <p:cNvGrpSpPr/>
          <p:nvPr/>
        </p:nvGrpSpPr>
        <p:grpSpPr>
          <a:xfrm>
            <a:off x="5433932" y="4961401"/>
            <a:ext cx="5185702" cy="1217238"/>
            <a:chOff x="5542211" y="5190024"/>
            <a:chExt cx="5185702" cy="121723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AA9D2244-3594-F992-8B0B-F30372FCF7C9}"/>
                    </a:ext>
                  </a:extLst>
                </p:cNvPr>
                <p:cNvSpPr txBox="1"/>
                <p:nvPr/>
              </p:nvSpPr>
              <p:spPr>
                <a:xfrm>
                  <a:off x="5542211" y="5372427"/>
                  <a:ext cx="5185702" cy="94872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>
                  <a:spAutoFit/>
                </a:bodyPr>
                <a:lstStyle/>
                <a:p>
                  <a:pPr algn="just"/>
                  <a:r>
                    <a:rPr lang="en-US" sz="3200" b="1" dirty="0">
                      <a:solidFill>
                        <a:srgbClr val="C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sz="32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3200" b="1" i="0" smtClean="0">
                              <a:solidFill>
                                <a:srgbClr val="C00000"/>
                              </a:solidFill>
                              <a:latin typeface="+mn-lt"/>
                            </a:rPr>
                            <m:t>12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3200" b="1" i="0" smtClean="0">
                              <a:solidFill>
                                <a:srgbClr val="C00000"/>
                              </a:solidFill>
                              <a:latin typeface="+mn-lt"/>
                            </a:rPr>
                            <m:t>5</m:t>
                          </m:r>
                        </m:den>
                      </m:f>
                      <m:r>
                        <m:rPr>
                          <m:nor/>
                        </m:rPr>
                        <a:rPr lang="en-US" sz="3200" b="1" i="0" smtClean="0">
                          <a:solidFill>
                            <a:srgbClr val="C00000"/>
                          </a:solidFill>
                          <a:latin typeface="+mn-lt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3200" b="1" i="0" smtClean="0">
                          <a:solidFill>
                            <a:srgbClr val="C00000"/>
                          </a:solidFill>
                          <a:latin typeface="+mn-lt"/>
                          <a:ea typeface="Cambria Math" panose="02040503050406030204" pitchFamily="18" charset="0"/>
                        </a:rPr>
                        <m:t>÷</m:t>
                      </m:r>
                      <m:r>
                        <m:rPr>
                          <m:nor/>
                        </m:rPr>
                        <a:rPr lang="en-US" sz="3200" b="1" i="0" smtClean="0">
                          <a:solidFill>
                            <a:srgbClr val="C00000"/>
                          </a:solidFill>
                          <a:latin typeface="+mn-lt"/>
                          <a:ea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32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3200" b="1" i="0" smtClean="0">
                              <a:solidFill>
                                <a:srgbClr val="C00000"/>
                              </a:solidFill>
                              <a:latin typeface="+mn-lt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3200" b="1" i="0" smtClean="0">
                              <a:solidFill>
                                <a:srgbClr val="C00000"/>
                              </a:solidFill>
                              <a:latin typeface="+mn-lt"/>
                            </a:rPr>
                            <m:t>5</m:t>
                          </m:r>
                        </m:den>
                      </m:f>
                      <m:r>
                        <m:rPr>
                          <m:nor/>
                        </m:rPr>
                        <a:rPr lang="en-US" sz="3200" b="1" i="0" smtClean="0">
                          <a:solidFill>
                            <a:srgbClr val="C00000"/>
                          </a:solidFill>
                          <a:latin typeface="+mn-lt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3200" b="1" i="0" smtClean="0">
                          <a:solidFill>
                            <a:srgbClr val="C00000"/>
                          </a:solidFill>
                          <a:latin typeface="+mn-lt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200" b="1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3200" b="1">
                              <a:solidFill>
                                <a:srgbClr val="C00000"/>
                              </a:solidFill>
                              <a:latin typeface="+mn-lt"/>
                            </a:rPr>
                            <m:t>12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3200" b="1">
                              <a:solidFill>
                                <a:srgbClr val="C00000"/>
                              </a:solidFill>
                              <a:latin typeface="+mn-lt"/>
                            </a:rPr>
                            <m:t>5</m:t>
                          </m:r>
                        </m:den>
                      </m:f>
                      <m:r>
                        <m:rPr>
                          <m:nor/>
                        </m:rPr>
                        <a:rPr lang="en-US" sz="3200" b="1">
                          <a:solidFill>
                            <a:srgbClr val="C00000"/>
                          </a:solidFill>
                          <a:latin typeface="+mn-lt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3200" b="1" i="0" smtClean="0">
                          <a:solidFill>
                            <a:srgbClr val="C00000"/>
                          </a:solidFill>
                          <a:latin typeface="+mn-lt"/>
                          <a:ea typeface="Cambria Math" panose="02040503050406030204" pitchFamily="18" charset="0"/>
                        </a:rPr>
                        <m:t>×</m:t>
                      </m:r>
                      <m:r>
                        <m:rPr>
                          <m:nor/>
                        </m:rPr>
                        <a:rPr lang="en-US" sz="3200" b="1">
                          <a:solidFill>
                            <a:srgbClr val="C00000"/>
                          </a:solidFill>
                          <a:latin typeface="+mn-lt"/>
                          <a:ea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3200" b="1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3200" b="1" i="0" smtClean="0">
                              <a:solidFill>
                                <a:srgbClr val="C00000"/>
                              </a:solidFill>
                              <a:latin typeface="+mn-lt"/>
                            </a:rPr>
                            <m:t>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3200" b="1" i="0" smtClean="0">
                              <a:solidFill>
                                <a:srgbClr val="C00000"/>
                              </a:solidFill>
                              <a:latin typeface="+mn-lt"/>
                            </a:rPr>
                            <m:t>1</m:t>
                          </m:r>
                        </m:den>
                      </m:f>
                      <m:r>
                        <m:rPr>
                          <m:nor/>
                        </m:rPr>
                        <a:rPr lang="en-US" sz="3200" b="1" i="0" smtClean="0">
                          <a:solidFill>
                            <a:srgbClr val="C00000"/>
                          </a:solidFill>
                          <a:latin typeface="+mn-lt"/>
                        </a:rPr>
                        <m:t> = 12</m:t>
                      </m:r>
                    </m:oMath>
                  </a14:m>
                  <a:endParaRPr lang="en-US" sz="2800" b="1" dirty="0">
                    <a:solidFill>
                      <a:srgbClr val="C00000"/>
                    </a:solidFill>
                    <a:latin typeface="+mn-lt"/>
                  </a:endParaRPr>
                </a:p>
              </p:txBody>
            </p:sp>
          </mc:Choice>
          <mc:Fallback xmlns=""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AA9D2244-3594-F992-8B0B-F30372FCF7C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42211" y="5372427"/>
                  <a:ext cx="5185702" cy="948721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91E99262-B3FC-46F3-82CE-5C6F7805BE02}"/>
                </a:ext>
              </a:extLst>
            </p:cNvPr>
            <p:cNvSpPr/>
            <p:nvPr/>
          </p:nvSpPr>
          <p:spPr>
            <a:xfrm>
              <a:off x="5648763" y="5190024"/>
              <a:ext cx="5055085" cy="1217238"/>
            </a:xfrm>
            <a:noFill/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noFill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7DC558D0-AD5B-41FD-A68F-168C8367C5A6}"/>
              </a:ext>
            </a:extLst>
          </p:cNvPr>
          <p:cNvGrpSpPr/>
          <p:nvPr/>
        </p:nvGrpSpPr>
        <p:grpSpPr>
          <a:xfrm>
            <a:off x="1787155" y="5000372"/>
            <a:ext cx="3332563" cy="1217238"/>
            <a:chOff x="1685380" y="5228995"/>
            <a:chExt cx="3332563" cy="121723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2D6D53C3-CF68-A519-4CCF-489DC9C5762C}"/>
                    </a:ext>
                  </a:extLst>
                </p:cNvPr>
                <p:cNvSpPr txBox="1"/>
                <p:nvPr/>
              </p:nvSpPr>
              <p:spPr>
                <a:xfrm>
                  <a:off x="1685380" y="5289155"/>
                  <a:ext cx="3332563" cy="1062599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>
                  <a:spAutoFit/>
                </a:bodyPr>
                <a:lstStyle/>
                <a:p>
                  <a:pPr algn="just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2</m:t>
                        </m:r>
                        <m:f>
                          <m:fPr>
                            <m:ctrlPr>
                              <a:rPr lang="en-US" sz="3200" b="1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sz="3200" b="1" i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+mn-lt"/>
                              </a:rPr>
                              <m:t>2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sz="3200" b="1" i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+mn-lt"/>
                              </a:rPr>
                              <m:t>5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  <a:ea typeface="Cambria Math" panose="02040503050406030204" pitchFamily="18" charset="0"/>
                          </a:rPr>
                          <m:t>÷</m:t>
                        </m:r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  <a:ea typeface="Cambria Math" panose="02040503050406030204" pitchFamily="18" charset="0"/>
                          </a:rPr>
                          <m:t> </m:t>
                        </m:r>
                        <m:f>
                          <m:fPr>
                            <m:ctrlPr>
                              <a:rPr lang="en-US" sz="3200" b="1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sz="3200" b="1" i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+mn-lt"/>
                                <a:ea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sz="3200" b="1" i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+mn-lt"/>
                                <a:ea typeface="Cambria Math" panose="02040503050406030204" pitchFamily="18" charset="0"/>
                              </a:rPr>
                              <m:t>5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  <a:ea typeface="Cambria Math" panose="02040503050406030204" pitchFamily="18" charset="0"/>
                          </a:rPr>
                          <m:t> = 12</m:t>
                        </m:r>
                      </m:oMath>
                    </m:oMathPara>
                  </a14:m>
                  <a:endParaRPr lang="en-US" sz="3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</a:endParaRPr>
                </a:p>
              </p:txBody>
            </p:sp>
          </mc:Choice>
          <mc:Fallback xmlns="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2D6D53C3-CF68-A519-4CCF-489DC9C5762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85380" y="5289155"/>
                  <a:ext cx="3332563" cy="1062599"/>
                </a:xfrm>
                <a:prstGeom prst="rect">
                  <a:avLst/>
                </a:prstGeom>
                <a:blipFill>
                  <a:blip r:embed="rId1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572AED15-0B05-465C-90FC-150830F5B934}"/>
                </a:ext>
              </a:extLst>
            </p:cNvPr>
            <p:cNvSpPr/>
            <p:nvPr/>
          </p:nvSpPr>
          <p:spPr>
            <a:xfrm>
              <a:off x="1703283" y="5228995"/>
              <a:ext cx="3095630" cy="1217238"/>
            </a:xfrm>
            <a:noFill/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noFill/>
              </a:endParaRPr>
            </a:p>
          </p:txBody>
        </p: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D8499A2D-19ED-4150-B9AF-889BA814B043}"/>
              </a:ext>
            </a:extLst>
          </p:cNvPr>
          <p:cNvCxnSpPr/>
          <p:nvPr/>
        </p:nvCxnSpPr>
        <p:spPr>
          <a:xfrm>
            <a:off x="2996110" y="3638249"/>
            <a:ext cx="553695" cy="0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5643681E-2670-4DF3-9BB7-76B52E430C7B}"/>
              </a:ext>
            </a:extLst>
          </p:cNvPr>
          <p:cNvCxnSpPr/>
          <p:nvPr/>
        </p:nvCxnSpPr>
        <p:spPr>
          <a:xfrm>
            <a:off x="8541286" y="4133195"/>
            <a:ext cx="553695" cy="0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ABCF155-0E0A-4860-ABEE-2BEE4BA0307A}"/>
              </a:ext>
            </a:extLst>
          </p:cNvPr>
          <p:cNvCxnSpPr>
            <a:cxnSpLocks/>
          </p:cNvCxnSpPr>
          <p:nvPr/>
        </p:nvCxnSpPr>
        <p:spPr>
          <a:xfrm>
            <a:off x="8591709" y="2495958"/>
            <a:ext cx="553695" cy="0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EA68EF99-9385-4EE4-B977-406B9EEF687D}"/>
              </a:ext>
            </a:extLst>
          </p:cNvPr>
          <p:cNvCxnSpPr/>
          <p:nvPr/>
        </p:nvCxnSpPr>
        <p:spPr>
          <a:xfrm>
            <a:off x="4911772" y="5598439"/>
            <a:ext cx="553695" cy="0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150004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22;p10">
            <a:extLst>
              <a:ext uri="{FF2B5EF4-FFF2-40B4-BE49-F238E27FC236}">
                <a16:creationId xmlns:a16="http://schemas.microsoft.com/office/drawing/2014/main" id="{D98D8C86-09D2-4530-A165-3666C3BFA106}"/>
              </a:ext>
            </a:extLst>
          </p:cNvPr>
          <p:cNvSpPr txBox="1"/>
          <p:nvPr/>
        </p:nvSpPr>
        <p:spPr>
          <a:xfrm>
            <a:off x="0" y="572301"/>
            <a:ext cx="12192000" cy="584735"/>
          </a:xfrm>
          <a:prstGeom prst="rect">
            <a:avLst/>
          </a:prstGeom>
          <a:solidFill>
            <a:srgbClr val="0076A3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1">
              <a:buSzPts val="6000"/>
              <a:buFont typeface="Comic Sans MS"/>
            </a:pPr>
            <a:r>
              <a:rPr lang="en-US" sz="3200" b="1" dirty="0">
                <a:solidFill>
                  <a:schemeClr val="bg1"/>
                </a:solidFill>
                <a:latin typeface="Comic Sans MS"/>
                <a:sym typeface="Comic Sans MS"/>
              </a:rPr>
              <a:t>Result</a:t>
            </a:r>
            <a:endParaRPr lang="en-US" sz="3200" b="1" dirty="0">
              <a:solidFill>
                <a:schemeClr val="bg1"/>
              </a:solidFill>
              <a:latin typeface="Comic Sans M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F2684AC1-1A52-4C2F-9703-AD20748BD4C1}"/>
                  </a:ext>
                </a:extLst>
              </p:cNvPr>
              <p:cNvSpPr/>
              <p:nvPr/>
            </p:nvSpPr>
            <p:spPr>
              <a:xfrm>
                <a:off x="2803144" y="2246576"/>
                <a:ext cx="6624320" cy="914400"/>
              </a:xfrm>
              <a:prstGeom prst="roundRect">
                <a:avLst/>
              </a:prstGeom>
              <a:ln/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800" b="1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b="1" cap="none" spc="0" dirty="0">
                    <a:ln w="22225">
                      <a:noFill/>
                      <a:prstDash val="solid"/>
                    </a:ln>
                    <a:solidFill>
                      <a:schemeClr val="bg1"/>
                    </a:solidFill>
                    <a:effectLst/>
                    <a:latin typeface="+mj-lt"/>
                  </a:rPr>
                  <a:t>To divide two fractions</a:t>
                </a:r>
              </a:p>
            </p:txBody>
          </p:sp>
        </mc:Choice>
        <mc:Fallback xmlns=""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F2684AC1-1A52-4C2F-9703-AD20748BD4C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3144" y="2246576"/>
                <a:ext cx="6624320" cy="914400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813D27D2-07EE-4DDB-8D6E-F56B49BE8A9C}"/>
                  </a:ext>
                </a:extLst>
              </p:cNvPr>
              <p:cNvSpPr/>
              <p:nvPr/>
            </p:nvSpPr>
            <p:spPr>
              <a:xfrm>
                <a:off x="2791823" y="4019782"/>
                <a:ext cx="6608354" cy="1250258"/>
              </a:xfrm>
              <a:prstGeom prst="roundRect">
                <a:avLst/>
              </a:prstGeom>
              <a:ln/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800" b="1" dirty="0">
                        <a:ln w="22225">
                          <a:noFill/>
                          <a:prstDash val="solid"/>
                        </a:ln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b="1" dirty="0">
                    <a:ln w="22225">
                      <a:noFill/>
                      <a:prstDash val="solid"/>
                    </a:ln>
                    <a:solidFill>
                      <a:schemeClr val="bg1"/>
                    </a:solidFill>
                    <a:latin typeface="+mj-lt"/>
                  </a:rPr>
                  <a:t>Multiply the first fraction by the reciprocal of the second fraction</a:t>
                </a:r>
              </a:p>
            </p:txBody>
          </p:sp>
        </mc:Choice>
        <mc:Fallback xmlns=""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813D27D2-07EE-4DDB-8D6E-F56B49BE8A9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1823" y="4019782"/>
                <a:ext cx="6608354" cy="1250258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FE9F0837-5826-FB0C-3EA2-9E606A5B2A40}"/>
              </a:ext>
            </a:extLst>
          </p:cNvPr>
          <p:cNvCxnSpPr>
            <a:cxnSpLocks/>
          </p:cNvCxnSpPr>
          <p:nvPr/>
        </p:nvCxnSpPr>
        <p:spPr>
          <a:xfrm>
            <a:off x="6096000" y="3160976"/>
            <a:ext cx="0" cy="917327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615786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22;p10">
            <a:extLst>
              <a:ext uri="{FF2B5EF4-FFF2-40B4-BE49-F238E27FC236}">
                <a16:creationId xmlns:a16="http://schemas.microsoft.com/office/drawing/2014/main" id="{D98D8C86-09D2-4530-A165-3666C3BFA106}"/>
              </a:ext>
            </a:extLst>
          </p:cNvPr>
          <p:cNvSpPr txBox="1"/>
          <p:nvPr/>
        </p:nvSpPr>
        <p:spPr>
          <a:xfrm>
            <a:off x="0" y="572301"/>
            <a:ext cx="12192000" cy="584735"/>
          </a:xfrm>
          <a:prstGeom prst="rect">
            <a:avLst/>
          </a:prstGeom>
          <a:solidFill>
            <a:srgbClr val="0076A3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1">
              <a:buSzPts val="6000"/>
              <a:buFont typeface="Comic Sans MS"/>
            </a:pPr>
            <a:r>
              <a:rPr lang="en-US" sz="3200" b="1" dirty="0">
                <a:solidFill>
                  <a:schemeClr val="bg1"/>
                </a:solidFill>
                <a:latin typeface="Comic Sans MS"/>
                <a:sym typeface="Comic Sans MS"/>
              </a:rPr>
              <a:t>Result</a:t>
            </a:r>
            <a:endParaRPr lang="en-US" sz="3200" b="1" dirty="0">
              <a:solidFill>
                <a:schemeClr val="bg1"/>
              </a:solidFill>
              <a:latin typeface="Comic Sans M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F2684AC1-1A52-4C2F-9703-AD20748BD4C1}"/>
                  </a:ext>
                </a:extLst>
              </p:cNvPr>
              <p:cNvSpPr/>
              <p:nvPr/>
            </p:nvSpPr>
            <p:spPr>
              <a:xfrm>
                <a:off x="2783840" y="1317662"/>
                <a:ext cx="6624320" cy="914400"/>
              </a:xfrm>
              <a:prstGeom prst="roundRect">
                <a:avLst/>
              </a:prstGeom>
              <a:ln/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800" b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b="1" dirty="0">
                    <a:solidFill>
                      <a:schemeClr val="bg1"/>
                    </a:solidFill>
                    <a:latin typeface="+mj-lt"/>
                  </a:rPr>
                  <a:t>To divide two mixed numbers</a:t>
                </a:r>
              </a:p>
            </p:txBody>
          </p:sp>
        </mc:Choice>
        <mc:Fallback xmlns=""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F2684AC1-1A52-4C2F-9703-AD20748BD4C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3840" y="1317662"/>
                <a:ext cx="6624320" cy="914400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813D27D2-07EE-4DDB-8D6E-F56B49BE8A9C}"/>
                  </a:ext>
                </a:extLst>
              </p:cNvPr>
              <p:cNvSpPr/>
              <p:nvPr/>
            </p:nvSpPr>
            <p:spPr>
              <a:xfrm>
                <a:off x="2799806" y="4290080"/>
                <a:ext cx="6608354" cy="1250258"/>
              </a:xfrm>
              <a:prstGeom prst="roundRect">
                <a:avLst/>
              </a:prstGeom>
              <a:ln/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800" b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b="1" dirty="0">
                    <a:solidFill>
                      <a:schemeClr val="bg1"/>
                    </a:solidFill>
                    <a:latin typeface="+mj-lt"/>
                  </a:rPr>
                  <a:t>Multiply the first fraction by the reciprocal of the second fraction</a:t>
                </a:r>
              </a:p>
            </p:txBody>
          </p:sp>
        </mc:Choice>
        <mc:Fallback xmlns=""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813D27D2-07EE-4DDB-8D6E-F56B49BE8A9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9806" y="4290080"/>
                <a:ext cx="6608354" cy="1250258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A7B8DBD3-5E4B-4A77-8429-B4BD77B81930}"/>
              </a:ext>
            </a:extLst>
          </p:cNvPr>
          <p:cNvCxnSpPr>
            <a:cxnSpLocks/>
          </p:cNvCxnSpPr>
          <p:nvPr/>
        </p:nvCxnSpPr>
        <p:spPr>
          <a:xfrm flipH="1">
            <a:off x="6132805" y="3603662"/>
            <a:ext cx="7983" cy="686418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2D933AFF-ABA7-40E5-8AAD-08E0EEF421FA}"/>
                  </a:ext>
                </a:extLst>
              </p:cNvPr>
              <p:cNvSpPr/>
              <p:nvPr/>
            </p:nvSpPr>
            <p:spPr>
              <a:xfrm>
                <a:off x="2799806" y="2689262"/>
                <a:ext cx="6624320" cy="914400"/>
              </a:xfrm>
              <a:prstGeom prst="roundRect">
                <a:avLst/>
              </a:prstGeom>
              <a:ln/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800" b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b="1" dirty="0">
                    <a:solidFill>
                      <a:schemeClr val="bg1"/>
                    </a:solidFill>
                    <a:latin typeface="+mj-lt"/>
                  </a:rPr>
                  <a:t>Write them as improper fractions</a:t>
                </a:r>
              </a:p>
            </p:txBody>
          </p:sp>
        </mc:Choice>
        <mc:Fallback xmlns=""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2D933AFF-ABA7-40E5-8AAD-08E0EEF421F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9806" y="2689262"/>
                <a:ext cx="6624320" cy="914400"/>
              </a:xfrm>
              <a:prstGeom prst="roundRect">
                <a:avLst/>
              </a:prstGeom>
              <a:blipFill>
                <a:blip r:embed="rId6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FE9F0837-5826-FB0C-3EA2-9E606A5B2A40}"/>
              </a:ext>
            </a:extLst>
          </p:cNvPr>
          <p:cNvCxnSpPr>
            <a:cxnSpLocks/>
          </p:cNvCxnSpPr>
          <p:nvPr/>
        </p:nvCxnSpPr>
        <p:spPr>
          <a:xfrm>
            <a:off x="6132805" y="2220832"/>
            <a:ext cx="0" cy="45720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084862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OFFICE THEME" val="YZFND0yU"/>
  <p:tag name="ARTICULATE_DESIGN_ID_INTEGRAL" val="2glpRE75"/>
  <p:tag name="ARTICULATE_PROJECT_OPEN" val="0"/>
  <p:tag name="ARTICULATE_SLIDE_COUNT" val="4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Integral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Comic Sans MS">
      <a:majorFont>
        <a:latin typeface="Comic Sans MS"/>
        <a:ea typeface=""/>
        <a:cs typeface=""/>
      </a:majorFont>
      <a:minorFont>
        <a:latin typeface="Comic Sans MS"/>
        <a:ea typeface=""/>
        <a:cs typeface="Com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5E2E8F8499C854F9A11F18483A7E19F" ma:contentTypeVersion="5" ma:contentTypeDescription="Create a new document." ma:contentTypeScope="" ma:versionID="e890c0f1d7babceb9e9280754058cb88">
  <xsd:schema xmlns:xsd="http://www.w3.org/2001/XMLSchema" xmlns:xs="http://www.w3.org/2001/XMLSchema" xmlns:p="http://schemas.microsoft.com/office/2006/metadata/properties" xmlns:ns2="44acde19-412e-4d58-ab54-075aabd90b17" xmlns:ns3="50fccd82-5d9a-42c4-9d81-eb87a769252e" targetNamespace="http://schemas.microsoft.com/office/2006/metadata/properties" ma:root="true" ma:fieldsID="865860430d6b107a9b163cdaeb084241" ns2:_="" ns3:_="">
    <xsd:import namespace="44acde19-412e-4d58-ab54-075aabd90b17"/>
    <xsd:import namespace="50fccd82-5d9a-42c4-9d81-eb87a769252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4acde19-412e-4d58-ab54-075aabd90b1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fccd82-5d9a-42c4-9d81-eb87a769252e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F8EDB57-09A0-4C29-BC94-3E9320684E5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195524C-2A78-4006-BCF5-4CEC07B8C4D6}"/>
</file>

<file path=customXml/itemProps3.xml><?xml version="1.0" encoding="utf-8"?>
<ds:datastoreItem xmlns:ds="http://schemas.openxmlformats.org/officeDocument/2006/customXml" ds:itemID="{B52C9AE0-2863-482C-91B6-D8A991EB5B04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d23d726e-30b8-4020-9bcc-ea20acae9033"/>
    <ds:schemaRef ds:uri="20540652-c8d4-4907-a72c-8ae251fa5497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23731</TotalTime>
  <Words>3542</Words>
  <Application>Microsoft Office PowerPoint</Application>
  <PresentationFormat>Widescreen</PresentationFormat>
  <Paragraphs>538</Paragraphs>
  <Slides>41</Slides>
  <Notes>41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41</vt:i4>
      </vt:variant>
    </vt:vector>
  </HeadingPairs>
  <TitlesOfParts>
    <vt:vector size="51" baseType="lpstr">
      <vt:lpstr>Arial</vt:lpstr>
      <vt:lpstr>Calibri</vt:lpstr>
      <vt:lpstr>Calibri Light</vt:lpstr>
      <vt:lpstr>Cambria Math</vt:lpstr>
      <vt:lpstr>Comic Sans MS</vt:lpstr>
      <vt:lpstr>Noto Sans Symbols</vt:lpstr>
      <vt:lpstr>Times New Roman</vt:lpstr>
      <vt:lpstr>Twentieth Century</vt:lpstr>
      <vt:lpstr>Integral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Zeina Hijazi</dc:creator>
  <cp:lastModifiedBy>Theresia Tabchi</cp:lastModifiedBy>
  <cp:revision>410</cp:revision>
  <dcterms:created xsi:type="dcterms:W3CDTF">2020-11-03T06:34:51Z</dcterms:created>
  <dcterms:modified xsi:type="dcterms:W3CDTF">2023-09-07T06:15:20Z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2E4F087A-4617-40CF-AC35-23543E2ED431</vt:lpwstr>
  </property>
  <property fmtid="{D5CDD505-2E9C-101B-9397-08002B2CF9AE}" pid="3" name="ArticulatePath">
    <vt:lpwstr>U1 - EB2 - Semaine 1- Dec 14, 2020</vt:lpwstr>
  </property>
  <property fmtid="{D5CDD505-2E9C-101B-9397-08002B2CF9AE}" pid="4" name="ContentTypeId">
    <vt:lpwstr>0x010100F5E2E8F8499C854F9A11F18483A7E19F</vt:lpwstr>
  </property>
  <property fmtid="{D5CDD505-2E9C-101B-9397-08002B2CF9AE}" pid="5" name="Order">
    <vt:r8>149700</vt:r8>
  </property>
  <property fmtid="{D5CDD505-2E9C-101B-9397-08002B2CF9AE}" pid="6" name="xd_Signature">
    <vt:bool>false</vt:bool>
  </property>
  <property fmtid="{D5CDD505-2E9C-101B-9397-08002B2CF9AE}" pid="7" name="xd_ProgID">
    <vt:lpwstr/>
  </property>
  <property fmtid="{D5CDD505-2E9C-101B-9397-08002B2CF9AE}" pid="8" name="_ExtendedDescription">
    <vt:lpwstr/>
  </property>
  <property fmtid="{D5CDD505-2E9C-101B-9397-08002B2CF9AE}" pid="9" name="TriggerFlowInfo">
    <vt:lpwstr/>
  </property>
  <property fmtid="{D5CDD505-2E9C-101B-9397-08002B2CF9AE}" pid="10" name="_SourceUrl">
    <vt:lpwstr/>
  </property>
  <property fmtid="{D5CDD505-2E9C-101B-9397-08002B2CF9AE}" pid="11" name="_SharedFileIndex">
    <vt:lpwstr/>
  </property>
  <property fmtid="{D5CDD505-2E9C-101B-9397-08002B2CF9AE}" pid="12" name="ComplianceAssetId">
    <vt:lpwstr/>
  </property>
  <property fmtid="{D5CDD505-2E9C-101B-9397-08002B2CF9AE}" pid="13" name="TemplateUrl">
    <vt:lpwstr/>
  </property>
</Properties>
</file>