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3"/>
  </p:notesMasterIdLst>
  <p:handoutMasterIdLst>
    <p:handoutMasterId r:id="rId34"/>
  </p:handoutMasterIdLst>
  <p:sldIdLst>
    <p:sldId id="1946" r:id="rId5"/>
    <p:sldId id="1948" r:id="rId6"/>
    <p:sldId id="527" r:id="rId7"/>
    <p:sldId id="1949" r:id="rId8"/>
    <p:sldId id="1951" r:id="rId9"/>
    <p:sldId id="677" r:id="rId10"/>
    <p:sldId id="1952" r:id="rId11"/>
    <p:sldId id="1953" r:id="rId12"/>
    <p:sldId id="1954" r:id="rId13"/>
    <p:sldId id="1955" r:id="rId14"/>
    <p:sldId id="1956" r:id="rId15"/>
    <p:sldId id="1957" r:id="rId16"/>
    <p:sldId id="1958" r:id="rId17"/>
    <p:sldId id="1959" r:id="rId18"/>
    <p:sldId id="1960" r:id="rId19"/>
    <p:sldId id="1961" r:id="rId20"/>
    <p:sldId id="1962" r:id="rId21"/>
    <p:sldId id="1963" r:id="rId22"/>
    <p:sldId id="1964" r:id="rId23"/>
    <p:sldId id="1965" r:id="rId24"/>
    <p:sldId id="699" r:id="rId25"/>
    <p:sldId id="1966" r:id="rId26"/>
    <p:sldId id="1967" r:id="rId27"/>
    <p:sldId id="1968" r:id="rId28"/>
    <p:sldId id="1969" r:id="rId29"/>
    <p:sldId id="1970" r:id="rId30"/>
    <p:sldId id="1971" r:id="rId31"/>
    <p:sldId id="258" r:id="rId32"/>
  </p:sldIdLst>
  <p:sldSz cx="12192000" cy="6858000"/>
  <p:notesSz cx="6858000" cy="9144000"/>
  <p:custDataLst>
    <p:tags r:id="rId3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944" userDrawn="1">
          <p15:clr>
            <a:srgbClr val="A4A3A4"/>
          </p15:clr>
        </p15:guide>
        <p15:guide id="2" pos="1536" userDrawn="1">
          <p15:clr>
            <a:srgbClr val="A4A3A4"/>
          </p15:clr>
        </p15:guide>
        <p15:guide id="3" orient="horz" pos="3528"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29" clrIdx="15">
    <p:extLst>
      <p:ext uri="{19B8F6BF-5375-455C-9EA6-DF929625EA0E}">
        <p15:presenceInfo xmlns:p15="http://schemas.microsoft.com/office/powerpoint/2012/main" userId="S::Theresia.Tabchi@qitabi.org::04654ed0-3f64-44cb-b32b-c45aabe67ae5" providerId="AD"/>
      </p:ext>
    </p:extLst>
  </p:cmAuthor>
  <p:cmAuthor id="16" name="Elie Berberian" initials="EB" lastIdx="2" clrIdx="16">
    <p:extLst>
      <p:ext uri="{19B8F6BF-5375-455C-9EA6-DF929625EA0E}">
        <p15:presenceInfo xmlns:p15="http://schemas.microsoft.com/office/powerpoint/2012/main" userId="S::elie.berberian@qitabi.org::809d8dc8-07a5-4055-8049-407d3da2be71" providerId="AD"/>
      </p:ext>
    </p:extLst>
  </p:cmAuthor>
  <p:cmAuthor id="17" name="Khatchig-Hrag" initials="K" lastIdx="1" clrIdx="17">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97" autoAdjust="0"/>
    <p:restoredTop sz="56030" autoAdjust="0"/>
  </p:normalViewPr>
  <p:slideViewPr>
    <p:cSldViewPr snapToGrid="0">
      <p:cViewPr varScale="1">
        <p:scale>
          <a:sx n="48" d="100"/>
          <a:sy n="48" d="100"/>
        </p:scale>
        <p:origin x="1944" y="43"/>
      </p:cViewPr>
      <p:guideLst>
        <p:guide orient="horz" pos="1944"/>
        <p:guide pos="1536"/>
        <p:guide orient="horz" pos="3528"/>
      </p:guideLst>
    </p:cSldViewPr>
  </p:slideViewPr>
  <p:outlineViewPr>
    <p:cViewPr>
      <p:scale>
        <a:sx n="33" d="100"/>
        <a:sy n="33" d="100"/>
      </p:scale>
      <p:origin x="0" y="-16704"/>
    </p:cViewPr>
    <p:sldLst>
      <p:sld r:id="rId1" collapse="1"/>
    </p:sldLst>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20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27-Sep-23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3169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indent="0">
                  <a:lnSpc>
                    <a:spcPct val="107000"/>
                  </a:lnSpc>
                  <a:spcBef>
                    <a:spcPts val="0"/>
                  </a:spcBef>
                  <a:spcAft>
                    <a:spcPts val="800"/>
                  </a:spcAft>
                </a:pPr>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Pour soustraire une fraction d'un nombre, nous trouvons une fraction qui est équivalente au nombre et qui a le même dénominateur que la fraction à soustraire, puis nous soustrayons.</a:t>
                </a:r>
              </a:p>
              <a:p>
                <a:pPr marL="228600" marR="0" indent="0">
                  <a:lnSpc>
                    <a:spcPct val="107000"/>
                  </a:lnSpc>
                  <a:spcBef>
                    <a:spcPts val="0"/>
                  </a:spcBef>
                  <a:spcAft>
                    <a:spcPts val="800"/>
                  </a:spcAft>
                </a:pP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Donc, pour soustraire </a:t>
                </a:r>
                <a14:m>
                  <m:oMath xmlns:m="http://schemas.openxmlformats.org/officeDocument/2006/math">
                    <m:r>
                      <a:rPr lang="fr-FR" sz="1800" b="1" i="0" noProof="0" smtClean="0">
                        <a:effectLst/>
                        <a:latin typeface="Cambria Math" panose="02040503050406030204" pitchFamily="18" charset="0"/>
                        <a:ea typeface="Calibri" panose="020F0502020204030204" pitchFamily="34" charset="0"/>
                        <a:cs typeface="Times New Roman" panose="02020603050405020304" pitchFamily="18" charset="0"/>
                      </a:rPr>
                      <m:t> </m:t>
                    </m:r>
                    <m:f>
                      <m:fPr>
                        <m:ctrlP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𝟕</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𝟗</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de 2, nous écrivons 2 comme une fraction de dénominateur égal à 9,</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puis nous soustrayons.</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𝟕</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𝟕</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𝟏𝟖</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𝟕</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𝟏𝟏</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den>
                    </m:f>
                  </m:oMath>
                </a14:m>
                <a:r>
                  <a:rPr lang="fr-FR" sz="1200" b="1" i="0" u="none" strike="noStrike" cap="none" noProof="0" dirty="0">
                    <a:solidFill>
                      <a:schemeClr val="dk1"/>
                    </a:solidFill>
                    <a:effectLst/>
                    <a:latin typeface="Calibri"/>
                    <a:ea typeface="Calibri"/>
                    <a:cs typeface="Calibri"/>
                    <a:sym typeface="Calibri"/>
                  </a:rPr>
                  <a: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7/9</a:t>
                </a:r>
                <a:r>
                  <a:rPr lang="en-US" sz="1800" b="0" dirty="0">
                    <a:effectLst/>
                    <a:latin typeface="Calibri" panose="020F0502020204030204" pitchFamily="34" charset="0"/>
                    <a:ea typeface="Calibri" panose="020F0502020204030204" pitchFamily="34" charset="0"/>
                    <a:cs typeface="Arial" panose="020B0604020202020204" pitchFamily="34" charset="0"/>
                  </a:rPr>
                  <a:t> from 2, we write 2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9</a:t>
                </a:r>
                <a:r>
                  <a:rPr lang="en-US" sz="1800" b="0" i="0">
                    <a:effectLst/>
                    <a:latin typeface="Cambria Math" panose="02040503050406030204" pitchFamily="18" charset="0"/>
                    <a:ea typeface="Calibri" panose="020F0502020204030204" pitchFamily="34" charset="0"/>
                    <a:cs typeface="Arial" panose="020B0604020202020204" pitchFamily="34" charset="0"/>
                  </a:rPr>
                  <a:t>,</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200" b="0" i="0" u="none" strike="noStrike" cap="none">
                    <a:solidFill>
                      <a:schemeClr val="dk1"/>
                    </a:solidFill>
                    <a:effectLst/>
                    <a:latin typeface="Calibri"/>
                    <a:ea typeface="Calibri"/>
                    <a:cs typeface="Calibri"/>
                    <a:sym typeface="Calibri"/>
                  </a:rPr>
                  <a:t>2−7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2×9</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9=18</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9=11</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9</a:t>
                </a:r>
                <a:endParaRPr lang="fr-FR" sz="1200" b="0" i="0" u="none" strike="noStrike" cap="none" dirty="0">
                  <a:solidFill>
                    <a:schemeClr val="dk1"/>
                  </a:solidFill>
                  <a:effectLst/>
                  <a:latin typeface="Calibri"/>
                  <a:ea typeface="Calibri"/>
                  <a:cs typeface="Calibri"/>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a:latin typeface="Comic Sans MS" panose="030F0702030302020204" pitchFamily="66" charset="0"/>
            </a:endParaRPr>
          </a:p>
        </p:txBody>
      </p:sp>
    </p:spTree>
    <p:extLst>
      <p:ext uri="{BB962C8B-B14F-4D97-AF65-F5344CB8AC3E}">
        <p14:creationId xmlns:p14="http://schemas.microsoft.com/office/powerpoint/2010/main" val="2151962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rPr>
              <a:t>Complétez</a:t>
            </a:r>
            <a:r>
              <a:rPr lang="fr-FR" sz="1800" b="1" baseline="0" noProof="0" dirty="0">
                <a:effectLst/>
                <a:latin typeface="Calibri" panose="020F0502020204030204" pitchFamily="34" charset="0"/>
                <a:ea typeface="Calibri" panose="020F0502020204030204" pitchFamily="34" charset="0"/>
              </a:rPr>
              <a:t> pour trouver la différence. »</a:t>
            </a:r>
            <a:endParaRPr lang="fr-FR" sz="1800" b="1" noProof="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a:latin typeface="Comic Sans MS" panose="030F0702030302020204" pitchFamily="66" charset="0"/>
            </a:endParaRPr>
          </a:p>
        </p:txBody>
      </p:sp>
    </p:spTree>
    <p:extLst>
      <p:ext uri="{BB962C8B-B14F-4D97-AF65-F5344CB8AC3E}">
        <p14:creationId xmlns:p14="http://schemas.microsoft.com/office/powerpoint/2010/main" val="2812963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indent="0">
                  <a:lnSpc>
                    <a:spcPct val="107000"/>
                  </a:lnSpc>
                  <a:spcBef>
                    <a:spcPts val="0"/>
                  </a:spcBef>
                  <a:spcAft>
                    <a:spcPts val="800"/>
                  </a:spcAft>
                </a:pP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Pour soustraire une fraction d'un nombre, nous trouvons une fraction qui est équivalente au nombre et qui a le même dénominateur que la fraction à soustraire, puis nous soustrayons.</a:t>
                </a:r>
              </a:p>
              <a:p>
                <a:pPr marL="228600" marR="0" indent="0">
                  <a:lnSpc>
                    <a:spcPct val="107000"/>
                  </a:lnSpc>
                  <a:spcBef>
                    <a:spcPts val="0"/>
                  </a:spcBef>
                  <a:spcAft>
                    <a:spcPts val="800"/>
                  </a:spcAft>
                </a:pP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Donc, pour soustraire 2 de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𝟖</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nous écrivons</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2 comme une fraction de dénominateur</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égal à 8</a:t>
                </a:r>
                <a14:m>
                  <m:oMath xmlns:m="http://schemas.openxmlformats.org/officeDocument/2006/math">
                    <m:r>
                      <a:rPr lang="fr-FR" sz="1800" b="1" i="0" noProof="0" smtClean="0">
                        <a:effectLst/>
                        <a:latin typeface="Cambria Math" panose="02040503050406030204" pitchFamily="18" charset="0"/>
                        <a:ea typeface="Calibri" panose="020F0502020204030204" pitchFamily="34" charset="0"/>
                        <a:cs typeface="Arial" panose="020B0604020202020204" pitchFamily="34" charset="0"/>
                      </a:rPr>
                      <m:t>, </m:t>
                    </m:r>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puis nous soustrayons.</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indent="0"/>
                <a14:m>
                  <m:oMath xmlns:m="http://schemas.openxmlformats.org/officeDocument/2006/math">
                    <m:f>
                      <m:fPr>
                        <m:ctrlPr>
                          <a:rPr lang="fr-FR" sz="1200" b="1" i="1" u="none" strike="noStrike" cap="none" noProof="0" smtClean="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𝟐𝟑</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𝟐𝟑</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𝟐𝟑</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𝟏𝟔</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𝟕</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𝟖</m:t>
                        </m:r>
                      </m:den>
                    </m:f>
                  </m:oMath>
                </a14:m>
                <a:r>
                  <a:rPr lang="fr-FR" sz="1200" b="1" i="0" u="none" strike="noStrike" cap="none" noProof="0" dirty="0">
                    <a:solidFill>
                      <a:schemeClr val="dk1"/>
                    </a:solidFill>
                    <a:effectLst/>
                    <a:latin typeface="Calibri"/>
                    <a:ea typeface="Calibri"/>
                    <a:cs typeface="Calibri"/>
                    <a:sym typeface="Calibri"/>
                  </a:rPr>
                  <a:t>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number from a fraction,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2 from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23/8</a:t>
                </a:r>
                <a:r>
                  <a:rPr lang="en-US" sz="1800" b="0" dirty="0">
                    <a:effectLst/>
                    <a:latin typeface="Calibri" panose="020F0502020204030204" pitchFamily="34" charset="0"/>
                    <a:ea typeface="Calibri" panose="020F0502020204030204" pitchFamily="34" charset="0"/>
                    <a:cs typeface="Arial" panose="020B0604020202020204" pitchFamily="34" charset="0"/>
                  </a:rPr>
                  <a:t>, we write 2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8</a:t>
                </a:r>
                <a:r>
                  <a:rPr lang="en-US" sz="1800" b="0" i="0">
                    <a:effectLst/>
                    <a:latin typeface="Cambria Math" panose="02040503050406030204" pitchFamily="18" charset="0"/>
                    <a:ea typeface="Calibri" panose="020F0502020204030204" pitchFamily="34" charset="0"/>
                    <a:cs typeface="Arial" panose="020B0604020202020204" pitchFamily="34" charset="0"/>
                  </a:rPr>
                  <a:t>,</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a:r>
                  <a:rPr lang="en-US" sz="1200" b="0" i="0" u="none" strike="noStrike" cap="none">
                    <a:solidFill>
                      <a:schemeClr val="dk1"/>
                    </a:solidFill>
                    <a:effectLst/>
                    <a:latin typeface="Calibri"/>
                    <a:ea typeface="Calibri"/>
                    <a:cs typeface="Calibri"/>
                    <a:sym typeface="Calibri"/>
                  </a:rPr>
                  <a:t>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8−2=23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2×8</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8=23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8−16</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8=7</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8</a:t>
                </a:r>
                <a:endParaRPr lang="fr-FR" sz="1200" b="0" i="0" u="none" strike="noStrike" cap="none" dirty="0">
                  <a:solidFill>
                    <a:schemeClr val="dk1"/>
                  </a:solidFill>
                  <a:effectLst/>
                  <a:latin typeface="Calibri"/>
                  <a:ea typeface="Calibri"/>
                  <a:cs typeface="Calibri"/>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a:latin typeface="Comic Sans MS" panose="030F0702030302020204" pitchFamily="66" charset="0"/>
            </a:endParaRPr>
          </a:p>
        </p:txBody>
      </p:sp>
    </p:spTree>
    <p:extLst>
      <p:ext uri="{BB962C8B-B14F-4D97-AF65-F5344CB8AC3E}">
        <p14:creationId xmlns:p14="http://schemas.microsoft.com/office/powerpoint/2010/main" val="3798570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14:m>
                  <m:oMath xmlns:m="http://schemas.openxmlformats.org/officeDocument/2006/math">
                    <m:f>
                      <m:fPr>
                        <m:ctrlPr>
                          <a:rPr lang="fr-FR" sz="1800" b="1" i="1" noProof="0" smtClean="0">
                            <a:solidFill>
                              <a:schemeClr val="tx1">
                                <a:lumMod val="65000"/>
                                <a:lumOff val="35000"/>
                              </a:schemeClr>
                            </a:solidFill>
                            <a:latin typeface="Cambria Math" panose="02040503050406030204" pitchFamily="18" charset="0"/>
                          </a:rPr>
                        </m:ctrlPr>
                      </m:fPr>
                      <m:num>
                        <m:r>
                          <a:rPr lang="fr-FR" sz="1800" b="1" i="1" noProof="0">
                            <a:solidFill>
                              <a:schemeClr val="tx1">
                                <a:lumMod val="65000"/>
                                <a:lumOff val="35000"/>
                              </a:schemeClr>
                            </a:solidFill>
                            <a:latin typeface="Cambria Math" panose="02040503050406030204" pitchFamily="18" charset="0"/>
                          </a:rPr>
                          <m:t>𝟏</m:t>
                        </m:r>
                      </m:num>
                      <m:den>
                        <m:r>
                          <a:rPr lang="fr-FR" sz="1800" b="1" i="1" noProof="0">
                            <a:solidFill>
                              <a:schemeClr val="tx1">
                                <a:lumMod val="65000"/>
                                <a:lumOff val="35000"/>
                              </a:schemeClr>
                            </a:solidFill>
                            <a:latin typeface="Cambria Math" panose="02040503050406030204" pitchFamily="18" charset="0"/>
                          </a:rPr>
                          <m:t>𝟒</m:t>
                        </m:r>
                      </m:den>
                    </m:f>
                  </m:oMath>
                </a14:m>
                <a:r>
                  <a:rPr lang="fr-FR" sz="1800" b="1" i="0" u="none" strike="noStrike" cap="none" noProof="0" dirty="0">
                    <a:solidFill>
                      <a:schemeClr val="tx1">
                        <a:lumMod val="65000"/>
                        <a:lumOff val="35000"/>
                      </a:schemeClr>
                    </a:solidFill>
                    <a:latin typeface="Calibri"/>
                    <a:ea typeface="Calibri"/>
                    <a:cs typeface="Calibri"/>
                    <a:sym typeface="Calibri"/>
                  </a:rPr>
                  <a:t> des élèves de la classe de Mme Aida travaillent sur un projet artistique, et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rPr>
                        </m:ctrlPr>
                      </m:fPr>
                      <m:num>
                        <m:r>
                          <a:rPr lang="fr-FR" sz="1800" b="1" i="1" noProof="0">
                            <a:solidFill>
                              <a:schemeClr val="tx1">
                                <a:lumMod val="65000"/>
                                <a:lumOff val="35000"/>
                              </a:schemeClr>
                            </a:solidFill>
                            <a:latin typeface="Cambria Math" panose="02040503050406030204" pitchFamily="18" charset="0"/>
                          </a:rPr>
                          <m:t>𝟏</m:t>
                        </m:r>
                      </m:num>
                      <m:den>
                        <m:r>
                          <a:rPr lang="fr-FR" sz="1800" b="1" i="1" noProof="0">
                            <a:solidFill>
                              <a:schemeClr val="tx1">
                                <a:lumMod val="65000"/>
                                <a:lumOff val="35000"/>
                              </a:schemeClr>
                            </a:solidFill>
                            <a:latin typeface="Cambria Math" panose="02040503050406030204" pitchFamily="18" charset="0"/>
                          </a:rPr>
                          <m:t>𝟑</m:t>
                        </m:r>
                      </m:den>
                    </m:f>
                  </m:oMath>
                </a14:m>
                <a:r>
                  <a:rPr lang="fr-FR" sz="1800" b="1" i="0" u="none" strike="noStrike" cap="none" noProof="0" dirty="0">
                    <a:solidFill>
                      <a:schemeClr val="tx1">
                        <a:lumMod val="65000"/>
                        <a:lumOff val="35000"/>
                      </a:schemeClr>
                    </a:solidFill>
                    <a:latin typeface="Calibri"/>
                    <a:ea typeface="Calibri"/>
                    <a:cs typeface="Calibri"/>
                    <a:sym typeface="Calibri"/>
                  </a:rPr>
                  <a:t> </a:t>
                </a:r>
                <a:r>
                  <a:rPr lang="fr-FR" sz="1800" b="1" noProof="0" dirty="0">
                    <a:solidFill>
                      <a:schemeClr val="tx1">
                        <a:lumMod val="65000"/>
                        <a:lumOff val="35000"/>
                      </a:schemeClr>
                    </a:solidFill>
                  </a:rPr>
                  <a:t>des élèves sculptent. Les autres élèves peignent. </a:t>
                </a:r>
                <a:endParaRPr lang="fr-FR" sz="1800" b="1" i="0" u="none" strike="noStrike" cap="none" noProof="0" dirty="0">
                  <a:solidFill>
                    <a:schemeClr val="tx1">
                      <a:lumMod val="65000"/>
                      <a:lumOff val="35000"/>
                    </a:schemeClr>
                  </a:solidFill>
                  <a:latin typeface="Calibri"/>
                  <a:ea typeface="Calibri"/>
                  <a:cs typeface="Calibri"/>
                  <a:sym typeface="Calibri"/>
                </a:endParaRPr>
              </a:p>
              <a:p>
                <a:pPr marL="228600" indent="0">
                  <a:lnSpc>
                    <a:spcPct val="107000"/>
                  </a:lnSpc>
                  <a:spcAft>
                    <a:spcPts val="800"/>
                  </a:spcAft>
                </a:pPr>
                <a:r>
                  <a:rPr lang="fr-FR" sz="1800" b="1" i="0" u="none" strike="noStrike" cap="none" noProof="0" dirty="0">
                    <a:solidFill>
                      <a:schemeClr val="tx1">
                        <a:lumMod val="65000"/>
                        <a:lumOff val="35000"/>
                      </a:schemeClr>
                    </a:solidFill>
                    <a:latin typeface="Calibri"/>
                    <a:ea typeface="Times New Roman" panose="02020603050405020304" pitchFamily="18" charset="0"/>
                    <a:cs typeface="Arial" panose="020B0604020202020204" pitchFamily="34" charset="0"/>
                    <a:sym typeface="Calibri"/>
                  </a:rPr>
                  <a:t>Quelle fraction des élèves de la classe de Mme Aida peignent ? »</a:t>
                </a:r>
                <a:endPar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a:p>
                <a:endParaRPr lang="fr-FR" sz="1800"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a:latin typeface="Comic Sans MS" panose="030F0702030302020204" pitchFamily="66" charset="0"/>
            </a:endParaRPr>
          </a:p>
        </p:txBody>
      </p:sp>
    </p:spTree>
    <p:extLst>
      <p:ext uri="{BB962C8B-B14F-4D97-AF65-F5344CB8AC3E}">
        <p14:creationId xmlns:p14="http://schemas.microsoft.com/office/powerpoint/2010/main" val="595035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l’enseignant(e)</a:t>
                </a: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la fraction des élèves qui peignent, nous avons besoin de trouver la fraction des élèves qui ne le font pas en additionnant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𝟏</m:t>
                        </m:r>
                      </m:num>
                      <m:den>
                        <m:r>
                          <a:rPr lang="fr-FR" sz="1800" b="1" i="1" noProof="0" smtClean="0">
                            <a:effectLst/>
                            <a:latin typeface="Cambria Math" panose="02040503050406030204" pitchFamily="18" charset="0"/>
                            <a:ea typeface="Calibri" panose="020F0502020204030204" pitchFamily="34" charset="0"/>
                          </a:rPr>
                          <m:t>𝟑</m:t>
                        </m:r>
                      </m:den>
                    </m:f>
                  </m:oMath>
                </a14:m>
                <a:r>
                  <a:rPr lang="fr-FR" sz="1800" b="1" noProof="0" dirty="0">
                    <a:effectLst/>
                    <a:latin typeface="Calibri" panose="020F0502020204030204" pitchFamily="34" charset="0"/>
                    <a:ea typeface="Calibri" panose="020F0502020204030204" pitchFamily="34" charset="0"/>
                  </a:rPr>
                  <a:t> et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𝟏</m:t>
                        </m:r>
                      </m:num>
                      <m:den>
                        <m:r>
                          <a:rPr lang="fr-FR" sz="1800" b="1" i="1" noProof="0" smtClean="0">
                            <a:effectLst/>
                            <a:latin typeface="Cambria Math" panose="02040503050406030204" pitchFamily="18" charset="0"/>
                            <a:ea typeface="Calibri" panose="020F0502020204030204" pitchFamily="34" charset="0"/>
                          </a:rPr>
                          <m:t>𝟒</m:t>
                        </m:r>
                      </m:den>
                    </m:f>
                  </m:oMath>
                </a14:m>
                <a:r>
                  <a:rPr lang="fr-FR" sz="1800" b="1" noProof="0" dirty="0">
                    <a:effectLst/>
                    <a:latin typeface="Calibri" panose="020F0502020204030204" pitchFamily="34" charset="0"/>
                    <a:ea typeface="Calibri" panose="020F0502020204030204" pitchFamily="34" charset="0"/>
                  </a:rPr>
                  <a:t> et puis nous soustrayons la réponse de 1.</a:t>
                </a: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fr-FR" sz="1800" b="1" i="1" noProof="0"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𝟑</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𝟒</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fr-FR" sz="1800" b="1" i="1" noProof="0"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smtClean="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fr-FR" sz="1800" b="1" noProof="0" dirty="0">
                  <a:solidFill>
                    <a:srgbClr val="000000"/>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endParaRPr>
              </a:p>
              <a:p>
                <a:pPr marL="228600" marR="0" indent="0">
                  <a:lnSpc>
                    <a:spcPct val="107000"/>
                  </a:lnSpc>
                  <a:spcBef>
                    <a:spcPts val="0"/>
                  </a:spcBef>
                  <a:spcAft>
                    <a:spcPts val="800"/>
                  </a:spcAft>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m:t>
                    </m:r>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𝟕</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a:solidFill>
                              <a:srgbClr val="000000"/>
                            </a:solidFill>
                            <a:effectLst/>
                            <a:highlight>
                              <a:srgbClr val="FFFF00"/>
                            </a:highlight>
                            <a:latin typeface="Cambria Math" panose="02040503050406030204" pitchFamily="18" charset="0"/>
                            <a:ea typeface="Times New Roman" panose="02020603050405020304" pitchFamily="18" charset="0"/>
                            <a:cs typeface="Times New Roman" panose="02020603050405020304" pitchFamily="18" charset="0"/>
                          </a:rPr>
                          <m:t>𝟏𝟐</m:t>
                        </m:r>
                      </m:den>
                    </m:f>
                  </m:oMath>
                </a14:m>
                <a:r>
                  <a:rPr lang="fr-FR" sz="1800" b="1" noProof="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a:latin typeface="Comic Sans MS" panose="030F0702030302020204" pitchFamily="66" charset="0"/>
            </a:endParaRPr>
          </a:p>
        </p:txBody>
      </p:sp>
    </p:spTree>
    <p:extLst>
      <p:ext uri="{BB962C8B-B14F-4D97-AF65-F5344CB8AC3E}">
        <p14:creationId xmlns:p14="http://schemas.microsoft.com/office/powerpoint/2010/main" val="2906058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l’enseignant(e)</a:t>
                </a: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i="0" u="none" strike="noStrike" cap="none" noProof="0" dirty="0">
                    <a:solidFill>
                      <a:schemeClr val="tx1">
                        <a:lumMod val="65000"/>
                        <a:lumOff val="35000"/>
                      </a:schemeClr>
                    </a:solidFill>
                    <a:latin typeface="Calibri"/>
                    <a:ea typeface="Calibri"/>
                    <a:cs typeface="Calibri"/>
                    <a:sym typeface="Calibri"/>
                  </a:rPr>
                  <a:t>Une course consiste à nager, faire du vélo et courir . Les participants doivent nager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rPr>
                        </m:ctrlPr>
                      </m:fPr>
                      <m:num>
                        <m:r>
                          <a:rPr lang="fr-FR" sz="1800" b="1" i="1" noProof="0">
                            <a:solidFill>
                              <a:schemeClr val="tx1">
                                <a:lumMod val="65000"/>
                                <a:lumOff val="35000"/>
                              </a:schemeClr>
                            </a:solidFill>
                            <a:latin typeface="Cambria Math" panose="02040503050406030204" pitchFamily="18" charset="0"/>
                          </a:rPr>
                          <m:t>𝟏</m:t>
                        </m:r>
                      </m:num>
                      <m:den>
                        <m:r>
                          <a:rPr lang="fr-FR" sz="1800" b="1" i="1" noProof="0">
                            <a:solidFill>
                              <a:schemeClr val="tx1">
                                <a:lumMod val="65000"/>
                                <a:lumOff val="35000"/>
                              </a:schemeClr>
                            </a:solidFill>
                            <a:latin typeface="Cambria Math" panose="02040503050406030204" pitchFamily="18" charset="0"/>
                          </a:rPr>
                          <m:t>𝟑</m:t>
                        </m:r>
                      </m:den>
                    </m:f>
                  </m:oMath>
                </a14:m>
                <a:r>
                  <a:rPr lang="fr-FR" sz="1800" b="1" i="0" u="none" strike="noStrike" cap="none" noProof="0" dirty="0">
                    <a:solidFill>
                      <a:schemeClr val="tx1">
                        <a:lumMod val="65000"/>
                        <a:lumOff val="35000"/>
                      </a:schemeClr>
                    </a:solidFill>
                    <a:latin typeface="Calibri"/>
                    <a:ea typeface="Calibri"/>
                    <a:cs typeface="Calibri"/>
                    <a:sym typeface="Calibri"/>
                  </a:rPr>
                  <a:t> de la distance et faire du vélo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rPr>
                        </m:ctrlPr>
                      </m:fPr>
                      <m:num>
                        <m:r>
                          <a:rPr lang="fr-FR" sz="1800" b="1" i="1" noProof="0">
                            <a:solidFill>
                              <a:schemeClr val="tx1">
                                <a:lumMod val="65000"/>
                                <a:lumOff val="35000"/>
                              </a:schemeClr>
                            </a:solidFill>
                            <a:latin typeface="Cambria Math" panose="02040503050406030204" pitchFamily="18" charset="0"/>
                          </a:rPr>
                          <m:t>𝟐</m:t>
                        </m:r>
                      </m:num>
                      <m:den>
                        <m:r>
                          <a:rPr lang="fr-FR" sz="1800" b="1" i="1" noProof="0">
                            <a:solidFill>
                              <a:schemeClr val="tx1">
                                <a:lumMod val="65000"/>
                                <a:lumOff val="35000"/>
                              </a:schemeClr>
                            </a:solidFill>
                            <a:latin typeface="Cambria Math" panose="02040503050406030204" pitchFamily="18" charset="0"/>
                          </a:rPr>
                          <m:t>𝟓</m:t>
                        </m:r>
                      </m:den>
                    </m:f>
                  </m:oMath>
                </a14:m>
                <a:r>
                  <a:rPr lang="fr-FR" sz="1800" b="1" i="0" u="none" strike="noStrike" cap="none" noProof="0" dirty="0">
                    <a:solidFill>
                      <a:schemeClr val="tx1">
                        <a:lumMod val="65000"/>
                        <a:lumOff val="35000"/>
                      </a:schemeClr>
                    </a:solidFill>
                    <a:latin typeface="Calibri"/>
                    <a:ea typeface="Calibri"/>
                    <a:cs typeface="Calibri"/>
                    <a:sym typeface="Calibri"/>
                  </a:rPr>
                  <a:t> de la distance.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Quelle distance auraient-ils à parcourir ? »</a:t>
                </a:r>
                <a:endParaRPr lang="fr-FR" sz="1800" b="1"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a:latin typeface="Comic Sans MS" panose="030F0702030302020204" pitchFamily="66" charset="0"/>
            </a:endParaRPr>
          </a:p>
        </p:txBody>
      </p:sp>
    </p:spTree>
    <p:extLst>
      <p:ext uri="{BB962C8B-B14F-4D97-AF65-F5344CB8AC3E}">
        <p14:creationId xmlns:p14="http://schemas.microsoft.com/office/powerpoint/2010/main" val="1894757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a:t>
                </a:r>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la distance que les participants doivent parcourir, nous additionnons les distances qu'ils doivent parcourir à la nage et à vélo et nous soustrayons la réponse de 1.</a:t>
                </a:r>
                <a:endParaRPr lang="fr-FR" sz="1800" b="1" i="1" noProof="0" dirty="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endParaRPr>
              </a:p>
              <a:p>
                <a:pPr marL="228600" indent="0"/>
                <a14:m>
                  <m:oMath xmlns:m="http://schemas.openxmlformats.org/officeDocument/2006/math">
                    <m:f>
                      <m:fPr>
                        <m:ctrlP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 × </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𝟔</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𝟏𝟏</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𝟏𝟓</m:t>
                        </m:r>
                      </m:den>
                    </m:f>
                  </m:oMath>
                </a14:m>
                <a:r>
                  <a:rPr lang="fr-FR" sz="1800" b="1" noProof="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p>
              <a:p>
                <a:pPr marL="228600" marR="0" indent="0">
                  <a:lnSpc>
                    <a:spcPct val="107000"/>
                  </a:lnSpc>
                  <a:spcBef>
                    <a:spcPts val="0"/>
                  </a:spcBef>
                  <a:spcAft>
                    <a:spcPts val="800"/>
                  </a:spcAft>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𝟏𝟓</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endParaRPr lang="fr-FR" sz="1800"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a:latin typeface="Comic Sans MS" panose="030F0702030302020204" pitchFamily="66" charset="0"/>
            </a:endParaRPr>
          </a:p>
        </p:txBody>
      </p:sp>
    </p:spTree>
    <p:extLst>
      <p:ext uri="{BB962C8B-B14F-4D97-AF65-F5344CB8AC3E}">
        <p14:creationId xmlns:p14="http://schemas.microsoft.com/office/powerpoint/2010/main" val="2518039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i="0" u="none" strike="noStrike" cap="none" noProof="0" dirty="0">
                    <a:solidFill>
                      <a:schemeClr val="tx1">
                        <a:lumMod val="65000"/>
                        <a:lumOff val="35000"/>
                      </a:schemeClr>
                    </a:solidFill>
                    <a:latin typeface="Calibri"/>
                    <a:ea typeface="Calibri" panose="020F0502020204030204" pitchFamily="34" charset="0"/>
                    <a:cs typeface="Calibri"/>
                    <a:sym typeface="Calibri"/>
                  </a:rPr>
                  <a:t>Deux amis, Lana et Samir, ont acheté deux tartes aux pommes. Lana a coupé sa tarte aux pommes en 5 parts égales et en a mangé trois. Samir a coupé la sienne en 7 parts égales et en a mangé 4 parts.</a:t>
                </a:r>
              </a:p>
              <a:p>
                <a:pPr marL="228600" indent="0">
                  <a:lnSpc>
                    <a:spcPct val="107000"/>
                  </a:lnSpc>
                  <a:spcAft>
                    <a:spcPts val="800"/>
                  </a:spcAft>
                </a:pPr>
                <a:r>
                  <a:rPr lang="fr-FR" sz="1800" b="1" i="0" u="none" strike="noStrike" cap="none" noProof="0" dirty="0">
                    <a:solidFill>
                      <a:schemeClr val="tx1">
                        <a:lumMod val="65000"/>
                        <a:lumOff val="35000"/>
                      </a:schemeClr>
                    </a:solidFill>
                    <a:latin typeface="Calibri"/>
                    <a:ea typeface="Times New Roman" panose="02020603050405020304" pitchFamily="18" charset="0"/>
                    <a:cs typeface="Arial" panose="020B0604020202020204" pitchFamily="34" charset="0"/>
                    <a:sym typeface="Calibri"/>
                  </a:rPr>
                  <a:t>Quelle fraction des deux tartes aux pommes resta-il ? »</a:t>
                </a:r>
                <a:endPar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a:p>
                <a:endParaRPr lang="fr-FR" sz="1800"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a:latin typeface="Comic Sans MS" panose="030F0702030302020204" pitchFamily="66" charset="0"/>
            </a:endParaRPr>
          </a:p>
        </p:txBody>
      </p:sp>
    </p:spTree>
    <p:extLst>
      <p:ext uri="{BB962C8B-B14F-4D97-AF65-F5344CB8AC3E}">
        <p14:creationId xmlns:p14="http://schemas.microsoft.com/office/powerpoint/2010/main" val="3029346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i="0" u="none" strike="noStrike" cap="none" dirty="0">
                    <a:solidFill>
                      <a:schemeClr val="tx1">
                        <a:lumMod val="65000"/>
                        <a:lumOff val="35000"/>
                      </a:schemeClr>
                    </a:solidFill>
                    <a:latin typeface="Calibri"/>
                    <a:ea typeface="Calibri" panose="020F0502020204030204" pitchFamily="34" charset="0"/>
                    <a:cs typeface="Calibri"/>
                    <a:sym typeface="Calibri"/>
                  </a:rPr>
                  <a:t>Deux amis, Lana et Samir, ont acheté deux tartes aux pommes. Lana a coupé sa tarte aux pommes en 5 parts égales et en a mangé trois.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i="0" u="none" strike="noStrike" cap="none" dirty="0">
                    <a:solidFill>
                      <a:schemeClr val="tx1">
                        <a:lumMod val="65000"/>
                        <a:lumOff val="35000"/>
                      </a:schemeClr>
                    </a:solidFill>
                    <a:latin typeface="Calibri"/>
                    <a:ea typeface="Calibri" panose="020F0502020204030204" pitchFamily="34" charset="0"/>
                    <a:cs typeface="Calibri"/>
                    <a:sym typeface="Calibri"/>
                  </a:rPr>
                  <a:t>Samir a coupé la sienne en 7 parts égales et en a mangé 4 parts. </a:t>
                </a:r>
                <a:r>
                  <a:rPr lang="fr-FR" sz="1800" b="1"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deux tartes aux pommes resta-il ? »</a:t>
                </a:r>
                <a:endParaRPr lang="fr-FR" sz="1800" b="1" i="0" u="none" strike="noStrike" cap="none" dirty="0">
                  <a:solidFill>
                    <a:schemeClr val="tx1">
                      <a:lumMod val="65000"/>
                      <a:lumOff val="35000"/>
                    </a:schemeClr>
                  </a:solidFill>
                  <a:latin typeface="Calibri"/>
                  <a:ea typeface="Calibri"/>
                  <a:cs typeface="Calibri"/>
                  <a:sym typeface="Calibri"/>
                </a:endParaRPr>
              </a:p>
              <a:p>
                <a:pPr marL="228600" indent="0"/>
                <a:endParaRPr lang="fr-FR" sz="1800" b="1" noProof="0" dirty="0">
                  <a:effectLst/>
                  <a:latin typeface="Calibri" panose="020F0502020204030204" pitchFamily="34" charset="0"/>
                  <a:ea typeface="Calibri" panose="020F0502020204030204" pitchFamily="34" charset="0"/>
                </a:endParaRP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la quantité restante des deux tartes aux pommes, nous soustrayons la somme des fractions qu'ils ont mangées de 2.</a:t>
                </a:r>
                <a:endParaRPr lang="fr-FR" sz="1800" b="1" i="1" noProof="0" dirty="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endParaRPr>
              </a:p>
              <a:p>
                <a:pPr marL="228600" indent="0"/>
                <a14:m>
                  <m:oMathPara xmlns:m="http://schemas.openxmlformats.org/officeDocument/2006/math">
                    <m:oMathParaPr>
                      <m:jc m:val="left"/>
                    </m:oMathParaPr>
                    <m:oMath xmlns:m="http://schemas.openxmlformats.org/officeDocument/2006/math">
                      <m:f>
                        <m:fPr>
                          <m:ctrlP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𝟕</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𝟒</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𝟕</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𝟐𝟏</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𝟐𝟎</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𝟒𝟏</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𝟑𝟓</m:t>
                          </m:r>
                        </m:den>
                      </m:f>
                    </m:oMath>
                  </m:oMathPara>
                </a14:m>
                <a:endParaRPr lang="fr-FR" sz="1800" b="1" i="1" noProof="0" dirty="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endParaRPr>
              </a:p>
              <a:p>
                <a:pPr marL="228600" indent="0"/>
                <a:endParaRPr lang="fr-FR" sz="1800" b="1" i="1" noProof="0" dirty="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endParaRPr>
              </a:p>
              <a:p>
                <a:pPr marL="228600" indent="0"/>
                <a14:m>
                  <m:oMath xmlns:m="http://schemas.openxmlformats.org/officeDocument/2006/math">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𝟕𝟎</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𝟒𝟏</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𝟐𝟗</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𝟑𝟓</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endParaRPr lang="en-US" sz="180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a:latin typeface="Comic Sans MS" panose="030F0702030302020204" pitchFamily="66" charset="0"/>
            </a:endParaRPr>
          </a:p>
        </p:txBody>
      </p:sp>
    </p:spTree>
    <p:extLst>
      <p:ext uri="{BB962C8B-B14F-4D97-AF65-F5344CB8AC3E}">
        <p14:creationId xmlns:p14="http://schemas.microsoft.com/office/powerpoint/2010/main" val="1879023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i="0" u="none" strike="noStrike" cap="none" noProof="0" dirty="0">
                    <a:solidFill>
                      <a:schemeClr val="tx1">
                        <a:lumMod val="65000"/>
                        <a:lumOff val="35000"/>
                      </a:schemeClr>
                    </a:solidFill>
                    <a:latin typeface="Calibri"/>
                    <a:ea typeface="Calibri" panose="020F0502020204030204" pitchFamily="34" charset="0"/>
                    <a:cs typeface="Calibri"/>
                    <a:sym typeface="Calibri"/>
                  </a:rPr>
                  <a:t>Parmi les élèves d'une classe, les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cs typeface="Times New Roman" panose="02020603050405020304" pitchFamily="18" charset="0"/>
                          </a:rPr>
                        </m:ctrlPr>
                      </m:fPr>
                      <m:num>
                        <m:r>
                          <a:rPr lang="fr-FR" sz="1800" b="1" i="1" noProof="0">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𝟔</m:t>
                        </m:r>
                      </m:num>
                      <m:den>
                        <m:r>
                          <a:rPr lang="fr-FR" sz="1800" b="1" i="1" noProof="0">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𝟏𝟏</m:t>
                        </m:r>
                      </m:den>
                    </m:f>
                  </m:oMath>
                </a14:m>
                <a:r>
                  <a:rPr lang="fr-FR" sz="1800" b="1" i="0" u="none" strike="noStrike" cap="none" noProof="0" dirty="0">
                    <a:solidFill>
                      <a:schemeClr val="tx1">
                        <a:lumMod val="65000"/>
                        <a:lumOff val="35000"/>
                      </a:schemeClr>
                    </a:solidFill>
                    <a:latin typeface="Calibri"/>
                    <a:ea typeface="Calibri" panose="020F0502020204030204" pitchFamily="34" charset="0"/>
                    <a:cs typeface="Calibri"/>
                    <a:sym typeface="Calibri"/>
                  </a:rPr>
                  <a:t> avaient les yeux marrons, les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𝟑𝟑</m:t>
                        </m:r>
                      </m:den>
                    </m:f>
                  </m:oMath>
                </a14:m>
                <a:r>
                  <a:rPr lang="fr-FR" sz="1800" b="1" i="0" u="none" strike="noStrike" cap="none" noProof="0" dirty="0">
                    <a:solidFill>
                      <a:schemeClr val="tx1">
                        <a:lumMod val="65000"/>
                        <a:lumOff val="35000"/>
                      </a:schemeClr>
                    </a:solidFill>
                    <a:latin typeface="Calibri"/>
                    <a:ea typeface="Calibri" panose="020F0502020204030204" pitchFamily="34" charset="0"/>
                    <a:cs typeface="Calibri"/>
                    <a:sym typeface="Calibri"/>
                  </a:rPr>
                  <a:t> avaient les yeux verts et les autres avaient les yeux bleus.</a:t>
                </a:r>
                <a:r>
                  <a:rPr lang="fr-FR" sz="1800" b="1" i="0" u="none" strike="noStrike" cap="none" noProof="0" dirty="0">
                    <a:solidFill>
                      <a:schemeClr val="tx1">
                        <a:lumMod val="65000"/>
                        <a:lumOff val="35000"/>
                      </a:schemeClr>
                    </a:solidFill>
                    <a:effectLst/>
                    <a:latin typeface="Calibri"/>
                    <a:ea typeface="Calibri" panose="020F0502020204030204" pitchFamily="34" charset="0"/>
                    <a:cs typeface="Calibri"/>
                    <a:sym typeface="Calibri"/>
                  </a:rPr>
                  <a:t> </a:t>
                </a:r>
                <a:endParaRPr lang="fr-FR" sz="1800" b="1" i="0" u="none" strike="noStrike" cap="none" noProof="0" dirty="0">
                  <a:solidFill>
                    <a:schemeClr val="tx1">
                      <a:lumMod val="65000"/>
                      <a:lumOff val="35000"/>
                    </a:schemeClr>
                  </a:solidFill>
                  <a:latin typeface="Calibri"/>
                  <a:ea typeface="Calibri"/>
                  <a:cs typeface="Calibri"/>
                  <a:sym typeface="Calibri"/>
                </a:endParaRPr>
              </a:p>
              <a:p>
                <a:pPr marL="228600" indent="0">
                  <a:lnSpc>
                    <a:spcPct val="107000"/>
                  </a:lnSpc>
                  <a:spcAft>
                    <a:spcPts val="800"/>
                  </a:spcAft>
                </a:pPr>
                <a:r>
                  <a:rPr lang="fr-FR" sz="1800" b="1" i="0" u="none" strike="noStrike" cap="none" noProof="0" dirty="0">
                    <a:solidFill>
                      <a:schemeClr val="tx1">
                        <a:lumMod val="65000"/>
                        <a:lumOff val="35000"/>
                      </a:schemeClr>
                    </a:solidFill>
                    <a:latin typeface="Calibri"/>
                    <a:ea typeface="Times New Roman" panose="02020603050405020304" pitchFamily="18" charset="0"/>
                    <a:cs typeface="Arial" panose="020B0604020202020204" pitchFamily="34" charset="0"/>
                    <a:sym typeface="Calibri"/>
                  </a:rPr>
                  <a:t>Trouvez la fraction d'élèves aux yeux bleus. »</a:t>
                </a:r>
                <a:endPar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19</a:t>
            </a:fld>
            <a:endParaRPr lang="en-US">
              <a:latin typeface="Comic Sans MS" panose="030F0702030302020204" pitchFamily="66" charset="0"/>
            </a:endParaRPr>
          </a:p>
        </p:txBody>
      </p:sp>
    </p:spTree>
    <p:extLst>
      <p:ext uri="{BB962C8B-B14F-4D97-AF65-F5344CB8AC3E}">
        <p14:creationId xmlns:p14="http://schemas.microsoft.com/office/powerpoint/2010/main" val="3421141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600" noProof="0" dirty="0">
                    <a:solidFill>
                      <a:schemeClr val="tx1">
                        <a:lumMod val="65000"/>
                        <a:lumOff val="35000"/>
                      </a:schemeClr>
                    </a:solidFill>
                    <a:latin typeface="Comic Sans MS"/>
                  </a:rPr>
                  <a:t>Soustraire des fractions.</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fr-FR"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 d’apprentissage spécifique</a:t>
                </a:r>
                <a:endParaRPr kumimoji="0" lang="fr-FR"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fr-FR" sz="3200" dirty="0">
                    <a:solidFill>
                      <a:prstClr val="black">
                        <a:lumMod val="65000"/>
                        <a:lumOff val="35000"/>
                      </a:prstClr>
                    </a:solidFill>
                    <a:latin typeface="Comic Sans MS"/>
                  </a:rPr>
                  <a:t>Soustraire un nombre d’une fraction et vice versa.</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en-US" sz="16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404943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la fraction des élèves aux yeux bleus, nous additionnons les fractions</a:t>
                </a:r>
                <a:r>
                  <a:rPr lang="fr-FR" sz="1800" b="1" baseline="0" noProof="0" dirty="0">
                    <a:effectLst/>
                    <a:latin typeface="Calibri" panose="020F0502020204030204" pitchFamily="34" charset="0"/>
                    <a:ea typeface="Calibri" panose="020F0502020204030204" pitchFamily="34" charset="0"/>
                  </a:rPr>
                  <a:t> des élèves aux yeux marrons et verts, puis nous soustrayons la réponse de 1 .</a:t>
                </a:r>
                <a:endParaRPr lang="fr-FR" sz="1800" b="1" noProof="0" dirty="0">
                  <a:effectLst/>
                  <a:latin typeface="Calibri" panose="020F0502020204030204" pitchFamily="34" charset="0"/>
                  <a:ea typeface="Calibri" panose="020F0502020204030204" pitchFamily="34" charset="0"/>
                </a:endParaRPr>
              </a:p>
              <a:p>
                <a:pPr marL="228600" marR="0" indent="0">
                  <a:lnSpc>
                    <a:spcPct val="107000"/>
                  </a:lnSpc>
                  <a:spcBef>
                    <a:spcPts val="0"/>
                  </a:spcBef>
                  <a:spcAft>
                    <a:spcPts val="800"/>
                  </a:spcAft>
                </a:pPr>
                <a14:m>
                  <m:oMathPara xmlns:m="http://schemas.openxmlformats.org/officeDocument/2006/math">
                    <m:oMathParaPr>
                      <m:jc m:val="left"/>
                    </m:oMathParaPr>
                    <m:oMath xmlns:m="http://schemas.openxmlformats.org/officeDocument/2006/math">
                      <m:f>
                        <m:fPr>
                          <m:ctrlP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𝟔</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𝟏𝟏</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𝟔</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𝟏𝟏</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𝟏𝟖</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𝟐𝟑</m:t>
                          </m:r>
                        </m:num>
                        <m:den>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𝟑𝟑</m:t>
                          </m:r>
                        </m:den>
                      </m:f>
                    </m:oMath>
                  </m:oMathPara>
                </a14:m>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14:m>
                  <m:oMath xmlns:m="http://schemas.openxmlformats.org/officeDocument/2006/math">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𝟐𝟑</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num>
                      <m:den>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𝟑𝟑</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endParaRPr lang="fr-FR" sz="1800"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a:latin typeface="Comic Sans MS" panose="030F0702030302020204" pitchFamily="66" charset="0"/>
            </a:endParaRPr>
          </a:p>
        </p:txBody>
      </p:sp>
    </p:spTree>
    <p:extLst>
      <p:ext uri="{BB962C8B-B14F-4D97-AF65-F5344CB8AC3E}">
        <p14:creationId xmlns:p14="http://schemas.microsoft.com/office/powerpoint/2010/main" val="826833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Complétez pour trouver la différence. »</a:t>
            </a:r>
            <a:endParaRPr lang="en-US" sz="1800" b="1"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3973421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indent="0">
                  <a:lnSpc>
                    <a:spcPct val="107000"/>
                  </a:lnSpc>
                  <a:spcBef>
                    <a:spcPts val="0"/>
                  </a:spcBef>
                  <a:spcAft>
                    <a:spcPts val="800"/>
                  </a:spcAft>
                </a:pPr>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Pour soustraire une fraction d'un nombre, nous trouvons une fraction qui est équivalente au nombre et qui a le même dénominateur que la fraction à soustraire, puis nous soustrayons.</a:t>
                </a:r>
              </a:p>
              <a:p>
                <a:pPr marL="228600" marR="0" indent="0">
                  <a:lnSpc>
                    <a:spcPct val="107000"/>
                  </a:lnSpc>
                  <a:spcBef>
                    <a:spcPts val="0"/>
                  </a:spcBef>
                  <a:spcAft>
                    <a:spcPts val="800"/>
                  </a:spcAft>
                </a:pP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Donc, pour soustraire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𝟓</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𝟑</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de 3, nous écrivons</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3 comme une fraction de dénominateur</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égal à 3, puis nous soustrayons.</a:t>
                </a:r>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228600" indent="0"/>
                <a14:m>
                  <m:oMath xmlns:m="http://schemas.openxmlformats.org/officeDocument/2006/math">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𝟓</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𝟓</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𝟗</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𝟓</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r>
                      <a:rPr lang="fr-FR" sz="1200" b="1" i="1" u="none" strike="noStrike" cap="none" noProof="0" smtClean="0">
                        <a:solidFill>
                          <a:schemeClr val="dk1"/>
                        </a:solidFill>
                        <a:effectLst/>
                        <a:latin typeface="Cambria Math" panose="02040503050406030204" pitchFamily="18" charset="0"/>
                        <a:ea typeface="Calibri"/>
                        <a:cs typeface="Calibri"/>
                        <a:sym typeface="Calibri"/>
                      </a:rPr>
                      <m:t>=</m:t>
                    </m:r>
                    <m:f>
                      <m:fPr>
                        <m:ctrlPr>
                          <a:rPr lang="fr-FR" sz="1200" b="1" i="1" u="none" strike="noStrike" cap="none" noProof="0">
                            <a:solidFill>
                              <a:schemeClr val="dk1"/>
                            </a:solidFill>
                            <a:effectLst/>
                            <a:latin typeface="Cambria Math" panose="02040503050406030204" pitchFamily="18" charset="0"/>
                            <a:ea typeface="Calibri"/>
                            <a:cs typeface="Calibri"/>
                            <a:sym typeface="Calibri"/>
                          </a:rPr>
                        </m:ctrlPr>
                      </m:fPr>
                      <m:num>
                        <m:r>
                          <a:rPr lang="fr-FR" sz="1200" b="1" i="1" u="none" strike="noStrike" cap="none" noProof="0" smtClean="0">
                            <a:solidFill>
                              <a:schemeClr val="dk1"/>
                            </a:solidFill>
                            <a:effectLst/>
                            <a:latin typeface="Cambria Math" panose="02040503050406030204" pitchFamily="18" charset="0"/>
                            <a:ea typeface="Calibri"/>
                            <a:cs typeface="Calibri"/>
                            <a:sym typeface="Calibri"/>
                          </a:rPr>
                          <m:t>𝟒</m:t>
                        </m:r>
                      </m:num>
                      <m:den>
                        <m:r>
                          <a:rPr lang="fr-FR" sz="1200" b="1" i="1" u="none" strike="noStrike" cap="none" noProof="0" smtClean="0">
                            <a:solidFill>
                              <a:schemeClr val="dk1"/>
                            </a:solidFill>
                            <a:effectLst/>
                            <a:latin typeface="Cambria Math" panose="02040503050406030204" pitchFamily="18" charset="0"/>
                            <a:ea typeface="Calibri"/>
                            <a:cs typeface="Calibri"/>
                            <a:sym typeface="Calibri"/>
                          </a:rPr>
                          <m:t>𝟑</m:t>
                        </m:r>
                      </m:den>
                    </m:f>
                  </m:oMath>
                </a14:m>
                <a:r>
                  <a:rPr lang="fr-FR" sz="1200" b="1" i="0" u="none" strike="noStrike" cap="none" noProof="0" dirty="0">
                    <a:solidFill>
                      <a:schemeClr val="dk1"/>
                    </a:solidFill>
                    <a:effectLst/>
                    <a:latin typeface="Calibri"/>
                    <a:ea typeface="Calibri"/>
                    <a:cs typeface="Calibri"/>
                    <a:sym typeface="Calibri"/>
                  </a:rPr>
                  <a:t> »</a:t>
                </a: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5/3</a:t>
                </a:r>
                <a:r>
                  <a:rPr lang="en-US" sz="1800" b="0" dirty="0">
                    <a:effectLst/>
                    <a:latin typeface="Calibri" panose="020F0502020204030204" pitchFamily="34" charset="0"/>
                    <a:ea typeface="Calibri" panose="020F0502020204030204" pitchFamily="34" charset="0"/>
                    <a:cs typeface="Arial" panose="020B0604020202020204" pitchFamily="34" charset="0"/>
                  </a:rPr>
                  <a:t> from 3, we write 3 as a fraction with a denominator</a:t>
                </a:r>
                <a:r>
                  <a:rPr lang="en-US" sz="1800" b="0" baseline="0" dirty="0">
                    <a:effectLst/>
                    <a:latin typeface="Calibri" panose="020F0502020204030204" pitchFamily="34" charset="0"/>
                    <a:ea typeface="Calibri" panose="020F0502020204030204" pitchFamily="34" charset="0"/>
                    <a:cs typeface="Arial" panose="020B0604020202020204" pitchFamily="34" charset="0"/>
                  </a:rPr>
                  <a:t> equal to </a:t>
                </a:r>
                <a:r>
                  <a:rPr lang="en-US" sz="1800" b="0" i="0">
                    <a:effectLst/>
                    <a:latin typeface="Cambria Math" panose="02040503050406030204" pitchFamily="18" charset="0"/>
                    <a:ea typeface="Calibri" panose="020F0502020204030204" pitchFamily="34" charset="0"/>
                    <a:cs typeface="Arial" panose="020B0604020202020204" pitchFamily="34" charset="0"/>
                  </a:rPr>
                  <a:t>3,</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a:t>
                </a:r>
                <a:r>
                  <a:rPr lang="fr-FR" sz="1200" b="0" i="0" u="none" strike="noStrike" cap="none">
                    <a:solidFill>
                      <a:schemeClr val="dk1"/>
                    </a:solidFill>
                    <a:effectLst/>
                    <a:latin typeface="Calibri"/>
                    <a:cs typeface="Calibri"/>
                    <a:sym typeface="Calibri"/>
                  </a:rPr>
                  <a:t>(</a:t>
                </a:r>
                <a:r>
                  <a:rPr lang="en-US" sz="1200" b="0" i="0" u="none" strike="noStrike" cap="none">
                    <a:solidFill>
                      <a:schemeClr val="dk1"/>
                    </a:solidFill>
                    <a:effectLst/>
                    <a:latin typeface="Calibri"/>
                    <a:ea typeface="Calibri"/>
                    <a:cs typeface="Calibri"/>
                    <a:sym typeface="Calibri"/>
                  </a:rPr>
                  <a:t>3×3</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3=9</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3−5</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3=4</a:t>
                </a:r>
                <a:r>
                  <a:rPr lang="fr-FR" sz="1200" b="0" i="0" u="none" strike="noStrike" cap="none">
                    <a:solidFill>
                      <a:schemeClr val="dk1"/>
                    </a:solidFill>
                    <a:effectLst/>
                    <a:latin typeface="Calibri"/>
                    <a:ea typeface="Calibri"/>
                    <a:cs typeface="Calibri"/>
                    <a:sym typeface="Calibri"/>
                  </a:rPr>
                  <a:t>/</a:t>
                </a:r>
                <a:r>
                  <a:rPr lang="en-US" sz="1200" b="0" i="0" u="none" strike="noStrike" cap="none">
                    <a:solidFill>
                      <a:schemeClr val="dk1"/>
                    </a:solidFill>
                    <a:effectLst/>
                    <a:latin typeface="Calibri"/>
                    <a:ea typeface="Calibri"/>
                    <a:cs typeface="Calibri"/>
                    <a:sym typeface="Calibri"/>
                  </a:rPr>
                  <a:t>3</a:t>
                </a:r>
                <a:endParaRPr lang="fr-FR" sz="1200" b="0" i="0" u="none" strike="noStrike" cap="none" dirty="0">
                  <a:solidFill>
                    <a:schemeClr val="dk1"/>
                  </a:solidFill>
                  <a:effectLst/>
                  <a:latin typeface="Calibri"/>
                  <a:ea typeface="Calibri"/>
                  <a:cs typeface="Calibri"/>
                  <a:sym typeface="Calibri"/>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19710389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14:m>
                  <m:oMath xmlns:m="http://schemas.openxmlformats.org/officeDocument/2006/math">
                    <m:f>
                      <m:fPr>
                        <m:ctrlPr>
                          <a:rPr lang="fr-FR" sz="1800" b="1" i="1" noProof="0" smtClean="0">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fr-FR" sz="1800" b="1" i="1" noProof="0">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𝟏</m:t>
                        </m:r>
                      </m:num>
                      <m:den>
                        <m:r>
                          <a:rPr lang="fr-FR" sz="1800" b="1" i="1" noProof="0">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𝟐</m:t>
                        </m:r>
                      </m:den>
                    </m:f>
                  </m:oMath>
                </a14:m>
                <a:r>
                  <a:rPr lang="fr-FR" sz="1800" b="1" i="0" u="none" strike="noStrike" cap="none" noProof="0" dirty="0">
                    <a:solidFill>
                      <a:schemeClr val="tx1">
                        <a:lumMod val="65000"/>
                        <a:lumOff val="35000"/>
                      </a:schemeClr>
                    </a:solidFill>
                    <a:effectLst/>
                    <a:latin typeface="Calibri"/>
                    <a:ea typeface="Times New Roman" panose="02020603050405020304" pitchFamily="18" charset="0"/>
                    <a:cs typeface="Calibri"/>
                    <a:sym typeface="Calibri"/>
                  </a:rPr>
                  <a:t> </a:t>
                </a:r>
                <a:r>
                  <a:rPr lang="fr-FR" sz="1800" b="1" i="0" u="none" strike="noStrike" cap="none" noProof="0" dirty="0">
                    <a:solidFill>
                      <a:schemeClr val="tx1">
                        <a:lumMod val="65000"/>
                        <a:lumOff val="35000"/>
                      </a:schemeClr>
                    </a:solidFill>
                    <a:latin typeface="Calibri"/>
                    <a:ea typeface="Times New Roman" panose="02020603050405020304" pitchFamily="18" charset="0"/>
                    <a:cs typeface="Calibri"/>
                    <a:sym typeface="Calibri"/>
                  </a:rPr>
                  <a:t>des poissons de l'aquarium de </a:t>
                </a:r>
                <a:r>
                  <a:rPr lang="fr-FR" sz="1800" b="1" i="0" u="none" strike="noStrike" cap="none" noProof="0" dirty="0" err="1">
                    <a:solidFill>
                      <a:schemeClr val="tx1">
                        <a:lumMod val="65000"/>
                        <a:lumOff val="35000"/>
                      </a:schemeClr>
                    </a:solidFill>
                    <a:latin typeface="Calibri"/>
                    <a:ea typeface="Times New Roman" panose="02020603050405020304" pitchFamily="18" charset="0"/>
                    <a:cs typeface="Calibri"/>
                    <a:sym typeface="Calibri"/>
                  </a:rPr>
                  <a:t>Nayla</a:t>
                </a:r>
                <a:r>
                  <a:rPr lang="fr-FR" sz="1800" b="1" i="0" u="none" strike="noStrike" cap="none" noProof="0" dirty="0">
                    <a:solidFill>
                      <a:schemeClr val="tx1">
                        <a:lumMod val="65000"/>
                        <a:lumOff val="35000"/>
                      </a:schemeClr>
                    </a:solidFill>
                    <a:latin typeface="Calibri"/>
                    <a:ea typeface="Times New Roman" panose="02020603050405020304" pitchFamily="18" charset="0"/>
                    <a:cs typeface="Calibri"/>
                    <a:sym typeface="Calibri"/>
                  </a:rPr>
                  <a:t> sont des poissons rouges et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𝟏</m:t>
                        </m:r>
                      </m:num>
                      <m:den>
                        <m:r>
                          <a:rPr lang="fr-FR" sz="1800" b="1" i="1" noProof="0">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𝟑</m:t>
                        </m:r>
                      </m:den>
                    </m:f>
                  </m:oMath>
                </a14:m>
                <a:r>
                  <a:rPr lang="fr-FR" sz="1800" b="1" i="0" u="none" strike="noStrike" cap="none" noProof="0" dirty="0">
                    <a:solidFill>
                      <a:schemeClr val="tx1">
                        <a:lumMod val="65000"/>
                        <a:lumOff val="35000"/>
                      </a:schemeClr>
                    </a:solidFill>
                    <a:latin typeface="Calibri"/>
                    <a:ea typeface="Times New Roman" panose="02020603050405020304" pitchFamily="18" charset="0"/>
                    <a:cs typeface="Calibri"/>
                    <a:sym typeface="Calibri"/>
                  </a:rPr>
                  <a:t> sont des tétras. Les autres sont des poissons-anges.</a:t>
                </a:r>
                <a:endParaRPr lang="fr-FR" sz="1800" b="1" i="0" u="none" strike="noStrike" cap="none" noProof="0" dirty="0">
                  <a:solidFill>
                    <a:schemeClr val="tx1">
                      <a:lumMod val="65000"/>
                      <a:lumOff val="35000"/>
                    </a:schemeClr>
                  </a:solidFill>
                  <a:latin typeface="Calibri"/>
                  <a:ea typeface="Calibri"/>
                  <a:cs typeface="Calibri"/>
                  <a:sym typeface="Calibri"/>
                </a:endParaRPr>
              </a:p>
              <a:p>
                <a:pPr marL="228600" indent="0">
                  <a:lnSpc>
                    <a:spcPct val="107000"/>
                  </a:lnSpc>
                  <a:spcAft>
                    <a:spcPts val="800"/>
                  </a:spcAft>
                </a:pPr>
                <a:r>
                  <a:rPr lang="fr-FR" sz="1800" b="1" i="0" u="none" strike="noStrike" cap="none" noProof="0" dirty="0">
                    <a:solidFill>
                      <a:schemeClr val="tx1">
                        <a:lumMod val="65000"/>
                        <a:lumOff val="35000"/>
                      </a:schemeClr>
                    </a:solidFill>
                    <a:latin typeface="Calibri"/>
                    <a:ea typeface="Times New Roman" panose="02020603050405020304" pitchFamily="18" charset="0"/>
                    <a:cs typeface="Arial" panose="020B0604020202020204" pitchFamily="34" charset="0"/>
                    <a:sym typeface="Calibri"/>
                  </a:rPr>
                  <a:t>Quelle fraction des poissons de l'aquarium de Nayla sont des poissons-anges ? »</a:t>
                </a:r>
                <a:endPar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526007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la fraction des poissons-anges, nous additionnons les fractions des poissons</a:t>
                </a:r>
                <a:r>
                  <a:rPr lang="fr-FR" sz="1800" b="1" baseline="0" noProof="0" dirty="0">
                    <a:effectLst/>
                    <a:latin typeface="Calibri" panose="020F0502020204030204" pitchFamily="34" charset="0"/>
                    <a:ea typeface="Calibri" panose="020F0502020204030204" pitchFamily="34" charset="0"/>
                  </a:rPr>
                  <a:t> rouges et tétras</a:t>
                </a:r>
                <a:r>
                  <a:rPr lang="fr-FR" sz="1800" b="1" noProof="0" dirty="0">
                    <a:effectLst/>
                    <a:latin typeface="Calibri" panose="020F0502020204030204" pitchFamily="34" charset="0"/>
                    <a:ea typeface="Calibri" panose="020F0502020204030204" pitchFamily="34" charset="0"/>
                  </a:rPr>
                  <a:t>,</a:t>
                </a:r>
                <a:r>
                  <a:rPr lang="fr-FR" sz="1800" b="1" baseline="0" noProof="0" dirty="0">
                    <a:effectLst/>
                    <a:latin typeface="Calibri" panose="020F0502020204030204" pitchFamily="34" charset="0"/>
                    <a:ea typeface="Calibri" panose="020F0502020204030204" pitchFamily="34" charset="0"/>
                  </a:rPr>
                  <a:t> puis nous soustrayons la somme de 1.</a:t>
                </a:r>
                <a:endParaRPr lang="fr-FR" sz="1800" b="1" noProof="0" dirty="0">
                  <a:effectLst/>
                  <a:latin typeface="Calibri" panose="020F0502020204030204" pitchFamily="34" charset="0"/>
                  <a:ea typeface="Calibri" panose="020F0502020204030204" pitchFamily="34" charset="0"/>
                </a:endParaRPr>
              </a:p>
              <a:p>
                <a:pPr marL="228600" indent="0"/>
                <a14:m>
                  <m:oMathPara xmlns:m="http://schemas.openxmlformats.org/officeDocument/2006/math">
                    <m:oMathParaPr>
                      <m:jc m:val="left"/>
                    </m:oMathParaPr>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𝟏</m:t>
                          </m:r>
                        </m:num>
                        <m:den>
                          <m:r>
                            <a:rPr lang="fr-FR" sz="1800" b="1" i="1" noProof="0" smtClean="0">
                              <a:effectLst/>
                              <a:latin typeface="Cambria Math" panose="02040503050406030204" pitchFamily="18" charset="0"/>
                              <a:ea typeface="Calibri" panose="020F0502020204030204" pitchFamily="34" charset="0"/>
                            </a:rPr>
                            <m:t>𝟐</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𝟏</m:t>
                          </m:r>
                        </m:num>
                        <m:den>
                          <m:r>
                            <a:rPr lang="fr-FR" sz="1800" b="1" i="1" noProof="0" smtClean="0">
                              <a:effectLst/>
                              <a:latin typeface="Cambria Math" panose="02040503050406030204" pitchFamily="18" charset="0"/>
                              <a:ea typeface="Calibri" panose="020F0502020204030204" pitchFamily="34" charset="0"/>
                            </a:rPr>
                            <m:t>𝟑</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𝟑</m:t>
                          </m:r>
                        </m:num>
                        <m:den>
                          <m:r>
                            <a:rPr lang="fr-FR" sz="1800" b="1" i="1" noProof="0" smtClean="0">
                              <a:effectLst/>
                              <a:latin typeface="Cambria Math" panose="02040503050406030204" pitchFamily="18" charset="0"/>
                              <a:ea typeface="Calibri" panose="020F0502020204030204" pitchFamily="34" charset="0"/>
                            </a:rPr>
                            <m:t>𝟔</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𝟐</m:t>
                          </m:r>
                        </m:num>
                        <m:den>
                          <m:r>
                            <a:rPr lang="fr-FR" sz="1800" b="1" i="1" noProof="0" smtClean="0">
                              <a:effectLst/>
                              <a:latin typeface="Cambria Math" panose="02040503050406030204" pitchFamily="18" charset="0"/>
                              <a:ea typeface="Calibri" panose="020F0502020204030204" pitchFamily="34" charset="0"/>
                            </a:rPr>
                            <m:t>𝟔</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𝟓</m:t>
                          </m:r>
                        </m:num>
                        <m:den>
                          <m:r>
                            <a:rPr lang="fr-FR" sz="1800" b="1" i="1" noProof="0" smtClean="0">
                              <a:effectLst/>
                              <a:latin typeface="Cambria Math" panose="02040503050406030204" pitchFamily="18" charset="0"/>
                              <a:ea typeface="Calibri" panose="020F0502020204030204" pitchFamily="34" charset="0"/>
                            </a:rPr>
                            <m:t>𝟔</m:t>
                          </m:r>
                        </m:den>
                      </m:f>
                    </m:oMath>
                  </m:oMathPara>
                </a14:m>
                <a:endParaRPr lang="fr-FR" sz="1800" b="1" noProof="0" dirty="0">
                  <a:effectLst/>
                  <a:latin typeface="Calibri" panose="020F0502020204030204" pitchFamily="34" charset="0"/>
                  <a:ea typeface="Calibri" panose="020F0502020204030204" pitchFamily="34" charset="0"/>
                </a:endParaRPr>
              </a:p>
              <a:p>
                <a:pPr marL="228600" indent="0"/>
                <a:endParaRPr lang="fr-FR" sz="1800" b="1" noProof="0" dirty="0">
                  <a:effectLst/>
                  <a:latin typeface="Calibri" panose="020F0502020204030204" pitchFamily="34" charset="0"/>
                  <a:ea typeface="Calibri" panose="020F0502020204030204" pitchFamily="34" charset="0"/>
                </a:endParaRPr>
              </a:p>
              <a:p>
                <a:pPr marL="228600" indent="0"/>
                <a14:m>
                  <m:oMath xmlns:m="http://schemas.openxmlformats.org/officeDocument/2006/math">
                    <m:r>
                      <a:rPr lang="fr-FR" sz="1800" b="1" i="1" noProof="0" smtClean="0">
                        <a:effectLst/>
                        <a:latin typeface="Cambria Math" panose="02040503050406030204" pitchFamily="18" charset="0"/>
                        <a:ea typeface="Calibri" panose="020F0502020204030204" pitchFamily="34" charset="0"/>
                      </a:rPr>
                      <m:t>𝟏</m:t>
                    </m:r>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𝟓</m:t>
                        </m:r>
                      </m:num>
                      <m:den>
                        <m:r>
                          <a:rPr lang="fr-FR" sz="1800" b="1" i="1" noProof="0" smtClean="0">
                            <a:effectLst/>
                            <a:latin typeface="Cambria Math" panose="02040503050406030204" pitchFamily="18" charset="0"/>
                            <a:ea typeface="Calibri" panose="020F0502020204030204" pitchFamily="34" charset="0"/>
                          </a:rPr>
                          <m:t>𝟔</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𝟔</m:t>
                        </m:r>
                      </m:num>
                      <m:den>
                        <m:r>
                          <a:rPr lang="fr-FR" sz="1800" b="1" i="1" noProof="0" smtClean="0">
                            <a:effectLst/>
                            <a:latin typeface="Cambria Math" panose="02040503050406030204" pitchFamily="18" charset="0"/>
                            <a:ea typeface="Calibri" panose="020F0502020204030204" pitchFamily="34" charset="0"/>
                          </a:rPr>
                          <m:t>𝟔</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𝟓</m:t>
                        </m:r>
                      </m:num>
                      <m:den>
                        <m:r>
                          <a:rPr lang="fr-FR" sz="1800" b="1" i="1" noProof="0" smtClean="0">
                            <a:effectLst/>
                            <a:latin typeface="Cambria Math" panose="02040503050406030204" pitchFamily="18" charset="0"/>
                            <a:ea typeface="Calibri" panose="020F0502020204030204" pitchFamily="34" charset="0"/>
                          </a:rPr>
                          <m:t>𝟔</m:t>
                        </m:r>
                      </m:den>
                    </m:f>
                    <m:r>
                      <a:rPr lang="fr-FR" sz="1800" b="1" i="1" noProof="0" smtClean="0">
                        <a:effectLst/>
                        <a:latin typeface="Cambria Math" panose="02040503050406030204" pitchFamily="18" charset="0"/>
                        <a:ea typeface="Calibri" panose="020F0502020204030204" pitchFamily="34" charset="0"/>
                      </a:rPr>
                      <m:t>=</m:t>
                    </m:r>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𝟏</m:t>
                        </m:r>
                      </m:num>
                      <m:den>
                        <m:r>
                          <a:rPr lang="fr-FR" sz="1800" b="1" i="1" noProof="0" smtClean="0">
                            <a:effectLst/>
                            <a:latin typeface="Cambria Math" panose="02040503050406030204" pitchFamily="18" charset="0"/>
                            <a:ea typeface="Calibri" panose="020F0502020204030204" pitchFamily="34" charset="0"/>
                          </a:rPr>
                          <m:t>𝟔</m:t>
                        </m:r>
                      </m:den>
                    </m:f>
                  </m:oMath>
                </a14:m>
                <a:r>
                  <a:rPr lang="fr-FR" sz="1800" b="1" noProof="0" dirty="0">
                    <a:effectLst/>
                    <a:latin typeface="Calibri" panose="020F0502020204030204" pitchFamily="34" charset="0"/>
                    <a:ea typeface="Calibri" panose="020F0502020204030204" pitchFamily="34" charset="0"/>
                  </a:rPr>
                  <a:t> »</a:t>
                </a: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12135489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i="0" u="none" strike="noStrike" cap="none" noProof="0" dirty="0">
                    <a:solidFill>
                      <a:schemeClr val="tx1">
                        <a:lumMod val="65000"/>
                        <a:lumOff val="35000"/>
                      </a:schemeClr>
                    </a:solidFill>
                    <a:latin typeface="Calibri"/>
                    <a:ea typeface="Calibri"/>
                    <a:cs typeface="Calibri"/>
                    <a:sym typeface="Calibri"/>
                  </a:rPr>
                  <a:t>Rana avait prévu d'écrire 10 pages dans son journal cette semaine. Jusqu'à présent, elle a écrit les</a:t>
                </a:r>
                <a:r>
                  <a:rPr lang="fr-FR" sz="1800" b="1" noProof="0" dirty="0">
                    <a:solidFill>
                      <a:schemeClr val="tx1">
                        <a:lumMod val="65000"/>
                        <a:lumOff val="35000"/>
                      </a:schemeClr>
                    </a:solidFill>
                  </a:rPr>
                  <a:t> </a:t>
                </a:r>
                <a14:m>
                  <m:oMath xmlns:m="http://schemas.openxmlformats.org/officeDocument/2006/math">
                    <m:f>
                      <m:fPr>
                        <m:ctrlPr>
                          <a:rPr lang="fr-FR" sz="1800" b="1" i="1" noProof="0">
                            <a:solidFill>
                              <a:schemeClr val="tx1">
                                <a:lumMod val="65000"/>
                                <a:lumOff val="35000"/>
                              </a:schemeClr>
                            </a:solidFill>
                            <a:latin typeface="Cambria Math" panose="02040503050406030204" pitchFamily="18" charset="0"/>
                          </a:rPr>
                        </m:ctrlPr>
                      </m:fPr>
                      <m:num>
                        <m:r>
                          <a:rPr lang="fr-FR" sz="1800" b="1" i="1" noProof="0">
                            <a:solidFill>
                              <a:schemeClr val="tx1">
                                <a:lumMod val="65000"/>
                                <a:lumOff val="35000"/>
                              </a:schemeClr>
                            </a:solidFill>
                            <a:latin typeface="Cambria Math" panose="02040503050406030204" pitchFamily="18" charset="0"/>
                          </a:rPr>
                          <m:t>𝟖</m:t>
                        </m:r>
                      </m:num>
                      <m:den>
                        <m:r>
                          <a:rPr lang="fr-FR" sz="1800" b="1" i="1" noProof="0">
                            <a:solidFill>
                              <a:schemeClr val="tx1">
                                <a:lumMod val="65000"/>
                                <a:lumOff val="35000"/>
                              </a:schemeClr>
                            </a:solidFill>
                            <a:latin typeface="Cambria Math" panose="02040503050406030204" pitchFamily="18" charset="0"/>
                          </a:rPr>
                          <m:t>𝟑</m:t>
                        </m:r>
                      </m:den>
                    </m:f>
                  </m:oMath>
                </a14:m>
                <a:r>
                  <a:rPr lang="fr-FR" sz="1800" b="1" i="0" u="none" strike="noStrike" cap="none" noProof="0" dirty="0">
                    <a:solidFill>
                      <a:schemeClr val="tx1">
                        <a:lumMod val="65000"/>
                        <a:lumOff val="35000"/>
                      </a:schemeClr>
                    </a:solidFill>
                    <a:latin typeface="Calibri"/>
                    <a:ea typeface="Calibri"/>
                    <a:cs typeface="Calibri"/>
                    <a:sym typeface="Calibri"/>
                  </a:rPr>
                  <a:t> d’une page.</a:t>
                </a:r>
                <a:br>
                  <a:rPr lang="fr-FR" sz="1800" b="1" i="0" u="none" strike="noStrike" cap="none" noProof="0" dirty="0">
                    <a:solidFill>
                      <a:schemeClr val="tx1">
                        <a:lumMod val="65000"/>
                        <a:lumOff val="35000"/>
                      </a:schemeClr>
                    </a:solidFill>
                    <a:latin typeface="Calibri"/>
                    <a:ea typeface="Calibri"/>
                    <a:cs typeface="Calibri"/>
                    <a:sym typeface="Calibri"/>
                  </a:rPr>
                </a:br>
                <a:endParaRPr lang="fr-FR" sz="1800" b="1" i="0" u="none" strike="noStrike" cap="none" noProof="0" dirty="0">
                  <a:solidFill>
                    <a:schemeClr val="tx1">
                      <a:lumMod val="65000"/>
                      <a:lumOff val="35000"/>
                    </a:schemeClr>
                  </a:solidFill>
                  <a:latin typeface="Calibri"/>
                  <a:ea typeface="Calibri"/>
                  <a:cs typeface="Calibri"/>
                  <a:sym typeface="Calibri"/>
                </a:endParaRPr>
              </a:p>
              <a:p>
                <a:pPr marL="228600" indent="0">
                  <a:lnSpc>
                    <a:spcPct val="107000"/>
                  </a:lnSpc>
                  <a:spcAft>
                    <a:spcPts val="800"/>
                  </a:spcAft>
                </a:pPr>
                <a:r>
                  <a:rPr lang="fr-FR" sz="1800" b="1" i="0" u="none" strike="noStrike" cap="none" noProof="0" dirty="0">
                    <a:solidFill>
                      <a:schemeClr val="tx1">
                        <a:lumMod val="65000"/>
                        <a:lumOff val="35000"/>
                      </a:schemeClr>
                    </a:solidFill>
                    <a:latin typeface="Calibri"/>
                    <a:ea typeface="Times New Roman" panose="02020603050405020304" pitchFamily="18" charset="0"/>
                    <a:cs typeface="Arial" panose="020B0604020202020204" pitchFamily="34" charset="0"/>
                    <a:sym typeface="Calibri"/>
                  </a:rPr>
                  <a:t>Combien de pages doit-elle encore écrire pour atteindre son but ? »</a:t>
                </a:r>
                <a:endPar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a:latin typeface="Comic Sans MS" panose="030F0702030302020204" pitchFamily="66" charset="0"/>
            </a:endParaRPr>
          </a:p>
        </p:txBody>
      </p:sp>
    </p:spTree>
    <p:extLst>
      <p:ext uri="{BB962C8B-B14F-4D97-AF65-F5344CB8AC3E}">
        <p14:creationId xmlns:p14="http://schemas.microsoft.com/office/powerpoint/2010/main" val="10716678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indent="0"/>
                <a:r>
                  <a:rPr lang="fr-FR" sz="1800" b="0"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L’enseignant(e) dit : </a:t>
                </a:r>
                <a:r>
                  <a:rPr lang="fr-FR" sz="1800" b="1" i="0" u="none" strike="noStrike" cap="none" noProof="0" dirty="0">
                    <a:solidFill>
                      <a:schemeClr val="tx1">
                        <a:lumMod val="65000"/>
                        <a:lumOff val="35000"/>
                      </a:schemeClr>
                    </a:solidFill>
                    <a:effectLst/>
                    <a:highlight>
                      <a:srgbClr val="00FFFF"/>
                    </a:highlight>
                    <a:latin typeface="Calibri"/>
                    <a:ea typeface="Calibri" panose="020F0502020204030204" pitchFamily="34" charset="0"/>
                    <a:cs typeface="Arial" panose="020B0604020202020204" pitchFamily="34" charset="0"/>
                    <a:sym typeface="Calibri"/>
                  </a:rPr>
                  <a:t>« </a:t>
                </a:r>
                <a:r>
                  <a:rPr lang="fr-FR" sz="1800" b="1" noProof="0" dirty="0">
                    <a:effectLst/>
                    <a:latin typeface="Calibri" panose="020F0502020204030204" pitchFamily="34" charset="0"/>
                    <a:ea typeface="Calibri" panose="020F0502020204030204" pitchFamily="34" charset="0"/>
                  </a:rPr>
                  <a:t>Pour trouver le nombre</a:t>
                </a:r>
                <a:r>
                  <a:rPr lang="fr-FR" sz="1800" b="1" baseline="0" noProof="0" dirty="0">
                    <a:effectLst/>
                    <a:latin typeface="Calibri" panose="020F0502020204030204" pitchFamily="34" charset="0"/>
                    <a:ea typeface="Calibri" panose="020F0502020204030204" pitchFamily="34" charset="0"/>
                  </a:rPr>
                  <a:t> de pages que Rana doit encore écrire pour atteindre son but, nous soustrayons</a:t>
                </a:r>
                <a:r>
                  <a:rPr lang="fr-FR" sz="1800" b="1" noProof="0" dirty="0">
                    <a:effectLst/>
                    <a:latin typeface="Calibri" panose="020F0502020204030204" pitchFamily="34" charset="0"/>
                    <a:ea typeface="Calibri" panose="020F0502020204030204" pitchFamily="34" charset="0"/>
                  </a:rPr>
                  <a:t>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rPr>
                        </m:ctrlPr>
                      </m:fPr>
                      <m:num>
                        <m:r>
                          <a:rPr lang="fr-FR" sz="1800" b="1" i="1" noProof="0" smtClean="0">
                            <a:effectLst/>
                            <a:latin typeface="Cambria Math" panose="02040503050406030204" pitchFamily="18" charset="0"/>
                            <a:ea typeface="Calibri" panose="020F0502020204030204" pitchFamily="34" charset="0"/>
                          </a:rPr>
                          <m:t>𝟖</m:t>
                        </m:r>
                      </m:num>
                      <m:den>
                        <m:r>
                          <a:rPr lang="fr-FR" sz="1800" b="1" i="1" noProof="0" smtClean="0">
                            <a:effectLst/>
                            <a:latin typeface="Cambria Math" panose="02040503050406030204" pitchFamily="18" charset="0"/>
                            <a:ea typeface="Calibri" panose="020F0502020204030204" pitchFamily="34" charset="0"/>
                          </a:rPr>
                          <m:t>𝟑</m:t>
                        </m:r>
                      </m:den>
                    </m:f>
                  </m:oMath>
                </a14:m>
                <a:r>
                  <a:rPr lang="fr-FR" sz="1800" b="1" noProof="0" dirty="0">
                    <a:effectLst/>
                    <a:latin typeface="Calibri" panose="020F0502020204030204" pitchFamily="34" charset="0"/>
                    <a:ea typeface="Calibri" panose="020F0502020204030204" pitchFamily="34" charset="0"/>
                  </a:rPr>
                  <a:t> de 10.</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r>
                      <a:rPr lang="fr-FR" sz="1800" b="1" i="1" noProof="0" smtClean="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𝟏𝟎</m:t>
                        </m:r>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𝟑𝟎</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𝟖</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𝟐𝟐</m:t>
                        </m:r>
                      </m:num>
                      <m:den>
                        <m:r>
                          <a:rPr lang="fr-FR" sz="1800" b="1" i="1" noProof="0">
                            <a:solidFill>
                              <a:srgbClr val="FF0000"/>
                            </a:solidFill>
                            <a:effectLst/>
                            <a:latin typeface="Cambria Math" panose="02040503050406030204" pitchFamily="18" charset="0"/>
                            <a:ea typeface="Calibri" panose="020F0502020204030204" pitchFamily="34" charset="0"/>
                            <a:cs typeface="Times New Roman" panose="02020603050405020304" pitchFamily="18" charset="0"/>
                          </a:rPr>
                          <m:t>𝟑</m:t>
                        </m:r>
                      </m:den>
                    </m:f>
                  </m:oMath>
                </a14:m>
                <a:r>
                  <a:rPr lang="fr-FR" sz="1800" b="1" noProof="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endParaRPr lang="fr-FR" sz="1800" noProof="0" dirty="0">
                  <a:effectLst/>
                  <a:latin typeface="Calibri" panose="020F0502020204030204" pitchFamily="34"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4/10</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(accept also </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2/5</a:t>
                </a: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as a correct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To find the fraction of men who own exactly one car, we must subtract the fraction of men who own more than one car from the fraction of men who own at least one car.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effectLst/>
                  <a:latin typeface="Calibri" panose="020F0502020204030204" pitchFamily="34"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724355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Aujourd'hui, notre leçon porte sur la soustraction d’un nombre d'une fraction et vice versa ! Nous avons déjà appris à soustraire des fractions qui ont le même dénominateur et des fractions qui ont des dénominateurs différents. Les règles que nous suivons sont simples. Prêt(e)s à essayer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Pour</a:t>
                </a:r>
                <a:r>
                  <a:rPr lang="fr-FR" sz="1800" b="1" baseline="0"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soustraire 5 neuvièmes de 1, découpons le premier rectangle en 9 parts égales, tout comme le deuxième rectangle.</a:t>
                </a:r>
                <a:r>
                  <a:rPr lang="fr-FR" sz="1800" b="1" noProof="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Donc maintenant,</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une fraction qui représente la partie verte du premier rectangle est</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14:m>
                  <m:oMath xmlns:m="http://schemas.openxmlformats.org/officeDocument/2006/math">
                    <m:f>
                      <m:fPr>
                        <m:ctrlPr>
                          <a:rPr lang="fr-FR" sz="1800" b="1" i="1" noProof="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𝟗</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𝟗</m:t>
                        </m:r>
                      </m:den>
                    </m:f>
                    <m:r>
                      <a:rPr lang="fr-FR" sz="1800" b="1" i="0" noProof="0" smtClean="0">
                        <a:effectLst/>
                        <a:latin typeface="Cambria Math" panose="02040503050406030204" pitchFamily="18" charset="0"/>
                        <a:ea typeface="Calibri" panose="020F0502020204030204" pitchFamily="34" charset="0"/>
                        <a:cs typeface="Times New Roman" panose="02020603050405020304" pitchFamily="18" charset="0"/>
                      </a:rPr>
                      <m:t>.</m:t>
                    </m:r>
                  </m:oMath>
                </a14:m>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 Donc, </a:t>
                </a:r>
                <a14:m>
                  <m:oMath xmlns:m="http://schemas.openxmlformats.org/officeDocument/2006/math">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m:t>
                    </m:r>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𝟒</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den>
                    </m:f>
                  </m:oMath>
                </a14:m>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Pour soustraire une fraction d’un nombre, nous trouvons une fraction qui est équivalente au nombre et qui a le même dénominateur que la fraction, puis nous soustrayons. »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endParaRPr lang="fr-FR" sz="1000" b="1" i="1" u="none" kern="1200" noProof="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To subtract 5 ninths from 1, let’s cut the first rectangle into 9 equal parts, just like the second rectangle.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So now, a fraction that represents the green part of the first rectangle is </a:t>
                </a:r>
                <a:r>
                  <a:rPr lang="en-US" sz="1800" i="0">
                    <a:effectLst/>
                    <a:latin typeface="Cambria Math" panose="02040503050406030204" pitchFamily="18" charset="0"/>
                    <a:ea typeface="Calibri" panose="020F0502020204030204" pitchFamily="34" charset="0"/>
                    <a:cs typeface="Times New Roman" panose="02020603050405020304" pitchFamily="18" charset="0"/>
                  </a:rPr>
                  <a:t>9/9</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So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1−5/9=9/9−5/9=4/9</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To subtract a fraction from a natural number, we find a fraction that is equivalent to the number and that has the same denominator as the fraction, and then we subtract.</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sz="1000" b="1" i="1" u="none"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a:latin typeface="Comic Sans MS" panose="030F0702030302020204" pitchFamily="66" charset="0"/>
            </a:endParaRPr>
          </a:p>
        </p:txBody>
      </p:sp>
    </p:spTree>
    <p:extLst>
      <p:ext uri="{BB962C8B-B14F-4D97-AF65-F5344CB8AC3E}">
        <p14:creationId xmlns:p14="http://schemas.microsoft.com/office/powerpoint/2010/main" val="3844309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i="0" u="none" strike="noStrike" cap="none" noProof="0" dirty="0">
                <a:solidFill>
                  <a:schemeClr val="tx1">
                    <a:lumMod val="65000"/>
                    <a:lumOff val="35000"/>
                  </a:schemeClr>
                </a:solidFill>
                <a:latin typeface="Calibri"/>
                <a:ea typeface="Calibri"/>
                <a:cs typeface="Calibri"/>
                <a:sym typeface="Calibri"/>
              </a:rPr>
              <a:t>Pour soustraire une fraction d'un nombre, nous trouvons une fraction qui est équivalente au nombre et qui a le même dénominateur que la fraction à soustraire, puis nous soustrayons.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5</a:t>
            </a:fld>
            <a:endParaRPr lang="en-US">
              <a:latin typeface="Comic Sans MS" panose="030F0702030302020204" pitchFamily="66" charset="0"/>
            </a:endParaRPr>
          </a:p>
        </p:txBody>
      </p:sp>
    </p:spTree>
    <p:extLst>
      <p:ext uri="{BB962C8B-B14F-4D97-AF65-F5344CB8AC3E}">
        <p14:creationId xmlns:p14="http://schemas.microsoft.com/office/powerpoint/2010/main" val="2607270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rPr>
              <a:t>Complétez pour trouver la différence.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a:latin typeface="Comic Sans MS" panose="030F0702030302020204" pitchFamily="66" charset="0"/>
            </a:endParaRPr>
          </a:p>
        </p:txBody>
      </p:sp>
    </p:spTree>
    <p:extLst>
      <p:ext uri="{BB962C8B-B14F-4D97-AF65-F5344CB8AC3E}">
        <p14:creationId xmlns:p14="http://schemas.microsoft.com/office/powerpoint/2010/main" val="4241271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pPr marL="228600" marR="0" indent="0">
                  <a:lnSpc>
                    <a:spcPct val="107000"/>
                  </a:lnSpc>
                  <a:spcBef>
                    <a:spcPts val="0"/>
                  </a:spcBef>
                  <a:spcAft>
                    <a:spcPts val="800"/>
                  </a:spcAft>
                </a:pPr>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Pour soustraire une fraction d'un nombre, nous trouvons une fraction qui est équivalente au nombre et qui a le même dénominateur que la fraction à soustraire, puis nous soustrayons.</a:t>
                </a:r>
              </a:p>
              <a:p>
                <a:pPr marL="228600" marR="0" indent="0">
                  <a:lnSpc>
                    <a:spcPct val="107000"/>
                  </a:lnSpc>
                  <a:spcBef>
                    <a:spcPts val="0"/>
                  </a:spcBef>
                  <a:spcAft>
                    <a:spcPts val="800"/>
                  </a:spcAft>
                </a:pPr>
                <a:r>
                  <a:rPr lang="fr-FR" sz="1800" b="1" noProof="0" dirty="0">
                    <a:effectLst/>
                    <a:latin typeface="Comic Sans MS" panose="030F0702030302020204" pitchFamily="66" charset="0"/>
                    <a:ea typeface="Calibri" panose="020F0502020204030204" pitchFamily="34" charset="0"/>
                    <a:cs typeface="Times New Roman" panose="02020603050405020304" pitchFamily="18" charset="0"/>
                  </a:rPr>
                  <a:t>Donc, pour soustraire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ctrlPr>
                      </m:fPr>
                      <m:num>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𝟗</m:t>
                        </m:r>
                      </m:num>
                      <m:den>
                        <m:r>
                          <a:rPr lang="fr-FR" sz="1800" b="1" i="1" noProof="0" smtClean="0">
                            <a:effectLst/>
                            <a:latin typeface="Cambria Math" panose="02040503050406030204" pitchFamily="18" charset="0"/>
                            <a:ea typeface="Calibri" panose="020F0502020204030204" pitchFamily="34" charset="0"/>
                            <a:cs typeface="Times New Roman" panose="02020603050405020304" pitchFamily="18" charset="0"/>
                          </a:rPr>
                          <m:t>𝟏𝟒</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de 1, nous écrivons</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1 comme </a:t>
                </a:r>
                <a14:m>
                  <m:oMath xmlns:m="http://schemas.openxmlformats.org/officeDocument/2006/math">
                    <m:f>
                      <m:fPr>
                        <m:ctrlPr>
                          <a:rPr lang="fr-FR" sz="1800" b="1" i="1" noProof="0" smtClean="0">
                            <a:effectLst/>
                            <a:latin typeface="Cambria Math" panose="02040503050406030204" pitchFamily="18" charset="0"/>
                            <a:ea typeface="Calibri" panose="020F0502020204030204" pitchFamily="34" charset="0"/>
                            <a:cs typeface="Arial" panose="020B0604020202020204" pitchFamily="34" charset="0"/>
                          </a:rPr>
                        </m:ctrlPr>
                      </m:fPr>
                      <m:num>
                        <m:r>
                          <a:rPr lang="fr-FR" sz="1800" b="1" i="1" noProof="0" smtClean="0">
                            <a:effectLst/>
                            <a:latin typeface="Cambria Math" panose="02040503050406030204" pitchFamily="18" charset="0"/>
                            <a:ea typeface="Calibri" panose="020F0502020204030204" pitchFamily="34" charset="0"/>
                            <a:cs typeface="Arial" panose="020B0604020202020204" pitchFamily="34" charset="0"/>
                          </a:rPr>
                          <m:t>𝟏𝟒</m:t>
                        </m:r>
                      </m:num>
                      <m:den>
                        <m:r>
                          <a:rPr lang="fr-FR" sz="1800" b="1" i="1" noProof="0" smtClean="0">
                            <a:effectLst/>
                            <a:latin typeface="Cambria Math" panose="02040503050406030204" pitchFamily="18" charset="0"/>
                            <a:ea typeface="Calibri" panose="020F0502020204030204" pitchFamily="34" charset="0"/>
                            <a:cs typeface="Arial" panose="020B0604020202020204" pitchFamily="34" charset="0"/>
                          </a:rPr>
                          <m:t>𝟏𝟒</m:t>
                        </m:r>
                      </m:den>
                    </m:f>
                    <m:r>
                      <a:rPr lang="fr-FR" sz="1800" b="1" i="1" noProof="0" smtClean="0">
                        <a:effectLst/>
                        <a:latin typeface="Cambria Math" panose="02040503050406030204" pitchFamily="18" charset="0"/>
                        <a:ea typeface="Calibri" panose="020F0502020204030204" pitchFamily="34" charset="0"/>
                        <a:cs typeface="Arial" panose="020B0604020202020204" pitchFamily="34" charset="0"/>
                      </a:rPr>
                      <m:t> </m:t>
                    </m:r>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puis nous soustrayons.</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14:m>
                  <m:oMath xmlns:m="http://schemas.openxmlformats.org/officeDocument/2006/math">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m:t>
                    </m:r>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𝟏𝟒</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𝟗</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fr-FR" sz="1800" b="1" i="1" noProof="0">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fr-FR" sz="1800" b="1" i="1" noProof="0" smtClean="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m:t>𝟓</m:t>
                        </m:r>
                      </m:num>
                      <m:den>
                        <m:r>
                          <a:rPr lang="fr-FR" sz="1800" b="1" i="1" noProof="0" smtClean="0">
                            <a:effectLst/>
                            <a:latin typeface="Cambria Math" panose="02040503050406030204" pitchFamily="18" charset="0"/>
                            <a:ea typeface="Times New Roman" panose="02020603050405020304" pitchFamily="18" charset="0"/>
                            <a:cs typeface="Times New Roman" panose="02020603050405020304" pitchFamily="18" charset="0"/>
                          </a:rPr>
                          <m:t>𝟏𝟒</m:t>
                        </m:r>
                      </m:den>
                    </m:f>
                  </m:oMath>
                </a14:m>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fr-FR" sz="1800" b="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fr-FR" sz="1800" b="0" noProof="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for the teacher </a:t>
                </a:r>
              </a:p>
              <a:p>
                <a:pPr marL="0" marR="0">
                  <a:lnSpc>
                    <a:spcPct val="107000"/>
                  </a:lnSpc>
                  <a:spcBef>
                    <a:spcPts val="0"/>
                  </a:spcBef>
                  <a:spcAft>
                    <a:spcPts val="800"/>
                  </a:spcAft>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To subtract a fraction from a number, we find a fraction that is equivalent to the number and that has the same denominator as the fraction, then we subtract.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b="0" dirty="0">
                    <a:effectLst/>
                    <a:latin typeface="Comic Sans MS" panose="030F0702030302020204" pitchFamily="66" charset="0"/>
                    <a:ea typeface="Calibri" panose="020F0502020204030204" pitchFamily="34" charset="0"/>
                    <a:cs typeface="Times New Roman" panose="02020603050405020304" pitchFamily="18" charset="0"/>
                  </a:rPr>
                  <a:t>So, to subtract </a:t>
                </a:r>
                <a:r>
                  <a:rPr lang="en-US" sz="1800" b="0" i="0">
                    <a:effectLst/>
                    <a:latin typeface="Cambria Math" panose="02040503050406030204" pitchFamily="18" charset="0"/>
                    <a:ea typeface="Calibri" panose="020F0502020204030204" pitchFamily="34" charset="0"/>
                    <a:cs typeface="Times New Roman" panose="02020603050405020304" pitchFamily="18" charset="0"/>
                  </a:rPr>
                  <a:t>9/14</a:t>
                </a:r>
                <a:r>
                  <a:rPr lang="en-US" sz="1800" b="0" dirty="0">
                    <a:effectLst/>
                    <a:latin typeface="Calibri" panose="020F0502020204030204" pitchFamily="34" charset="0"/>
                    <a:ea typeface="Calibri" panose="020F0502020204030204" pitchFamily="34" charset="0"/>
                    <a:cs typeface="Arial" panose="020B0604020202020204" pitchFamily="34" charset="0"/>
                  </a:rPr>
                  <a:t> from 1, we write 1 as </a:t>
                </a:r>
                <a:r>
                  <a:rPr lang="en-US" sz="1800" b="0" i="0">
                    <a:effectLst/>
                    <a:latin typeface="Cambria Math" panose="02040503050406030204" pitchFamily="18" charset="0"/>
                    <a:ea typeface="Calibri" panose="020F0502020204030204" pitchFamily="34" charset="0"/>
                    <a:cs typeface="Arial" panose="020B0604020202020204" pitchFamily="34" charset="0"/>
                  </a:rPr>
                  <a:t>14/14  </a:t>
                </a:r>
                <a:r>
                  <a:rPr lang="en-US" sz="1800" b="0" dirty="0">
                    <a:effectLst/>
                    <a:latin typeface="Calibri" panose="020F0502020204030204" pitchFamily="34" charset="0"/>
                    <a:ea typeface="Calibri" panose="020F0502020204030204" pitchFamily="34" charset="0"/>
                    <a:cs typeface="Arial" panose="020B0604020202020204" pitchFamily="34" charset="0"/>
                  </a:rPr>
                  <a:t> then we subtract.</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1−9</a:t>
                </a:r>
                <a:r>
                  <a:rPr lang="fr-FR" sz="1800" i="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14</a:t>
                </a:r>
                <a:r>
                  <a:rPr lang="fr-FR"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14−9</a:t>
                </a:r>
                <a:r>
                  <a:rPr lang="fr-FR" sz="1800" i="0">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r>
                  <a:rPr lang="en-US"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5</a:t>
                </a:r>
                <a:r>
                  <a:rPr lang="fr-FR" sz="1800" i="0">
                    <a:solidFill>
                      <a:srgbClr val="FF0000"/>
                    </a:solidFill>
                    <a:effectLst/>
                    <a:latin typeface="Cambria Math" panose="02040503050406030204" pitchFamily="18" charset="0"/>
                    <a:ea typeface="Times New Roman" panose="02020603050405020304" pitchFamily="18" charset="0"/>
                    <a:cs typeface="Times New Roman" panose="02020603050405020304" pitchFamily="18" charset="0"/>
                  </a:rPr>
                  <a:t>/</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14</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b="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8</a:t>
            </a:fld>
            <a:endParaRPr lang="en-US">
              <a:latin typeface="Comic Sans MS" panose="030F0702030302020204" pitchFamily="66" charset="0"/>
            </a:endParaRPr>
          </a:p>
        </p:txBody>
      </p:sp>
    </p:spTree>
    <p:extLst>
      <p:ext uri="{BB962C8B-B14F-4D97-AF65-F5344CB8AC3E}">
        <p14:creationId xmlns:p14="http://schemas.microsoft.com/office/powerpoint/2010/main" val="3349925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Note pour l’enseignant(e)</a:t>
            </a:r>
          </a:p>
          <a:p>
            <a:r>
              <a:rPr lang="fr-FR" sz="1800" noProof="0" dirty="0">
                <a:solidFill>
                  <a:schemeClr val="tx1">
                    <a:lumMod val="65000"/>
                    <a:lumOff val="35000"/>
                  </a:schemeClr>
                </a:solidFill>
                <a:effectLst/>
                <a:latin typeface="+mj-lt"/>
                <a:ea typeface="Calibri" panose="020F0502020204030204" pitchFamily="34" charset="0"/>
                <a:cs typeface="Arial" panose="020B0604020202020204" pitchFamily="34" charset="0"/>
              </a:rPr>
              <a:t>L’enseignant(e) dit : </a:t>
            </a:r>
            <a:r>
              <a:rPr lang="fr-FR" sz="1800" b="1" noProof="0" dirty="0">
                <a:solidFill>
                  <a:schemeClr val="tx1">
                    <a:lumMod val="65000"/>
                    <a:lumOff val="35000"/>
                  </a:schemeClr>
                </a:solidFill>
                <a:effectLst/>
                <a:latin typeface="+mj-lt"/>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rPr>
              <a:t>Complétez pour trouver la différence.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2441219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818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notesSlide" Target="../notesSlides/notesSlide1.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3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19.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image" Target="../media/image22.png"/><Relationship Id="rId3" Type="http://schemas.openxmlformats.org/officeDocument/2006/relationships/notesSlide" Target="../notesSlides/notesSlide14.xml"/><Relationship Id="rId7" Type="http://schemas.openxmlformats.org/officeDocument/2006/relationships/image" Target="../media/image180.png"/><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170.png"/><Relationship Id="rId5" Type="http://schemas.openxmlformats.org/officeDocument/2006/relationships/image" Target="../media/image160.png"/><Relationship Id="rId15" Type="http://schemas.openxmlformats.org/officeDocument/2006/relationships/image" Target="../media/image19.png"/><Relationship Id="rId10" Type="http://schemas.openxmlformats.org/officeDocument/2006/relationships/image" Target="../media/image21.png"/><Relationship Id="rId9" Type="http://schemas.openxmlformats.org/officeDocument/2006/relationships/image" Target="../media/image20.png"/><Relationship Id="rId1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26.svg"/><Relationship Id="rId3" Type="http://schemas.openxmlformats.org/officeDocument/2006/relationships/notesSlide" Target="../notesSlides/notesSlide16.xml"/><Relationship Id="rId7" Type="http://schemas.openxmlformats.org/officeDocument/2006/relationships/image" Target="../media/image102.png"/><Relationship Id="rId12"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28.png"/><Relationship Id="rId11" Type="http://schemas.openxmlformats.org/officeDocument/2006/relationships/image" Target="../media/image106.png"/><Relationship Id="rId5" Type="http://schemas.openxmlformats.org/officeDocument/2006/relationships/image" Target="../media/image240.png"/><Relationship Id="rId10" Type="http://schemas.openxmlformats.org/officeDocument/2006/relationships/image" Target="../media/image105.png"/><Relationship Id="rId4" Type="http://schemas.openxmlformats.org/officeDocument/2006/relationships/image" Target="../media/image26.png"/><Relationship Id="rId9" Type="http://schemas.openxmlformats.org/officeDocument/2006/relationships/image" Target="../media/image26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28.sv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28.svg"/><Relationship Id="rId3" Type="http://schemas.openxmlformats.org/officeDocument/2006/relationships/notesSlide" Target="../notesSlides/notesSlide18.xml"/><Relationship Id="rId7" Type="http://schemas.openxmlformats.org/officeDocument/2006/relationships/image" Target="../media/image32.png"/><Relationship Id="rId12"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notesSlide" Target="../notesSlides/notesSlide20.xml"/><Relationship Id="rId7" Type="http://schemas.openxmlformats.org/officeDocument/2006/relationships/image" Target="../media/image42.png"/><Relationship Id="rId12" Type="http://schemas.openxmlformats.org/officeDocument/2006/relationships/image" Target="../media/image46.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41.png"/><Relationship Id="rId11" Type="http://schemas.openxmlformats.org/officeDocument/2006/relationships/image" Target="../media/image37.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13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13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47.png"/><Relationship Id="rId4" Type="http://schemas.openxmlformats.org/officeDocument/2006/relationships/image" Target="../media/image421.png"/></Relationships>
</file>

<file path=ppt/slides/_rels/slide25.xml.rels><?xml version="1.0" encoding="UTF-8" standalone="yes"?>
<Relationships xmlns="http://schemas.openxmlformats.org/package/2006/relationships"><Relationship Id="rId8" Type="http://schemas.openxmlformats.org/officeDocument/2006/relationships/image" Target="../media/image137.png"/><Relationship Id="rId13" Type="http://schemas.openxmlformats.org/officeDocument/2006/relationships/image" Target="../media/image47.png"/><Relationship Id="rId3" Type="http://schemas.openxmlformats.org/officeDocument/2006/relationships/notesSlide" Target="../notesSlides/notesSlide25.xml"/><Relationship Id="rId7" Type="http://schemas.openxmlformats.org/officeDocument/2006/relationships/image" Target="../media/image136.png"/><Relationship Id="rId12" Type="http://schemas.openxmlformats.org/officeDocument/2006/relationships/image" Target="../media/image440.pn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410.png"/><Relationship Id="rId11" Type="http://schemas.openxmlformats.org/officeDocument/2006/relationships/image" Target="../media/image140.png"/><Relationship Id="rId5" Type="http://schemas.openxmlformats.org/officeDocument/2006/relationships/image" Target="../media/image134.png"/><Relationship Id="rId10" Type="http://schemas.openxmlformats.org/officeDocument/2006/relationships/image" Target="../media/image420.png"/><Relationship Id="rId9" Type="http://schemas.openxmlformats.org/officeDocument/2006/relationships/image" Target="../media/image13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49.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notesSlide" Target="../notesSlides/notesSlide27.xml"/><Relationship Id="rId7" Type="http://schemas.openxmlformats.org/officeDocument/2006/relationships/image" Target="../media/image51.png"/><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image" Target="../media/image480.png"/><Relationship Id="rId5" Type="http://schemas.openxmlformats.org/officeDocument/2006/relationships/image" Target="../media/image470.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notesSlide" Target="../notesSlides/notesSlide4.xml"/><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png"/><Relationship Id="rId11" Type="http://schemas.openxmlformats.org/officeDocument/2006/relationships/image" Target="../media/image75.png"/><Relationship Id="rId5" Type="http://schemas.openxmlformats.org/officeDocument/2006/relationships/image" Target="../media/image120.png"/><Relationship Id="rId10" Type="http://schemas.openxmlformats.org/officeDocument/2006/relationships/image" Target="../media/image74.png"/><Relationship Id="rId4" Type="http://schemas.openxmlformats.org/officeDocument/2006/relationships/image" Target="../media/image12.png"/><Relationship Id="rId9" Type="http://schemas.openxmlformats.org/officeDocument/2006/relationships/image" Target="../media/image9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5.png"/><Relationship Id="rId5" Type="http://schemas.openxmlformats.org/officeDocument/2006/relationships/image" Target="../media/image141.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713"/>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8659" y="3094574"/>
            <a:ext cx="7274356"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000" b="1" dirty="0">
                <a:solidFill>
                  <a:schemeClr val="accent2">
                    <a:lumMod val="75000"/>
                  </a:schemeClr>
                </a:solidFill>
                <a:latin typeface="Comic Sans MS"/>
              </a:rPr>
              <a:t>EB5 – Chapitre 15</a:t>
            </a:r>
            <a:endParaRPr lang="fr-FR" sz="40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8661" y="2390229"/>
            <a:ext cx="7265697"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Soustraction des fractions</a:t>
            </a:r>
            <a:endParaRPr lang="fr-FR"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(CRDP)  experts with the support of USAID-funded QITABI 2 project.</a:t>
            </a:r>
          </a:p>
        </p:txBody>
      </p:sp>
      <p:grpSp>
        <p:nvGrpSpPr>
          <p:cNvPr id="7" name="Group 6">
            <a:extLst>
              <a:ext uri="{FF2B5EF4-FFF2-40B4-BE49-F238E27FC236}">
                <a16:creationId xmlns:a16="http://schemas.microsoft.com/office/drawing/2014/main" id="{649B9B68-C9A4-5E4E-5438-2184A0F55F31}"/>
              </a:ext>
            </a:extLst>
          </p:cNvPr>
          <p:cNvGrpSpPr/>
          <p:nvPr/>
        </p:nvGrpSpPr>
        <p:grpSpPr>
          <a:xfrm>
            <a:off x="7488437" y="2021791"/>
            <a:ext cx="4377925" cy="2321609"/>
            <a:chOff x="7396061" y="2478834"/>
            <a:chExt cx="4377925" cy="2321609"/>
          </a:xfrm>
        </p:grpSpPr>
        <p:pic>
          <p:nvPicPr>
            <p:cNvPr id="8" name="Picture 7" descr="Right click to save me!">
              <a:extLst>
                <a:ext uri="{FF2B5EF4-FFF2-40B4-BE49-F238E27FC236}">
                  <a16:creationId xmlns:a16="http://schemas.microsoft.com/office/drawing/2014/main" id="{13678726-9825-9619-2EB5-5A11B9C6B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7396061" y="2489198"/>
              <a:ext cx="1210751" cy="12107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Right click to save me!">
              <a:extLst>
                <a:ext uri="{FF2B5EF4-FFF2-40B4-BE49-F238E27FC236}">
                  <a16:creationId xmlns:a16="http://schemas.microsoft.com/office/drawing/2014/main" id="{5533290A-5F26-A679-8757-5C4E7EBA40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87040" y="2478834"/>
              <a:ext cx="1210751" cy="121075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Right click to save me!">
              <a:extLst>
                <a:ext uri="{FF2B5EF4-FFF2-40B4-BE49-F238E27FC236}">
                  <a16:creationId xmlns:a16="http://schemas.microsoft.com/office/drawing/2014/main" id="{77376591-E08F-509B-F1D5-68E244BAC8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10563235" y="2489198"/>
              <a:ext cx="1210751" cy="121075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
              <a:extLst>
                <a:ext uri="{FF2B5EF4-FFF2-40B4-BE49-F238E27FC236}">
                  <a16:creationId xmlns:a16="http://schemas.microsoft.com/office/drawing/2014/main" id="{5B7C369E-36CA-BEE2-81A4-9DBCB55A8B02}"/>
                </a:ext>
              </a:extLst>
            </p:cNvPr>
            <p:cNvSpPr txBox="1"/>
            <p:nvPr/>
          </p:nvSpPr>
          <p:spPr>
            <a:xfrm>
              <a:off x="8553549" y="2741587"/>
              <a:ext cx="377026" cy="646331"/>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dirty="0">
                  <a:latin typeface="+mj-lt"/>
                </a:rPr>
                <a:t>-</a:t>
              </a:r>
            </a:p>
          </p:txBody>
        </p:sp>
        <p:sp>
          <p:nvSpPr>
            <p:cNvPr id="14" name="TextBox 9">
              <a:extLst>
                <a:ext uri="{FF2B5EF4-FFF2-40B4-BE49-F238E27FC236}">
                  <a16:creationId xmlns:a16="http://schemas.microsoft.com/office/drawing/2014/main" id="{AC16F5C8-5097-CED3-8AA6-DDC20E9AA6C0}"/>
                </a:ext>
              </a:extLst>
            </p:cNvPr>
            <p:cNvSpPr txBox="1"/>
            <p:nvPr/>
          </p:nvSpPr>
          <p:spPr>
            <a:xfrm>
              <a:off x="10116178" y="2741586"/>
              <a:ext cx="420308" cy="646331"/>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dirty="0">
                  <a:latin typeface="+mj-lt"/>
                </a:rPr>
                <a:t>=</a:t>
              </a:r>
            </a:p>
          </p:txBody>
        </p:sp>
        <mc:AlternateContent xmlns:mc="http://schemas.openxmlformats.org/markup-compatibility/2006" xmlns:a14="http://schemas.microsoft.com/office/drawing/2010/main">
          <mc:Choice Requires="a14">
            <p:sp>
              <p:nvSpPr>
                <p:cNvPr id="15" name="TextBox 2">
                  <a:extLst>
                    <a:ext uri="{FF2B5EF4-FFF2-40B4-BE49-F238E27FC236}">
                      <a16:creationId xmlns:a16="http://schemas.microsoft.com/office/drawing/2014/main" id="{70101E45-DBA9-E4C8-8E49-39718C92BBDE}"/>
                    </a:ext>
                  </a:extLst>
                </p:cNvPr>
                <p:cNvSpPr txBox="1"/>
                <p:nvPr/>
              </p:nvSpPr>
              <p:spPr>
                <a:xfrm>
                  <a:off x="7490298" y="3910519"/>
                  <a:ext cx="4143983" cy="889924"/>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14:m>
                    <m:oMath xmlns:m="http://schemas.openxmlformats.org/officeDocument/2006/math">
                      <m:r>
                        <a:rPr lang="en-US" sz="3600" b="0" i="1" smtClean="0">
                          <a:solidFill>
                            <a:srgbClr val="33991B"/>
                          </a:solidFill>
                          <a:latin typeface="Cambria Math" panose="02040503050406030204" pitchFamily="18" charset="0"/>
                        </a:rPr>
                        <m:t>    </m:t>
                      </m:r>
                      <m:f>
                        <m:fPr>
                          <m:ctrlPr>
                            <a:rPr lang="en-US" sz="3600" i="1" smtClean="0">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3</m:t>
                          </m:r>
                        </m:num>
                        <m:den>
                          <m:r>
                            <a:rPr lang="en-US" sz="3600" b="0" i="1" smtClean="0">
                              <a:solidFill>
                                <a:srgbClr val="33991B"/>
                              </a:solidFill>
                              <a:latin typeface="Cambria Math" panose="02040503050406030204" pitchFamily="18" charset="0"/>
                            </a:rPr>
                            <m:t>4</m:t>
                          </m:r>
                        </m:den>
                      </m:f>
                      <m:r>
                        <a:rPr lang="en-US" sz="3600" b="0" i="1" smtClean="0">
                          <a:solidFill>
                            <a:srgbClr val="33991B"/>
                          </a:solidFill>
                          <a:latin typeface="Cambria Math" panose="02040503050406030204" pitchFamily="18" charset="0"/>
                        </a:rPr>
                        <m:t>    </m:t>
                      </m:r>
                      <m:r>
                        <a:rPr lang="en-US" sz="3600" b="0" i="1" smtClean="0">
                          <a:solidFill>
                            <a:schemeClr val="tx1"/>
                          </a:solidFill>
                          <a:latin typeface="Cambria Math" panose="02040503050406030204" pitchFamily="18" charset="0"/>
                        </a:rPr>
                        <m:t>−</m:t>
                      </m:r>
                      <m:r>
                        <a:rPr lang="en-US" sz="3600" b="0" i="1" smtClean="0">
                          <a:solidFill>
                            <a:srgbClr val="33991B"/>
                          </a:solidFill>
                          <a:latin typeface="Cambria Math" panose="02040503050406030204" pitchFamily="18" charset="0"/>
                        </a:rPr>
                        <m:t>   </m:t>
                      </m:r>
                      <m:f>
                        <m:fPr>
                          <m:ctrlPr>
                            <a:rPr lang="en-US" sz="3600" b="0" i="1" smtClean="0">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2</m:t>
                          </m:r>
                        </m:num>
                        <m:den>
                          <m:r>
                            <a:rPr lang="en-US" sz="3600" b="0" i="1" smtClean="0">
                              <a:solidFill>
                                <a:srgbClr val="33991B"/>
                              </a:solidFill>
                              <a:latin typeface="Cambria Math" panose="02040503050406030204" pitchFamily="18" charset="0"/>
                            </a:rPr>
                            <m:t>4</m:t>
                          </m:r>
                        </m:den>
                      </m:f>
                    </m:oMath>
                  </a14:m>
                  <a:r>
                    <a:rPr lang="en-US" sz="3600" dirty="0">
                      <a:solidFill>
                        <a:srgbClr val="33991B"/>
                      </a:solidFill>
                      <a:latin typeface="Arial" panose="020B0604020202020204" pitchFamily="34" charset="0"/>
                      <a:cs typeface="Arial" panose="020B0604020202020204" pitchFamily="34" charset="0"/>
                    </a:rPr>
                    <a:t>      </a:t>
                  </a:r>
                  <a:r>
                    <a:rPr lang="en-US" sz="3600" dirty="0">
                      <a:solidFill>
                        <a:schemeClr val="tx1"/>
                      </a:solidFill>
                      <a:latin typeface="Arial" panose="020B0604020202020204" pitchFamily="34" charset="0"/>
                      <a:cs typeface="Arial" panose="020B0604020202020204" pitchFamily="34" charset="0"/>
                    </a:rPr>
                    <a:t>=</a:t>
                  </a:r>
                  <a:r>
                    <a:rPr lang="en-US" sz="3600" dirty="0">
                      <a:solidFill>
                        <a:srgbClr val="33991B"/>
                      </a:solidFill>
                      <a:latin typeface="Arial" panose="020B0604020202020204" pitchFamily="34" charset="0"/>
                      <a:cs typeface="Arial" panose="020B0604020202020204" pitchFamily="34" charset="0"/>
                    </a:rPr>
                    <a:t>    </a:t>
                  </a:r>
                  <a14:m>
                    <m:oMath xmlns:m="http://schemas.openxmlformats.org/officeDocument/2006/math">
                      <m:f>
                        <m:fPr>
                          <m:ctrlPr>
                            <a:rPr lang="en-US" sz="3600" i="1">
                              <a:solidFill>
                                <a:srgbClr val="33991B"/>
                              </a:solidFill>
                              <a:latin typeface="Cambria Math" panose="02040503050406030204" pitchFamily="18" charset="0"/>
                            </a:rPr>
                          </m:ctrlPr>
                        </m:fPr>
                        <m:num>
                          <m:r>
                            <a:rPr lang="en-US" sz="3600" b="0" i="1" smtClean="0">
                              <a:solidFill>
                                <a:srgbClr val="33991B"/>
                              </a:solidFill>
                              <a:latin typeface="Cambria Math" panose="02040503050406030204" pitchFamily="18" charset="0"/>
                            </a:rPr>
                            <m:t>1</m:t>
                          </m:r>
                        </m:num>
                        <m:den>
                          <m:r>
                            <a:rPr lang="en-US" sz="3600" i="1">
                              <a:solidFill>
                                <a:srgbClr val="33991B"/>
                              </a:solidFill>
                              <a:latin typeface="Cambria Math" panose="02040503050406030204" pitchFamily="18" charset="0"/>
                            </a:rPr>
                            <m:t>4</m:t>
                          </m:r>
                        </m:den>
                      </m:f>
                    </m:oMath>
                  </a14:m>
                  <a:endParaRPr lang="en-US" sz="3600" dirty="0">
                    <a:solidFill>
                      <a:srgbClr val="33991B"/>
                    </a:solidFill>
                    <a:latin typeface="Arial" panose="020B0604020202020204" pitchFamily="34" charset="0"/>
                    <a:cs typeface="Arial" panose="020B0604020202020204" pitchFamily="34" charset="0"/>
                  </a:endParaRPr>
                </a:p>
              </p:txBody>
            </p:sp>
          </mc:Choice>
          <mc:Fallback xmlns="">
            <p:sp>
              <p:nvSpPr>
                <p:cNvPr id="15" name="TextBox 2">
                  <a:extLst>
                    <a:ext uri="{FF2B5EF4-FFF2-40B4-BE49-F238E27FC236}">
                      <a16:creationId xmlns:a16="http://schemas.microsoft.com/office/drawing/2014/main" id="{70101E45-DBA9-E4C8-8E49-39718C92BBDE}"/>
                    </a:ext>
                  </a:extLst>
                </p:cNvPr>
                <p:cNvSpPr txBox="1">
                  <a:spLocks noRot="1" noChangeAspect="1" noMove="1" noResize="1" noEditPoints="1" noAdjustHandles="1" noChangeArrowheads="1" noChangeShapeType="1" noTextEdit="1"/>
                </p:cNvSpPr>
                <p:nvPr/>
              </p:nvSpPr>
              <p:spPr>
                <a:xfrm>
                  <a:off x="7490298" y="3910519"/>
                  <a:ext cx="4143983" cy="889924"/>
                </a:xfrm>
                <a:prstGeom prst="rect">
                  <a:avLst/>
                </a:prstGeom>
                <a:blipFill>
                  <a:blip r:embed="rId8"/>
                  <a:stretch>
                    <a:fillRect b="-9589"/>
                  </a:stretch>
                </a:blipFill>
              </p:spPr>
              <p:txBody>
                <a:bodyPr/>
                <a:lstStyle/>
                <a:p>
                  <a:r>
                    <a:rPr lang="en-US">
                      <a:noFill/>
                    </a:rPr>
                    <a:t> </a:t>
                  </a:r>
                </a:p>
              </p:txBody>
            </p:sp>
          </mc:Fallback>
        </mc:AlternateContent>
      </p:grpSp>
    </p:spTree>
    <p:custDataLst>
      <p:tags r:id="rId1"/>
    </p:custDataLst>
    <p:extLst>
      <p:ext uri="{BB962C8B-B14F-4D97-AF65-F5344CB8AC3E}">
        <p14:creationId xmlns:p14="http://schemas.microsoft.com/office/powerpoint/2010/main" val="1070042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en-US">
                    <a:noFill/>
                  </a:rPr>
                  <a:t> </a:t>
                </a:r>
              </a:p>
            </p:txBody>
          </p:sp>
        </mc:Fallback>
      </mc:AlternateContent>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C2A8A4A-6F1C-4A0A-B7A3-7537AB1C0C75}"/>
              </a:ext>
            </a:extLst>
          </p:cNvPr>
          <p:cNvGrpSpPr/>
          <p:nvPr/>
        </p:nvGrpSpPr>
        <p:grpSpPr>
          <a:xfrm>
            <a:off x="1063106" y="2234347"/>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6135235" y="2502569"/>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3971342" y="2246527"/>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7285379" y="4427773"/>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7424407" y="383694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11</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7424407" y="453066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7</a:t>
            </a: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18</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Tree>
    <p:custDataLst>
      <p:tags r:id="rId1"/>
    </p:custDataLst>
    <p:extLst>
      <p:ext uri="{BB962C8B-B14F-4D97-AF65-F5344CB8AC3E}">
        <p14:creationId xmlns:p14="http://schemas.microsoft.com/office/powerpoint/2010/main" val="366302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9" grpId="0" animBg="1"/>
      <p:bldP spid="30" grpId="0" animBg="1"/>
      <p:bldP spid="48" grpId="0" animBg="1"/>
      <p:bldP spid="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758625" y="2295306"/>
            <a:ext cx="6966872" cy="2815702"/>
            <a:chOff x="712905" y="2234346"/>
            <a:chExt cx="6966872"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649664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596345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596345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712905" y="2234347"/>
              <a:ext cx="6966872" cy="2815701"/>
              <a:chOff x="712905" y="2234347"/>
              <a:chExt cx="6966872"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356924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712905" y="2234347"/>
                <a:ext cx="6966872" cy="2815701"/>
                <a:chOff x="712905" y="2234347"/>
                <a:chExt cx="6966872"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712905" y="2234347"/>
                  <a:ext cx="6966872" cy="2791124"/>
                  <a:chOff x="1410032" y="1712645"/>
                  <a:chExt cx="6966872"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410032" y="1712645"/>
                    <a:ext cx="3843855" cy="1203764"/>
                    <a:chOff x="1452810" y="1960060"/>
                    <a:chExt cx="3843855"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3111945" y="21132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1452810" y="1960060"/>
                      <a:ext cx="1099920" cy="1188524"/>
                      <a:chOff x="-18420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067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8420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067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4322198" y="1975300"/>
                      <a:ext cx="974467" cy="1188524"/>
                      <a:chOff x="88978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104699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88978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104699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3839139"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5445522" y="1724825"/>
                    <a:ext cx="2931382" cy="2778944"/>
                    <a:chOff x="5445522" y="1724825"/>
                    <a:chExt cx="2931382"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544552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5872429" y="1724825"/>
                      <a:ext cx="2033061" cy="2355061"/>
                      <a:chOff x="5872429" y="1724825"/>
                      <a:chExt cx="2033061"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587242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98097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662105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4" name="TextBox 33">
                        <a:extLst>
                          <a:ext uri="{FF2B5EF4-FFF2-40B4-BE49-F238E27FC236}">
                            <a16:creationId xmlns:a16="http://schemas.microsoft.com/office/drawing/2014/main" id="{3DD2D8E6-284C-44C5-8AC8-2E94F83512E1}"/>
                          </a:ext>
                        </a:extLst>
                      </p:cNvPr>
                      <p:cNvSpPr txBox="1"/>
                      <p:nvPr/>
                    </p:nvSpPr>
                    <p:spPr>
                      <a:xfrm>
                        <a:off x="706364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418626" y="3315245"/>
                      <a:ext cx="958278" cy="1188524"/>
                      <a:chOff x="586747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586747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00650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00650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544052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28331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544052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1" name="TextBox 50">
                  <a:extLst>
                    <a:ext uri="{FF2B5EF4-FFF2-40B4-BE49-F238E27FC236}">
                      <a16:creationId xmlns:a16="http://schemas.microsoft.com/office/drawing/2014/main" id="{5D84483B-577D-4847-A584-E2572826A326}"/>
                    </a:ext>
                  </a:extLst>
                </p:cNvPr>
                <p:cNvSpPr txBox="1"/>
                <p:nvPr/>
              </p:nvSpPr>
              <p:spPr>
                <a:xfrm>
                  <a:off x="480349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372351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372351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21003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320666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6542361" y="229530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6009174" y="233542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6009174" y="2335429"/>
                <a:ext cx="548547" cy="523220"/>
              </a:xfrm>
              <a:prstGeom prst="rect">
                <a:avLst/>
              </a:prstGeom>
              <a:blipFill>
                <a:blip r:embed="rId4"/>
                <a:stretch>
                  <a:fillRect/>
                </a:stretch>
              </a:blipFill>
            </p:spPr>
            <p:txBody>
              <a:bodyPr/>
              <a:lstStyle/>
              <a:p>
                <a:r>
                  <a:rPr lang="en-US">
                    <a:noFill/>
                  </a:rPr>
                  <a:t> </a:t>
                </a:r>
              </a:p>
            </p:txBody>
          </p:sp>
        </mc:Fallback>
      </mc:AlternateContent>
      <p:cxnSp>
        <p:nvCxnSpPr>
          <p:cNvPr id="52" name="Straight Connector 51">
            <a:extLst>
              <a:ext uri="{FF2B5EF4-FFF2-40B4-BE49-F238E27FC236}">
                <a16:creationId xmlns:a16="http://schemas.microsoft.com/office/drawing/2014/main" id="{98096456-F189-47DB-98CC-2916F9291F25}"/>
              </a:ext>
            </a:extLst>
          </p:cNvPr>
          <p:cNvCxnSpPr/>
          <p:nvPr/>
        </p:nvCxnSpPr>
        <p:spPr>
          <a:xfrm>
            <a:off x="3614965" y="451025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C2A8A4A-6F1C-4A0A-B7A3-7537AB1C0C75}"/>
              </a:ext>
            </a:extLst>
          </p:cNvPr>
          <p:cNvGrpSpPr/>
          <p:nvPr/>
        </p:nvGrpSpPr>
        <p:grpSpPr>
          <a:xfrm>
            <a:off x="758625" y="2295307"/>
            <a:ext cx="3843855" cy="1203764"/>
            <a:chOff x="1452810" y="1960060"/>
            <a:chExt cx="3843855"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3111945" y="21132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1452810" y="1960060"/>
              <a:ext cx="1099920" cy="1188524"/>
              <a:chOff x="-18420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067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8420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067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4322198" y="1975300"/>
              <a:ext cx="974467" cy="1188524"/>
              <a:chOff x="88978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104699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23</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88978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104699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3839139"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4794115" y="2563529"/>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5221022" y="2887294"/>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329570" y="230748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969650" y="300120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34" name="TextBox 33">
            <a:extLst>
              <a:ext uri="{FF2B5EF4-FFF2-40B4-BE49-F238E27FC236}">
                <a16:creationId xmlns:a16="http://schemas.microsoft.com/office/drawing/2014/main" id="{3DD2D8E6-284C-44C5-8AC8-2E94F83512E1}"/>
              </a:ext>
            </a:extLst>
          </p:cNvPr>
          <p:cNvSpPr txBox="1"/>
          <p:nvPr/>
        </p:nvSpPr>
        <p:spPr>
          <a:xfrm>
            <a:off x="6412237" y="4139328"/>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767219" y="4488733"/>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906247" y="389790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7</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906247" y="459162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8</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5486243" y="392248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16</a:t>
            </a: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329036" y="452903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5486243" y="461619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1" name="TextBox 50">
            <a:extLst>
              <a:ext uri="{FF2B5EF4-FFF2-40B4-BE49-F238E27FC236}">
                <a16:creationId xmlns:a16="http://schemas.microsoft.com/office/drawing/2014/main" id="{5D84483B-577D-4847-A584-E2572826A326}"/>
              </a:ext>
            </a:extLst>
          </p:cNvPr>
          <p:cNvSpPr txBox="1"/>
          <p:nvPr/>
        </p:nvSpPr>
        <p:spPr>
          <a:xfrm>
            <a:off x="4849218" y="417546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3769233" y="39194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23</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3769233" y="46131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8</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255753" y="41754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Tree>
    <p:custDataLst>
      <p:tags r:id="rId1"/>
    </p:custDataLst>
    <p:extLst>
      <p:ext uri="{BB962C8B-B14F-4D97-AF65-F5344CB8AC3E}">
        <p14:creationId xmlns:p14="http://schemas.microsoft.com/office/powerpoint/2010/main" val="401982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9" grpId="0" animBg="1"/>
      <p:bldP spid="30" grpId="0" animBg="1"/>
      <p:bldP spid="48" grpId="0"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endParaRPr lang="fr-FR" sz="3200" dirty="0">
              <a:solidFill>
                <a:schemeClr val="bg1"/>
              </a:solidFill>
              <a:sym typeface="Comic Sans MS"/>
            </a:endParaRP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75592" y="1414360"/>
                <a:ext cx="8890560" cy="1765868"/>
              </a:xfrm>
              <a:prstGeom prst="rect">
                <a:avLst/>
              </a:prstGeom>
              <a:noFill/>
            </p:spPr>
            <p:txBody>
              <a:bodyPr wrap="square">
                <a:spAutoFit/>
              </a:bodyPr>
              <a:lstStyle/>
              <a:p>
                <a14:m>
                  <m:oMath xmlns:m="http://schemas.openxmlformats.org/officeDocument/2006/math">
                    <m:f>
                      <m:fPr>
                        <m:ctrlPr>
                          <a:rPr lang="fr-FR" sz="2800" i="1" smtClean="0">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4</m:t>
                        </m:r>
                      </m:den>
                    </m:f>
                  </m:oMath>
                </a14:m>
                <a:r>
                  <a:rPr lang="fr-FR" sz="2800" dirty="0">
                    <a:solidFill>
                      <a:schemeClr val="tx1">
                        <a:lumMod val="65000"/>
                        <a:lumOff val="35000"/>
                      </a:schemeClr>
                    </a:solidFill>
                    <a:latin typeface="+mj-lt"/>
                  </a:rPr>
                  <a:t> des élèves de la classe de Mme Aida travaillent sur un projet artistique, et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3</m:t>
                        </m:r>
                      </m:den>
                    </m:f>
                  </m:oMath>
                </a14:m>
                <a:r>
                  <a:rPr lang="fr-FR" sz="2800" dirty="0">
                    <a:solidFill>
                      <a:schemeClr val="tx1">
                        <a:lumMod val="65000"/>
                        <a:lumOff val="35000"/>
                      </a:schemeClr>
                    </a:solidFill>
                    <a:latin typeface="+mj-lt"/>
                  </a:rPr>
                  <a:t> des élèves sculptent. Les autres élèves peignent</a:t>
                </a:r>
                <a:r>
                  <a:rPr lang="fr-FR" sz="2800" dirty="0">
                    <a:solidFill>
                      <a:schemeClr val="tx1">
                        <a:lumMod val="65000"/>
                        <a:lumOff val="35000"/>
                      </a:schemeClr>
                    </a:solidFill>
                  </a:rPr>
                  <a:t>. </a:t>
                </a:r>
                <a:endParaRPr lang="fr-FR"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75592" y="1414360"/>
                <a:ext cx="8890560" cy="1765868"/>
              </a:xfrm>
              <a:prstGeom prst="rect">
                <a:avLst/>
              </a:prstGeom>
              <a:blipFill>
                <a:blip r:embed="rId4"/>
                <a:stretch>
                  <a:fillRect l="-1371" r="-2467" b="-8966"/>
                </a:stretch>
              </a:blipFill>
            </p:spPr>
            <p:txBody>
              <a:bodyPr/>
              <a:lstStyle/>
              <a:p>
                <a:r>
                  <a:rPr lang="fr-FR">
                    <a:noFill/>
                  </a:rPr>
                  <a:t> </a:t>
                </a:r>
              </a:p>
            </p:txBody>
          </p:sp>
        </mc:Fallback>
      </mc:AlternateContent>
      <p:pic>
        <p:nvPicPr>
          <p:cNvPr id="3" name="Graphic 2">
            <a:extLst>
              <a:ext uri="{FF2B5EF4-FFF2-40B4-BE49-F238E27FC236}">
                <a16:creationId xmlns:a16="http://schemas.microsoft.com/office/drawing/2014/main" id="{CD487291-8027-FCBE-8AB4-D8CC5940390B}"/>
              </a:ext>
            </a:extLst>
          </p:cNvPr>
          <p:cNvPicPr>
            <a:picLocks noChangeAspect="1"/>
          </p:cNvPicPr>
          <p:nvPr/>
        </p:nvPicPr>
        <p:blipFill>
          <a:blip r:embed="rId5"/>
          <a:srcRect/>
          <a:stretch/>
        </p:blipFill>
        <p:spPr>
          <a:xfrm>
            <a:off x="8880027" y="2608761"/>
            <a:ext cx="2736381" cy="2924537"/>
          </a:xfrm>
          <a:prstGeom prst="rect">
            <a:avLst/>
          </a:prstGeom>
        </p:spPr>
      </p:pic>
      <p:grpSp>
        <p:nvGrpSpPr>
          <p:cNvPr id="13" name="Group 12">
            <a:extLst>
              <a:ext uri="{FF2B5EF4-FFF2-40B4-BE49-F238E27FC236}">
                <a16:creationId xmlns:a16="http://schemas.microsoft.com/office/drawing/2014/main" id="{BB838BB7-0675-475A-8981-7B7EEEC54FCD}"/>
              </a:ext>
            </a:extLst>
          </p:cNvPr>
          <p:cNvGrpSpPr/>
          <p:nvPr/>
        </p:nvGrpSpPr>
        <p:grpSpPr>
          <a:xfrm>
            <a:off x="6707051" y="3109045"/>
            <a:ext cx="1143000" cy="1300309"/>
            <a:chOff x="5623560" y="4326210"/>
            <a:chExt cx="1143000" cy="1300309"/>
          </a:xfrm>
        </p:grpSpPr>
        <p:sp>
          <p:nvSpPr>
            <p:cNvPr id="14" name="Rectangle: Rounded Corners 13">
              <a:extLst>
                <a:ext uri="{FF2B5EF4-FFF2-40B4-BE49-F238E27FC236}">
                  <a16:creationId xmlns:a16="http://schemas.microsoft.com/office/drawing/2014/main" id="{E865F387-1AD3-4384-BCB0-F40689C51F7F}"/>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5" name="Rectangle: Rounded Corners 14">
              <a:extLst>
                <a:ext uri="{FF2B5EF4-FFF2-40B4-BE49-F238E27FC236}">
                  <a16:creationId xmlns:a16="http://schemas.microsoft.com/office/drawing/2014/main" id="{A5FB0630-7363-44FD-B983-0E402DC44DF7}"/>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6" name="Straight Connector 15">
              <a:extLst>
                <a:ext uri="{FF2B5EF4-FFF2-40B4-BE49-F238E27FC236}">
                  <a16:creationId xmlns:a16="http://schemas.microsoft.com/office/drawing/2014/main" id="{43A0676D-9B97-42E5-B19B-898FE5DD4DE8}"/>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C3DC5A09-14DC-A809-4E4B-4F4680800124}"/>
              </a:ext>
            </a:extLst>
          </p:cNvPr>
          <p:cNvSpPr txBox="1"/>
          <p:nvPr/>
        </p:nvSpPr>
        <p:spPr>
          <a:xfrm>
            <a:off x="73803" y="3283100"/>
            <a:ext cx="6476999" cy="989245"/>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élèves de la classe de Mme Aida peignent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30357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4E4A4B4F-2A28-2113-0F92-2B823877B34C}"/>
              </a:ext>
            </a:extLst>
          </p:cNvPr>
          <p:cNvGrpSpPr/>
          <p:nvPr/>
        </p:nvGrpSpPr>
        <p:grpSpPr>
          <a:xfrm>
            <a:off x="6707051" y="3109045"/>
            <a:ext cx="1143000" cy="1300309"/>
            <a:chOff x="5623560" y="4326210"/>
            <a:chExt cx="1143000" cy="1300309"/>
          </a:xfrm>
        </p:grpSpPr>
        <p:sp>
          <p:nvSpPr>
            <p:cNvPr id="22" name="Rectangle: Rounded Corners 21">
              <a:extLst>
                <a:ext uri="{FF2B5EF4-FFF2-40B4-BE49-F238E27FC236}">
                  <a16:creationId xmlns:a16="http://schemas.microsoft.com/office/drawing/2014/main" id="{7F3736F5-D6F8-2D8E-7A64-33BEA19A3195}"/>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3" name="Rectangle: Rounded Corners 22">
              <a:extLst>
                <a:ext uri="{FF2B5EF4-FFF2-40B4-BE49-F238E27FC236}">
                  <a16:creationId xmlns:a16="http://schemas.microsoft.com/office/drawing/2014/main" id="{8D4DAE18-7231-AE31-533C-0A4ABD6E2FF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4" name="Straight Connector 23">
              <a:extLst>
                <a:ext uri="{FF2B5EF4-FFF2-40B4-BE49-F238E27FC236}">
                  <a16:creationId xmlns:a16="http://schemas.microsoft.com/office/drawing/2014/main" id="{0CCD70BB-17B4-1EB5-F57B-42F05372EFC4}"/>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4452872"/>
                <a:ext cx="140601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4</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oMath>
                  </m:oMathPara>
                </a14:m>
                <a:endParaRPr lang="en-US" sz="2800" b="1" dirty="0">
                  <a:solidFill>
                    <a:schemeClr val="tx1">
                      <a:lumMod val="65000"/>
                      <a:lumOff val="35000"/>
                    </a:schemeClr>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4452872"/>
                <a:ext cx="1406015" cy="90178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4452872"/>
                <a:ext cx="1041344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𝟒</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𝟒</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4452872"/>
                <a:ext cx="10413443" cy="901785"/>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445098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4450986"/>
                <a:ext cx="5669063" cy="901785"/>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087493" y="445547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𝟕</m:t>
                          </m:r>
                        </m:num>
                        <m:den>
                          <m:r>
                            <a:rPr lang="en-US" sz="2800" b="1" i="1">
                              <a:solidFill>
                                <a:srgbClr val="74C274"/>
                              </a:solidFill>
                              <a:latin typeface="Cambria Math" panose="02040503050406030204" pitchFamily="18" charset="0"/>
                            </a:rPr>
                            <m:t>𝟏𝟐</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087493" y="445547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1295400" y="5431747"/>
                <a:ext cx="5225315" cy="89614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rgbClr val="74C274"/>
                          </a:solidFill>
                          <a:latin typeface="Cambria Math" panose="02040503050406030204" pitchFamily="18" charset="0"/>
                        </a:rPr>
                        <m:t>1−</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7</m:t>
                          </m:r>
                        </m:num>
                        <m:den>
                          <m:r>
                            <a:rPr lang="en-US" sz="2800" i="1">
                              <a:solidFill>
                                <a:srgbClr val="74C274"/>
                              </a:solidFill>
                              <a:latin typeface="Cambria Math" panose="02040503050406030204" pitchFamily="18" charset="0"/>
                            </a:rPr>
                            <m:t>12</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1295400" y="5431747"/>
                <a:ext cx="5225315" cy="896143"/>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9E8F470D-ABB0-B852-17C8-0F35BFBC4BBC}"/>
                  </a:ext>
                </a:extLst>
              </p:cNvPr>
              <p:cNvSpPr txBox="1"/>
              <p:nvPr/>
            </p:nvSpPr>
            <p:spPr>
              <a:xfrm>
                <a:off x="2724663" y="5431747"/>
                <a:ext cx="5225315" cy="90774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𝟏𝟐</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𝟕</m:t>
                          </m:r>
                        </m:num>
                        <m:den>
                          <m:r>
                            <a:rPr lang="en-US" sz="2800" b="1" i="1">
                              <a:solidFill>
                                <a:srgbClr val="74C274"/>
                              </a:solidFill>
                              <a:latin typeface="Cambria Math" panose="02040503050406030204" pitchFamily="18" charset="0"/>
                            </a:rPr>
                            <m:t>𝟏𝟐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7" name="TextBox 146">
                <a:extLst>
                  <a:ext uri="{FF2B5EF4-FFF2-40B4-BE49-F238E27FC236}">
                    <a16:creationId xmlns:a16="http://schemas.microsoft.com/office/drawing/2014/main" id="{9E8F470D-ABB0-B852-17C8-0F35BFBC4BBC}"/>
                  </a:ext>
                </a:extLst>
              </p:cNvPr>
              <p:cNvSpPr txBox="1">
                <a:spLocks noRot="1" noChangeAspect="1" noMove="1" noResize="1" noEditPoints="1" noAdjustHandles="1" noChangeArrowheads="1" noChangeShapeType="1" noTextEdit="1"/>
              </p:cNvSpPr>
              <p:nvPr/>
            </p:nvSpPr>
            <p:spPr>
              <a:xfrm>
                <a:off x="2724663" y="5431747"/>
                <a:ext cx="5225315" cy="907749"/>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86AFFD3-2105-4C41-B9DF-4D307B404E13}"/>
                  </a:ext>
                </a:extLst>
              </p:cNvPr>
              <p:cNvSpPr txBox="1"/>
              <p:nvPr/>
            </p:nvSpPr>
            <p:spPr>
              <a:xfrm>
                <a:off x="4539898" y="5416507"/>
                <a:ext cx="5225315" cy="90774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𝟏𝟐</m:t>
                          </m:r>
                        </m:den>
                      </m:f>
                    </m:oMath>
                  </m:oMathPara>
                </a14:m>
                <a:endParaRPr lang="en-US" sz="2800" b="1" dirty="0">
                  <a:solidFill>
                    <a:srgbClr val="74C274"/>
                  </a:solidFill>
                  <a:latin typeface="+mj-lt"/>
                </a:endParaRPr>
              </a:p>
            </p:txBody>
          </p:sp>
        </mc:Choice>
        <mc:Fallback xmlns="">
          <p:sp>
            <p:nvSpPr>
              <p:cNvPr id="18" name="TextBox 17">
                <a:extLst>
                  <a:ext uri="{FF2B5EF4-FFF2-40B4-BE49-F238E27FC236}">
                    <a16:creationId xmlns:a16="http://schemas.microsoft.com/office/drawing/2014/main" id="{A86AFFD3-2105-4C41-B9DF-4D307B404E13}"/>
                  </a:ext>
                </a:extLst>
              </p:cNvPr>
              <p:cNvSpPr txBox="1">
                <a:spLocks noRot="1" noChangeAspect="1" noMove="1" noResize="1" noEditPoints="1" noAdjustHandles="1" noChangeArrowheads="1" noChangeShapeType="1" noTextEdit="1"/>
              </p:cNvSpPr>
              <p:nvPr/>
            </p:nvSpPr>
            <p:spPr>
              <a:xfrm>
                <a:off x="4539898" y="5416507"/>
                <a:ext cx="5225315" cy="907749"/>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9E7053F-4678-BC9F-BA90-89A3CFC00661}"/>
                  </a:ext>
                </a:extLst>
              </p:cNvPr>
              <p:cNvSpPr txBox="1"/>
              <p:nvPr/>
            </p:nvSpPr>
            <p:spPr>
              <a:xfrm>
                <a:off x="575592" y="1414360"/>
                <a:ext cx="8890560" cy="1765868"/>
              </a:xfrm>
              <a:prstGeom prst="rect">
                <a:avLst/>
              </a:prstGeom>
              <a:noFill/>
            </p:spPr>
            <p:txBody>
              <a:bodyPr wrap="square">
                <a:spAutoFit/>
              </a:bodyPr>
              <a:lstStyle/>
              <a:p>
                <a14:m>
                  <m:oMath xmlns:m="http://schemas.openxmlformats.org/officeDocument/2006/math">
                    <m:f>
                      <m:fPr>
                        <m:ctrlPr>
                          <a:rPr lang="fr-FR" sz="2800" i="1" smtClean="0">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4</m:t>
                        </m:r>
                      </m:den>
                    </m:f>
                  </m:oMath>
                </a14:m>
                <a:r>
                  <a:rPr lang="fr-FR" sz="2800" dirty="0">
                    <a:solidFill>
                      <a:schemeClr val="tx1">
                        <a:lumMod val="65000"/>
                        <a:lumOff val="35000"/>
                      </a:schemeClr>
                    </a:solidFill>
                    <a:latin typeface="+mj-lt"/>
                  </a:rPr>
                  <a:t> des élèves de la classe de Mme Aida travaillent sur un projet artistique et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3</m:t>
                        </m:r>
                      </m:den>
                    </m:f>
                  </m:oMath>
                </a14:m>
                <a:r>
                  <a:rPr lang="fr-FR" sz="2800" dirty="0">
                    <a:solidFill>
                      <a:schemeClr val="tx1">
                        <a:lumMod val="65000"/>
                        <a:lumOff val="35000"/>
                      </a:schemeClr>
                    </a:solidFill>
                    <a:latin typeface="+mj-lt"/>
                  </a:rPr>
                  <a:t> des élèves sculptent. Les autres élèves peignent. </a:t>
                </a:r>
              </a:p>
            </p:txBody>
          </p:sp>
        </mc:Choice>
        <mc:Fallback xmlns="">
          <p:sp>
            <p:nvSpPr>
              <p:cNvPr id="17" name="TextBox 16">
                <a:extLst>
                  <a:ext uri="{FF2B5EF4-FFF2-40B4-BE49-F238E27FC236}">
                    <a16:creationId xmlns:a16="http://schemas.microsoft.com/office/drawing/2014/main" id="{29E7053F-4678-BC9F-BA90-89A3CFC00661}"/>
                  </a:ext>
                </a:extLst>
              </p:cNvPr>
              <p:cNvSpPr txBox="1">
                <a:spLocks noRot="1" noChangeAspect="1" noMove="1" noResize="1" noEditPoints="1" noAdjustHandles="1" noChangeArrowheads="1" noChangeShapeType="1" noTextEdit="1"/>
              </p:cNvSpPr>
              <p:nvPr/>
            </p:nvSpPr>
            <p:spPr>
              <a:xfrm>
                <a:off x="575592" y="1414360"/>
                <a:ext cx="8890560" cy="1765868"/>
              </a:xfrm>
              <a:prstGeom prst="rect">
                <a:avLst/>
              </a:prstGeom>
              <a:blipFill>
                <a:blip r:embed="rId14"/>
                <a:stretch>
                  <a:fillRect l="-1371" r="-2536" b="-7241"/>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3E49DDCE-B4D9-49F6-B057-619AE4899B4C}"/>
              </a:ext>
            </a:extLst>
          </p:cNvPr>
          <p:cNvGrpSpPr/>
          <p:nvPr/>
        </p:nvGrpSpPr>
        <p:grpSpPr>
          <a:xfrm>
            <a:off x="6715460" y="3112132"/>
            <a:ext cx="1143000" cy="1300309"/>
            <a:chOff x="5623560" y="4326210"/>
            <a:chExt cx="1143000" cy="1300309"/>
          </a:xfrm>
        </p:grpSpPr>
        <p:sp>
          <p:nvSpPr>
            <p:cNvPr id="14" name="Rectangle: Rounded Corners 13">
              <a:extLst>
                <a:ext uri="{FF2B5EF4-FFF2-40B4-BE49-F238E27FC236}">
                  <a16:creationId xmlns:a16="http://schemas.microsoft.com/office/drawing/2014/main" id="{4F667569-FFA3-4B7F-AB4F-0CCE5AD7DD82}"/>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12</a:t>
              </a:r>
              <a:endParaRPr lang="fr-FR" sz="2800" dirty="0">
                <a:solidFill>
                  <a:schemeClr val="bg1"/>
                </a:solidFill>
              </a:endParaRPr>
            </a:p>
          </p:txBody>
        </p:sp>
        <p:sp>
          <p:nvSpPr>
            <p:cNvPr id="15" name="Rectangle: Rounded Corners 14">
              <a:extLst>
                <a:ext uri="{FF2B5EF4-FFF2-40B4-BE49-F238E27FC236}">
                  <a16:creationId xmlns:a16="http://schemas.microsoft.com/office/drawing/2014/main" id="{487C96E4-4C5F-4FB0-8ED6-7ADAE59AEB39}"/>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endParaRPr lang="fr-FR" sz="2800" dirty="0">
                <a:solidFill>
                  <a:schemeClr val="bg1"/>
                </a:solidFill>
              </a:endParaRPr>
            </a:p>
          </p:txBody>
        </p:sp>
        <p:cxnSp>
          <p:nvCxnSpPr>
            <p:cNvPr id="16" name="Straight Connector 15">
              <a:extLst>
                <a:ext uri="{FF2B5EF4-FFF2-40B4-BE49-F238E27FC236}">
                  <a16:creationId xmlns:a16="http://schemas.microsoft.com/office/drawing/2014/main" id="{C586E270-7FE0-4CF0-A337-B1D916F029C9}"/>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BC275D00-C6EF-9821-2F1D-D204ADE0E469}"/>
              </a:ext>
            </a:extLst>
          </p:cNvPr>
          <p:cNvSpPr txBox="1"/>
          <p:nvPr/>
        </p:nvSpPr>
        <p:spPr>
          <a:xfrm>
            <a:off x="73803" y="3283100"/>
            <a:ext cx="6476999" cy="989245"/>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élèves de la classe de Mme Aida peignent ?</a:t>
            </a: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p:pic>
        <p:nvPicPr>
          <p:cNvPr id="2" name="Graphic 2">
            <a:extLst>
              <a:ext uri="{FF2B5EF4-FFF2-40B4-BE49-F238E27FC236}">
                <a16:creationId xmlns:a16="http://schemas.microsoft.com/office/drawing/2014/main" id="{63685FE2-58BB-4185-BCE0-8ECD8AC1D9FF}"/>
              </a:ext>
            </a:extLst>
          </p:cNvPr>
          <p:cNvPicPr>
            <a:picLocks noChangeAspect="1"/>
          </p:cNvPicPr>
          <p:nvPr/>
        </p:nvPicPr>
        <p:blipFill>
          <a:blip r:embed="rId15"/>
          <a:srcRect/>
          <a:stretch/>
        </p:blipFill>
        <p:spPr>
          <a:xfrm>
            <a:off x="8880027" y="2608761"/>
            <a:ext cx="2736381" cy="2924537"/>
          </a:xfrm>
          <a:prstGeom prst="rect">
            <a:avLst/>
          </a:prstGeom>
        </p:spPr>
      </p:pic>
    </p:spTree>
    <p:custDataLst>
      <p:tags r:id="rId1"/>
    </p:custDataLst>
    <p:extLst>
      <p:ext uri="{BB962C8B-B14F-4D97-AF65-F5344CB8AC3E}">
        <p14:creationId xmlns:p14="http://schemas.microsoft.com/office/powerpoint/2010/main" val="123840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7"/>
                                        </p:tgtEl>
                                        <p:attrNameLst>
                                          <p:attrName>style.visibility</p:attrName>
                                        </p:attrNameLst>
                                      </p:cBhvr>
                                      <p:to>
                                        <p:strVal val="visible"/>
                                      </p:to>
                                    </p:set>
                                    <p:animEffect transition="in" filter="wipe(left)">
                                      <p:cBhvr>
                                        <p:cTn id="32" dur="1000"/>
                                        <p:tgtEl>
                                          <p:spTgt spid="1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4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29464" y="1414360"/>
                <a:ext cx="11099317" cy="1566070"/>
              </a:xfrm>
              <a:prstGeom prst="rect">
                <a:avLst/>
              </a:prstGeom>
              <a:noFill/>
            </p:spPr>
            <p:txBody>
              <a:bodyPr wrap="square">
                <a:spAutoFit/>
              </a:bodyPr>
              <a:lstStyle/>
              <a:p>
                <a:r>
                  <a:rPr lang="fr-FR" sz="2800" dirty="0">
                    <a:solidFill>
                      <a:schemeClr val="tx1">
                        <a:lumMod val="65000"/>
                        <a:lumOff val="35000"/>
                      </a:schemeClr>
                    </a:solidFill>
                    <a:latin typeface="+mj-lt"/>
                  </a:rPr>
                  <a:t>Une course consiste à nager, faire du vélo et courir. Les participants doivent nager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3</m:t>
                        </m:r>
                      </m:den>
                    </m:f>
                  </m:oMath>
                </a14:m>
                <a:r>
                  <a:rPr lang="fr-FR" sz="2800" dirty="0">
                    <a:solidFill>
                      <a:schemeClr val="tx1">
                        <a:lumMod val="65000"/>
                        <a:lumOff val="35000"/>
                      </a:schemeClr>
                    </a:solidFill>
                    <a:latin typeface="+mj-lt"/>
                  </a:rPr>
                  <a:t> de la distance et faire du vélo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2</m:t>
                        </m:r>
                      </m:num>
                      <m:den>
                        <m:r>
                          <a:rPr lang="fr-FR" sz="2800" i="1">
                            <a:solidFill>
                              <a:schemeClr val="tx1">
                                <a:lumMod val="65000"/>
                                <a:lumOff val="35000"/>
                              </a:schemeClr>
                            </a:solidFill>
                            <a:latin typeface="Cambria Math" panose="02040503050406030204" pitchFamily="18" charset="0"/>
                          </a:rPr>
                          <m:t>5</m:t>
                        </m:r>
                      </m:den>
                    </m:f>
                  </m:oMath>
                </a14:m>
                <a:r>
                  <a:rPr lang="fr-FR" sz="2800" dirty="0">
                    <a:solidFill>
                      <a:schemeClr val="tx1">
                        <a:lumMod val="65000"/>
                        <a:lumOff val="35000"/>
                      </a:schemeClr>
                    </a:solidFill>
                    <a:latin typeface="+mj-lt"/>
                  </a:rPr>
                  <a:t> de la distance.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29464" y="1414360"/>
                <a:ext cx="11099317" cy="1566070"/>
              </a:xfrm>
              <a:prstGeom prst="rect">
                <a:avLst/>
              </a:prstGeom>
              <a:blipFill>
                <a:blip r:embed="rId4"/>
                <a:stretch>
                  <a:fillRect l="-1153" t="-3891" r="-1263" b="-10117"/>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1" y="3226075"/>
            <a:ext cx="12192000" cy="528222"/>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distance auraient-ils à parcourir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3CC9E0DB-2A43-4FDC-BEDB-21E5B5FA14EC}"/>
              </a:ext>
            </a:extLst>
          </p:cNvPr>
          <p:cNvGrpSpPr/>
          <p:nvPr/>
        </p:nvGrpSpPr>
        <p:grpSpPr>
          <a:xfrm>
            <a:off x="9189720" y="2840031"/>
            <a:ext cx="1143000" cy="1300309"/>
            <a:chOff x="5623560" y="4326210"/>
            <a:chExt cx="1143000" cy="1300309"/>
          </a:xfrm>
        </p:grpSpPr>
        <p:sp>
          <p:nvSpPr>
            <p:cNvPr id="15" name="Rectangle: Rounded Corners 14">
              <a:extLst>
                <a:ext uri="{FF2B5EF4-FFF2-40B4-BE49-F238E27FC236}">
                  <a16:creationId xmlns:a16="http://schemas.microsoft.com/office/drawing/2014/main" id="{19BFBAFE-4783-470F-AF12-9B8ACB3EFD5C}"/>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6" name="Rectangle: Rounded Corners 15">
              <a:extLst>
                <a:ext uri="{FF2B5EF4-FFF2-40B4-BE49-F238E27FC236}">
                  <a16:creationId xmlns:a16="http://schemas.microsoft.com/office/drawing/2014/main" id="{F199E2FE-A4BB-49F6-BC2D-4AD435FEA29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7" name="Straight Connector 16">
              <a:extLst>
                <a:ext uri="{FF2B5EF4-FFF2-40B4-BE49-F238E27FC236}">
                  <a16:creationId xmlns:a16="http://schemas.microsoft.com/office/drawing/2014/main" id="{6F4602FB-F4FA-4517-8FEF-EA17FFC89A94}"/>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6" name="Graphic 5">
            <a:extLst>
              <a:ext uri="{FF2B5EF4-FFF2-40B4-BE49-F238E27FC236}">
                <a16:creationId xmlns:a16="http://schemas.microsoft.com/office/drawing/2014/main" id="{59A0F6E4-3039-F1FE-6353-7815EA2D6E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88864" y="4416488"/>
            <a:ext cx="4144711" cy="1645694"/>
          </a:xfrm>
          <a:prstGeom prst="rect">
            <a:avLst/>
          </a:prstGeom>
        </p:spPr>
      </p:pic>
    </p:spTree>
    <p:custDataLst>
      <p:tags r:id="rId1"/>
    </p:custDataLst>
    <p:extLst>
      <p:ext uri="{BB962C8B-B14F-4D97-AF65-F5344CB8AC3E}">
        <p14:creationId xmlns:p14="http://schemas.microsoft.com/office/powerpoint/2010/main" val="1242719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574D262A-788B-F633-9CD3-62E827E9EDBB}"/>
              </a:ext>
            </a:extLst>
          </p:cNvPr>
          <p:cNvGrpSpPr/>
          <p:nvPr/>
        </p:nvGrpSpPr>
        <p:grpSpPr>
          <a:xfrm>
            <a:off x="9195819" y="2844098"/>
            <a:ext cx="1143000" cy="1300309"/>
            <a:chOff x="5623560" y="4326210"/>
            <a:chExt cx="1143000" cy="1300309"/>
          </a:xfrm>
        </p:grpSpPr>
        <p:sp>
          <p:nvSpPr>
            <p:cNvPr id="22" name="Rectangle: Rounded Corners 21">
              <a:extLst>
                <a:ext uri="{FF2B5EF4-FFF2-40B4-BE49-F238E27FC236}">
                  <a16:creationId xmlns:a16="http://schemas.microsoft.com/office/drawing/2014/main" id="{5C2A06E5-BB68-A626-443A-A6E0EDEDC63B}"/>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3" name="Rectangle: Rounded Corners 22">
              <a:extLst>
                <a:ext uri="{FF2B5EF4-FFF2-40B4-BE49-F238E27FC236}">
                  <a16:creationId xmlns:a16="http://schemas.microsoft.com/office/drawing/2014/main" id="{DCBF6EF6-098B-9A95-50E4-6D3819345836}"/>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4" name="Straight Connector 23">
              <a:extLst>
                <a:ext uri="{FF2B5EF4-FFF2-40B4-BE49-F238E27FC236}">
                  <a16:creationId xmlns:a16="http://schemas.microsoft.com/office/drawing/2014/main" id="{BBDEAE6B-34A5-0DE8-BD7E-36B6A9712AFC}"/>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29464" y="1414360"/>
                <a:ext cx="11099317" cy="1576457"/>
              </a:xfrm>
              <a:prstGeom prst="rect">
                <a:avLst/>
              </a:prstGeom>
              <a:noFill/>
            </p:spPr>
            <p:txBody>
              <a:bodyPr wrap="square">
                <a:spAutoFit/>
              </a:bodyPr>
              <a:lstStyle/>
              <a:p>
                <a:r>
                  <a:rPr lang="fr-FR" sz="2800" dirty="0">
                    <a:solidFill>
                      <a:schemeClr val="tx1">
                        <a:lumMod val="65000"/>
                        <a:lumOff val="35000"/>
                      </a:schemeClr>
                    </a:solidFill>
                    <a:latin typeface="+mj-lt"/>
                  </a:rPr>
                  <a:t>Une course consiste à nager, faire du vélo et courir . Les participants doivent nager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1</m:t>
                        </m:r>
                      </m:num>
                      <m:den>
                        <m:r>
                          <a:rPr lang="fr-FR" sz="2800" i="1">
                            <a:solidFill>
                              <a:schemeClr val="tx1">
                                <a:lumMod val="65000"/>
                                <a:lumOff val="35000"/>
                              </a:schemeClr>
                            </a:solidFill>
                            <a:latin typeface="Cambria Math" panose="02040503050406030204" pitchFamily="18" charset="0"/>
                          </a:rPr>
                          <m:t>3</m:t>
                        </m:r>
                      </m:den>
                    </m:f>
                  </m:oMath>
                </a14:m>
                <a:r>
                  <a:rPr lang="fr-FR" sz="2800" dirty="0">
                    <a:solidFill>
                      <a:schemeClr val="tx1">
                        <a:lumMod val="65000"/>
                        <a:lumOff val="35000"/>
                      </a:schemeClr>
                    </a:solidFill>
                    <a:latin typeface="+mj-lt"/>
                  </a:rPr>
                  <a:t> de la distance et faire du vélo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2</m:t>
                        </m:r>
                      </m:num>
                      <m:den>
                        <m:r>
                          <a:rPr lang="fr-FR" sz="2800" i="1">
                            <a:solidFill>
                              <a:schemeClr val="tx1">
                                <a:lumMod val="65000"/>
                                <a:lumOff val="35000"/>
                              </a:schemeClr>
                            </a:solidFill>
                            <a:latin typeface="Cambria Math" panose="02040503050406030204" pitchFamily="18" charset="0"/>
                          </a:rPr>
                          <m:t>5</m:t>
                        </m:r>
                      </m:den>
                    </m:f>
                  </m:oMath>
                </a14:m>
                <a:r>
                  <a:rPr lang="fr-FR" sz="2800" dirty="0">
                    <a:solidFill>
                      <a:schemeClr val="tx1">
                        <a:lumMod val="65000"/>
                        <a:lumOff val="35000"/>
                      </a:schemeClr>
                    </a:solidFill>
                    <a:latin typeface="+mj-lt"/>
                  </a:rPr>
                  <a:t> de la distance</a:t>
                </a:r>
                <a:r>
                  <a:rPr lang="fr-FR" sz="2800" dirty="0">
                    <a:solidFill>
                      <a:schemeClr val="tx1">
                        <a:lumMod val="65000"/>
                        <a:lumOff val="35000"/>
                      </a:schemeClr>
                    </a:solidFill>
                  </a:rPr>
                  <a:t>. </a:t>
                </a: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29464" y="1414360"/>
                <a:ext cx="11099317" cy="1576457"/>
              </a:xfrm>
              <a:prstGeom prst="rect">
                <a:avLst/>
              </a:prstGeom>
              <a:blipFill>
                <a:blip r:embed="rId4"/>
                <a:stretch>
                  <a:fillRect l="-1153" t="-3861" r="-1153" b="-10039"/>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1" y="3226075"/>
            <a:ext cx="9189719" cy="528222"/>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distance auraient-ils à parcourir ?</a:t>
            </a: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3904232"/>
                <a:ext cx="11662536"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1</m:t>
                          </m:r>
                        </m:num>
                        <m:den>
                          <m:r>
                            <a:rPr lang="en-US" sz="2800" i="1">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2</m:t>
                          </m:r>
                        </m:num>
                        <m:den>
                          <m:r>
                            <a:rPr lang="en-US" sz="2800" i="1">
                              <a:solidFill>
                                <a:srgbClr val="74C274"/>
                              </a:solidFill>
                              <a:latin typeface="Cambria Math" panose="02040503050406030204" pitchFamily="18" charset="0"/>
                            </a:rPr>
                            <m:t>5</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3904232"/>
                <a:ext cx="11662536" cy="901785"/>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3904232"/>
                <a:ext cx="10413443"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a:solidFill>
                                <a:srgbClr val="74C274"/>
                              </a:solidFill>
                              <a:latin typeface="Cambria Math" panose="02040503050406030204" pitchFamily="18" charset="0"/>
                            </a:rPr>
                            <m:t>𝟓</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3904232"/>
                <a:ext cx="10413443" cy="91057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𝟔</m:t>
                          </m:r>
                        </m:num>
                        <m:den>
                          <m:r>
                            <a:rPr lang="en-US" sz="2800" b="1" i="1">
                              <a:solidFill>
                                <a:srgbClr val="74C274"/>
                              </a:solidFill>
                              <a:latin typeface="Cambria Math" panose="02040503050406030204" pitchFamily="18" charset="0"/>
                            </a:rPr>
                            <m:t>𝟏𝟓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3902346"/>
                <a:ext cx="5669063"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087493"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𝟏𝟏</m:t>
                          </m:r>
                        </m:num>
                        <m:den>
                          <m:r>
                            <a:rPr lang="en-US" sz="2800" b="1" i="1">
                              <a:solidFill>
                                <a:srgbClr val="74C274"/>
                              </a:solidFill>
                              <a:latin typeface="Cambria Math" panose="02040503050406030204" pitchFamily="18" charset="0"/>
                            </a:rPr>
                            <m:t>𝟏𝟓</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087493" y="390683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33400" y="5035507"/>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rgbClr val="74C274"/>
                          </a:solidFill>
                          <a:latin typeface="Cambria Math" panose="02040503050406030204" pitchFamily="18" charset="0"/>
                        </a:rPr>
                        <m:t>1−</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11</m:t>
                          </m:r>
                        </m:num>
                        <m:den>
                          <m:r>
                            <a:rPr lang="en-US" sz="2800" i="1">
                              <a:solidFill>
                                <a:srgbClr val="74C274"/>
                              </a:solidFill>
                              <a:latin typeface="Cambria Math" panose="02040503050406030204" pitchFamily="18" charset="0"/>
                            </a:rPr>
                            <m:t>1</m:t>
                          </m:r>
                          <m:r>
                            <a:rPr lang="en-US" sz="2800" b="0" i="1" smtClean="0">
                              <a:solidFill>
                                <a:srgbClr val="74C274"/>
                              </a:solidFill>
                              <a:latin typeface="Cambria Math" panose="02040503050406030204" pitchFamily="18" charset="0"/>
                            </a:rPr>
                            <m:t>5</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33400" y="5035507"/>
                <a:ext cx="5225315" cy="898964"/>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9E8F470D-ABB0-B852-17C8-0F35BFBC4BBC}"/>
                  </a:ext>
                </a:extLst>
              </p:cNvPr>
              <p:cNvSpPr txBox="1"/>
              <p:nvPr/>
            </p:nvSpPr>
            <p:spPr>
              <a:xfrm>
                <a:off x="1962663" y="5035507"/>
                <a:ext cx="5225315"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𝟏𝟏</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7" name="TextBox 146">
                <a:extLst>
                  <a:ext uri="{FF2B5EF4-FFF2-40B4-BE49-F238E27FC236}">
                    <a16:creationId xmlns:a16="http://schemas.microsoft.com/office/drawing/2014/main" id="{9E8F470D-ABB0-B852-17C8-0F35BFBC4BBC}"/>
                  </a:ext>
                </a:extLst>
              </p:cNvPr>
              <p:cNvSpPr txBox="1">
                <a:spLocks noRot="1" noChangeAspect="1" noMove="1" noResize="1" noEditPoints="1" noAdjustHandles="1" noChangeArrowheads="1" noChangeShapeType="1" noTextEdit="1"/>
              </p:cNvSpPr>
              <p:nvPr/>
            </p:nvSpPr>
            <p:spPr>
              <a:xfrm>
                <a:off x="1962663" y="5035507"/>
                <a:ext cx="5225315" cy="938975"/>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86AFFD3-2105-4C41-B9DF-4D307B404E13}"/>
                  </a:ext>
                </a:extLst>
              </p:cNvPr>
              <p:cNvSpPr txBox="1"/>
              <p:nvPr/>
            </p:nvSpPr>
            <p:spPr>
              <a:xfrm>
                <a:off x="3640738" y="5035507"/>
                <a:ext cx="5225315" cy="89742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m:t>
                          </m:r>
                        </m:num>
                        <m:den>
                          <m:r>
                            <a:rPr lang="en-US" sz="2800" b="1" i="1">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𝟓</m:t>
                          </m:r>
                        </m:den>
                      </m:f>
                    </m:oMath>
                  </m:oMathPara>
                </a14:m>
                <a:endParaRPr lang="en-US" sz="2800" b="1" dirty="0">
                  <a:solidFill>
                    <a:srgbClr val="74C274"/>
                  </a:solidFill>
                  <a:latin typeface="+mj-lt"/>
                </a:endParaRPr>
              </a:p>
            </p:txBody>
          </p:sp>
        </mc:Choice>
        <mc:Fallback xmlns="">
          <p:sp>
            <p:nvSpPr>
              <p:cNvPr id="18" name="TextBox 17">
                <a:extLst>
                  <a:ext uri="{FF2B5EF4-FFF2-40B4-BE49-F238E27FC236}">
                    <a16:creationId xmlns:a16="http://schemas.microsoft.com/office/drawing/2014/main" id="{A86AFFD3-2105-4C41-B9DF-4D307B404E13}"/>
                  </a:ext>
                </a:extLst>
              </p:cNvPr>
              <p:cNvSpPr txBox="1">
                <a:spLocks noRot="1" noChangeAspect="1" noMove="1" noResize="1" noEditPoints="1" noAdjustHandles="1" noChangeArrowheads="1" noChangeShapeType="1" noTextEdit="1"/>
              </p:cNvSpPr>
              <p:nvPr/>
            </p:nvSpPr>
            <p:spPr>
              <a:xfrm>
                <a:off x="3640738" y="5035507"/>
                <a:ext cx="5225315" cy="897425"/>
              </a:xfrm>
              <a:prstGeom prst="rect">
                <a:avLst/>
              </a:prstGeom>
              <a:blipFill>
                <a:blip r:embed="rId11"/>
                <a:stretch>
                  <a:fillRect/>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BFDAD6CC-7D3E-4D93-A1F3-A3DC7278F00D}"/>
              </a:ext>
            </a:extLst>
          </p:cNvPr>
          <p:cNvGrpSpPr/>
          <p:nvPr/>
        </p:nvGrpSpPr>
        <p:grpSpPr>
          <a:xfrm>
            <a:off x="9189720" y="2840031"/>
            <a:ext cx="1143000" cy="1300309"/>
            <a:chOff x="5623560" y="4326210"/>
            <a:chExt cx="1143000" cy="1300309"/>
          </a:xfrm>
        </p:grpSpPr>
        <p:sp>
          <p:nvSpPr>
            <p:cNvPr id="15" name="Rectangle: Rounded Corners 14">
              <a:extLst>
                <a:ext uri="{FF2B5EF4-FFF2-40B4-BE49-F238E27FC236}">
                  <a16:creationId xmlns:a16="http://schemas.microsoft.com/office/drawing/2014/main" id="{92185797-E06D-478C-BB52-D800EE45713C}"/>
                </a:ext>
              </a:extLst>
            </p:cNvPr>
            <p:cNvSpPr/>
            <p:nvPr/>
          </p:nvSpPr>
          <p:spPr>
            <a:xfrm>
              <a:off x="5865808"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15</a:t>
              </a:r>
              <a:endParaRPr lang="fr-FR" sz="2800" dirty="0">
                <a:solidFill>
                  <a:schemeClr val="bg1"/>
                </a:solidFill>
              </a:endParaRPr>
            </a:p>
          </p:txBody>
        </p:sp>
        <p:sp>
          <p:nvSpPr>
            <p:cNvPr id="16" name="Rectangle: Rounded Corners 15">
              <a:extLst>
                <a:ext uri="{FF2B5EF4-FFF2-40B4-BE49-F238E27FC236}">
                  <a16:creationId xmlns:a16="http://schemas.microsoft.com/office/drawing/2014/main" id="{C49B614A-FCC8-4630-9359-852220EDADAE}"/>
                </a:ext>
              </a:extLst>
            </p:cNvPr>
            <p:cNvSpPr/>
            <p:nvPr/>
          </p:nvSpPr>
          <p:spPr>
            <a:xfrm>
              <a:off x="5865808"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endParaRPr lang="fr-FR" sz="2800" dirty="0">
                <a:solidFill>
                  <a:schemeClr val="bg1"/>
                </a:solidFill>
              </a:endParaRPr>
            </a:p>
          </p:txBody>
        </p:sp>
        <p:cxnSp>
          <p:nvCxnSpPr>
            <p:cNvPr id="17" name="Straight Connector 16">
              <a:extLst>
                <a:ext uri="{FF2B5EF4-FFF2-40B4-BE49-F238E27FC236}">
                  <a16:creationId xmlns:a16="http://schemas.microsoft.com/office/drawing/2014/main" id="{814F71C5-D7FD-4B83-9B2E-E9BA636F4047}"/>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0" name="Graphic 19">
            <a:extLst>
              <a:ext uri="{FF2B5EF4-FFF2-40B4-BE49-F238E27FC236}">
                <a16:creationId xmlns:a16="http://schemas.microsoft.com/office/drawing/2014/main" id="{514F96EE-A168-0F21-C506-5C01FE56159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688864" y="4416488"/>
            <a:ext cx="4144711" cy="1645694"/>
          </a:xfrm>
          <a:prstGeom prst="rect">
            <a:avLst/>
          </a:prstGeom>
        </p:spPr>
      </p:pic>
    </p:spTree>
    <p:custDataLst>
      <p:tags r:id="rId1"/>
    </p:custDataLst>
    <p:extLst>
      <p:ext uri="{BB962C8B-B14F-4D97-AF65-F5344CB8AC3E}">
        <p14:creationId xmlns:p14="http://schemas.microsoft.com/office/powerpoint/2010/main" val="33100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7"/>
                                        </p:tgtEl>
                                        <p:attrNameLst>
                                          <p:attrName>style.visibility</p:attrName>
                                        </p:attrNameLst>
                                      </p:cBhvr>
                                      <p:to>
                                        <p:strVal val="visible"/>
                                      </p:to>
                                    </p:set>
                                    <p:animEffect transition="in" filter="wipe(left)">
                                      <p:cBhvr>
                                        <p:cTn id="32" dur="1000"/>
                                        <p:tgtEl>
                                          <p:spTgt spid="14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4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p:sp>
        <p:nvSpPr>
          <p:cNvPr id="243" name="TextBox 242">
            <a:extLst>
              <a:ext uri="{FF2B5EF4-FFF2-40B4-BE49-F238E27FC236}">
                <a16:creationId xmlns:a16="http://schemas.microsoft.com/office/drawing/2014/main" id="{8D5B387B-0A95-9E55-6423-493BAE722E4C}"/>
              </a:ext>
            </a:extLst>
          </p:cNvPr>
          <p:cNvSpPr txBox="1"/>
          <p:nvPr/>
        </p:nvSpPr>
        <p:spPr>
          <a:xfrm>
            <a:off x="529576" y="1414360"/>
            <a:ext cx="9346606" cy="1815882"/>
          </a:xfrm>
          <a:prstGeom prst="rect">
            <a:avLst/>
          </a:prstGeom>
          <a:noFill/>
        </p:spPr>
        <p:txBody>
          <a:bodyPr wrap="square">
            <a:spAutoFit/>
          </a:bodyPr>
          <a:lstStyle/>
          <a:p>
            <a:r>
              <a:rPr lang="fr-FR" sz="2800" dirty="0">
                <a:solidFill>
                  <a:schemeClr val="tx1">
                    <a:lumMod val="65000"/>
                    <a:lumOff val="35000"/>
                  </a:schemeClr>
                </a:solidFill>
                <a:latin typeface="+mj-lt"/>
                <a:ea typeface="Calibri" panose="020F0502020204030204" pitchFamily="34" charset="0"/>
              </a:rPr>
              <a:t>Deux amis, Lana et Samir, ont acheté deux tartes aux pommes. Lana a coupé sa tarte aux pommes en 5 parts égales et en a mangé trois. Samir a coupé la sienne en 7 parts égales et en a mangé 4 parts.</a:t>
            </a:r>
            <a:endParaRPr lang="fr-FR" sz="2800" dirty="0">
              <a:solidFill>
                <a:schemeClr val="tx1">
                  <a:lumMod val="65000"/>
                  <a:lumOff val="35000"/>
                </a:schemeClr>
              </a:solidFill>
              <a:latin typeface="+mj-lt"/>
            </a:endParaRPr>
          </a:p>
        </p:txBody>
      </p:sp>
      <p:sp>
        <p:nvSpPr>
          <p:cNvPr id="244" name="TextBox 243">
            <a:extLst>
              <a:ext uri="{FF2B5EF4-FFF2-40B4-BE49-F238E27FC236}">
                <a16:creationId xmlns:a16="http://schemas.microsoft.com/office/drawing/2014/main" id="{695A93E2-9225-4AEE-EFE5-680039C97397}"/>
              </a:ext>
            </a:extLst>
          </p:cNvPr>
          <p:cNvSpPr txBox="1"/>
          <p:nvPr/>
        </p:nvSpPr>
        <p:spPr>
          <a:xfrm>
            <a:off x="1" y="3226075"/>
            <a:ext cx="12192000" cy="528222"/>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deux tartes aux pommes resta-il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DAE1511-7777-4B9D-9639-F014B8C51E5C}"/>
              </a:ext>
            </a:extLst>
          </p:cNvPr>
          <p:cNvGrpSpPr/>
          <p:nvPr/>
        </p:nvGrpSpPr>
        <p:grpSpPr>
          <a:xfrm>
            <a:off x="6491654" y="3998972"/>
            <a:ext cx="1143000" cy="1300309"/>
            <a:chOff x="5623560" y="4326210"/>
            <a:chExt cx="1143000" cy="1300309"/>
          </a:xfrm>
        </p:grpSpPr>
        <p:sp>
          <p:nvSpPr>
            <p:cNvPr id="16" name="Rectangle: Rounded Corners 15">
              <a:extLst>
                <a:ext uri="{FF2B5EF4-FFF2-40B4-BE49-F238E27FC236}">
                  <a16:creationId xmlns:a16="http://schemas.microsoft.com/office/drawing/2014/main" id="{98B423FB-AF03-4E6D-BAFF-E5B70F0030E5}"/>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7" name="Rectangle: Rounded Corners 16">
              <a:extLst>
                <a:ext uri="{FF2B5EF4-FFF2-40B4-BE49-F238E27FC236}">
                  <a16:creationId xmlns:a16="http://schemas.microsoft.com/office/drawing/2014/main" id="{D48E0D4E-0D1C-4B1C-8F25-937A454ECA7F}"/>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8" name="Straight Connector 17">
              <a:extLst>
                <a:ext uri="{FF2B5EF4-FFF2-40B4-BE49-F238E27FC236}">
                  <a16:creationId xmlns:a16="http://schemas.microsoft.com/office/drawing/2014/main" id="{A27EEF3E-46FD-466D-B929-79B841A2CFD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1" name="Graphic 10">
            <a:extLst>
              <a:ext uri="{FF2B5EF4-FFF2-40B4-BE49-F238E27FC236}">
                <a16:creationId xmlns:a16="http://schemas.microsoft.com/office/drawing/2014/main" id="{8E364D61-5099-A390-9645-5565CA9DCF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78912" y="3998972"/>
            <a:ext cx="3079688" cy="2192192"/>
          </a:xfrm>
          <a:prstGeom prst="rect">
            <a:avLst/>
          </a:prstGeom>
        </p:spPr>
      </p:pic>
    </p:spTree>
    <p:custDataLst>
      <p:tags r:id="rId1"/>
    </p:custDataLst>
    <p:extLst>
      <p:ext uri="{BB962C8B-B14F-4D97-AF65-F5344CB8AC3E}">
        <p14:creationId xmlns:p14="http://schemas.microsoft.com/office/powerpoint/2010/main" val="3541268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p:sp>
        <p:nvSpPr>
          <p:cNvPr id="243" name="TextBox 242">
            <a:extLst>
              <a:ext uri="{FF2B5EF4-FFF2-40B4-BE49-F238E27FC236}">
                <a16:creationId xmlns:a16="http://schemas.microsoft.com/office/drawing/2014/main" id="{8D5B387B-0A95-9E55-6423-493BAE722E4C}"/>
              </a:ext>
            </a:extLst>
          </p:cNvPr>
          <p:cNvSpPr txBox="1"/>
          <p:nvPr/>
        </p:nvSpPr>
        <p:spPr>
          <a:xfrm>
            <a:off x="267505" y="1413097"/>
            <a:ext cx="9346606" cy="1815882"/>
          </a:xfrm>
          <a:prstGeom prst="rect">
            <a:avLst/>
          </a:prstGeom>
          <a:noFill/>
        </p:spPr>
        <p:txBody>
          <a:bodyPr wrap="square">
            <a:spAutoFit/>
          </a:bodyPr>
          <a:lstStyle/>
          <a:p>
            <a:r>
              <a:rPr lang="fr-FR" sz="2800" dirty="0">
                <a:solidFill>
                  <a:schemeClr val="tx1">
                    <a:lumMod val="65000"/>
                    <a:lumOff val="35000"/>
                  </a:schemeClr>
                </a:solidFill>
                <a:latin typeface="+mj-lt"/>
                <a:ea typeface="Calibri" panose="020F0502020204030204" pitchFamily="34" charset="0"/>
              </a:rPr>
              <a:t>Deux amis, Lana et Samir, ont acheté deux tartes aux pommes. Lana a coupé sa tarte aux pommes en 5 parts égales et en a mangé trois. Samir a coupé la sienne en 7 parts égales et en a mangé 4 parts.</a:t>
            </a:r>
            <a:endParaRPr lang="fr-FR" sz="2800" dirty="0">
              <a:solidFill>
                <a:schemeClr val="tx1">
                  <a:lumMod val="65000"/>
                  <a:lumOff val="35000"/>
                </a:schemeClr>
              </a:solidFill>
              <a:latin typeface="+mj-lt"/>
            </a:endParaRPr>
          </a:p>
        </p:txBody>
      </p:sp>
      <p:sp>
        <p:nvSpPr>
          <p:cNvPr id="244" name="TextBox 243">
            <a:extLst>
              <a:ext uri="{FF2B5EF4-FFF2-40B4-BE49-F238E27FC236}">
                <a16:creationId xmlns:a16="http://schemas.microsoft.com/office/drawing/2014/main" id="{695A93E2-9225-4AEE-EFE5-680039C97397}"/>
              </a:ext>
            </a:extLst>
          </p:cNvPr>
          <p:cNvSpPr txBox="1"/>
          <p:nvPr/>
        </p:nvSpPr>
        <p:spPr>
          <a:xfrm>
            <a:off x="-337285" y="3155050"/>
            <a:ext cx="12192000" cy="1091837"/>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Quelle fraction des deux tartes aux pommes resta-il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p>
            <a:pPr marL="457200">
              <a:lnSpc>
                <a:spcPct val="107000"/>
              </a:lnSpc>
              <a:spcAft>
                <a:spcPts val="800"/>
              </a:spcAft>
            </a:pP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29464" y="3904232"/>
                <a:ext cx="11662536"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m:t>
                          </m:r>
                        </m:num>
                        <m:den>
                          <m:r>
                            <a:rPr lang="en-US" sz="2800" b="1" i="1" smtClean="0">
                              <a:solidFill>
                                <a:srgbClr val="74C274"/>
                              </a:solidFill>
                              <a:latin typeface="Cambria Math" panose="02040503050406030204" pitchFamily="18" charset="0"/>
                            </a:rPr>
                            <m:t>𝟕</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29464" y="3904232"/>
                <a:ext cx="11662536" cy="901785"/>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874811" y="3904232"/>
                <a:ext cx="5225316"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𝟕</m:t>
                          </m:r>
                        </m:num>
                        <m:den>
                          <m:r>
                            <a:rPr lang="en-US" sz="2800" b="1" i="1" smtClean="0">
                              <a:solidFill>
                                <a:srgbClr val="74C274"/>
                              </a:solidFill>
                              <a:latin typeface="Cambria Math" panose="02040503050406030204" pitchFamily="18" charset="0"/>
                            </a:rPr>
                            <m:t>𝟓</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𝟕</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𝟕</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874811" y="3904232"/>
                <a:ext cx="5225316" cy="910570"/>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519862"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𝟐𝟏</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𝟐𝟎</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519862" y="3902346"/>
                <a:ext cx="5669063" cy="901785"/>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296039"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m:t>
                          </m:r>
                          <m:r>
                            <a:rPr lang="en-US" sz="2800" b="1" i="1">
                              <a:solidFill>
                                <a:srgbClr val="74C274"/>
                              </a:solidFill>
                              <a:latin typeface="Cambria Math" panose="02040503050406030204" pitchFamily="18" charset="0"/>
                            </a:rPr>
                            <m:t>𝟓</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296039" y="3906833"/>
                <a:ext cx="2180875" cy="901785"/>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33400" y="5035507"/>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1" i="1" smtClean="0">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33400" y="5035507"/>
                <a:ext cx="5225315" cy="898964"/>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2039352" y="5044292"/>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𝟑𝟓</m:t>
                          </m:r>
                        </m:num>
                        <m:den>
                          <m:r>
                            <a:rPr lang="en-US" sz="2800" b="1" i="1" smtClean="0">
                              <a:solidFill>
                                <a:srgbClr val="74C274"/>
                              </a:solidFill>
                              <a:latin typeface="Cambria Math" panose="02040503050406030204" pitchFamily="18" charset="0"/>
                            </a:rPr>
                            <m:t>𝟑𝟓</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2039352" y="5044292"/>
                <a:ext cx="5995416" cy="910762"/>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9C51CD-A376-D7E8-7BE8-64358B2B693F}"/>
                  </a:ext>
                </a:extLst>
              </p:cNvPr>
              <p:cNvSpPr txBox="1"/>
              <p:nvPr/>
            </p:nvSpPr>
            <p:spPr>
              <a:xfrm>
                <a:off x="4451356" y="5044292"/>
                <a:ext cx="2731008"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𝟕𝟎</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𝟒𝟏</m:t>
                          </m:r>
                        </m:num>
                        <m:den>
                          <m:r>
                            <a:rPr lang="en-US" sz="2800" b="1" i="1" smtClean="0">
                              <a:solidFill>
                                <a:srgbClr val="74C274"/>
                              </a:solidFill>
                              <a:latin typeface="Cambria Math" panose="02040503050406030204" pitchFamily="18" charset="0"/>
                            </a:rPr>
                            <m:t>𝟑𝟓</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20" name="TextBox 19">
                <a:extLst>
                  <a:ext uri="{FF2B5EF4-FFF2-40B4-BE49-F238E27FC236}">
                    <a16:creationId xmlns:a16="http://schemas.microsoft.com/office/drawing/2014/main" id="{339C51CD-A376-D7E8-7BE8-64358B2B693F}"/>
                  </a:ext>
                </a:extLst>
              </p:cNvPr>
              <p:cNvSpPr txBox="1">
                <a:spLocks noRot="1" noChangeAspect="1" noMove="1" noResize="1" noEditPoints="1" noAdjustHandles="1" noChangeArrowheads="1" noChangeShapeType="1" noTextEdit="1"/>
              </p:cNvSpPr>
              <p:nvPr/>
            </p:nvSpPr>
            <p:spPr>
              <a:xfrm>
                <a:off x="4451356" y="5044292"/>
                <a:ext cx="2731008" cy="901785"/>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DE82727-11DE-ACA2-642F-C5EA461FEA63}"/>
                  </a:ext>
                </a:extLst>
              </p:cNvPr>
              <p:cNvSpPr txBox="1"/>
              <p:nvPr/>
            </p:nvSpPr>
            <p:spPr>
              <a:xfrm>
                <a:off x="6275022" y="5044292"/>
                <a:ext cx="987552"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𝟐𝟗</m:t>
                          </m:r>
                        </m:num>
                        <m:den>
                          <m:r>
                            <a:rPr lang="en-US" sz="2800" b="1" i="1" smtClean="0">
                              <a:solidFill>
                                <a:srgbClr val="74C274"/>
                              </a:solidFill>
                              <a:latin typeface="Cambria Math" panose="02040503050406030204" pitchFamily="18" charset="0"/>
                            </a:rPr>
                            <m:t>𝟑𝟓</m:t>
                          </m:r>
                        </m:den>
                      </m:f>
                    </m:oMath>
                  </m:oMathPara>
                </a14:m>
                <a:endParaRPr lang="en-US" sz="2800" b="1" dirty="0">
                  <a:solidFill>
                    <a:srgbClr val="74C274"/>
                  </a:solidFill>
                  <a:latin typeface="+mj-lt"/>
                </a:endParaRPr>
              </a:p>
            </p:txBody>
          </p:sp>
        </mc:Choice>
        <mc:Fallback xmlns="">
          <p:sp>
            <p:nvSpPr>
              <p:cNvPr id="21" name="TextBox 20">
                <a:extLst>
                  <a:ext uri="{FF2B5EF4-FFF2-40B4-BE49-F238E27FC236}">
                    <a16:creationId xmlns:a16="http://schemas.microsoft.com/office/drawing/2014/main" id="{4DE82727-11DE-ACA2-642F-C5EA461FEA63}"/>
                  </a:ext>
                </a:extLst>
              </p:cNvPr>
              <p:cNvSpPr txBox="1">
                <a:spLocks noRot="1" noChangeAspect="1" noMove="1" noResize="1" noEditPoints="1" noAdjustHandles="1" noChangeArrowheads="1" noChangeShapeType="1" noTextEdit="1"/>
              </p:cNvSpPr>
              <p:nvPr/>
            </p:nvSpPr>
            <p:spPr>
              <a:xfrm>
                <a:off x="6275022" y="5044292"/>
                <a:ext cx="987552" cy="901785"/>
              </a:xfrm>
              <a:prstGeom prst="rect">
                <a:avLst/>
              </a:prstGeom>
              <a:blipFill>
                <a:blip r:embed="rId11"/>
                <a:stretch>
                  <a:fillRect/>
                </a:stretch>
              </a:blipFill>
            </p:spPr>
            <p:txBody>
              <a:bodyPr/>
              <a:lstStyle/>
              <a:p>
                <a:r>
                  <a:rPr lang="fr-FR">
                    <a:noFill/>
                  </a:rPr>
                  <a:t> </a:t>
                </a:r>
              </a:p>
            </p:txBody>
          </p:sp>
        </mc:Fallback>
      </mc:AlternateContent>
      <p:grpSp>
        <p:nvGrpSpPr>
          <p:cNvPr id="15" name="Group 14">
            <a:extLst>
              <a:ext uri="{FF2B5EF4-FFF2-40B4-BE49-F238E27FC236}">
                <a16:creationId xmlns:a16="http://schemas.microsoft.com/office/drawing/2014/main" id="{C5D829FC-128A-42BF-B579-34A1B8971C9D}"/>
              </a:ext>
            </a:extLst>
          </p:cNvPr>
          <p:cNvGrpSpPr/>
          <p:nvPr/>
        </p:nvGrpSpPr>
        <p:grpSpPr>
          <a:xfrm>
            <a:off x="9672569" y="2870653"/>
            <a:ext cx="1143000" cy="1300309"/>
            <a:chOff x="5623560" y="4326210"/>
            <a:chExt cx="1143000" cy="1300309"/>
          </a:xfrm>
        </p:grpSpPr>
        <p:sp>
          <p:nvSpPr>
            <p:cNvPr id="16" name="Rectangle: Rounded Corners 15">
              <a:extLst>
                <a:ext uri="{FF2B5EF4-FFF2-40B4-BE49-F238E27FC236}">
                  <a16:creationId xmlns:a16="http://schemas.microsoft.com/office/drawing/2014/main" id="{92F69B30-3345-48B8-8456-17BF6234442F}"/>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35</a:t>
              </a:r>
              <a:endParaRPr lang="fr-FR" sz="2800" dirty="0">
                <a:solidFill>
                  <a:schemeClr val="bg1"/>
                </a:solidFill>
              </a:endParaRPr>
            </a:p>
          </p:txBody>
        </p:sp>
        <p:sp>
          <p:nvSpPr>
            <p:cNvPr id="17" name="Rectangle: Rounded Corners 16">
              <a:extLst>
                <a:ext uri="{FF2B5EF4-FFF2-40B4-BE49-F238E27FC236}">
                  <a16:creationId xmlns:a16="http://schemas.microsoft.com/office/drawing/2014/main" id="{D3409D80-1D79-4FB0-ABEE-DAAFB7C5F1DA}"/>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29</a:t>
              </a:r>
              <a:endParaRPr lang="fr-FR" sz="2800" dirty="0">
                <a:solidFill>
                  <a:schemeClr val="bg1"/>
                </a:solidFill>
              </a:endParaRPr>
            </a:p>
          </p:txBody>
        </p:sp>
        <p:cxnSp>
          <p:nvCxnSpPr>
            <p:cNvPr id="18" name="Straight Connector 17">
              <a:extLst>
                <a:ext uri="{FF2B5EF4-FFF2-40B4-BE49-F238E27FC236}">
                  <a16:creationId xmlns:a16="http://schemas.microsoft.com/office/drawing/2014/main" id="{1F647534-BF8D-4702-8229-54925B98FD98}"/>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6FDCED5E-CB77-6CBE-0F79-F50B49282A76}"/>
              </a:ext>
            </a:extLst>
          </p:cNvPr>
          <p:cNvGrpSpPr/>
          <p:nvPr/>
        </p:nvGrpSpPr>
        <p:grpSpPr>
          <a:xfrm>
            <a:off x="9672571" y="2863852"/>
            <a:ext cx="1143000" cy="1300309"/>
            <a:chOff x="5623560" y="4326210"/>
            <a:chExt cx="1143000" cy="1300309"/>
          </a:xfrm>
        </p:grpSpPr>
        <p:sp>
          <p:nvSpPr>
            <p:cNvPr id="23" name="Rectangle: Rounded Corners 22">
              <a:extLst>
                <a:ext uri="{FF2B5EF4-FFF2-40B4-BE49-F238E27FC236}">
                  <a16:creationId xmlns:a16="http://schemas.microsoft.com/office/drawing/2014/main" id="{B4150065-3A2C-70DA-CAC1-B73EB42ECABB}"/>
                </a:ext>
              </a:extLst>
            </p:cNvPr>
            <p:cNvSpPr/>
            <p:nvPr/>
          </p:nvSpPr>
          <p:spPr>
            <a:xfrm>
              <a:off x="5852160" y="5140194"/>
              <a:ext cx="685800" cy="486325"/>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4" name="Rectangle: Rounded Corners 23">
              <a:extLst>
                <a:ext uri="{FF2B5EF4-FFF2-40B4-BE49-F238E27FC236}">
                  <a16:creationId xmlns:a16="http://schemas.microsoft.com/office/drawing/2014/main" id="{8F1EDAFF-9CA6-6CFC-C59C-E81CC1E34253}"/>
                </a:ext>
              </a:extLst>
            </p:cNvPr>
            <p:cNvSpPr/>
            <p:nvPr/>
          </p:nvSpPr>
          <p:spPr>
            <a:xfrm>
              <a:off x="5852160" y="4326210"/>
              <a:ext cx="685800" cy="486325"/>
            </a:xfrm>
            <a:prstGeom prst="round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5" name="Straight Connector 24">
              <a:extLst>
                <a:ext uri="{FF2B5EF4-FFF2-40B4-BE49-F238E27FC236}">
                  <a16:creationId xmlns:a16="http://schemas.microsoft.com/office/drawing/2014/main" id="{B6F0FE1C-5AA0-4E2D-0931-965A41A96BD1}"/>
                </a:ext>
              </a:extLst>
            </p:cNvPr>
            <p:cNvCxnSpPr>
              <a:cxnSpLocks/>
            </p:cNvCxnSpPr>
            <p:nvPr/>
          </p:nvCxnSpPr>
          <p:spPr>
            <a:xfrm>
              <a:off x="5623560" y="4968240"/>
              <a:ext cx="1143000"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 name="Graphic 1">
            <a:extLst>
              <a:ext uri="{FF2B5EF4-FFF2-40B4-BE49-F238E27FC236}">
                <a16:creationId xmlns:a16="http://schemas.microsoft.com/office/drawing/2014/main" id="{8E1B7725-FE30-C53B-6241-AC51E0FB65D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578912" y="3998972"/>
            <a:ext cx="3079688" cy="2192192"/>
          </a:xfrm>
          <a:prstGeom prst="rect">
            <a:avLst/>
          </a:prstGeom>
        </p:spPr>
      </p:pic>
    </p:spTree>
    <p:custDataLst>
      <p:tags r:id="rId1"/>
    </p:custDataLst>
    <p:extLst>
      <p:ext uri="{BB962C8B-B14F-4D97-AF65-F5344CB8AC3E}">
        <p14:creationId xmlns:p14="http://schemas.microsoft.com/office/powerpoint/2010/main" val="319875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oy, doll&#10;&#10;Description automatically generated">
            <a:extLst>
              <a:ext uri="{FF2B5EF4-FFF2-40B4-BE49-F238E27FC236}">
                <a16:creationId xmlns:a16="http://schemas.microsoft.com/office/drawing/2014/main" id="{1E362756-2960-2184-B510-9ED471CCF807}"/>
              </a:ext>
            </a:extLst>
          </p:cNvPr>
          <p:cNvPicPr>
            <a:picLocks noChangeAspect="1"/>
          </p:cNvPicPr>
          <p:nvPr/>
        </p:nvPicPr>
        <p:blipFill>
          <a:blip r:embed="rId4"/>
          <a:stretch>
            <a:fillRect/>
          </a:stretch>
        </p:blipFill>
        <p:spPr>
          <a:xfrm>
            <a:off x="8312505" y="1153402"/>
            <a:ext cx="3499552" cy="3499552"/>
          </a:xfrm>
          <a:prstGeom prst="rect">
            <a:avLst/>
          </a:prstGeom>
        </p:spPr>
      </p:pic>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46100" y="1503887"/>
                <a:ext cx="6946900" cy="2180982"/>
              </a:xfrm>
              <a:prstGeom prst="rect">
                <a:avLst/>
              </a:prstGeom>
              <a:noFill/>
            </p:spPr>
            <p:txBody>
              <a:bodyPr wrap="square">
                <a:spAutoFit/>
              </a:bodyPr>
              <a:lstStyle/>
              <a:p>
                <a:r>
                  <a:rPr lang="fr-FR" sz="2800" dirty="0">
                    <a:solidFill>
                      <a:schemeClr val="tx1">
                        <a:lumMod val="65000"/>
                        <a:lumOff val="35000"/>
                      </a:schemeClr>
                    </a:solidFill>
                    <a:latin typeface="+mj-lt"/>
                    <a:ea typeface="Calibri" panose="020F0502020204030204" pitchFamily="34" charset="0"/>
                  </a:rPr>
                  <a:t>Parmi les élèves d'une classe, les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cs typeface="Times New Roman" panose="02020603050405020304" pitchFamily="18" charset="0"/>
                          </a:rPr>
                        </m:ctrlPr>
                      </m:fPr>
                      <m:num>
                        <m:r>
                          <a:rPr lang="fr-FR" sz="2800"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6</m:t>
                        </m:r>
                      </m:num>
                      <m:den>
                        <m:r>
                          <a:rPr lang="fr-FR" sz="2800"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11</m:t>
                        </m:r>
                      </m:den>
                    </m:f>
                  </m:oMath>
                </a14:m>
                <a:r>
                  <a:rPr lang="fr-FR" sz="2800" dirty="0">
                    <a:solidFill>
                      <a:schemeClr val="tx1">
                        <a:lumMod val="65000"/>
                        <a:lumOff val="35000"/>
                      </a:schemeClr>
                    </a:solidFill>
                    <a:latin typeface="+mj-lt"/>
                    <a:ea typeface="Calibri" panose="020F0502020204030204" pitchFamily="34" charset="0"/>
                  </a:rPr>
                  <a:t> avaient les yeux marrons, les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5</m:t>
                        </m:r>
                      </m:num>
                      <m:den>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33</m:t>
                        </m:r>
                      </m:den>
                    </m:f>
                  </m:oMath>
                </a14:m>
                <a:r>
                  <a:rPr lang="fr-FR" sz="2800" dirty="0">
                    <a:solidFill>
                      <a:schemeClr val="tx1">
                        <a:lumMod val="65000"/>
                        <a:lumOff val="35000"/>
                      </a:schemeClr>
                    </a:solidFill>
                    <a:latin typeface="+mj-lt"/>
                    <a:ea typeface="Calibri" panose="020F0502020204030204" pitchFamily="34" charset="0"/>
                  </a:rPr>
                  <a:t> avaient les yeux verts et les autres avaient les yeux bleus.</a:t>
                </a:r>
                <a:r>
                  <a:rPr lang="fr-FR" sz="2800" dirty="0">
                    <a:solidFill>
                      <a:schemeClr val="tx1">
                        <a:lumMod val="65000"/>
                        <a:lumOff val="35000"/>
                      </a:schemeClr>
                    </a:solidFill>
                    <a:effectLst/>
                    <a:latin typeface="+mj-lt"/>
                    <a:ea typeface="Calibri" panose="020F0502020204030204" pitchFamily="34" charset="0"/>
                  </a:rPr>
                  <a:t> </a:t>
                </a:r>
                <a:endParaRPr lang="fr-FR"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46100" y="1503887"/>
                <a:ext cx="6946900" cy="2180982"/>
              </a:xfrm>
              <a:prstGeom prst="rect">
                <a:avLst/>
              </a:prstGeom>
              <a:blipFill>
                <a:blip r:embed="rId5"/>
                <a:stretch>
                  <a:fillRect l="-1844" b="-7283"/>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0" y="3684869"/>
            <a:ext cx="8175407" cy="528222"/>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Trouvez la fraction d'élèves aux yeux bleus.</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566E35CE-0039-8F47-1336-B1A7CD341CE2}"/>
              </a:ext>
            </a:extLst>
          </p:cNvPr>
          <p:cNvGrpSpPr/>
          <p:nvPr/>
        </p:nvGrpSpPr>
        <p:grpSpPr>
          <a:xfrm>
            <a:off x="8169868" y="4552274"/>
            <a:ext cx="1143000" cy="1300309"/>
            <a:chOff x="5623560" y="4326210"/>
            <a:chExt cx="1143000" cy="1300309"/>
          </a:xfrm>
        </p:grpSpPr>
        <p:sp>
          <p:nvSpPr>
            <p:cNvPr id="18" name="Rectangle: Rounded Corners 17">
              <a:extLst>
                <a:ext uri="{FF2B5EF4-FFF2-40B4-BE49-F238E27FC236}">
                  <a16:creationId xmlns:a16="http://schemas.microsoft.com/office/drawing/2014/main" id="{325C6DF7-46B2-9AB4-1406-22FEE76053F7}"/>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9" name="Rectangle: Rounded Corners 18">
              <a:extLst>
                <a:ext uri="{FF2B5EF4-FFF2-40B4-BE49-F238E27FC236}">
                  <a16:creationId xmlns:a16="http://schemas.microsoft.com/office/drawing/2014/main" id="{80B25441-E85C-FB5E-DA81-852F98434652}"/>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0" name="Straight Connector 19">
              <a:extLst>
                <a:ext uri="{FF2B5EF4-FFF2-40B4-BE49-F238E27FC236}">
                  <a16:creationId xmlns:a16="http://schemas.microsoft.com/office/drawing/2014/main" id="{86402D9B-6450-EBCE-B036-4A3513E5CA55}"/>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51918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lang="fr-FR" sz="3200" b="1" dirty="0">
                <a:solidFill>
                  <a:prstClr val="white"/>
                </a:solidFill>
                <a:latin typeface="Comic Sans MS"/>
                <a:sym typeface="Comic Sans MS"/>
              </a:rPr>
              <a:t>Objectif d’apprentissage spécifique</a:t>
            </a:r>
            <a:endParaRPr kumimoji="0" lang="fr-FR" sz="3200" b="0" i="0" u="none" strike="noStrike" kern="0" cap="none" spc="0" normalizeH="0" baseline="0" dirty="0">
              <a:ln>
                <a:noFill/>
              </a:ln>
              <a:solidFill>
                <a:prstClr val="white"/>
              </a:solidFill>
              <a:effectLst/>
              <a:uLnTx/>
              <a:uFillTx/>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1432214"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Soustraction des fractions</a:t>
            </a:r>
          </a:p>
          <a:p>
            <a:pPr marL="457200">
              <a:lnSpc>
                <a:spcPct val="150000"/>
              </a:lnSpc>
              <a:buClr>
                <a:srgbClr val="0076A3"/>
              </a:buClr>
              <a:buSzPts val="1100"/>
            </a:pPr>
            <a:r>
              <a:rPr lang="fr-FR" sz="2800" dirty="0">
                <a:solidFill>
                  <a:schemeClr val="tx1">
                    <a:lumMod val="65000"/>
                    <a:lumOff val="35000"/>
                  </a:schemeClr>
                </a:solidFill>
                <a:latin typeface="Comic Sans MS"/>
              </a:rPr>
              <a:t>Soustraire des fractions</a:t>
            </a:r>
            <a:endParaRPr lang="fr-FR" sz="2400" dirty="0">
              <a:solidFill>
                <a:schemeClr val="tx1">
                  <a:lumMod val="65000"/>
                  <a:lumOff val="35000"/>
                </a:schemeClr>
              </a:solidFill>
              <a:latin typeface="Comic Sans MS"/>
            </a:endParaRPr>
          </a:p>
          <a:p>
            <a:pPr marL="857250" lvl="7" indent="-342900">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Soustraire un nombre d’une fraction et vice versa.</a:t>
            </a:r>
          </a:p>
          <a:p>
            <a:pPr marL="514350" lvl="8">
              <a:lnSpc>
                <a:spcPct val="150000"/>
              </a:lnSpc>
              <a:buClr>
                <a:srgbClr val="0076A3"/>
              </a:buClr>
              <a:buSzPct val="100000"/>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9147558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660095" y="4062369"/>
                <a:ext cx="10138535" cy="9374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𝟔</m:t>
                          </m:r>
                        </m:num>
                        <m:den>
                          <m:r>
                            <a:rPr lang="en-US" sz="2800" b="1" i="1" smtClean="0">
                              <a:solidFill>
                                <a:srgbClr val="74C274"/>
                              </a:solidFill>
                              <a:latin typeface="Cambria Math" panose="02040503050406030204" pitchFamily="18" charset="0"/>
                            </a:rPr>
                            <m:t>𝟏𝟏</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660095" y="4062369"/>
                <a:ext cx="10138535" cy="937436"/>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2423683" y="4062369"/>
                <a:ext cx="8233904"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𝟔</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𝟏𝟏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2423683" y="4062369"/>
                <a:ext cx="8233904" cy="910570"/>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771384" y="4060483"/>
                <a:ext cx="5669063"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𝟏𝟖</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771384" y="4060483"/>
                <a:ext cx="5669063" cy="938975"/>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611729" y="4064970"/>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𝟐𝟑</m:t>
                          </m:r>
                        </m:num>
                        <m:den>
                          <m:r>
                            <a:rPr lang="en-US" sz="2800" b="1" i="1" smtClean="0">
                              <a:solidFill>
                                <a:srgbClr val="74C274"/>
                              </a:solidFill>
                              <a:latin typeface="Cambria Math" panose="02040503050406030204" pitchFamily="18" charset="0"/>
                            </a:rPr>
                            <m:t>𝟑𝟑</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611729" y="4064970"/>
                <a:ext cx="2180875" cy="901785"/>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664031" y="5193644"/>
                <a:ext cx="5225315" cy="8989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𝟐𝟑</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664031" y="5193644"/>
                <a:ext cx="5225315" cy="898964"/>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2298319" y="5202429"/>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𝟑𝟑</m:t>
                          </m:r>
                        </m:num>
                        <m:den>
                          <m:r>
                            <a:rPr lang="en-US" sz="2800" b="1" i="1" smtClean="0">
                              <a:solidFill>
                                <a:srgbClr val="74C274"/>
                              </a:solidFill>
                              <a:latin typeface="Cambria Math" panose="02040503050406030204" pitchFamily="18" charset="0"/>
                            </a:rPr>
                            <m:t>𝟑𝟑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𝟐𝟑</m:t>
                          </m:r>
                        </m:num>
                        <m:den>
                          <m:r>
                            <a:rPr lang="en-US" sz="2800" b="1" i="1" smtClean="0">
                              <a:solidFill>
                                <a:srgbClr val="74C274"/>
                              </a:solidFill>
                              <a:latin typeface="Cambria Math" panose="02040503050406030204" pitchFamily="18" charset="0"/>
                            </a:rPr>
                            <m:t>𝟑𝟑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2298319" y="5202429"/>
                <a:ext cx="5995416" cy="910762"/>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9C51CD-A376-D7E8-7BE8-64358B2B693F}"/>
                  </a:ext>
                </a:extLst>
              </p:cNvPr>
              <p:cNvSpPr txBox="1"/>
              <p:nvPr/>
            </p:nvSpPr>
            <p:spPr>
              <a:xfrm>
                <a:off x="4148849" y="5202429"/>
                <a:ext cx="2731008"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𝟏𝟎</m:t>
                          </m:r>
                        </m:num>
                        <m:den>
                          <m:r>
                            <a:rPr lang="en-US" sz="2800" b="1" i="1" smtClean="0">
                              <a:solidFill>
                                <a:srgbClr val="74C274"/>
                              </a:solidFill>
                              <a:latin typeface="Cambria Math" panose="02040503050406030204" pitchFamily="18" charset="0"/>
                            </a:rPr>
                            <m:t>𝟑𝟑</m:t>
                          </m:r>
                        </m:den>
                      </m:f>
                    </m:oMath>
                  </m:oMathPara>
                </a14:m>
                <a:endParaRPr lang="en-US" sz="2800" b="1" dirty="0">
                  <a:solidFill>
                    <a:srgbClr val="74C274"/>
                  </a:solidFill>
                  <a:latin typeface="+mj-lt"/>
                </a:endParaRPr>
              </a:p>
            </p:txBody>
          </p:sp>
        </mc:Choice>
        <mc:Fallback xmlns="">
          <p:sp>
            <p:nvSpPr>
              <p:cNvPr id="20" name="TextBox 19">
                <a:extLst>
                  <a:ext uri="{FF2B5EF4-FFF2-40B4-BE49-F238E27FC236}">
                    <a16:creationId xmlns:a16="http://schemas.microsoft.com/office/drawing/2014/main" id="{339C51CD-A376-D7E8-7BE8-64358B2B693F}"/>
                  </a:ext>
                </a:extLst>
              </p:cNvPr>
              <p:cNvSpPr txBox="1">
                <a:spLocks noRot="1" noChangeAspect="1" noMove="1" noResize="1" noEditPoints="1" noAdjustHandles="1" noChangeArrowheads="1" noChangeShapeType="1" noTextEdit="1"/>
              </p:cNvSpPr>
              <p:nvPr/>
            </p:nvSpPr>
            <p:spPr>
              <a:xfrm>
                <a:off x="4148849" y="5202429"/>
                <a:ext cx="2731008" cy="901785"/>
              </a:xfrm>
              <a:prstGeom prst="rect">
                <a:avLst/>
              </a:prstGeom>
              <a:blipFill>
                <a:blip r:embed="rId10"/>
                <a:stretch>
                  <a:fillRect/>
                </a:stretch>
              </a:blipFill>
            </p:spPr>
            <p:txBody>
              <a:bodyPr/>
              <a:lstStyle/>
              <a:p>
                <a:r>
                  <a:rPr lang="fr-FR">
                    <a:noFill/>
                  </a:rPr>
                  <a:t> </a:t>
                </a:r>
              </a:p>
            </p:txBody>
          </p:sp>
        </mc:Fallback>
      </mc:AlternateContent>
      <p:grpSp>
        <p:nvGrpSpPr>
          <p:cNvPr id="13" name="Group 12">
            <a:extLst>
              <a:ext uri="{FF2B5EF4-FFF2-40B4-BE49-F238E27FC236}">
                <a16:creationId xmlns:a16="http://schemas.microsoft.com/office/drawing/2014/main" id="{2FCE55DF-F001-4843-9EBE-AFB34B36F83C}"/>
              </a:ext>
            </a:extLst>
          </p:cNvPr>
          <p:cNvGrpSpPr/>
          <p:nvPr/>
        </p:nvGrpSpPr>
        <p:grpSpPr>
          <a:xfrm>
            <a:off x="8183010" y="4562426"/>
            <a:ext cx="1143000" cy="1300309"/>
            <a:chOff x="5623560" y="4326210"/>
            <a:chExt cx="1143000" cy="1300309"/>
          </a:xfrm>
        </p:grpSpPr>
        <p:sp>
          <p:nvSpPr>
            <p:cNvPr id="14" name="Rectangle: Rounded Corners 13">
              <a:extLst>
                <a:ext uri="{FF2B5EF4-FFF2-40B4-BE49-F238E27FC236}">
                  <a16:creationId xmlns:a16="http://schemas.microsoft.com/office/drawing/2014/main" id="{64F0BF72-31E3-4A0F-BD60-FCB9AD07BEEC}"/>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33</a:t>
              </a:r>
              <a:endParaRPr lang="fr-FR" sz="2800" dirty="0">
                <a:solidFill>
                  <a:schemeClr val="bg1"/>
                </a:solidFill>
              </a:endParaRPr>
            </a:p>
          </p:txBody>
        </p:sp>
        <p:sp>
          <p:nvSpPr>
            <p:cNvPr id="15" name="Rectangle: Rounded Corners 14">
              <a:extLst>
                <a:ext uri="{FF2B5EF4-FFF2-40B4-BE49-F238E27FC236}">
                  <a16:creationId xmlns:a16="http://schemas.microsoft.com/office/drawing/2014/main" id="{CFC6F0B9-D8F9-4472-A97C-987DB3D39B0B}"/>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10</a:t>
              </a:r>
              <a:endParaRPr lang="fr-FR" sz="2800" dirty="0">
                <a:solidFill>
                  <a:schemeClr val="bg1"/>
                </a:solidFill>
              </a:endParaRPr>
            </a:p>
          </p:txBody>
        </p:sp>
        <p:cxnSp>
          <p:nvCxnSpPr>
            <p:cNvPr id="16" name="Straight Connector 15">
              <a:extLst>
                <a:ext uri="{FF2B5EF4-FFF2-40B4-BE49-F238E27FC236}">
                  <a16:creationId xmlns:a16="http://schemas.microsoft.com/office/drawing/2014/main" id="{3DFF2641-F09C-441A-AACB-25D973AC15FC}"/>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7" name="Picture 16" descr="A picture containing toy, doll&#10;&#10;Description automatically generated">
            <a:extLst>
              <a:ext uri="{FF2B5EF4-FFF2-40B4-BE49-F238E27FC236}">
                <a16:creationId xmlns:a16="http://schemas.microsoft.com/office/drawing/2014/main" id="{413167D2-2DE7-F67C-5C92-25F1BF48ACDD}"/>
              </a:ext>
            </a:extLst>
          </p:cNvPr>
          <p:cNvPicPr>
            <a:picLocks noChangeAspect="1"/>
          </p:cNvPicPr>
          <p:nvPr/>
        </p:nvPicPr>
        <p:blipFill>
          <a:blip r:embed="rId11"/>
          <a:stretch>
            <a:fillRect/>
          </a:stretch>
        </p:blipFill>
        <p:spPr>
          <a:xfrm>
            <a:off x="8312505" y="1153402"/>
            <a:ext cx="3499552" cy="3499552"/>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D7A1789-2A42-197F-6506-44D59971F288}"/>
                  </a:ext>
                </a:extLst>
              </p:cNvPr>
              <p:cNvSpPr txBox="1"/>
              <p:nvPr/>
            </p:nvSpPr>
            <p:spPr>
              <a:xfrm>
                <a:off x="546100" y="1503887"/>
                <a:ext cx="6946900" cy="2203104"/>
              </a:xfrm>
              <a:prstGeom prst="rect">
                <a:avLst/>
              </a:prstGeom>
              <a:noFill/>
            </p:spPr>
            <p:txBody>
              <a:bodyPr wrap="square">
                <a:spAutoFit/>
              </a:bodyPr>
              <a:lstStyle/>
              <a:p>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Parmi les élèves d'une classe, les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ctrlPr>
                      </m:fPr>
                      <m:num>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6</m:t>
                        </m:r>
                      </m:num>
                      <m:den>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11</m:t>
                        </m:r>
                      </m:den>
                    </m:f>
                  </m:oMath>
                </a14:m>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avaient les yeux marrons, les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ctrlPr>
                      </m:fPr>
                      <m:num>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5</m:t>
                        </m:r>
                      </m:num>
                      <m:den>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33</m:t>
                        </m:r>
                      </m:den>
                    </m:f>
                  </m:oMath>
                </a14:m>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avaient les yeux verts et les autres avaient les yeux bleus. </a:t>
                </a:r>
              </a:p>
            </p:txBody>
          </p:sp>
        </mc:Choice>
        <mc:Fallback xmlns="">
          <p:sp>
            <p:nvSpPr>
              <p:cNvPr id="18" name="TextBox 17">
                <a:extLst>
                  <a:ext uri="{FF2B5EF4-FFF2-40B4-BE49-F238E27FC236}">
                    <a16:creationId xmlns:a16="http://schemas.microsoft.com/office/drawing/2014/main" id="{CD7A1789-2A42-197F-6506-44D59971F288}"/>
                  </a:ext>
                </a:extLst>
              </p:cNvPr>
              <p:cNvSpPr txBox="1">
                <a:spLocks noRot="1" noChangeAspect="1" noMove="1" noResize="1" noEditPoints="1" noAdjustHandles="1" noChangeArrowheads="1" noChangeShapeType="1" noTextEdit="1"/>
              </p:cNvSpPr>
              <p:nvPr/>
            </p:nvSpPr>
            <p:spPr>
              <a:xfrm>
                <a:off x="546100" y="1503887"/>
                <a:ext cx="6946900" cy="2203104"/>
              </a:xfrm>
              <a:prstGeom prst="rect">
                <a:avLst/>
              </a:prstGeom>
              <a:blipFill>
                <a:blip r:embed="rId12"/>
                <a:stretch>
                  <a:fillRect l="-1844" b="-6925"/>
                </a:stretch>
              </a:blipFill>
            </p:spPr>
            <p:txBody>
              <a:bodyPr/>
              <a:lstStyle/>
              <a:p>
                <a:r>
                  <a:rPr lang="fr-FR">
                    <a:noFill/>
                  </a:rPr>
                  <a:t> </a:t>
                </a:r>
              </a:p>
            </p:txBody>
          </p:sp>
        </mc:Fallback>
      </mc:AlternateContent>
      <p:sp>
        <p:nvSpPr>
          <p:cNvPr id="21" name="TextBox 20">
            <a:extLst>
              <a:ext uri="{FF2B5EF4-FFF2-40B4-BE49-F238E27FC236}">
                <a16:creationId xmlns:a16="http://schemas.microsoft.com/office/drawing/2014/main" id="{1122A8FD-3C0A-A49C-232D-4E3F83004118}"/>
              </a:ext>
            </a:extLst>
          </p:cNvPr>
          <p:cNvSpPr txBox="1"/>
          <p:nvPr/>
        </p:nvSpPr>
        <p:spPr>
          <a:xfrm>
            <a:off x="7603" y="3588433"/>
            <a:ext cx="8175407" cy="528222"/>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Trouvez la fraction d'élèves aux yeux bleus.</a:t>
            </a: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079B5C61-9D8F-206C-FCA5-0780DC7E1741}"/>
              </a:ext>
            </a:extLst>
          </p:cNvPr>
          <p:cNvGrpSpPr/>
          <p:nvPr/>
        </p:nvGrpSpPr>
        <p:grpSpPr>
          <a:xfrm>
            <a:off x="8169868" y="4552274"/>
            <a:ext cx="1143000" cy="1300309"/>
            <a:chOff x="5623560" y="4326210"/>
            <a:chExt cx="1143000" cy="1300309"/>
          </a:xfrm>
        </p:grpSpPr>
        <p:sp>
          <p:nvSpPr>
            <p:cNvPr id="23" name="Rectangle: Rounded Corners 22">
              <a:extLst>
                <a:ext uri="{FF2B5EF4-FFF2-40B4-BE49-F238E27FC236}">
                  <a16:creationId xmlns:a16="http://schemas.microsoft.com/office/drawing/2014/main" id="{88B7F5FB-16FD-C730-50E8-87751CF57252}"/>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24" name="Rectangle: Rounded Corners 23">
              <a:extLst>
                <a:ext uri="{FF2B5EF4-FFF2-40B4-BE49-F238E27FC236}">
                  <a16:creationId xmlns:a16="http://schemas.microsoft.com/office/drawing/2014/main" id="{9BE8BF20-EAA0-0D75-650F-D0F9518F04D8}"/>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5" name="Straight Connector 24">
              <a:extLst>
                <a:ext uri="{FF2B5EF4-FFF2-40B4-BE49-F238E27FC236}">
                  <a16:creationId xmlns:a16="http://schemas.microsoft.com/office/drawing/2014/main" id="{CB2EC28B-DDC9-1958-FE7B-37161C94987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54389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mj-lt"/>
              </a:rPr>
              <a:t>Évaluation formative commune</a:t>
            </a: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1063106" y="2234346"/>
            <a:ext cx="7180551" cy="2815702"/>
            <a:chOff x="1063106" y="2234346"/>
            <a:chExt cx="7180551"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1063106" y="2234347"/>
              <a:ext cx="7180551" cy="2815701"/>
              <a:chOff x="1063106" y="2234347"/>
              <a:chExt cx="7180551"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1063106" y="2234347"/>
                <a:ext cx="7180551" cy="2815701"/>
                <a:chOff x="1063106" y="2234347"/>
                <a:chExt cx="7180551"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1063106" y="2234347"/>
                  <a:ext cx="7180551" cy="2791124"/>
                  <a:chOff x="1760233" y="1712645"/>
                  <a:chExt cx="7180551"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4825"/>
                    <a:ext cx="4272315" cy="2778944"/>
                    <a:chOff x="4668469" y="1724825"/>
                    <a:chExt cx="4272315"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982506" y="3315245"/>
                      <a:ext cx="958278" cy="1188524"/>
                      <a:chOff x="643135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
        <p:nvSpPr>
          <p:cNvPr id="56" name="TextBox 55">
            <a:extLst>
              <a:ext uri="{FF2B5EF4-FFF2-40B4-BE49-F238E27FC236}">
                <a16:creationId xmlns:a16="http://schemas.microsoft.com/office/drawing/2014/main" id="{E1310BCA-E775-4578-AB1F-FC4B3F1205CA}"/>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fr-FR" dirty="0">
                <a:solidFill>
                  <a:schemeClr val="tx1">
                    <a:lumMod val="50000"/>
                    <a:lumOff val="50000"/>
                  </a:schemeClr>
                </a:solidFill>
                <a:latin typeface="+mj-lt"/>
              </a:rPr>
              <a:t>Vérifiez votre compréhension</a:t>
            </a:r>
            <a:endParaRPr lang="fr-FR" dirty="0"/>
          </a:p>
        </p:txBody>
      </p:sp>
    </p:spTree>
    <p:custDataLst>
      <p:tags r:id="rId1"/>
    </p:custDataLst>
    <p:extLst>
      <p:ext uri="{BB962C8B-B14F-4D97-AF65-F5344CB8AC3E}">
        <p14:creationId xmlns:p14="http://schemas.microsoft.com/office/powerpoint/2010/main" val="1436156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4719970" y="294024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29" name="Rectangle: Rounded Corners 28">
            <a:extLst>
              <a:ext uri="{FF2B5EF4-FFF2-40B4-BE49-F238E27FC236}">
                <a16:creationId xmlns:a16="http://schemas.microsoft.com/office/drawing/2014/main" id="{918F0667-FE37-4EDA-959C-6F28A39168CC}"/>
              </a:ext>
            </a:extLst>
          </p:cNvPr>
          <p:cNvSpPr/>
          <p:nvPr/>
        </p:nvSpPr>
        <p:spPr>
          <a:xfrm>
            <a:off x="7424407" y="3836947"/>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7424407" y="4530662"/>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p>
        </p:txBody>
      </p: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9</a:t>
            </a: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p>
        </p:txBody>
      </p:sp>
      <p:grpSp>
        <p:nvGrpSpPr>
          <p:cNvPr id="56" name="Group 55">
            <a:extLst>
              <a:ext uri="{FF2B5EF4-FFF2-40B4-BE49-F238E27FC236}">
                <a16:creationId xmlns:a16="http://schemas.microsoft.com/office/drawing/2014/main" id="{A2EA5188-E7D4-F655-CAA2-BD9D462BB3A1}"/>
              </a:ext>
            </a:extLst>
          </p:cNvPr>
          <p:cNvGrpSpPr/>
          <p:nvPr/>
        </p:nvGrpSpPr>
        <p:grpSpPr>
          <a:xfrm>
            <a:off x="1063106" y="2234346"/>
            <a:ext cx="7180551" cy="2815702"/>
            <a:chOff x="1063106" y="2234346"/>
            <a:chExt cx="7180551" cy="2815702"/>
          </a:xfrm>
        </p:grpSpPr>
        <p:sp>
          <p:nvSpPr>
            <p:cNvPr id="57" name="Rectangle: Rounded Corners 56">
              <a:extLst>
                <a:ext uri="{FF2B5EF4-FFF2-40B4-BE49-F238E27FC236}">
                  <a16:creationId xmlns:a16="http://schemas.microsoft.com/office/drawing/2014/main" id="{A4F15023-1699-C0F4-6377-094CA042561C}"/>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208BBB75-5276-6A8E-FFF3-1083F5ECD3B2}"/>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59" name="Group 58">
              <a:extLst>
                <a:ext uri="{FF2B5EF4-FFF2-40B4-BE49-F238E27FC236}">
                  <a16:creationId xmlns:a16="http://schemas.microsoft.com/office/drawing/2014/main" id="{3F34523B-B2D0-2BBC-B2A9-797DD414F79E}"/>
                </a:ext>
              </a:extLst>
            </p:cNvPr>
            <p:cNvGrpSpPr/>
            <p:nvPr/>
          </p:nvGrpSpPr>
          <p:grpSpPr>
            <a:xfrm>
              <a:off x="1063106" y="2234347"/>
              <a:ext cx="7180551" cy="2815701"/>
              <a:chOff x="1063106" y="2234347"/>
              <a:chExt cx="7180551" cy="2815701"/>
            </a:xfrm>
          </p:grpSpPr>
          <p:cxnSp>
            <p:nvCxnSpPr>
              <p:cNvPr id="60" name="Straight Connector 59">
                <a:extLst>
                  <a:ext uri="{FF2B5EF4-FFF2-40B4-BE49-F238E27FC236}">
                    <a16:creationId xmlns:a16="http://schemas.microsoft.com/office/drawing/2014/main" id="{1B2A1DE5-D133-7B26-1B22-C6DE8D75F77D}"/>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D76F4105-558E-98A9-5015-4AAFBAC22AFE}"/>
                  </a:ext>
                </a:extLst>
              </p:cNvPr>
              <p:cNvGrpSpPr/>
              <p:nvPr/>
            </p:nvGrpSpPr>
            <p:grpSpPr>
              <a:xfrm>
                <a:off x="1063106" y="2234347"/>
                <a:ext cx="7180551" cy="2815701"/>
                <a:chOff x="1063106" y="2234347"/>
                <a:chExt cx="7180551" cy="2815701"/>
              </a:xfrm>
            </p:grpSpPr>
            <p:grpSp>
              <p:nvGrpSpPr>
                <p:cNvPr id="62" name="Group 61">
                  <a:extLst>
                    <a:ext uri="{FF2B5EF4-FFF2-40B4-BE49-F238E27FC236}">
                      <a16:creationId xmlns:a16="http://schemas.microsoft.com/office/drawing/2014/main" id="{08721902-8302-CA7B-C254-F0E5ECA813EE}"/>
                    </a:ext>
                  </a:extLst>
                </p:cNvPr>
                <p:cNvGrpSpPr/>
                <p:nvPr/>
              </p:nvGrpSpPr>
              <p:grpSpPr>
                <a:xfrm>
                  <a:off x="1063106" y="2234347"/>
                  <a:ext cx="7180551" cy="2791124"/>
                  <a:chOff x="1760233" y="1712645"/>
                  <a:chExt cx="7180551" cy="2791124"/>
                </a:xfrm>
              </p:grpSpPr>
              <p:grpSp>
                <p:nvGrpSpPr>
                  <p:cNvPr id="70" name="Group 69">
                    <a:extLst>
                      <a:ext uri="{FF2B5EF4-FFF2-40B4-BE49-F238E27FC236}">
                        <a16:creationId xmlns:a16="http://schemas.microsoft.com/office/drawing/2014/main" id="{1BB2431A-22E0-98A2-A585-9E28F50E3615}"/>
                      </a:ext>
                    </a:extLst>
                  </p:cNvPr>
                  <p:cNvGrpSpPr/>
                  <p:nvPr/>
                </p:nvGrpSpPr>
                <p:grpSpPr>
                  <a:xfrm>
                    <a:off x="1760233" y="1712645"/>
                    <a:ext cx="6511174" cy="1203764"/>
                    <a:chOff x="1803011" y="1960060"/>
                    <a:chExt cx="6511174" cy="1203764"/>
                  </a:xfrm>
                </p:grpSpPr>
                <p:sp>
                  <p:nvSpPr>
                    <p:cNvPr id="82" name="Rectangle: Rounded Corners 81">
                      <a:extLst>
                        <a:ext uri="{FF2B5EF4-FFF2-40B4-BE49-F238E27FC236}">
                          <a16:creationId xmlns:a16="http://schemas.microsoft.com/office/drawing/2014/main" id="{6465B421-9124-627B-120F-224864F9C84E}"/>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nvGrpSpPr>
                    <p:cNvPr id="83" name="Group 82">
                      <a:extLst>
                        <a:ext uri="{FF2B5EF4-FFF2-40B4-BE49-F238E27FC236}">
                          <a16:creationId xmlns:a16="http://schemas.microsoft.com/office/drawing/2014/main" id="{C23B0AEE-66A1-C641-AD92-11FF77ECD802}"/>
                        </a:ext>
                      </a:extLst>
                    </p:cNvPr>
                    <p:cNvGrpSpPr/>
                    <p:nvPr/>
                  </p:nvGrpSpPr>
                  <p:grpSpPr>
                    <a:xfrm>
                      <a:off x="3068250" y="1960060"/>
                      <a:ext cx="1099920" cy="1188524"/>
                      <a:chOff x="1431235" y="2825994"/>
                      <a:chExt cx="1099920" cy="1188524"/>
                    </a:xfrm>
                  </p:grpSpPr>
                  <p:sp>
                    <p:nvSpPr>
                      <p:cNvPr id="90" name="Rectangle: Rounded Corners 89">
                        <a:extLst>
                          <a:ext uri="{FF2B5EF4-FFF2-40B4-BE49-F238E27FC236}">
                            <a16:creationId xmlns:a16="http://schemas.microsoft.com/office/drawing/2014/main" id="{14AFA44B-64D2-0E35-5866-8797A319DE61}"/>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91" name="Straight Connector 90">
                        <a:extLst>
                          <a:ext uri="{FF2B5EF4-FFF2-40B4-BE49-F238E27FC236}">
                            <a16:creationId xmlns:a16="http://schemas.microsoft.com/office/drawing/2014/main" id="{F39DF947-17ED-04A3-C272-4A6ED74D1161}"/>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2" name="Rectangle: Rounded Corners 91">
                        <a:extLst>
                          <a:ext uri="{FF2B5EF4-FFF2-40B4-BE49-F238E27FC236}">
                            <a16:creationId xmlns:a16="http://schemas.microsoft.com/office/drawing/2014/main" id="{71FD76B6-ADB0-02A4-6A86-021E9AA06CEA}"/>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grpSp>
                  <p:nvGrpSpPr>
                    <p:cNvPr id="84" name="Group 83">
                      <a:extLst>
                        <a:ext uri="{FF2B5EF4-FFF2-40B4-BE49-F238E27FC236}">
                          <a16:creationId xmlns:a16="http://schemas.microsoft.com/office/drawing/2014/main" id="{81FD91BD-A8FF-F51A-4433-97AB0D28C8B4}"/>
                        </a:ext>
                      </a:extLst>
                    </p:cNvPr>
                    <p:cNvGrpSpPr/>
                    <p:nvPr/>
                  </p:nvGrpSpPr>
                  <p:grpSpPr>
                    <a:xfrm>
                      <a:off x="7339718" y="1975300"/>
                      <a:ext cx="974467" cy="1188524"/>
                      <a:chOff x="3907306" y="2841234"/>
                      <a:chExt cx="974467" cy="1188524"/>
                    </a:xfrm>
                  </p:grpSpPr>
                  <p:sp>
                    <p:nvSpPr>
                      <p:cNvPr id="87" name="Rectangle: Rounded Corners 86">
                        <a:extLst>
                          <a:ext uri="{FF2B5EF4-FFF2-40B4-BE49-F238E27FC236}">
                            <a16:creationId xmlns:a16="http://schemas.microsoft.com/office/drawing/2014/main" id="{AA52C708-B6D5-1ACB-E401-BD817C042C44}"/>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5</a:t>
                        </a:r>
                      </a:p>
                    </p:txBody>
                  </p:sp>
                  <p:cxnSp>
                    <p:nvCxnSpPr>
                      <p:cNvPr id="88" name="Straight Connector 87">
                        <a:extLst>
                          <a:ext uri="{FF2B5EF4-FFF2-40B4-BE49-F238E27FC236}">
                            <a16:creationId xmlns:a16="http://schemas.microsoft.com/office/drawing/2014/main" id="{EE01590B-D4A4-FF8B-B25C-C0181750D586}"/>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9" name="Rectangle: Rounded Corners 88">
                        <a:extLst>
                          <a:ext uri="{FF2B5EF4-FFF2-40B4-BE49-F238E27FC236}">
                            <a16:creationId xmlns:a16="http://schemas.microsoft.com/office/drawing/2014/main" id="{0BFF0568-446F-9323-A076-EF97F1E279F2}"/>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grpSp>
                <p:sp>
                  <p:nvSpPr>
                    <p:cNvPr id="85" name="TextBox 84">
                      <a:extLst>
                        <a:ext uri="{FF2B5EF4-FFF2-40B4-BE49-F238E27FC236}">
                          <a16:creationId xmlns:a16="http://schemas.microsoft.com/office/drawing/2014/main" id="{76FD7D6C-3AF9-3C3F-4D37-50674AF53F7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86" name="TextBox 85">
                      <a:extLst>
                        <a:ext uri="{FF2B5EF4-FFF2-40B4-BE49-F238E27FC236}">
                          <a16:creationId xmlns:a16="http://schemas.microsoft.com/office/drawing/2014/main" id="{1D02E753-76B4-FFCB-5E99-A42D8405D643}"/>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71" name="Group 70">
                    <a:extLst>
                      <a:ext uri="{FF2B5EF4-FFF2-40B4-BE49-F238E27FC236}">
                        <a16:creationId xmlns:a16="http://schemas.microsoft.com/office/drawing/2014/main" id="{2DC8932E-3E3F-468E-98CB-375201472B1A}"/>
                      </a:ext>
                    </a:extLst>
                  </p:cNvPr>
                  <p:cNvGrpSpPr/>
                  <p:nvPr/>
                </p:nvGrpSpPr>
                <p:grpSpPr>
                  <a:xfrm>
                    <a:off x="4668469" y="1724825"/>
                    <a:ext cx="4272315" cy="2778944"/>
                    <a:chOff x="4668469" y="1724825"/>
                    <a:chExt cx="4272315" cy="2778944"/>
                  </a:xfrm>
                </p:grpSpPr>
                <p:sp>
                  <p:nvSpPr>
                    <p:cNvPr id="72" name="TextBox 71">
                      <a:extLst>
                        <a:ext uri="{FF2B5EF4-FFF2-40B4-BE49-F238E27FC236}">
                          <a16:creationId xmlns:a16="http://schemas.microsoft.com/office/drawing/2014/main" id="{B55141ED-DC5E-A2EE-A482-109B3B9C21D1}"/>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73" name="Group 72">
                      <a:extLst>
                        <a:ext uri="{FF2B5EF4-FFF2-40B4-BE49-F238E27FC236}">
                          <a16:creationId xmlns:a16="http://schemas.microsoft.com/office/drawing/2014/main" id="{9157524D-50F3-6414-9F81-D4FF39E3F940}"/>
                        </a:ext>
                      </a:extLst>
                    </p:cNvPr>
                    <p:cNvGrpSpPr/>
                    <p:nvPr/>
                  </p:nvGrpSpPr>
                  <p:grpSpPr>
                    <a:xfrm>
                      <a:off x="4668469" y="1724825"/>
                      <a:ext cx="3326463" cy="2355061"/>
                      <a:chOff x="4668469" y="1724825"/>
                      <a:chExt cx="3326463" cy="2355061"/>
                    </a:xfrm>
                  </p:grpSpPr>
                  <p:cxnSp>
                    <p:nvCxnSpPr>
                      <p:cNvPr id="78" name="Straight Connector 77">
                        <a:extLst>
                          <a:ext uri="{FF2B5EF4-FFF2-40B4-BE49-F238E27FC236}">
                            <a16:creationId xmlns:a16="http://schemas.microsoft.com/office/drawing/2014/main" id="{279A38A3-39E4-9D1E-2744-91EE9DB5227D}"/>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9" name="Rectangle: Rounded Corners 78">
                        <a:extLst>
                          <a:ext uri="{FF2B5EF4-FFF2-40B4-BE49-F238E27FC236}">
                            <a16:creationId xmlns:a16="http://schemas.microsoft.com/office/drawing/2014/main" id="{7F1E1862-57EA-926E-DCBB-DF194FFF281E}"/>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3</a:t>
                        </a:r>
                      </a:p>
                    </p:txBody>
                  </p:sp>
                  <p:sp>
                    <p:nvSpPr>
                      <p:cNvPr id="80" name="Rectangle: Rounded Corners 79">
                        <a:extLst>
                          <a:ext uri="{FF2B5EF4-FFF2-40B4-BE49-F238E27FC236}">
                            <a16:creationId xmlns:a16="http://schemas.microsoft.com/office/drawing/2014/main" id="{25DD44CA-CD31-933A-0FB0-F57603841718}"/>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81" name="TextBox 80">
                        <a:extLst>
                          <a:ext uri="{FF2B5EF4-FFF2-40B4-BE49-F238E27FC236}">
                            <a16:creationId xmlns:a16="http://schemas.microsoft.com/office/drawing/2014/main" id="{DB49B685-5568-3610-EFC3-BF0F7E042F67}"/>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74" name="Group 73">
                      <a:extLst>
                        <a:ext uri="{FF2B5EF4-FFF2-40B4-BE49-F238E27FC236}">
                          <a16:creationId xmlns:a16="http://schemas.microsoft.com/office/drawing/2014/main" id="{9A88FDEA-D62E-6DC0-0F41-952FDABAB82E}"/>
                        </a:ext>
                      </a:extLst>
                    </p:cNvPr>
                    <p:cNvGrpSpPr/>
                    <p:nvPr/>
                  </p:nvGrpSpPr>
                  <p:grpSpPr>
                    <a:xfrm>
                      <a:off x="7982506" y="3315245"/>
                      <a:ext cx="958278" cy="1188524"/>
                      <a:chOff x="6431357" y="3319792"/>
                      <a:chExt cx="958278" cy="1188524"/>
                    </a:xfrm>
                  </p:grpSpPr>
                  <p:cxnSp>
                    <p:nvCxnSpPr>
                      <p:cNvPr id="75" name="Straight Connector 74">
                        <a:extLst>
                          <a:ext uri="{FF2B5EF4-FFF2-40B4-BE49-F238E27FC236}">
                            <a16:creationId xmlns:a16="http://schemas.microsoft.com/office/drawing/2014/main" id="{B3AB3C31-6FCD-9793-2DB8-C2E422B65FF8}"/>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6" name="Rectangle: Rounded Corners 75">
                        <a:extLst>
                          <a:ext uri="{FF2B5EF4-FFF2-40B4-BE49-F238E27FC236}">
                            <a16:creationId xmlns:a16="http://schemas.microsoft.com/office/drawing/2014/main" id="{3BAD1044-DA2C-3894-CA46-10093B16405F}"/>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77" name="Rectangle: Rounded Corners 76">
                        <a:extLst>
                          <a:ext uri="{FF2B5EF4-FFF2-40B4-BE49-F238E27FC236}">
                            <a16:creationId xmlns:a16="http://schemas.microsoft.com/office/drawing/2014/main" id="{D0962316-F973-5092-AC07-0A9E6960DB5C}"/>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63" name="Rectangle: Rounded Corners 62">
                  <a:extLst>
                    <a:ext uri="{FF2B5EF4-FFF2-40B4-BE49-F238E27FC236}">
                      <a16:creationId xmlns:a16="http://schemas.microsoft.com/office/drawing/2014/main" id="{AE591F50-2F17-0248-FA75-65397DBF9CA0}"/>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64" name="Straight Connector 63">
                  <a:extLst>
                    <a:ext uri="{FF2B5EF4-FFF2-40B4-BE49-F238E27FC236}">
                      <a16:creationId xmlns:a16="http://schemas.microsoft.com/office/drawing/2014/main" id="{2F9270A9-B674-F806-C69F-47F7EE2C4E77}"/>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5" name="Rectangle: Rounded Corners 64">
                  <a:extLst>
                    <a:ext uri="{FF2B5EF4-FFF2-40B4-BE49-F238E27FC236}">
                      <a16:creationId xmlns:a16="http://schemas.microsoft.com/office/drawing/2014/main" id="{0F0306FD-74FA-DA13-F853-1FEE4139BF04}"/>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6" name="TextBox 65">
                  <a:extLst>
                    <a:ext uri="{FF2B5EF4-FFF2-40B4-BE49-F238E27FC236}">
                      <a16:creationId xmlns:a16="http://schemas.microsoft.com/office/drawing/2014/main" id="{523B033A-11F3-6E94-C61B-DE3A8AD91817}"/>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67" name="Rectangle: Rounded Corners 66">
                  <a:extLst>
                    <a:ext uri="{FF2B5EF4-FFF2-40B4-BE49-F238E27FC236}">
                      <a16:creationId xmlns:a16="http://schemas.microsoft.com/office/drawing/2014/main" id="{ECAC8293-858F-B5FB-219A-5449F13ADF6B}"/>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8" name="Rectangle: Rounded Corners 67">
                  <a:extLst>
                    <a:ext uri="{FF2B5EF4-FFF2-40B4-BE49-F238E27FC236}">
                      <a16:creationId xmlns:a16="http://schemas.microsoft.com/office/drawing/2014/main" id="{4F46F0EA-B6A7-66E9-4A39-61F5804BD1B7}"/>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69" name="TextBox 68">
                  <a:extLst>
                    <a:ext uri="{FF2B5EF4-FFF2-40B4-BE49-F238E27FC236}">
                      <a16:creationId xmlns:a16="http://schemas.microsoft.com/office/drawing/2014/main" id="{6BE50FA4-ED67-86D4-2A89-1B523BA5AFE1}"/>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389489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9" grpId="0" animBg="1"/>
      <p:bldP spid="30" grpId="0" animBg="1"/>
      <p:bldP spid="48" grpId="0" animBg="1"/>
      <p:bldP spid="50" grpId="0" animBg="1"/>
      <p:bldP spid="53" grpId="0" animBg="1"/>
      <p:bldP spid="5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16876" y="1558243"/>
                <a:ext cx="9346606" cy="1742144"/>
              </a:xfrm>
              <a:prstGeom prst="rect">
                <a:avLst/>
              </a:prstGeom>
              <a:noFill/>
            </p:spPr>
            <p:txBody>
              <a:bodyPr wrap="square">
                <a:spAutoFit/>
              </a:bodyPr>
              <a:lstStyle/>
              <a:p>
                <a14:m>
                  <m:oMath xmlns:m="http://schemas.openxmlformats.org/officeDocument/2006/math">
                    <m:f>
                      <m:fPr>
                        <m:ctrlPr>
                          <a:rPr lang="fr-FR" sz="2800" i="1" smtClean="0">
                            <a:solidFill>
                              <a:schemeClr val="tx1">
                                <a:lumMod val="65000"/>
                                <a:lumOff val="35000"/>
                              </a:schemeClr>
                            </a:solidFill>
                            <a:effectLst/>
                            <a:latin typeface="Cambria Math" panose="02040503050406030204" pitchFamily="18" charset="0"/>
                            <a:cs typeface="Times New Roman" panose="02020603050405020304" pitchFamily="18" charset="0"/>
                          </a:rPr>
                        </m:ctrlPr>
                      </m:fPr>
                      <m:num>
                        <m:r>
                          <a:rPr lang="fr-FR"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fr-FR" sz="2800" i="1">
                            <a:solidFill>
                              <a:schemeClr val="tx1">
                                <a:lumMod val="65000"/>
                                <a:lumOff val="35000"/>
                              </a:schemeClr>
                            </a:solidFill>
                            <a:effectLst/>
                            <a:latin typeface="Cambria Math" panose="02040503050406030204" pitchFamily="18" charset="0"/>
                            <a:ea typeface="Calibri" panose="020F0502020204030204" pitchFamily="34" charset="0"/>
                            <a:cs typeface="Times New Roman" panose="02020603050405020304" pitchFamily="18" charset="0"/>
                          </a:rPr>
                          <m:t>2</m:t>
                        </m:r>
                      </m:den>
                    </m:f>
                  </m:oMath>
                </a14:m>
                <a:r>
                  <a:rPr lang="fr-FR" sz="2800" dirty="0">
                    <a:solidFill>
                      <a:schemeClr val="tx1">
                        <a:lumMod val="65000"/>
                        <a:lumOff val="35000"/>
                      </a:schemeClr>
                    </a:solidFill>
                    <a:effectLst/>
                    <a:latin typeface="+mj-lt"/>
                    <a:ea typeface="Times New Roman" panose="02020603050405020304" pitchFamily="18" charset="0"/>
                  </a:rPr>
                  <a:t> </a:t>
                </a:r>
                <a:r>
                  <a:rPr lang="fr-FR" sz="2800" dirty="0">
                    <a:solidFill>
                      <a:schemeClr val="tx1">
                        <a:lumMod val="65000"/>
                        <a:lumOff val="35000"/>
                      </a:schemeClr>
                    </a:solidFill>
                    <a:latin typeface="+mj-lt"/>
                    <a:ea typeface="Times New Roman" panose="02020603050405020304" pitchFamily="18" charset="0"/>
                  </a:rPr>
                  <a:t>des poissons de l'aquarium de </a:t>
                </a:r>
                <a:r>
                  <a:rPr lang="fr-FR" sz="2800" dirty="0" err="1">
                    <a:solidFill>
                      <a:schemeClr val="tx1">
                        <a:lumMod val="65000"/>
                        <a:lumOff val="35000"/>
                      </a:schemeClr>
                    </a:solidFill>
                    <a:latin typeface="+mj-lt"/>
                    <a:ea typeface="Times New Roman" panose="02020603050405020304" pitchFamily="18" charset="0"/>
                  </a:rPr>
                  <a:t>Nayla</a:t>
                </a:r>
                <a:r>
                  <a:rPr lang="fr-FR" sz="2800" dirty="0">
                    <a:solidFill>
                      <a:schemeClr val="tx1">
                        <a:lumMod val="65000"/>
                        <a:lumOff val="35000"/>
                      </a:schemeClr>
                    </a:solidFill>
                    <a:latin typeface="+mj-lt"/>
                    <a:ea typeface="Times New Roman" panose="02020603050405020304" pitchFamily="18" charset="0"/>
                  </a:rPr>
                  <a:t> sont des poissons rouges et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3</m:t>
                        </m:r>
                      </m:den>
                    </m:f>
                  </m:oMath>
                </a14:m>
                <a:r>
                  <a:rPr lang="fr-FR" sz="2800" dirty="0">
                    <a:solidFill>
                      <a:schemeClr val="tx1">
                        <a:lumMod val="65000"/>
                        <a:lumOff val="35000"/>
                      </a:schemeClr>
                    </a:solidFill>
                    <a:latin typeface="+mj-lt"/>
                    <a:ea typeface="Times New Roman" panose="02020603050405020304" pitchFamily="18" charset="0"/>
                  </a:rPr>
                  <a:t> sont des tétras. Les autres sont des poissons-anges.</a:t>
                </a:r>
                <a:endParaRPr lang="fr-FR"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16876" y="1558243"/>
                <a:ext cx="9346606" cy="1742144"/>
              </a:xfrm>
              <a:prstGeom prst="rect">
                <a:avLst/>
              </a:prstGeom>
              <a:blipFill>
                <a:blip r:embed="rId4"/>
                <a:stretch>
                  <a:fillRect l="-1370" r="-2414" b="-9123"/>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119249" y="3449980"/>
            <a:ext cx="6265510" cy="1450269"/>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poissons de l'aquarium de </a:t>
            </a:r>
            <a:r>
              <a:rPr lang="fr-FR" sz="2800" dirty="0" err="1">
                <a:solidFill>
                  <a:schemeClr val="tx1">
                    <a:lumMod val="65000"/>
                    <a:lumOff val="35000"/>
                  </a:schemeClr>
                </a:solidFill>
                <a:latin typeface="+mj-lt"/>
                <a:ea typeface="Times New Roman" panose="02020603050405020304" pitchFamily="18" charset="0"/>
                <a:cs typeface="Arial" panose="020B0604020202020204" pitchFamily="34" charset="0"/>
              </a:rPr>
              <a:t>Nayla</a:t>
            </a: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sont des poissons-anges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5B3517F6-3493-8589-954F-EC73F53F26DC}"/>
              </a:ext>
            </a:extLst>
          </p:cNvPr>
          <p:cNvGrpSpPr/>
          <p:nvPr/>
        </p:nvGrpSpPr>
        <p:grpSpPr>
          <a:xfrm>
            <a:off x="6503933" y="4085799"/>
            <a:ext cx="1143000" cy="1300309"/>
            <a:chOff x="5623560" y="4326210"/>
            <a:chExt cx="1143000" cy="1300309"/>
          </a:xfrm>
        </p:grpSpPr>
        <p:sp>
          <p:nvSpPr>
            <p:cNvPr id="18" name="Rectangle: Rounded Corners 17">
              <a:extLst>
                <a:ext uri="{FF2B5EF4-FFF2-40B4-BE49-F238E27FC236}">
                  <a16:creationId xmlns:a16="http://schemas.microsoft.com/office/drawing/2014/main" id="{0CDCA880-08BD-77EE-6CD4-6E0CF1F826C4}"/>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9" name="Rectangle: Rounded Corners 18">
              <a:extLst>
                <a:ext uri="{FF2B5EF4-FFF2-40B4-BE49-F238E27FC236}">
                  <a16:creationId xmlns:a16="http://schemas.microsoft.com/office/drawing/2014/main" id="{A4CBA298-74F1-C0D7-C067-B91D09BFCA6B}"/>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20" name="Straight Connector 19">
              <a:extLst>
                <a:ext uri="{FF2B5EF4-FFF2-40B4-BE49-F238E27FC236}">
                  <a16:creationId xmlns:a16="http://schemas.microsoft.com/office/drawing/2014/main" id="{648C72D2-3AB6-E302-071D-39B210DC222D}"/>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225A576D-E38A-893A-6AF6-83BF696B13D5}"/>
              </a:ext>
            </a:extLst>
          </p:cNvPr>
          <p:cNvPicPr>
            <a:picLocks noChangeAspect="1"/>
          </p:cNvPicPr>
          <p:nvPr/>
        </p:nvPicPr>
        <p:blipFill rotWithShape="1">
          <a:blip r:embed="rId5"/>
          <a:srcRect b="1780"/>
          <a:stretch/>
        </p:blipFill>
        <p:spPr>
          <a:xfrm>
            <a:off x="8314057" y="2838489"/>
            <a:ext cx="3366474" cy="2975572"/>
          </a:xfrm>
          <a:prstGeom prst="rect">
            <a:avLst/>
          </a:prstGeom>
        </p:spPr>
      </p:pic>
    </p:spTree>
    <p:custDataLst>
      <p:tags r:id="rId1"/>
    </p:custDataLst>
    <p:extLst>
      <p:ext uri="{BB962C8B-B14F-4D97-AF65-F5344CB8AC3E}">
        <p14:creationId xmlns:p14="http://schemas.microsoft.com/office/powerpoint/2010/main" val="22648155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07692" y="3904232"/>
                <a:ext cx="11662536" cy="90024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𝟐</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07692" y="3904232"/>
                <a:ext cx="11662536" cy="90024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1778558" y="3904232"/>
                <a:ext cx="10413443"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𝟐</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𝟐</m:t>
                          </m:r>
                        </m:num>
                        <m:den>
                          <m:r>
                            <a:rPr lang="en-US" sz="2800" b="1" i="1" smtClean="0">
                              <a:solidFill>
                                <a:srgbClr val="74C274"/>
                              </a:solidFill>
                              <a:latin typeface="Cambria Math" panose="02040503050406030204" pitchFamily="18" charset="0"/>
                            </a:rPr>
                            <m:t>𝟑</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𝟐</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1778558" y="3904232"/>
                <a:ext cx="10413443" cy="91057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343400" y="3902346"/>
                <a:ext cx="566906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343400" y="3902346"/>
                <a:ext cx="5669063"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5673835" y="3906833"/>
                <a:ext cx="2180875"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5673835" y="3906833"/>
                <a:ext cx="2180875" cy="901785"/>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AC2A5F93-8064-BC5E-73EB-CA42FE5917C3}"/>
                  </a:ext>
                </a:extLst>
              </p:cNvPr>
              <p:cNvSpPr txBox="1"/>
              <p:nvPr/>
            </p:nvSpPr>
            <p:spPr>
              <a:xfrm>
                <a:off x="511628" y="5035507"/>
                <a:ext cx="5225315" cy="93897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1" i="1" smtClean="0">
                          <a:solidFill>
                            <a:srgbClr val="74C274"/>
                          </a:solidFill>
                          <a:latin typeface="Cambria Math" panose="02040503050406030204" pitchFamily="18" charset="0"/>
                        </a:rPr>
                        <m:t>𝟏</m:t>
                      </m:r>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6" name="TextBox 145">
                <a:extLst>
                  <a:ext uri="{FF2B5EF4-FFF2-40B4-BE49-F238E27FC236}">
                    <a16:creationId xmlns:a16="http://schemas.microsoft.com/office/drawing/2014/main" id="{AC2A5F93-8064-BC5E-73EB-CA42FE5917C3}"/>
                  </a:ext>
                </a:extLst>
              </p:cNvPr>
              <p:cNvSpPr txBox="1">
                <a:spLocks noRot="1" noChangeAspect="1" noMove="1" noResize="1" noEditPoints="1" noAdjustHandles="1" noChangeArrowheads="1" noChangeShapeType="1" noTextEdit="1"/>
              </p:cNvSpPr>
              <p:nvPr/>
            </p:nvSpPr>
            <p:spPr>
              <a:xfrm>
                <a:off x="511628" y="5035507"/>
                <a:ext cx="5225315" cy="938975"/>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EE67-E3E1-D1BC-9042-5C95AFC73E93}"/>
                  </a:ext>
                </a:extLst>
              </p:cNvPr>
              <p:cNvSpPr txBox="1"/>
              <p:nvPr/>
            </p:nvSpPr>
            <p:spPr>
              <a:xfrm>
                <a:off x="1943100" y="5044292"/>
                <a:ext cx="5995416" cy="9107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𝟔</m:t>
                          </m:r>
                        </m:num>
                        <m:den>
                          <m:r>
                            <a:rPr lang="en-US" sz="2800" b="1" i="1" smtClean="0">
                              <a:solidFill>
                                <a:srgbClr val="74C274"/>
                              </a:solidFill>
                              <a:latin typeface="Cambria Math" panose="02040503050406030204" pitchFamily="18" charset="0"/>
                            </a:rPr>
                            <m:t>𝟔</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𝟓</m:t>
                          </m:r>
                        </m:num>
                        <m:den>
                          <m:r>
                            <a:rPr lang="en-US" sz="2800" b="1" i="1" smtClean="0">
                              <a:solidFill>
                                <a:srgbClr val="74C274"/>
                              </a:solidFill>
                              <a:latin typeface="Cambria Math" panose="02040503050406030204" pitchFamily="18" charset="0"/>
                            </a:rPr>
                            <m:t>𝟔</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9" name="TextBox 18">
                <a:extLst>
                  <a:ext uri="{FF2B5EF4-FFF2-40B4-BE49-F238E27FC236}">
                    <a16:creationId xmlns:a16="http://schemas.microsoft.com/office/drawing/2014/main" id="{A0DDEE67-E3E1-D1BC-9042-5C95AFC73E93}"/>
                  </a:ext>
                </a:extLst>
              </p:cNvPr>
              <p:cNvSpPr txBox="1">
                <a:spLocks noRot="1" noChangeAspect="1" noMove="1" noResize="1" noEditPoints="1" noAdjustHandles="1" noChangeArrowheads="1" noChangeShapeType="1" noTextEdit="1"/>
              </p:cNvSpPr>
              <p:nvPr/>
            </p:nvSpPr>
            <p:spPr>
              <a:xfrm>
                <a:off x="1943100" y="5044292"/>
                <a:ext cx="5995416" cy="910762"/>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DE82727-11DE-ACA2-642F-C5EA461FEA63}"/>
                  </a:ext>
                </a:extLst>
              </p:cNvPr>
              <p:cNvSpPr txBox="1"/>
              <p:nvPr/>
            </p:nvSpPr>
            <p:spPr>
              <a:xfrm>
                <a:off x="3257960" y="5044292"/>
                <a:ext cx="987552"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m:t>
                          </m:r>
                        </m:num>
                        <m:den>
                          <m:r>
                            <a:rPr lang="en-US" sz="2800" b="1" i="1" smtClean="0">
                              <a:solidFill>
                                <a:srgbClr val="74C274"/>
                              </a:solidFill>
                              <a:latin typeface="Cambria Math" panose="02040503050406030204" pitchFamily="18" charset="0"/>
                            </a:rPr>
                            <m:t>𝟔</m:t>
                          </m:r>
                        </m:den>
                      </m:f>
                    </m:oMath>
                  </m:oMathPara>
                </a14:m>
                <a:endParaRPr lang="en-US" sz="2800" b="1" dirty="0">
                  <a:solidFill>
                    <a:srgbClr val="74C274"/>
                  </a:solidFill>
                  <a:latin typeface="+mj-lt"/>
                </a:endParaRPr>
              </a:p>
            </p:txBody>
          </p:sp>
        </mc:Choice>
        <mc:Fallback xmlns="">
          <p:sp>
            <p:nvSpPr>
              <p:cNvPr id="21" name="TextBox 20">
                <a:extLst>
                  <a:ext uri="{FF2B5EF4-FFF2-40B4-BE49-F238E27FC236}">
                    <a16:creationId xmlns:a16="http://schemas.microsoft.com/office/drawing/2014/main" id="{4DE82727-11DE-ACA2-642F-C5EA461FEA63}"/>
                  </a:ext>
                </a:extLst>
              </p:cNvPr>
              <p:cNvSpPr txBox="1">
                <a:spLocks noRot="1" noChangeAspect="1" noMove="1" noResize="1" noEditPoints="1" noAdjustHandles="1" noChangeArrowheads="1" noChangeShapeType="1" noTextEdit="1"/>
              </p:cNvSpPr>
              <p:nvPr/>
            </p:nvSpPr>
            <p:spPr>
              <a:xfrm>
                <a:off x="3257960" y="5044292"/>
                <a:ext cx="987552" cy="901785"/>
              </a:xfrm>
              <a:prstGeom prst="rect">
                <a:avLst/>
              </a:prstGeom>
              <a:blipFill>
                <a:blip r:embed="rId11"/>
                <a:stretch>
                  <a:fillRect/>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49EB5A33-15FA-4177-9164-4BC64E15C294}"/>
              </a:ext>
            </a:extLst>
          </p:cNvPr>
          <p:cNvGrpSpPr/>
          <p:nvPr/>
        </p:nvGrpSpPr>
        <p:grpSpPr>
          <a:xfrm>
            <a:off x="6509868" y="4085799"/>
            <a:ext cx="1143000" cy="1300309"/>
            <a:chOff x="5623560" y="4326210"/>
            <a:chExt cx="1143000" cy="1300309"/>
          </a:xfrm>
        </p:grpSpPr>
        <p:sp>
          <p:nvSpPr>
            <p:cNvPr id="14" name="Rectangle: Rounded Corners 13">
              <a:extLst>
                <a:ext uri="{FF2B5EF4-FFF2-40B4-BE49-F238E27FC236}">
                  <a16:creationId xmlns:a16="http://schemas.microsoft.com/office/drawing/2014/main" id="{6FAFB04C-BC86-4EDE-B4C5-D92EB1249523}"/>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6</a:t>
              </a:r>
              <a:endParaRPr lang="fr-FR" sz="2800" dirty="0">
                <a:solidFill>
                  <a:schemeClr val="bg1"/>
                </a:solidFill>
              </a:endParaRPr>
            </a:p>
          </p:txBody>
        </p:sp>
        <p:sp>
          <p:nvSpPr>
            <p:cNvPr id="16" name="Rectangle: Rounded Corners 15">
              <a:extLst>
                <a:ext uri="{FF2B5EF4-FFF2-40B4-BE49-F238E27FC236}">
                  <a16:creationId xmlns:a16="http://schemas.microsoft.com/office/drawing/2014/main" id="{D61A59E6-22B2-4F64-A011-B1D143D1671A}"/>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a:t>
              </a:r>
              <a:endParaRPr lang="fr-FR" sz="2800" dirty="0">
                <a:solidFill>
                  <a:schemeClr val="bg1"/>
                </a:solidFill>
              </a:endParaRPr>
            </a:p>
          </p:txBody>
        </p:sp>
        <p:cxnSp>
          <p:nvCxnSpPr>
            <p:cNvPr id="17" name="Straight Connector 16">
              <a:extLst>
                <a:ext uri="{FF2B5EF4-FFF2-40B4-BE49-F238E27FC236}">
                  <a16:creationId xmlns:a16="http://schemas.microsoft.com/office/drawing/2014/main" id="{1AE2FDEA-BC69-4BC2-AA94-9D07E40A5C20}"/>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34E1CF8-6EA3-2613-D7F2-3DBA9772B0FC}"/>
                  </a:ext>
                </a:extLst>
              </p:cNvPr>
              <p:cNvSpPr txBox="1"/>
              <p:nvPr/>
            </p:nvSpPr>
            <p:spPr>
              <a:xfrm>
                <a:off x="267504" y="1301545"/>
                <a:ext cx="10600323" cy="1334981"/>
              </a:xfrm>
              <a:prstGeom prst="rect">
                <a:avLst/>
              </a:prstGeom>
              <a:noFill/>
            </p:spPr>
            <p:txBody>
              <a:bodyPr wrap="square">
                <a:spAutoFit/>
              </a:bodyPr>
              <a:lstStyle/>
              <a:p>
                <a14:m>
                  <m:oMath xmlns:m="http://schemas.openxmlformats.org/officeDocument/2006/math">
                    <m:f>
                      <m:fPr>
                        <m:ctrlPr>
                          <a:rPr lang="fr-FR" sz="2800" i="1" smtClean="0">
                            <a:solidFill>
                              <a:schemeClr val="tx1">
                                <a:lumMod val="65000"/>
                                <a:lumOff val="35000"/>
                              </a:schemeClr>
                            </a:solidFill>
                            <a:latin typeface="Cambria Math" panose="02040503050406030204" pitchFamily="18" charset="0"/>
                            <a:cs typeface="Times New Roman" panose="02020603050405020304" pitchFamily="18" charset="0"/>
                          </a:rPr>
                        </m:ctrlPr>
                      </m:fPr>
                      <m:num>
                        <m:r>
                          <a:rPr lang="fr-FR" sz="2800"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1</m:t>
                        </m:r>
                      </m:num>
                      <m:den>
                        <m:r>
                          <a:rPr lang="fr-FR" sz="2800" i="1">
                            <a:solidFill>
                              <a:schemeClr val="tx1">
                                <a:lumMod val="65000"/>
                                <a:lumOff val="35000"/>
                              </a:schemeClr>
                            </a:solidFill>
                            <a:latin typeface="Cambria Math" panose="02040503050406030204" pitchFamily="18" charset="0"/>
                            <a:ea typeface="Calibri" panose="020F0502020204030204" pitchFamily="34" charset="0"/>
                            <a:cs typeface="Times New Roman" panose="02020603050405020304" pitchFamily="18" charset="0"/>
                          </a:rPr>
                          <m:t>2</m:t>
                        </m:r>
                      </m:den>
                    </m:f>
                  </m:oMath>
                </a14:m>
                <a:r>
                  <a:rPr lang="fr-FR" sz="2800" dirty="0">
                    <a:solidFill>
                      <a:schemeClr val="tx1">
                        <a:lumMod val="65000"/>
                        <a:lumOff val="35000"/>
                      </a:schemeClr>
                    </a:solidFill>
                    <a:latin typeface="+mj-lt"/>
                    <a:ea typeface="Times New Roman" panose="02020603050405020304" pitchFamily="18" charset="0"/>
                  </a:rPr>
                  <a:t> des poissons de l'aquarium de </a:t>
                </a:r>
                <a:r>
                  <a:rPr lang="fr-FR" sz="2800" dirty="0" err="1">
                    <a:solidFill>
                      <a:schemeClr val="tx1">
                        <a:lumMod val="65000"/>
                        <a:lumOff val="35000"/>
                      </a:schemeClr>
                    </a:solidFill>
                    <a:latin typeface="+mj-lt"/>
                    <a:ea typeface="Times New Roman" panose="02020603050405020304" pitchFamily="18" charset="0"/>
                  </a:rPr>
                  <a:t>Nayla</a:t>
                </a:r>
                <a:r>
                  <a:rPr lang="fr-FR" sz="2800" dirty="0">
                    <a:solidFill>
                      <a:schemeClr val="tx1">
                        <a:lumMod val="65000"/>
                        <a:lumOff val="35000"/>
                      </a:schemeClr>
                    </a:solidFill>
                    <a:latin typeface="+mj-lt"/>
                    <a:ea typeface="Times New Roman" panose="02020603050405020304" pitchFamily="18" charset="0"/>
                  </a:rPr>
                  <a:t> sont des poissons rouges et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fr-FR" sz="2800" i="1">
                            <a:solidFill>
                              <a:schemeClr val="tx1">
                                <a:lumMod val="65000"/>
                                <a:lumOff val="35000"/>
                              </a:schemeClr>
                            </a:solidFill>
                            <a:latin typeface="Cambria Math" panose="02040503050406030204" pitchFamily="18" charset="0"/>
                            <a:ea typeface="Times New Roman" panose="02020603050405020304" pitchFamily="18" charset="0"/>
                            <a:cs typeface="Times New Roman" panose="02020603050405020304" pitchFamily="18" charset="0"/>
                          </a:rPr>
                          <m:t>3</m:t>
                        </m:r>
                      </m:den>
                    </m:f>
                  </m:oMath>
                </a14:m>
                <a:r>
                  <a:rPr lang="fr-FR" sz="2800" dirty="0">
                    <a:solidFill>
                      <a:schemeClr val="tx1">
                        <a:lumMod val="65000"/>
                        <a:lumOff val="35000"/>
                      </a:schemeClr>
                    </a:solidFill>
                    <a:latin typeface="+mj-lt"/>
                    <a:ea typeface="Times New Roman" panose="02020603050405020304" pitchFamily="18" charset="0"/>
                  </a:rPr>
                  <a:t> sont des tétras. Les autres sont des poissons-anges.</a:t>
                </a:r>
                <a:endParaRPr lang="fr-FR" sz="2800" dirty="0">
                  <a:solidFill>
                    <a:schemeClr val="tx1">
                      <a:lumMod val="65000"/>
                      <a:lumOff val="35000"/>
                    </a:schemeClr>
                  </a:solidFill>
                  <a:latin typeface="+mj-lt"/>
                </a:endParaRPr>
              </a:p>
            </p:txBody>
          </p:sp>
        </mc:Choice>
        <mc:Fallback xmlns="">
          <p:sp>
            <p:nvSpPr>
              <p:cNvPr id="18" name="TextBox 17">
                <a:extLst>
                  <a:ext uri="{FF2B5EF4-FFF2-40B4-BE49-F238E27FC236}">
                    <a16:creationId xmlns:a16="http://schemas.microsoft.com/office/drawing/2014/main" id="{934E1CF8-6EA3-2613-D7F2-3DBA9772B0FC}"/>
                  </a:ext>
                </a:extLst>
              </p:cNvPr>
              <p:cNvSpPr txBox="1">
                <a:spLocks noRot="1" noChangeAspect="1" noMove="1" noResize="1" noEditPoints="1" noAdjustHandles="1" noChangeArrowheads="1" noChangeShapeType="1" noTextEdit="1"/>
              </p:cNvSpPr>
              <p:nvPr/>
            </p:nvSpPr>
            <p:spPr>
              <a:xfrm>
                <a:off x="267504" y="1301545"/>
                <a:ext cx="10600323" cy="1334981"/>
              </a:xfrm>
              <a:prstGeom prst="rect">
                <a:avLst/>
              </a:prstGeom>
              <a:blipFill>
                <a:blip r:embed="rId12"/>
                <a:stretch>
                  <a:fillRect l="-1208" r="-1610" b="-5023"/>
                </a:stretch>
              </a:blipFill>
            </p:spPr>
            <p:txBody>
              <a:bodyPr/>
              <a:lstStyle/>
              <a:p>
                <a:r>
                  <a:rPr lang="fr-FR">
                    <a:noFill/>
                  </a:rPr>
                  <a:t> </a:t>
                </a:r>
              </a:p>
            </p:txBody>
          </p:sp>
        </mc:Fallback>
      </mc:AlternateContent>
      <p:sp>
        <p:nvSpPr>
          <p:cNvPr id="20" name="TextBox 19">
            <a:extLst>
              <a:ext uri="{FF2B5EF4-FFF2-40B4-BE49-F238E27FC236}">
                <a16:creationId xmlns:a16="http://schemas.microsoft.com/office/drawing/2014/main" id="{C056CE65-23B8-76CD-D64D-BE7F226AA9C5}"/>
              </a:ext>
            </a:extLst>
          </p:cNvPr>
          <p:cNvSpPr txBox="1"/>
          <p:nvPr/>
        </p:nvSpPr>
        <p:spPr>
          <a:xfrm>
            <a:off x="-211015" y="2671754"/>
            <a:ext cx="7821365" cy="1014380"/>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Quelle fraction des poissons de l'aquarium de </a:t>
            </a:r>
            <a:r>
              <a:rPr lang="fr-FR" sz="2800" dirty="0" err="1">
                <a:solidFill>
                  <a:schemeClr val="tx1">
                    <a:lumMod val="65000"/>
                    <a:lumOff val="35000"/>
                  </a:schemeClr>
                </a:solidFill>
                <a:latin typeface="+mj-lt"/>
                <a:ea typeface="Times New Roman" panose="02020603050405020304" pitchFamily="18" charset="0"/>
                <a:cs typeface="Arial" panose="020B0604020202020204" pitchFamily="34" charset="0"/>
              </a:rPr>
              <a:t>Nayla</a:t>
            </a: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sont des poissons-anges ?</a:t>
            </a: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44FE691F-B5A1-EE05-6710-5FE328AF69FB}"/>
              </a:ext>
            </a:extLst>
          </p:cNvPr>
          <p:cNvPicPr>
            <a:picLocks noChangeAspect="1"/>
          </p:cNvPicPr>
          <p:nvPr/>
        </p:nvPicPr>
        <p:blipFill rotWithShape="1">
          <a:blip r:embed="rId13"/>
          <a:srcRect b="1780"/>
          <a:stretch/>
        </p:blipFill>
        <p:spPr>
          <a:xfrm>
            <a:off x="8314057" y="2838489"/>
            <a:ext cx="3366474" cy="2975572"/>
          </a:xfrm>
          <a:prstGeom prst="rect">
            <a:avLst/>
          </a:prstGeom>
        </p:spPr>
      </p:pic>
    </p:spTree>
    <p:custDataLst>
      <p:tags r:id="rId1"/>
    </p:custDataLst>
    <p:extLst>
      <p:ext uri="{BB962C8B-B14F-4D97-AF65-F5344CB8AC3E}">
        <p14:creationId xmlns:p14="http://schemas.microsoft.com/office/powerpoint/2010/main" val="18053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wipe(left)">
                                      <p:cBhvr>
                                        <p:cTn id="27" dur="1000"/>
                                        <p:tgtEl>
                                          <p:spTgt spid="1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P spid="146" grpId="0"/>
      <p:bldP spid="19"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243" name="TextBox 242">
                <a:extLst>
                  <a:ext uri="{FF2B5EF4-FFF2-40B4-BE49-F238E27FC236}">
                    <a16:creationId xmlns:a16="http://schemas.microsoft.com/office/drawing/2014/main" id="{8D5B387B-0A95-9E55-6423-493BAE722E4C}"/>
                  </a:ext>
                </a:extLst>
              </p:cNvPr>
              <p:cNvSpPr txBox="1"/>
              <p:nvPr/>
            </p:nvSpPr>
            <p:spPr>
              <a:xfrm>
                <a:off x="542470" y="1534729"/>
                <a:ext cx="9549611" cy="1996444"/>
              </a:xfrm>
              <a:prstGeom prst="rect">
                <a:avLst/>
              </a:prstGeom>
              <a:noFill/>
            </p:spPr>
            <p:txBody>
              <a:bodyPr wrap="square">
                <a:spAutoFit/>
              </a:bodyPr>
              <a:lstStyle/>
              <a:p>
                <a:r>
                  <a:rPr lang="fr-FR" sz="2800" dirty="0">
                    <a:solidFill>
                      <a:schemeClr val="tx1">
                        <a:lumMod val="65000"/>
                        <a:lumOff val="35000"/>
                      </a:schemeClr>
                    </a:solidFill>
                    <a:latin typeface="+mj-lt"/>
                  </a:rPr>
                  <a:t>Rana avait prévu d'écrire 10 pages dans son journal cette semaine. Jusqu'à présent, elle a écrit les</a:t>
                </a:r>
                <a:r>
                  <a:rPr lang="fr-FR" sz="2800" dirty="0">
                    <a:solidFill>
                      <a:schemeClr val="tx1">
                        <a:lumMod val="65000"/>
                        <a:lumOff val="35000"/>
                      </a:schemeClr>
                    </a:solidFill>
                  </a:rPr>
                  <a:t>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rPr>
                        </m:ctrlPr>
                      </m:fPr>
                      <m:num>
                        <m:r>
                          <a:rPr lang="fr-FR" sz="2800" i="1">
                            <a:solidFill>
                              <a:schemeClr val="tx1">
                                <a:lumMod val="65000"/>
                                <a:lumOff val="35000"/>
                              </a:schemeClr>
                            </a:solidFill>
                            <a:latin typeface="Cambria Math" panose="02040503050406030204" pitchFamily="18" charset="0"/>
                          </a:rPr>
                          <m:t>8</m:t>
                        </m:r>
                      </m:num>
                      <m:den>
                        <m:r>
                          <a:rPr lang="fr-FR" sz="2800" i="1">
                            <a:solidFill>
                              <a:schemeClr val="tx1">
                                <a:lumMod val="65000"/>
                                <a:lumOff val="35000"/>
                              </a:schemeClr>
                            </a:solidFill>
                            <a:latin typeface="Cambria Math" panose="02040503050406030204" pitchFamily="18" charset="0"/>
                          </a:rPr>
                          <m:t>3</m:t>
                        </m:r>
                      </m:den>
                    </m:f>
                  </m:oMath>
                </a14:m>
                <a:r>
                  <a:rPr lang="fr-FR" sz="2800" dirty="0">
                    <a:solidFill>
                      <a:schemeClr val="tx1">
                        <a:lumMod val="65000"/>
                        <a:lumOff val="35000"/>
                      </a:schemeClr>
                    </a:solidFill>
                    <a:latin typeface="+mj-lt"/>
                  </a:rPr>
                  <a:t> d’une page. </a:t>
                </a:r>
                <a:br>
                  <a:rPr lang="fr-FR" sz="2800" dirty="0">
                    <a:solidFill>
                      <a:schemeClr val="tx1">
                        <a:lumMod val="65000"/>
                        <a:lumOff val="35000"/>
                      </a:schemeClr>
                    </a:solidFill>
                    <a:latin typeface="+mj-lt"/>
                  </a:rPr>
                </a:br>
                <a:endParaRPr lang="fr-FR" sz="2800" dirty="0">
                  <a:solidFill>
                    <a:schemeClr val="tx1">
                      <a:lumMod val="65000"/>
                      <a:lumOff val="35000"/>
                    </a:schemeClr>
                  </a:solidFill>
                  <a:latin typeface="+mj-lt"/>
                </a:endParaRPr>
              </a:p>
            </p:txBody>
          </p:sp>
        </mc:Choice>
        <mc:Fallback xmlns="">
          <p:sp>
            <p:nvSpPr>
              <p:cNvPr id="243" name="TextBox 242">
                <a:extLst>
                  <a:ext uri="{FF2B5EF4-FFF2-40B4-BE49-F238E27FC236}">
                    <a16:creationId xmlns:a16="http://schemas.microsoft.com/office/drawing/2014/main" id="{8D5B387B-0A95-9E55-6423-493BAE722E4C}"/>
                  </a:ext>
                </a:extLst>
              </p:cNvPr>
              <p:cNvSpPr txBox="1">
                <a:spLocks noRot="1" noChangeAspect="1" noMove="1" noResize="1" noEditPoints="1" noAdjustHandles="1" noChangeArrowheads="1" noChangeShapeType="1" noTextEdit="1"/>
              </p:cNvSpPr>
              <p:nvPr/>
            </p:nvSpPr>
            <p:spPr>
              <a:xfrm>
                <a:off x="542470" y="1534729"/>
                <a:ext cx="9549611" cy="1996444"/>
              </a:xfrm>
              <a:prstGeom prst="rect">
                <a:avLst/>
              </a:prstGeom>
              <a:blipFill>
                <a:blip r:embed="rId4"/>
                <a:stretch>
                  <a:fillRect l="-1340" t="-3364"/>
                </a:stretch>
              </a:blipFill>
            </p:spPr>
            <p:txBody>
              <a:bodyPr/>
              <a:lstStyle/>
              <a:p>
                <a:r>
                  <a:rPr lang="fr-FR">
                    <a:noFill/>
                  </a:rPr>
                  <a:t> </a:t>
                </a:r>
              </a:p>
            </p:txBody>
          </p:sp>
        </mc:Fallback>
      </mc:AlternateContent>
      <p:sp>
        <p:nvSpPr>
          <p:cNvPr id="244" name="TextBox 243">
            <a:extLst>
              <a:ext uri="{FF2B5EF4-FFF2-40B4-BE49-F238E27FC236}">
                <a16:creationId xmlns:a16="http://schemas.microsoft.com/office/drawing/2014/main" id="{695A93E2-9225-4AEE-EFE5-680039C97397}"/>
              </a:ext>
            </a:extLst>
          </p:cNvPr>
          <p:cNvSpPr txBox="1"/>
          <p:nvPr/>
        </p:nvSpPr>
        <p:spPr>
          <a:xfrm>
            <a:off x="93980" y="3134709"/>
            <a:ext cx="6537960" cy="1014380"/>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Combien de pages doit-elle encore écrire pour atteindre son but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pic>
        <p:nvPicPr>
          <p:cNvPr id="4" name="Picture 3" descr="A picture containing text, businesscard&#10;&#10;Description automatically generated">
            <a:extLst>
              <a:ext uri="{FF2B5EF4-FFF2-40B4-BE49-F238E27FC236}">
                <a16:creationId xmlns:a16="http://schemas.microsoft.com/office/drawing/2014/main" id="{FFDB73A8-B2E3-AE06-6032-57182AFAABAF}"/>
              </a:ext>
            </a:extLst>
          </p:cNvPr>
          <p:cNvPicPr>
            <a:picLocks noChangeAspect="1"/>
          </p:cNvPicPr>
          <p:nvPr/>
        </p:nvPicPr>
        <p:blipFill>
          <a:blip r:embed="rId5"/>
          <a:stretch>
            <a:fillRect/>
          </a:stretch>
        </p:blipFill>
        <p:spPr>
          <a:xfrm>
            <a:off x="7940040" y="1609388"/>
            <a:ext cx="3558625" cy="3558625"/>
          </a:xfrm>
          <a:prstGeom prst="rect">
            <a:avLst/>
          </a:prstGeom>
        </p:spPr>
      </p:pic>
      <p:grpSp>
        <p:nvGrpSpPr>
          <p:cNvPr id="14" name="Group 13">
            <a:extLst>
              <a:ext uri="{FF2B5EF4-FFF2-40B4-BE49-F238E27FC236}">
                <a16:creationId xmlns:a16="http://schemas.microsoft.com/office/drawing/2014/main" id="{80CBA01C-193B-E6C3-3EA9-539AE964A827}"/>
              </a:ext>
            </a:extLst>
          </p:cNvPr>
          <p:cNvGrpSpPr/>
          <p:nvPr/>
        </p:nvGrpSpPr>
        <p:grpSpPr>
          <a:xfrm>
            <a:off x="7276707" y="4201941"/>
            <a:ext cx="1143000" cy="1300309"/>
            <a:chOff x="5623560" y="4326210"/>
            <a:chExt cx="1143000" cy="1300309"/>
          </a:xfrm>
        </p:grpSpPr>
        <p:sp>
          <p:nvSpPr>
            <p:cNvPr id="15" name="Rectangle: Rounded Corners 14">
              <a:extLst>
                <a:ext uri="{FF2B5EF4-FFF2-40B4-BE49-F238E27FC236}">
                  <a16:creationId xmlns:a16="http://schemas.microsoft.com/office/drawing/2014/main" id="{F2F6FCEE-F745-D721-9DF0-4363D9A22ABE}"/>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6" name="Rectangle: Rounded Corners 15">
              <a:extLst>
                <a:ext uri="{FF2B5EF4-FFF2-40B4-BE49-F238E27FC236}">
                  <a16:creationId xmlns:a16="http://schemas.microsoft.com/office/drawing/2014/main" id="{7656EED2-D18E-A43E-43C9-F1EEAA76E86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7" name="Straight Connector 16">
              <a:extLst>
                <a:ext uri="{FF2B5EF4-FFF2-40B4-BE49-F238E27FC236}">
                  <a16:creationId xmlns:a16="http://schemas.microsoft.com/office/drawing/2014/main" id="{3550FCA4-7FC4-715C-FD91-49AB2C00001D}"/>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983904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Résolvez le problème suivant.</a:t>
            </a:r>
          </a:p>
        </p:txBody>
      </p:sp>
      <mc:AlternateContent xmlns:mc="http://schemas.openxmlformats.org/markup-compatibility/2006" xmlns:a14="http://schemas.microsoft.com/office/drawing/2010/main">
        <mc:Choice Requires="a14">
          <p:sp>
            <p:nvSpPr>
              <p:cNvPr id="355" name="TextBox 354">
                <a:extLst>
                  <a:ext uri="{FF2B5EF4-FFF2-40B4-BE49-F238E27FC236}">
                    <a16:creationId xmlns:a16="http://schemas.microsoft.com/office/drawing/2014/main" id="{F5BDA80C-B060-503C-5530-BD316234748E}"/>
                  </a:ext>
                </a:extLst>
              </p:cNvPr>
              <p:cNvSpPr txBox="1"/>
              <p:nvPr/>
            </p:nvSpPr>
            <p:spPr>
              <a:xfrm>
                <a:off x="545796" y="4506204"/>
                <a:ext cx="1619210" cy="93743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b="0" i="1" smtClean="0">
                          <a:solidFill>
                            <a:srgbClr val="74C274"/>
                          </a:solidFill>
                          <a:latin typeface="Cambria Math" panose="02040503050406030204" pitchFamily="18" charset="0"/>
                        </a:rPr>
                        <m:t>10−</m:t>
                      </m:r>
                      <m:f>
                        <m:fPr>
                          <m:ctrlPr>
                            <a:rPr lang="en-US" sz="2800" i="1">
                              <a:solidFill>
                                <a:srgbClr val="74C274"/>
                              </a:solidFill>
                              <a:latin typeface="Cambria Math" panose="02040503050406030204" pitchFamily="18" charset="0"/>
                            </a:rPr>
                          </m:ctrlPr>
                        </m:fPr>
                        <m:num>
                          <m:r>
                            <a:rPr lang="en-US" sz="2800" b="0" i="1" smtClean="0">
                              <a:solidFill>
                                <a:srgbClr val="74C274"/>
                              </a:solidFill>
                              <a:latin typeface="Cambria Math" panose="02040503050406030204" pitchFamily="18" charset="0"/>
                            </a:rPr>
                            <m:t>8</m:t>
                          </m:r>
                        </m:num>
                        <m:den>
                          <m:r>
                            <a:rPr lang="en-US" sz="2800" b="0" i="1" smtClean="0">
                              <a:solidFill>
                                <a:srgbClr val="74C274"/>
                              </a:solidFill>
                              <a:latin typeface="Cambria Math" panose="02040503050406030204" pitchFamily="18" charset="0"/>
                            </a:rPr>
                            <m:t>3</m:t>
                          </m:r>
                        </m:den>
                      </m:f>
                      <m:r>
                        <a:rPr lang="en-US" sz="2800"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355" name="TextBox 354">
                <a:extLst>
                  <a:ext uri="{FF2B5EF4-FFF2-40B4-BE49-F238E27FC236}">
                    <a16:creationId xmlns:a16="http://schemas.microsoft.com/office/drawing/2014/main" id="{F5BDA80C-B060-503C-5530-BD316234748E}"/>
                  </a:ext>
                </a:extLst>
              </p:cNvPr>
              <p:cNvSpPr txBox="1">
                <a:spLocks noRot="1" noChangeAspect="1" noMove="1" noResize="1" noEditPoints="1" noAdjustHandles="1" noChangeArrowheads="1" noChangeShapeType="1" noTextEdit="1"/>
              </p:cNvSpPr>
              <p:nvPr/>
            </p:nvSpPr>
            <p:spPr>
              <a:xfrm>
                <a:off x="545796" y="4506204"/>
                <a:ext cx="1619210" cy="93743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3" name="TextBox 142">
                <a:extLst>
                  <a:ext uri="{FF2B5EF4-FFF2-40B4-BE49-F238E27FC236}">
                    <a16:creationId xmlns:a16="http://schemas.microsoft.com/office/drawing/2014/main" id="{B14C7C43-1079-7CD3-C064-FD3D66AA4388}"/>
                  </a:ext>
                </a:extLst>
              </p:cNvPr>
              <p:cNvSpPr txBox="1"/>
              <p:nvPr/>
            </p:nvSpPr>
            <p:spPr>
              <a:xfrm>
                <a:off x="2165005" y="4506204"/>
                <a:ext cx="227999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𝟏𝟎</m:t>
                          </m:r>
                          <m:r>
                            <a:rPr lang="en-US" sz="2800" b="1" i="1" smtClean="0">
                              <a:solidFill>
                                <a:srgbClr val="74C274"/>
                              </a:solidFill>
                              <a:latin typeface="Cambria Math" panose="02040503050406030204" pitchFamily="18" charset="0"/>
                            </a:rPr>
                            <m:t>×</m:t>
                          </m:r>
                          <m:r>
                            <a:rPr lang="en-US" sz="2800" b="1" i="1" smtClean="0">
                              <a:solidFill>
                                <a:srgbClr val="74C274"/>
                              </a:solidFill>
                              <a:latin typeface="Cambria Math" panose="02040503050406030204" pitchFamily="18" charset="0"/>
                            </a:rPr>
                            <m:t>𝟑</m:t>
                          </m:r>
                        </m:num>
                        <m:den>
                          <m:r>
                            <a:rPr lang="en-US" sz="2800" b="1" i="1" smtClean="0">
                              <a:solidFill>
                                <a:srgbClr val="74C274"/>
                              </a:solidFill>
                              <a:latin typeface="Cambria Math" panose="02040503050406030204" pitchFamily="18" charset="0"/>
                            </a:rPr>
                            <m:t>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𝟖</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3" name="TextBox 142">
                <a:extLst>
                  <a:ext uri="{FF2B5EF4-FFF2-40B4-BE49-F238E27FC236}">
                    <a16:creationId xmlns:a16="http://schemas.microsoft.com/office/drawing/2014/main" id="{B14C7C43-1079-7CD3-C064-FD3D66AA4388}"/>
                  </a:ext>
                </a:extLst>
              </p:cNvPr>
              <p:cNvSpPr txBox="1">
                <a:spLocks noRot="1" noChangeAspect="1" noMove="1" noResize="1" noEditPoints="1" noAdjustHandles="1" noChangeArrowheads="1" noChangeShapeType="1" noTextEdit="1"/>
              </p:cNvSpPr>
              <p:nvPr/>
            </p:nvSpPr>
            <p:spPr>
              <a:xfrm>
                <a:off x="2165005" y="4506204"/>
                <a:ext cx="2279995" cy="91057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a:extLst>
                  <a:ext uri="{FF2B5EF4-FFF2-40B4-BE49-F238E27FC236}">
                    <a16:creationId xmlns:a16="http://schemas.microsoft.com/office/drawing/2014/main" id="{9E15DE5A-31E9-C463-8883-AECFD668BDA1}"/>
                  </a:ext>
                </a:extLst>
              </p:cNvPr>
              <p:cNvSpPr txBox="1"/>
              <p:nvPr/>
            </p:nvSpPr>
            <p:spPr>
              <a:xfrm>
                <a:off x="4544790" y="4504318"/>
                <a:ext cx="1744093"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𝟑𝟎</m:t>
                          </m:r>
                        </m:num>
                        <m:den>
                          <m:r>
                            <a:rPr lang="en-US" sz="2800" b="1" i="1" smtClean="0">
                              <a:solidFill>
                                <a:srgbClr val="74C274"/>
                              </a:solidFill>
                              <a:latin typeface="Cambria Math" panose="02040503050406030204" pitchFamily="18" charset="0"/>
                            </a:rPr>
                            <m:t>𝟑</m:t>
                          </m:r>
                        </m:den>
                      </m:f>
                      <m:r>
                        <a:rPr lang="en-US" sz="2800" b="1" i="1" smtClean="0">
                          <a:solidFill>
                            <a:srgbClr val="74C274"/>
                          </a:solidFill>
                          <a:latin typeface="Cambria Math" panose="02040503050406030204" pitchFamily="18" charset="0"/>
                        </a:rPr>
                        <m:t>−</m:t>
                      </m:r>
                      <m:f>
                        <m:fPr>
                          <m:ctrlPr>
                            <a:rPr lang="en-US" sz="2800" b="1" i="1">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𝟖</m:t>
                          </m:r>
                        </m:num>
                        <m:den>
                          <m:r>
                            <a:rPr lang="en-US" sz="2800" b="1" i="1" smtClean="0">
                              <a:solidFill>
                                <a:srgbClr val="74C274"/>
                              </a:solidFill>
                              <a:latin typeface="Cambria Math" panose="02040503050406030204" pitchFamily="18" charset="0"/>
                            </a:rPr>
                            <m:t>𝟑</m:t>
                          </m:r>
                        </m:den>
                      </m:f>
                      <m:r>
                        <a:rPr lang="en-US" sz="2800" b="1" i="1">
                          <a:solidFill>
                            <a:srgbClr val="74C274"/>
                          </a:solidFill>
                          <a:latin typeface="Cambria Math" panose="02040503050406030204" pitchFamily="18" charset="0"/>
                        </a:rPr>
                        <m:t>=</m:t>
                      </m:r>
                    </m:oMath>
                  </m:oMathPara>
                </a14:m>
                <a:endParaRPr lang="en-US" sz="2800" b="1" dirty="0">
                  <a:solidFill>
                    <a:srgbClr val="74C274"/>
                  </a:solidFill>
                  <a:latin typeface="+mj-lt"/>
                </a:endParaRPr>
              </a:p>
            </p:txBody>
          </p:sp>
        </mc:Choice>
        <mc:Fallback xmlns="">
          <p:sp>
            <p:nvSpPr>
              <p:cNvPr id="144" name="TextBox 143">
                <a:extLst>
                  <a:ext uri="{FF2B5EF4-FFF2-40B4-BE49-F238E27FC236}">
                    <a16:creationId xmlns:a16="http://schemas.microsoft.com/office/drawing/2014/main" id="{9E15DE5A-31E9-C463-8883-AECFD668BDA1}"/>
                  </a:ext>
                </a:extLst>
              </p:cNvPr>
              <p:cNvSpPr txBox="1">
                <a:spLocks noRot="1" noChangeAspect="1" noMove="1" noResize="1" noEditPoints="1" noAdjustHandles="1" noChangeArrowheads="1" noChangeShapeType="1" noTextEdit="1"/>
              </p:cNvSpPr>
              <p:nvPr/>
            </p:nvSpPr>
            <p:spPr>
              <a:xfrm>
                <a:off x="4544790" y="4504318"/>
                <a:ext cx="1744093" cy="901785"/>
              </a:xfrm>
              <a:prstGeom prst="rect">
                <a:avLst/>
              </a:prstGeom>
              <a:blipFill>
                <a:blip r:embed="rId6"/>
                <a:stretch>
                  <a:fillRect/>
                </a:stretch>
              </a:blipFill>
            </p:spPr>
            <p:txBody>
              <a:bodyPr/>
              <a:lstStyle/>
              <a:p>
                <a:r>
                  <a:rPr lang="en-US">
                    <a:noFill/>
                  </a:rPr>
                  <a:t> </a:t>
                </a:r>
              </a:p>
            </p:txBody>
          </p:sp>
        </mc:Fallback>
      </mc:AlternateContent>
      <p:grpSp>
        <p:nvGrpSpPr>
          <p:cNvPr id="10" name="Group 9">
            <a:extLst>
              <a:ext uri="{FF2B5EF4-FFF2-40B4-BE49-F238E27FC236}">
                <a16:creationId xmlns:a16="http://schemas.microsoft.com/office/drawing/2014/main" id="{29EF824E-7B8D-44EF-B9A9-9EDCD66472BB}"/>
              </a:ext>
            </a:extLst>
          </p:cNvPr>
          <p:cNvGrpSpPr/>
          <p:nvPr/>
        </p:nvGrpSpPr>
        <p:grpSpPr>
          <a:xfrm>
            <a:off x="7174046" y="2888946"/>
            <a:ext cx="1143000" cy="1300309"/>
            <a:chOff x="5623560" y="4326210"/>
            <a:chExt cx="1143000" cy="1300309"/>
          </a:xfrm>
        </p:grpSpPr>
        <p:sp>
          <p:nvSpPr>
            <p:cNvPr id="11" name="Rectangle: Rounded Corners 10">
              <a:extLst>
                <a:ext uri="{FF2B5EF4-FFF2-40B4-BE49-F238E27FC236}">
                  <a16:creationId xmlns:a16="http://schemas.microsoft.com/office/drawing/2014/main" id="{C8A50B0B-37DA-4390-A545-3D09CF643064}"/>
                </a:ext>
              </a:extLst>
            </p:cNvPr>
            <p:cNvSpPr/>
            <p:nvPr/>
          </p:nvSpPr>
          <p:spPr>
            <a:xfrm>
              <a:off x="5852160" y="5140194"/>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3</a:t>
              </a:r>
              <a:endParaRPr lang="fr-FR" sz="2800" dirty="0">
                <a:solidFill>
                  <a:schemeClr val="bg1"/>
                </a:solidFill>
              </a:endParaRPr>
            </a:p>
          </p:txBody>
        </p:sp>
        <p:sp>
          <p:nvSpPr>
            <p:cNvPr id="12" name="Rectangle: Rounded Corners 11">
              <a:extLst>
                <a:ext uri="{FF2B5EF4-FFF2-40B4-BE49-F238E27FC236}">
                  <a16:creationId xmlns:a16="http://schemas.microsoft.com/office/drawing/2014/main" id="{9EA1B989-3DEF-4187-847B-92394EE3463D}"/>
                </a:ext>
              </a:extLst>
            </p:cNvPr>
            <p:cNvSpPr/>
            <p:nvPr/>
          </p:nvSpPr>
          <p:spPr>
            <a:xfrm>
              <a:off x="5852160" y="4326210"/>
              <a:ext cx="685800" cy="486325"/>
            </a:xfrm>
            <a:prstGeom prst="roundRect">
              <a:avLst/>
            </a:prstGeom>
            <a:solidFill>
              <a:srgbClr val="74C2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22</a:t>
              </a:r>
              <a:endParaRPr lang="fr-FR" sz="2800" dirty="0">
                <a:solidFill>
                  <a:schemeClr val="bg1"/>
                </a:solidFill>
              </a:endParaRPr>
            </a:p>
          </p:txBody>
        </p:sp>
        <p:cxnSp>
          <p:nvCxnSpPr>
            <p:cNvPr id="13" name="Straight Connector 12">
              <a:extLst>
                <a:ext uri="{FF2B5EF4-FFF2-40B4-BE49-F238E27FC236}">
                  <a16:creationId xmlns:a16="http://schemas.microsoft.com/office/drawing/2014/main" id="{EA795513-367F-473E-AB46-79BC72D6A90A}"/>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500FD775-F3CA-F3A3-A10C-9B43A4328088}"/>
                  </a:ext>
                </a:extLst>
              </p:cNvPr>
              <p:cNvSpPr txBox="1"/>
              <p:nvPr/>
            </p:nvSpPr>
            <p:spPr>
              <a:xfrm>
                <a:off x="6288883" y="4508805"/>
                <a:ext cx="746917" cy="90178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b="1" i="1" smtClean="0">
                              <a:solidFill>
                                <a:srgbClr val="74C274"/>
                              </a:solidFill>
                              <a:latin typeface="Cambria Math" panose="02040503050406030204" pitchFamily="18" charset="0"/>
                            </a:rPr>
                          </m:ctrlPr>
                        </m:fPr>
                        <m:num>
                          <m:r>
                            <a:rPr lang="en-US" sz="2800" b="1" i="1" smtClean="0">
                              <a:solidFill>
                                <a:srgbClr val="74C274"/>
                              </a:solidFill>
                              <a:latin typeface="Cambria Math" panose="02040503050406030204" pitchFamily="18" charset="0"/>
                            </a:rPr>
                            <m:t>𝟐𝟐</m:t>
                          </m:r>
                        </m:num>
                        <m:den>
                          <m:r>
                            <a:rPr lang="en-US" sz="2800" b="1" i="1" smtClean="0">
                              <a:solidFill>
                                <a:srgbClr val="74C274"/>
                              </a:solidFill>
                              <a:latin typeface="Cambria Math" panose="02040503050406030204" pitchFamily="18" charset="0"/>
                            </a:rPr>
                            <m:t>𝟑</m:t>
                          </m:r>
                        </m:den>
                      </m:f>
                    </m:oMath>
                  </m:oMathPara>
                </a14:m>
                <a:endParaRPr lang="en-US" sz="2800" b="1" dirty="0">
                  <a:solidFill>
                    <a:srgbClr val="74C274"/>
                  </a:solidFill>
                  <a:latin typeface="+mj-lt"/>
                </a:endParaRPr>
              </a:p>
            </p:txBody>
          </p:sp>
        </mc:Choice>
        <mc:Fallback xmlns="">
          <p:sp>
            <p:nvSpPr>
              <p:cNvPr id="145" name="TextBox 144">
                <a:extLst>
                  <a:ext uri="{FF2B5EF4-FFF2-40B4-BE49-F238E27FC236}">
                    <a16:creationId xmlns:a16="http://schemas.microsoft.com/office/drawing/2014/main" id="{500FD775-F3CA-F3A3-A10C-9B43A4328088}"/>
                  </a:ext>
                </a:extLst>
              </p:cNvPr>
              <p:cNvSpPr txBox="1">
                <a:spLocks noRot="1" noChangeAspect="1" noMove="1" noResize="1" noEditPoints="1" noAdjustHandles="1" noChangeArrowheads="1" noChangeShapeType="1" noTextEdit="1"/>
              </p:cNvSpPr>
              <p:nvPr/>
            </p:nvSpPr>
            <p:spPr>
              <a:xfrm>
                <a:off x="6288883" y="4508805"/>
                <a:ext cx="746917" cy="90178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6DA01C3-7DD8-BCBB-8AA6-7C3E0F1C34D0}"/>
                  </a:ext>
                </a:extLst>
              </p:cNvPr>
              <p:cNvSpPr txBox="1"/>
              <p:nvPr/>
            </p:nvSpPr>
            <p:spPr>
              <a:xfrm>
                <a:off x="542470" y="1534729"/>
                <a:ext cx="9549611" cy="1576457"/>
              </a:xfrm>
              <a:prstGeom prst="rect">
                <a:avLst/>
              </a:prstGeom>
              <a:noFill/>
            </p:spPr>
            <p:txBody>
              <a:bodyPr wrap="square">
                <a:spAutoFit/>
              </a:bodyPr>
              <a:lstStyle/>
              <a:p>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Rana avait prévu d'écrire 10 pages dans son journal cette semaine. Jusqu'à présent, elle a écrit les </a:t>
                </a:r>
                <a14:m>
                  <m:oMath xmlns:m="http://schemas.openxmlformats.org/officeDocument/2006/math">
                    <m:f>
                      <m:fPr>
                        <m:ctrlPr>
                          <a:rPr lang="fr-FR" sz="2800" i="1">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ctrlPr>
                      </m:fPr>
                      <m:num>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8</m:t>
                        </m:r>
                      </m:num>
                      <m:den>
                        <m:r>
                          <a:rPr lang="fr-FR" sz="2800">
                            <a:solidFill>
                              <a:schemeClr val="tx1">
                                <a:lumMod val="65000"/>
                                <a:lumOff val="35000"/>
                              </a:schemeClr>
                            </a:solidFill>
                            <a:latin typeface="Cambria Math" panose="02040503050406030204" pitchFamily="18" charset="0"/>
                            <a:ea typeface="Times New Roman" panose="02020603050405020304" pitchFamily="18" charset="0"/>
                            <a:cs typeface="Arial" panose="020B0604020202020204" pitchFamily="34" charset="0"/>
                          </a:rPr>
                          <m:t>3</m:t>
                        </m:r>
                      </m:den>
                    </m:f>
                  </m:oMath>
                </a14:m>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 d’une page. </a:t>
                </a:r>
              </a:p>
            </p:txBody>
          </p:sp>
        </mc:Choice>
        <mc:Fallback xmlns="">
          <p:sp>
            <p:nvSpPr>
              <p:cNvPr id="14" name="TextBox 13">
                <a:extLst>
                  <a:ext uri="{FF2B5EF4-FFF2-40B4-BE49-F238E27FC236}">
                    <a16:creationId xmlns:a16="http://schemas.microsoft.com/office/drawing/2014/main" id="{C6DA01C3-7DD8-BCBB-8AA6-7C3E0F1C34D0}"/>
                  </a:ext>
                </a:extLst>
              </p:cNvPr>
              <p:cNvSpPr txBox="1">
                <a:spLocks noRot="1" noChangeAspect="1" noMove="1" noResize="1" noEditPoints="1" noAdjustHandles="1" noChangeArrowheads="1" noChangeShapeType="1" noTextEdit="1"/>
              </p:cNvSpPr>
              <p:nvPr/>
            </p:nvSpPr>
            <p:spPr>
              <a:xfrm>
                <a:off x="542470" y="1534729"/>
                <a:ext cx="9549611" cy="1576457"/>
              </a:xfrm>
              <a:prstGeom prst="rect">
                <a:avLst/>
              </a:prstGeom>
              <a:blipFill>
                <a:blip r:embed="rId8"/>
                <a:stretch>
                  <a:fillRect l="-1340" t="-4264" b="-10078"/>
                </a:stretch>
              </a:blipFill>
            </p:spPr>
            <p:txBody>
              <a:bodyPr/>
              <a:lstStyle/>
              <a:p>
                <a:r>
                  <a:rPr lang="fr-FR">
                    <a:noFill/>
                  </a:rPr>
                  <a:t> </a:t>
                </a:r>
              </a:p>
            </p:txBody>
          </p:sp>
        </mc:Fallback>
      </mc:AlternateContent>
      <p:sp>
        <p:nvSpPr>
          <p:cNvPr id="15" name="TextBox 14">
            <a:extLst>
              <a:ext uri="{FF2B5EF4-FFF2-40B4-BE49-F238E27FC236}">
                <a16:creationId xmlns:a16="http://schemas.microsoft.com/office/drawing/2014/main" id="{7ABD8562-0AA0-834C-CC38-FB3FA31B12EB}"/>
              </a:ext>
            </a:extLst>
          </p:cNvPr>
          <p:cNvSpPr txBox="1"/>
          <p:nvPr/>
        </p:nvSpPr>
        <p:spPr>
          <a:xfrm>
            <a:off x="93980" y="3150751"/>
            <a:ext cx="6537960" cy="989245"/>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Combien de pages doit-elle encore écrire pour atteindre son but ?</a:t>
            </a:r>
            <a:endParaRPr lang="fr-FR" sz="2800" dirty="0">
              <a:solidFill>
                <a:schemeClr val="tx1">
                  <a:lumMod val="65000"/>
                  <a:lumOff val="35000"/>
                </a:schemeClr>
              </a:solidFill>
              <a:latin typeface="+mj-lt"/>
              <a:ea typeface="Calibri" panose="020F050202020403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EB41860E-E1E2-9AC0-B0F0-C9AD59696691}"/>
              </a:ext>
            </a:extLst>
          </p:cNvPr>
          <p:cNvGrpSpPr/>
          <p:nvPr/>
        </p:nvGrpSpPr>
        <p:grpSpPr>
          <a:xfrm>
            <a:off x="7174046" y="2888946"/>
            <a:ext cx="1143000" cy="1300309"/>
            <a:chOff x="5623560" y="4326210"/>
            <a:chExt cx="1143000" cy="1300309"/>
          </a:xfrm>
        </p:grpSpPr>
        <p:sp>
          <p:nvSpPr>
            <p:cNvPr id="17" name="Rectangle: Rounded Corners 16">
              <a:extLst>
                <a:ext uri="{FF2B5EF4-FFF2-40B4-BE49-F238E27FC236}">
                  <a16:creationId xmlns:a16="http://schemas.microsoft.com/office/drawing/2014/main" id="{04CFEABF-88C6-C7E4-E1BF-488A537B6CDD}"/>
                </a:ext>
              </a:extLst>
            </p:cNvPr>
            <p:cNvSpPr/>
            <p:nvPr/>
          </p:nvSpPr>
          <p:spPr>
            <a:xfrm>
              <a:off x="5852160" y="5140194"/>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
          <p:nvSpPr>
            <p:cNvPr id="18" name="Rectangle: Rounded Corners 17">
              <a:extLst>
                <a:ext uri="{FF2B5EF4-FFF2-40B4-BE49-F238E27FC236}">
                  <a16:creationId xmlns:a16="http://schemas.microsoft.com/office/drawing/2014/main" id="{538B6FE5-324F-C8D1-FF82-FE1CD54DD61A}"/>
                </a:ext>
              </a:extLst>
            </p:cNvPr>
            <p:cNvSpPr/>
            <p:nvPr/>
          </p:nvSpPr>
          <p:spPr>
            <a:xfrm>
              <a:off x="5852160" y="4326210"/>
              <a:ext cx="685800" cy="486325"/>
            </a:xfrm>
            <a:prstGeom prst="round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9" name="Straight Connector 18">
              <a:extLst>
                <a:ext uri="{FF2B5EF4-FFF2-40B4-BE49-F238E27FC236}">
                  <a16:creationId xmlns:a16="http://schemas.microsoft.com/office/drawing/2014/main" id="{DDAA3140-9035-9F73-92B7-663C831F0ED0}"/>
                </a:ext>
              </a:extLst>
            </p:cNvPr>
            <p:cNvCxnSpPr>
              <a:cxnSpLocks/>
            </p:cNvCxnSpPr>
            <p:nvPr/>
          </p:nvCxnSpPr>
          <p:spPr>
            <a:xfrm>
              <a:off x="5623560" y="4968240"/>
              <a:ext cx="11430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69278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wipe(left)">
                                      <p:cBhvr>
                                        <p:cTn id="7" dur="10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wipe(left)">
                                      <p:cBhvr>
                                        <p:cTn id="12" dur="10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left)">
                                      <p:cBhvr>
                                        <p:cTn id="17" dur="1000"/>
                                        <p:tgtEl>
                                          <p:spTgt spid="14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wipe(left)">
                                      <p:cBhvr>
                                        <p:cTn id="22" dur="1000"/>
                                        <p:tgtEl>
                                          <p:spTgt spid="14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 grpId="0"/>
      <p:bldP spid="143" grpId="0"/>
      <p:bldP spid="144" grpId="0"/>
      <p:bldP spid="1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1189941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Soustraire une fraction d’un nombre</a:t>
            </a:r>
          </a:p>
        </p:txBody>
      </p:sp>
      <p:sp>
        <p:nvSpPr>
          <p:cNvPr id="24" name="TextBox 23">
            <a:extLst>
              <a:ext uri="{FF2B5EF4-FFF2-40B4-BE49-F238E27FC236}">
                <a16:creationId xmlns:a16="http://schemas.microsoft.com/office/drawing/2014/main" id="{BB27E459-18E8-41A0-B2CD-E04EFEF27ED3}"/>
              </a:ext>
            </a:extLst>
          </p:cNvPr>
          <p:cNvSpPr txBox="1"/>
          <p:nvPr/>
        </p:nvSpPr>
        <p:spPr>
          <a:xfrm>
            <a:off x="9529482" y="99497"/>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Activité d’apprentissage</a:t>
            </a:r>
          </a:p>
        </p:txBody>
      </p:sp>
      <p:pic>
        <p:nvPicPr>
          <p:cNvPr id="2049" name="Picture 3">
            <a:extLst>
              <a:ext uri="{FF2B5EF4-FFF2-40B4-BE49-F238E27FC236}">
                <a16:creationId xmlns:a16="http://schemas.microsoft.com/office/drawing/2014/main" id="{AE03DC74-0886-9FFA-DBF9-AB8C20AC6F5D}"/>
              </a:ext>
            </a:extLst>
          </p:cNvPr>
          <p:cNvPicPr>
            <a:picLocks noChangeAspect="1" noChangeArrowheads="1"/>
          </p:cNvPicPr>
          <p:nvPr/>
        </p:nvPicPr>
        <p:blipFill>
          <a:blip r:embed="rId4"/>
          <a:srcRect/>
          <a:stretch/>
        </p:blipFill>
        <p:spPr bwMode="auto">
          <a:xfrm>
            <a:off x="438044" y="1557864"/>
            <a:ext cx="1193260" cy="1505135"/>
          </a:xfrm>
          <a:prstGeom prst="rect">
            <a:avLst/>
          </a:prstGeom>
          <a:noFill/>
          <a:extLst>
            <a:ext uri="{909E8E84-426E-40DD-AFC4-6F175D3DCCD1}">
              <a14:hiddenFill xmlns:a14="http://schemas.microsoft.com/office/drawing/2010/main">
                <a:solidFill>
                  <a:srgbClr val="FFFFFF"/>
                </a:solidFill>
              </a14:hiddenFill>
            </a:ext>
          </a:extLst>
        </p:spPr>
      </p:pic>
      <p:sp>
        <p:nvSpPr>
          <p:cNvPr id="111" name="Oval Callout 4">
            <a:extLst>
              <a:ext uri="{FF2B5EF4-FFF2-40B4-BE49-F238E27FC236}">
                <a16:creationId xmlns:a16="http://schemas.microsoft.com/office/drawing/2014/main" id="{37906B42-1C8E-D739-648A-9902A37F9221}"/>
              </a:ext>
            </a:extLst>
          </p:cNvPr>
          <p:cNvSpPr/>
          <p:nvPr/>
        </p:nvSpPr>
        <p:spPr>
          <a:xfrm>
            <a:off x="2534465" y="1215569"/>
            <a:ext cx="8817158" cy="1762125"/>
          </a:xfrm>
          <a:prstGeom prst="wedgeRoundRectCallout">
            <a:avLst>
              <a:gd name="adj1" fmla="val -64098"/>
              <a:gd name="adj2" fmla="val 27356"/>
              <a:gd name="adj3" fmla="val 16667"/>
            </a:avLst>
          </a:prstGeom>
          <a:solidFill>
            <a:sysClr val="window" lastClr="FFFFFF"/>
          </a:solidFill>
          <a:ln w="12700" cap="flat" cmpd="sng" algn="ctr">
            <a:solidFill>
              <a:sysClr val="windowText" lastClr="00000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2000" dirty="0">
                <a:solidFill>
                  <a:schemeClr val="tx1">
                    <a:lumMod val="65000"/>
                    <a:lumOff val="35000"/>
                  </a:schemeClr>
                </a:solidFill>
                <a:latin typeface="+mj-lt"/>
                <a:ea typeface="Calibri" panose="020F0502020204030204" pitchFamily="34" charset="0"/>
                <a:cs typeface="Arial" panose="020B0604020202020204" pitchFamily="34" charset="0"/>
              </a:rPr>
              <a:t>Aujourd'hui, notre leçon porte sur la soustraction d’un nombre d'une fraction et vice versa ! Nous avons déjà appris à soustraire des fractions qui ont le même dénominateur et des fractions qui ont des dénominateurs différents. Les règles que nous suivons sont simples. Prêt(e)s à essayer ?</a:t>
            </a:r>
            <a:endParaRPr lang="fr-FR" sz="20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3" name="TextBox 112">
                <a:extLst>
                  <a:ext uri="{FF2B5EF4-FFF2-40B4-BE49-F238E27FC236}">
                    <a16:creationId xmlns:a16="http://schemas.microsoft.com/office/drawing/2014/main" id="{28AFB218-1842-EA3C-489C-965098939299}"/>
                  </a:ext>
                </a:extLst>
              </p:cNvPr>
              <p:cNvSpPr txBox="1"/>
              <p:nvPr/>
            </p:nvSpPr>
            <p:spPr>
              <a:xfrm>
                <a:off x="438044" y="3156327"/>
                <a:ext cx="10913579" cy="621837"/>
              </a:xfrm>
              <a:prstGeom prst="rect">
                <a:avLst/>
              </a:prstGeom>
              <a:noFill/>
            </p:spPr>
            <p:txBody>
              <a:bodyPr wrap="square">
                <a:spAutoFit/>
              </a:bodyPr>
              <a:lstStyle/>
              <a:p>
                <a:r>
                  <a:rPr lang="fr-FR" sz="2400" dirty="0">
                    <a:solidFill>
                      <a:schemeClr val="tx1">
                        <a:lumMod val="65000"/>
                        <a:lumOff val="35000"/>
                      </a:schemeClr>
                    </a:solidFill>
                    <a:latin typeface="+mj-lt"/>
                  </a:rPr>
                  <a:t>Regardez attentivement la figure et indiquez la différence entre 1 et </a:t>
                </a:r>
                <a14:m>
                  <m:oMath xmlns:m="http://schemas.openxmlformats.org/officeDocument/2006/math">
                    <m:f>
                      <m:fPr>
                        <m:ctrlPr>
                          <a:rPr lang="fr-FR" sz="2400" i="1">
                            <a:solidFill>
                              <a:schemeClr val="tx1">
                                <a:lumMod val="65000"/>
                                <a:lumOff val="35000"/>
                              </a:schemeClr>
                            </a:solidFill>
                            <a:latin typeface="Cambria Math" panose="02040503050406030204" pitchFamily="18" charset="0"/>
                          </a:rPr>
                        </m:ctrlPr>
                      </m:fPr>
                      <m:num>
                        <m:r>
                          <a:rPr lang="fr-FR" sz="2400" i="1">
                            <a:solidFill>
                              <a:schemeClr val="tx1">
                                <a:lumMod val="65000"/>
                                <a:lumOff val="35000"/>
                              </a:schemeClr>
                            </a:solidFill>
                            <a:latin typeface="Cambria Math" panose="02040503050406030204" pitchFamily="18" charset="0"/>
                          </a:rPr>
                          <m:t>5</m:t>
                        </m:r>
                      </m:num>
                      <m:den>
                        <m:r>
                          <a:rPr lang="fr-FR" sz="2400" i="1">
                            <a:solidFill>
                              <a:schemeClr val="tx1">
                                <a:lumMod val="65000"/>
                                <a:lumOff val="35000"/>
                              </a:schemeClr>
                            </a:solidFill>
                            <a:latin typeface="Cambria Math" panose="02040503050406030204" pitchFamily="18" charset="0"/>
                          </a:rPr>
                          <m:t>9</m:t>
                        </m:r>
                      </m:den>
                    </m:f>
                  </m:oMath>
                </a14:m>
                <a:r>
                  <a:rPr lang="fr-FR" sz="2400" dirty="0">
                    <a:solidFill>
                      <a:schemeClr val="tx1">
                        <a:lumMod val="65000"/>
                        <a:lumOff val="35000"/>
                      </a:schemeClr>
                    </a:solidFill>
                    <a:latin typeface="+mj-lt"/>
                  </a:rPr>
                  <a:t>.</a:t>
                </a:r>
              </a:p>
            </p:txBody>
          </p:sp>
        </mc:Choice>
        <mc:Fallback xmlns="">
          <p:sp>
            <p:nvSpPr>
              <p:cNvPr id="113" name="TextBox 112">
                <a:extLst>
                  <a:ext uri="{FF2B5EF4-FFF2-40B4-BE49-F238E27FC236}">
                    <a16:creationId xmlns:a16="http://schemas.microsoft.com/office/drawing/2014/main" id="{28AFB218-1842-EA3C-489C-965098939299}"/>
                  </a:ext>
                </a:extLst>
              </p:cNvPr>
              <p:cNvSpPr txBox="1">
                <a:spLocks noRot="1" noChangeAspect="1" noMove="1" noResize="1" noEditPoints="1" noAdjustHandles="1" noChangeArrowheads="1" noChangeShapeType="1" noTextEdit="1"/>
              </p:cNvSpPr>
              <p:nvPr/>
            </p:nvSpPr>
            <p:spPr>
              <a:xfrm>
                <a:off x="438044" y="3156327"/>
                <a:ext cx="10913579" cy="621837"/>
              </a:xfrm>
              <a:prstGeom prst="rect">
                <a:avLst/>
              </a:prstGeom>
              <a:blipFill>
                <a:blip r:embed="rId5"/>
                <a:stretch>
                  <a:fillRect l="-894" b="-9804"/>
                </a:stretch>
              </a:blipFill>
            </p:spPr>
            <p:txBody>
              <a:bodyPr/>
              <a:lstStyle/>
              <a:p>
                <a:r>
                  <a:rPr lang="fr-FR">
                    <a:noFill/>
                  </a:rPr>
                  <a:t> </a:t>
                </a:r>
              </a:p>
            </p:txBody>
          </p:sp>
        </mc:Fallback>
      </mc:AlternateContent>
      <p:pic>
        <p:nvPicPr>
          <p:cNvPr id="11" name="Picture 10">
            <a:extLst>
              <a:ext uri="{FF2B5EF4-FFF2-40B4-BE49-F238E27FC236}">
                <a16:creationId xmlns:a16="http://schemas.microsoft.com/office/drawing/2014/main" id="{B8349A35-159F-15C9-55AC-7DCF071B5C9D}"/>
              </a:ext>
            </a:extLst>
          </p:cNvPr>
          <p:cNvPicPr>
            <a:picLocks noChangeAspect="1"/>
          </p:cNvPicPr>
          <p:nvPr/>
        </p:nvPicPr>
        <p:blipFill>
          <a:blip r:embed="rId6"/>
          <a:stretch>
            <a:fillRect/>
          </a:stretch>
        </p:blipFill>
        <p:spPr>
          <a:xfrm>
            <a:off x="1396360" y="3849529"/>
            <a:ext cx="9399279" cy="1579372"/>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ADE7B17-5F70-1481-2965-C624CB989568}"/>
                  </a:ext>
                </a:extLst>
              </p:cNvPr>
              <p:cNvSpPr txBox="1"/>
              <p:nvPr/>
            </p:nvSpPr>
            <p:spPr>
              <a:xfrm>
                <a:off x="1396360" y="5522229"/>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smtClean="0">
                          <a:solidFill>
                            <a:schemeClr val="tx1">
                              <a:lumMod val="65000"/>
                              <a:lumOff val="35000"/>
                            </a:schemeClr>
                          </a:solidFill>
                          <a:latin typeface="Cambria Math" panose="02040503050406030204" pitchFamily="18" charset="0"/>
                        </a:rPr>
                        <m:t>1</m:t>
                      </m:r>
                      <m:r>
                        <a:rPr lang="en-US" sz="2800" i="0">
                          <a:solidFill>
                            <a:schemeClr val="tx1">
                              <a:lumMod val="65000"/>
                              <a:lumOff val="35000"/>
                            </a:schemeClr>
                          </a:solidFill>
                          <a:latin typeface="Cambria Math" panose="02040503050406030204" pitchFamily="18" charset="0"/>
                        </a:rPr>
                        <m:t>−</m:t>
                      </m:r>
                      <m:f>
                        <m:fPr>
                          <m:ctrlPr>
                            <a:rPr lang="en-US" sz="2800" i="1">
                              <a:solidFill>
                                <a:schemeClr val="tx1">
                                  <a:lumMod val="65000"/>
                                  <a:lumOff val="35000"/>
                                </a:schemeClr>
                              </a:solidFill>
                              <a:latin typeface="Cambria Math" panose="02040503050406030204" pitchFamily="18" charset="0"/>
                            </a:rPr>
                          </m:ctrlPr>
                        </m:fPr>
                        <m:num>
                          <m:r>
                            <a:rPr lang="en-US" sz="2800" i="0">
                              <a:solidFill>
                                <a:schemeClr val="tx1">
                                  <a:lumMod val="65000"/>
                                  <a:lumOff val="35000"/>
                                </a:schemeClr>
                              </a:solidFill>
                              <a:latin typeface="Cambria Math" panose="02040503050406030204" pitchFamily="18" charset="0"/>
                            </a:rPr>
                            <m:t>5</m:t>
                          </m:r>
                        </m:num>
                        <m:den>
                          <m:r>
                            <a:rPr lang="en-US" sz="2800" i="0">
                              <a:solidFill>
                                <a:schemeClr val="tx1">
                                  <a:lumMod val="65000"/>
                                  <a:lumOff val="35000"/>
                                </a:schemeClr>
                              </a:solidFill>
                              <a:latin typeface="Cambria Math" panose="02040503050406030204" pitchFamily="18" charset="0"/>
                            </a:rPr>
                            <m:t>9</m:t>
                          </m:r>
                        </m:den>
                      </m:f>
                      <m:r>
                        <a:rPr lang="en-US" sz="2800" i="0">
                          <a:solidFill>
                            <a:schemeClr val="tx1">
                              <a:lumMod val="65000"/>
                              <a:lumOff val="35000"/>
                            </a:schemeClr>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13" name="TextBox 12">
                <a:extLst>
                  <a:ext uri="{FF2B5EF4-FFF2-40B4-BE49-F238E27FC236}">
                    <a16:creationId xmlns:a16="http://schemas.microsoft.com/office/drawing/2014/main" id="{BADE7B17-5F70-1481-2965-C624CB989568}"/>
                  </a:ext>
                </a:extLst>
              </p:cNvPr>
              <p:cNvSpPr txBox="1">
                <a:spLocks noRot="1" noChangeAspect="1" noMove="1" noResize="1" noEditPoints="1" noAdjustHandles="1" noChangeArrowheads="1" noChangeShapeType="1" noTextEdit="1"/>
              </p:cNvSpPr>
              <p:nvPr/>
            </p:nvSpPr>
            <p:spPr>
              <a:xfrm>
                <a:off x="1396360" y="5522229"/>
                <a:ext cx="1854925" cy="9105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63EA70D-957B-242B-0C9C-C7AEC33B5DEE}"/>
                  </a:ext>
                </a:extLst>
              </p:cNvPr>
              <p:cNvSpPr txBox="1"/>
              <p:nvPr/>
            </p:nvSpPr>
            <p:spPr>
              <a:xfrm>
                <a:off x="2679193" y="5531867"/>
                <a:ext cx="441960"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0">
                              <a:solidFill>
                                <a:srgbClr val="74C274"/>
                              </a:solidFill>
                              <a:latin typeface="Cambria Math" panose="02040503050406030204" pitchFamily="18" charset="0"/>
                            </a:rPr>
                            <m:t>4</m:t>
                          </m:r>
                        </m:num>
                        <m:den>
                          <m:r>
                            <a:rPr lang="en-US" sz="2800" i="0">
                              <a:solidFill>
                                <a:srgbClr val="74C274"/>
                              </a:solidFill>
                              <a:latin typeface="Cambria Math" panose="02040503050406030204" pitchFamily="18" charset="0"/>
                            </a:rPr>
                            <m:t>9</m:t>
                          </m:r>
                        </m:den>
                      </m:f>
                    </m:oMath>
                  </m:oMathPara>
                </a14:m>
                <a:endParaRPr lang="en-US" sz="2800" dirty="0">
                  <a:latin typeface="+mj-lt"/>
                </a:endParaRPr>
              </a:p>
            </p:txBody>
          </p:sp>
        </mc:Choice>
        <mc:Fallback xmlns="">
          <p:sp>
            <p:nvSpPr>
              <p:cNvPr id="14" name="TextBox 13">
                <a:extLst>
                  <a:ext uri="{FF2B5EF4-FFF2-40B4-BE49-F238E27FC236}">
                    <a16:creationId xmlns:a16="http://schemas.microsoft.com/office/drawing/2014/main" id="{263EA70D-957B-242B-0C9C-C7AEC33B5DEE}"/>
                  </a:ext>
                </a:extLst>
              </p:cNvPr>
              <p:cNvSpPr txBox="1">
                <a:spLocks noRot="1" noChangeAspect="1" noMove="1" noResize="1" noEditPoints="1" noAdjustHandles="1" noChangeArrowheads="1" noChangeShapeType="1" noTextEdit="1"/>
              </p:cNvSpPr>
              <p:nvPr/>
            </p:nvSpPr>
            <p:spPr>
              <a:xfrm>
                <a:off x="2679193" y="5531867"/>
                <a:ext cx="441960" cy="910570"/>
              </a:xfrm>
              <a:prstGeom prst="rect">
                <a:avLst/>
              </a:prstGeom>
              <a:blipFill>
                <a:blip r:embed="rId8"/>
                <a:stretch>
                  <a:fillRect/>
                </a:stretch>
              </a:blipFill>
            </p:spPr>
            <p:txBody>
              <a:bodyPr/>
              <a:lstStyle/>
              <a:p>
                <a:r>
                  <a:rPr lang="en-US">
                    <a:noFill/>
                  </a:rPr>
                  <a:t> </a:t>
                </a:r>
              </a:p>
            </p:txBody>
          </p:sp>
        </mc:Fallback>
      </mc:AlternateContent>
      <p:cxnSp>
        <p:nvCxnSpPr>
          <p:cNvPr id="15" name="Straight Connector 14">
            <a:extLst>
              <a:ext uri="{FF2B5EF4-FFF2-40B4-BE49-F238E27FC236}">
                <a16:creationId xmlns:a16="http://schemas.microsoft.com/office/drawing/2014/main" id="{0E4B65AD-49C7-503C-E24E-4C59AC7E41B8}"/>
              </a:ext>
            </a:extLst>
          </p:cNvPr>
          <p:cNvCxnSpPr>
            <a:cxnSpLocks/>
          </p:cNvCxnSpPr>
          <p:nvPr/>
        </p:nvCxnSpPr>
        <p:spPr>
          <a:xfrm flipV="1">
            <a:off x="6519131" y="4797312"/>
            <a:ext cx="3878137" cy="0"/>
          </a:xfrm>
          <a:prstGeom prst="line">
            <a:avLst/>
          </a:prstGeom>
          <a:ln w="28575">
            <a:solidFill>
              <a:srgbClr val="FA710A"/>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8826BFD6-F111-86DB-19C0-2DB1705AB65E}"/>
              </a:ext>
            </a:extLst>
          </p:cNvPr>
          <p:cNvGrpSpPr/>
          <p:nvPr/>
        </p:nvGrpSpPr>
        <p:grpSpPr>
          <a:xfrm>
            <a:off x="2438400" y="4876800"/>
            <a:ext cx="6973824" cy="463296"/>
            <a:chOff x="2438400" y="4876800"/>
            <a:chExt cx="6973824" cy="463296"/>
          </a:xfrm>
        </p:grpSpPr>
        <p:cxnSp>
          <p:nvCxnSpPr>
            <p:cNvPr id="6" name="Straight Connector 5">
              <a:extLst>
                <a:ext uri="{FF2B5EF4-FFF2-40B4-BE49-F238E27FC236}">
                  <a16:creationId xmlns:a16="http://schemas.microsoft.com/office/drawing/2014/main" id="{1825C9DB-5224-F540-0666-C2C4FA12AC6A}"/>
                </a:ext>
              </a:extLst>
            </p:cNvPr>
            <p:cNvCxnSpPr/>
            <p:nvPr/>
          </p:nvCxnSpPr>
          <p:spPr>
            <a:xfrm>
              <a:off x="243840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81FB989-E80E-25C8-74B1-C57DC325E783}"/>
                </a:ext>
              </a:extLst>
            </p:cNvPr>
            <p:cNvCxnSpPr/>
            <p:nvPr/>
          </p:nvCxnSpPr>
          <p:spPr>
            <a:xfrm>
              <a:off x="343814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A86FA3A-1A03-01A9-CC78-03F4A2CE1A91}"/>
                </a:ext>
              </a:extLst>
            </p:cNvPr>
            <p:cNvCxnSpPr/>
            <p:nvPr/>
          </p:nvCxnSpPr>
          <p:spPr>
            <a:xfrm>
              <a:off x="4425696"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D350B61-EC36-250C-1260-1989215F9FB0}"/>
                </a:ext>
              </a:extLst>
            </p:cNvPr>
            <p:cNvCxnSpPr/>
            <p:nvPr/>
          </p:nvCxnSpPr>
          <p:spPr>
            <a:xfrm>
              <a:off x="542544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4734CA1-3701-4CD5-E854-46A7CAB56F16}"/>
                </a:ext>
              </a:extLst>
            </p:cNvPr>
            <p:cNvCxnSpPr/>
            <p:nvPr/>
          </p:nvCxnSpPr>
          <p:spPr>
            <a:xfrm>
              <a:off x="642518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DEE08C8-EC8E-6FF7-43DB-EFD35F690BD9}"/>
                </a:ext>
              </a:extLst>
            </p:cNvPr>
            <p:cNvCxnSpPr/>
            <p:nvPr/>
          </p:nvCxnSpPr>
          <p:spPr>
            <a:xfrm>
              <a:off x="7424928"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5D24BA9-70EF-66BA-DBD8-55F6AAAC7E61}"/>
                </a:ext>
              </a:extLst>
            </p:cNvPr>
            <p:cNvCxnSpPr/>
            <p:nvPr/>
          </p:nvCxnSpPr>
          <p:spPr>
            <a:xfrm>
              <a:off x="8412480"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6B4D80-AD9B-C97D-ADD2-3F7BC4FA0992}"/>
                </a:ext>
              </a:extLst>
            </p:cNvPr>
            <p:cNvCxnSpPr/>
            <p:nvPr/>
          </p:nvCxnSpPr>
          <p:spPr>
            <a:xfrm>
              <a:off x="9412224" y="4876800"/>
              <a:ext cx="0" cy="463296"/>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6CAF393-5AFF-2534-8E5E-E10BD269503B}"/>
                  </a:ext>
                </a:extLst>
              </p:cNvPr>
              <p:cNvSpPr txBox="1"/>
              <p:nvPr/>
            </p:nvSpPr>
            <p:spPr>
              <a:xfrm>
                <a:off x="3691566" y="5522229"/>
                <a:ext cx="1563186"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chemeClr val="tx1">
                              <a:lumMod val="65000"/>
                              <a:lumOff val="35000"/>
                            </a:schemeClr>
                          </a:solidFill>
                          <a:latin typeface="Cambria Math" panose="02040503050406030204" pitchFamily="18" charset="0"/>
                        </a:rPr>
                        <m:t>1−</m:t>
                      </m:r>
                      <m:f>
                        <m:fPr>
                          <m:ctrlPr>
                            <a:rPr lang="en-US" sz="2800" i="1">
                              <a:solidFill>
                                <a:schemeClr val="tx1">
                                  <a:lumMod val="65000"/>
                                  <a:lumOff val="35000"/>
                                </a:schemeClr>
                              </a:solidFill>
                              <a:latin typeface="Cambria Math" panose="02040503050406030204" pitchFamily="18" charset="0"/>
                            </a:rPr>
                          </m:ctrlPr>
                        </m:fPr>
                        <m:num>
                          <m:r>
                            <a:rPr lang="en-US" sz="2800" i="1">
                              <a:solidFill>
                                <a:schemeClr val="tx1">
                                  <a:lumMod val="65000"/>
                                  <a:lumOff val="35000"/>
                                </a:schemeClr>
                              </a:solidFill>
                              <a:latin typeface="Cambria Math" panose="02040503050406030204" pitchFamily="18" charset="0"/>
                            </a:rPr>
                            <m:t>5</m:t>
                          </m:r>
                        </m:num>
                        <m:den>
                          <m:r>
                            <a:rPr lang="en-US" sz="2800" i="1">
                              <a:solidFill>
                                <a:schemeClr val="tx1">
                                  <a:lumMod val="65000"/>
                                  <a:lumOff val="35000"/>
                                </a:schemeClr>
                              </a:solidFill>
                              <a:latin typeface="Cambria Math" panose="02040503050406030204" pitchFamily="18" charset="0"/>
                            </a:rPr>
                            <m:t>9</m:t>
                          </m:r>
                        </m:den>
                      </m:f>
                      <m:r>
                        <a:rPr lang="en-US" sz="2800" i="1">
                          <a:solidFill>
                            <a:schemeClr val="tx1">
                              <a:lumMod val="65000"/>
                              <a:lumOff val="35000"/>
                            </a:schemeClr>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1" name="TextBox 30">
                <a:extLst>
                  <a:ext uri="{FF2B5EF4-FFF2-40B4-BE49-F238E27FC236}">
                    <a16:creationId xmlns:a16="http://schemas.microsoft.com/office/drawing/2014/main" id="{46CAF393-5AFF-2534-8E5E-E10BD269503B}"/>
                  </a:ext>
                </a:extLst>
              </p:cNvPr>
              <p:cNvSpPr txBox="1">
                <a:spLocks noRot="1" noChangeAspect="1" noMove="1" noResize="1" noEditPoints="1" noAdjustHandles="1" noChangeArrowheads="1" noChangeShapeType="1" noTextEdit="1"/>
              </p:cNvSpPr>
              <p:nvPr/>
            </p:nvSpPr>
            <p:spPr>
              <a:xfrm>
                <a:off x="3691566" y="5522229"/>
                <a:ext cx="1563186" cy="910570"/>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DE69BCA-0FED-C113-9995-21126A16B78D}"/>
                  </a:ext>
                </a:extLst>
              </p:cNvPr>
              <p:cNvSpPr txBox="1"/>
              <p:nvPr/>
            </p:nvSpPr>
            <p:spPr>
              <a:xfrm>
                <a:off x="4972035" y="5537484"/>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smtClean="0">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9</m:t>
                          </m:r>
                        </m:num>
                        <m:den>
                          <m:r>
                            <a:rPr lang="en-US" sz="2800" i="1">
                              <a:solidFill>
                                <a:srgbClr val="74C274"/>
                              </a:solidFill>
                              <a:latin typeface="Cambria Math" panose="02040503050406030204" pitchFamily="18" charset="0"/>
                            </a:rPr>
                            <m:t>9</m:t>
                          </m:r>
                        </m:den>
                      </m:f>
                      <m:r>
                        <a:rPr lang="en-US" sz="2800" i="1">
                          <a:solidFill>
                            <a:srgbClr val="74C274"/>
                          </a:solidFill>
                          <a:latin typeface="Cambria Math" panose="02040503050406030204" pitchFamily="18" charset="0"/>
                        </a:rPr>
                        <m:t>−</m:t>
                      </m:r>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5</m:t>
                          </m:r>
                        </m:num>
                        <m:den>
                          <m:r>
                            <a:rPr lang="en-US" sz="2800" i="1">
                              <a:solidFill>
                                <a:srgbClr val="74C274"/>
                              </a:solidFill>
                              <a:latin typeface="Cambria Math" panose="02040503050406030204" pitchFamily="18" charset="0"/>
                            </a:rPr>
                            <m:t>9</m:t>
                          </m:r>
                        </m:den>
                      </m:f>
                      <m:r>
                        <a:rPr lang="en-US" sz="2800" i="1">
                          <a:solidFill>
                            <a:srgbClr val="74C274"/>
                          </a:solidFill>
                          <a:latin typeface="Cambria Math" panose="02040503050406030204" pitchFamily="18" charset="0"/>
                        </a:rPr>
                        <m:t>=</m:t>
                      </m:r>
                    </m:oMath>
                  </m:oMathPara>
                </a14:m>
                <a:endParaRPr lang="en-US" sz="2800" dirty="0">
                  <a:solidFill>
                    <a:schemeClr val="tx1">
                      <a:lumMod val="65000"/>
                      <a:lumOff val="35000"/>
                    </a:schemeClr>
                  </a:solidFill>
                  <a:latin typeface="+mj-lt"/>
                </a:endParaRPr>
              </a:p>
            </p:txBody>
          </p:sp>
        </mc:Choice>
        <mc:Fallback xmlns="">
          <p:sp>
            <p:nvSpPr>
              <p:cNvPr id="32" name="TextBox 31">
                <a:extLst>
                  <a:ext uri="{FF2B5EF4-FFF2-40B4-BE49-F238E27FC236}">
                    <a16:creationId xmlns:a16="http://schemas.microsoft.com/office/drawing/2014/main" id="{6DE69BCA-0FED-C113-9995-21126A16B78D}"/>
                  </a:ext>
                </a:extLst>
              </p:cNvPr>
              <p:cNvSpPr txBox="1">
                <a:spLocks noRot="1" noChangeAspect="1" noMove="1" noResize="1" noEditPoints="1" noAdjustHandles="1" noChangeArrowheads="1" noChangeShapeType="1" noTextEdit="1"/>
              </p:cNvSpPr>
              <p:nvPr/>
            </p:nvSpPr>
            <p:spPr>
              <a:xfrm>
                <a:off x="4972035" y="5537484"/>
                <a:ext cx="1854925" cy="91057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FEFB498-2436-AEE3-9BD1-4FDB86E9D63A}"/>
                  </a:ext>
                </a:extLst>
              </p:cNvPr>
              <p:cNvSpPr txBox="1"/>
              <p:nvPr/>
            </p:nvSpPr>
            <p:spPr>
              <a:xfrm>
                <a:off x="6252504" y="5545602"/>
                <a:ext cx="1854925" cy="91057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f>
                        <m:fPr>
                          <m:ctrlPr>
                            <a:rPr lang="en-US" sz="2800" i="1">
                              <a:solidFill>
                                <a:srgbClr val="74C274"/>
                              </a:solidFill>
                              <a:latin typeface="Cambria Math" panose="02040503050406030204" pitchFamily="18" charset="0"/>
                            </a:rPr>
                          </m:ctrlPr>
                        </m:fPr>
                        <m:num>
                          <m:r>
                            <a:rPr lang="en-US" sz="2800" i="1">
                              <a:solidFill>
                                <a:srgbClr val="74C274"/>
                              </a:solidFill>
                              <a:latin typeface="Cambria Math" panose="02040503050406030204" pitchFamily="18" charset="0"/>
                            </a:rPr>
                            <m:t>4</m:t>
                          </m:r>
                        </m:num>
                        <m:den>
                          <m:r>
                            <a:rPr lang="en-US" sz="2800" i="1">
                              <a:solidFill>
                                <a:srgbClr val="74C274"/>
                              </a:solidFill>
                              <a:latin typeface="Cambria Math" panose="02040503050406030204" pitchFamily="18" charset="0"/>
                            </a:rPr>
                            <m:t>9</m:t>
                          </m:r>
                        </m:den>
                      </m:f>
                    </m:oMath>
                  </m:oMathPara>
                </a14:m>
                <a:endParaRPr lang="en-US" sz="2800" dirty="0">
                  <a:solidFill>
                    <a:schemeClr val="tx1">
                      <a:lumMod val="65000"/>
                      <a:lumOff val="35000"/>
                    </a:schemeClr>
                  </a:solidFill>
                  <a:latin typeface="+mj-lt"/>
                </a:endParaRPr>
              </a:p>
            </p:txBody>
          </p:sp>
        </mc:Choice>
        <mc:Fallback xmlns="">
          <p:sp>
            <p:nvSpPr>
              <p:cNvPr id="33" name="TextBox 32">
                <a:extLst>
                  <a:ext uri="{FF2B5EF4-FFF2-40B4-BE49-F238E27FC236}">
                    <a16:creationId xmlns:a16="http://schemas.microsoft.com/office/drawing/2014/main" id="{FFEFB498-2436-AEE3-9BD1-4FDB86E9D63A}"/>
                  </a:ext>
                </a:extLst>
              </p:cNvPr>
              <p:cNvSpPr txBox="1">
                <a:spLocks noRot="1" noChangeAspect="1" noMove="1" noResize="1" noEditPoints="1" noAdjustHandles="1" noChangeArrowheads="1" noChangeShapeType="1" noTextEdit="1"/>
              </p:cNvSpPr>
              <p:nvPr/>
            </p:nvSpPr>
            <p:spPr>
              <a:xfrm>
                <a:off x="6252504" y="5545602"/>
                <a:ext cx="1854925" cy="910570"/>
              </a:xfrm>
              <a:prstGeom prst="rect">
                <a:avLst/>
              </a:prstGeom>
              <a:blipFill>
                <a:blip r:embed="rId11"/>
                <a:stretch>
                  <a:fillRect/>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A805BB3D-B6EA-B218-D7D1-716E3781B715}"/>
              </a:ext>
            </a:extLst>
          </p:cNvPr>
          <p:cNvSpPr txBox="1"/>
          <p:nvPr/>
        </p:nvSpPr>
        <p:spPr>
          <a:xfrm>
            <a:off x="1487426" y="3930173"/>
            <a:ext cx="8909842" cy="403700"/>
          </a:xfrm>
          <a:prstGeom prst="rect">
            <a:avLst/>
          </a:prstGeom>
          <a:noFill/>
        </p:spPr>
        <p:txBody>
          <a:bodyPr wrap="square">
            <a:spAutoFit/>
          </a:bodyPr>
          <a:lstStyle/>
          <a:p>
            <a:pPr marL="0" marR="0" algn="ctr">
              <a:lnSpc>
                <a:spcPct val="107000"/>
              </a:lnSpc>
              <a:spcBef>
                <a:spcPts val="0"/>
              </a:spcBef>
              <a:spcAft>
                <a:spcPts val="800"/>
              </a:spcAft>
            </a:pPr>
            <a:r>
              <a:rPr lang="fr-FR" sz="2000" dirty="0">
                <a:solidFill>
                  <a:schemeClr val="bg1"/>
                </a:solidFill>
                <a:effectLst/>
                <a:latin typeface="+mj-lt"/>
                <a:ea typeface="Calibri" panose="020F0502020204030204" pitchFamily="34" charset="0"/>
                <a:cs typeface="Arial" panose="020B0604020202020204" pitchFamily="34" charset="0"/>
              </a:rPr>
              <a:t>C’est un grand rectangle entier.</a:t>
            </a:r>
          </a:p>
        </p:txBody>
      </p:sp>
      <p:sp>
        <p:nvSpPr>
          <p:cNvPr id="27" name="TextBox 26">
            <a:extLst>
              <a:ext uri="{FF2B5EF4-FFF2-40B4-BE49-F238E27FC236}">
                <a16:creationId xmlns:a16="http://schemas.microsoft.com/office/drawing/2014/main" id="{25A17220-35C8-1C93-8F8D-08B4A5FCCBB1}"/>
              </a:ext>
            </a:extLst>
          </p:cNvPr>
          <p:cNvSpPr txBox="1"/>
          <p:nvPr/>
        </p:nvSpPr>
        <p:spPr>
          <a:xfrm>
            <a:off x="3121153" y="3876134"/>
            <a:ext cx="7490342" cy="400110"/>
          </a:xfrm>
          <a:prstGeom prst="rect">
            <a:avLst/>
          </a:prstGeom>
          <a:noFill/>
        </p:spPr>
        <p:txBody>
          <a:bodyPr wrap="square">
            <a:spAutoFit/>
          </a:bodyPr>
          <a:lstStyle/>
          <a:p>
            <a:r>
              <a:rPr lang="fr-FR" sz="2000" dirty="0">
                <a:solidFill>
                  <a:schemeClr val="bg1"/>
                </a:solidFill>
                <a:latin typeface="+mj-lt"/>
                <a:ea typeface="Calibri" panose="020F0502020204030204" pitchFamily="34" charset="0"/>
                <a:cs typeface="Arial" panose="020B0604020202020204" pitchFamily="34" charset="0"/>
              </a:rPr>
              <a:t>Cette unité est divisée en 9 petits rectangles.</a:t>
            </a:r>
          </a:p>
        </p:txBody>
      </p:sp>
    </p:spTree>
    <p:custDataLst>
      <p:tags r:id="rId1"/>
    </p:custDataLst>
    <p:extLst>
      <p:ext uri="{BB962C8B-B14F-4D97-AF65-F5344CB8AC3E}">
        <p14:creationId xmlns:p14="http://schemas.microsoft.com/office/powerpoint/2010/main" val="293250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ipe(left)">
                                      <p:cBhvr>
                                        <p:cTn id="7" dur="500"/>
                                        <p:tgtEl>
                                          <p:spTgt spid="1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additive="base">
                                        <p:cTn id="12" dur="500" fill="hold"/>
                                        <p:tgtEl>
                                          <p:spTgt spid="113"/>
                                        </p:tgtEl>
                                        <p:attrNameLst>
                                          <p:attrName>ppt_x</p:attrName>
                                        </p:attrNameLst>
                                      </p:cBhvr>
                                      <p:tavLst>
                                        <p:tav tm="0">
                                          <p:val>
                                            <p:strVal val="0-#ppt_w/2"/>
                                          </p:val>
                                        </p:tav>
                                        <p:tav tm="100000">
                                          <p:val>
                                            <p:strVal val="#ppt_x"/>
                                          </p:val>
                                        </p:tav>
                                      </p:tavLst>
                                    </p:anim>
                                    <p:anim calcmode="lin" valueType="num">
                                      <p:cBhvr additive="base">
                                        <p:cTn id="13"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0-#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1000"/>
                                        <p:tgtEl>
                                          <p:spTgt spid="3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32"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out)">
                                      <p:cBhvr>
                                        <p:cTn id="34" dur="75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35"/>
                                        </p:tgtEl>
                                      </p:cBhvr>
                                    </p:animEffect>
                                    <p:set>
                                      <p:cBhvr>
                                        <p:cTn id="49" dur="1" fill="hold">
                                          <p:stCondLst>
                                            <p:cond delay="499"/>
                                          </p:stCondLst>
                                        </p:cTn>
                                        <p:tgtEl>
                                          <p:spTgt spid="35"/>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64" presetClass="path" presetSubtype="0" accel="50000" decel="50000" fill="hold" nodeType="withEffect">
                                  <p:stCondLst>
                                    <p:cond delay="0"/>
                                  </p:stCondLst>
                                  <p:childTnLst>
                                    <p:animMotion origin="layout" path="M 2.5E-6 2.59259E-6 L 2.5E-6 -0.14769 " pathEditMode="relative" rAng="0" ptsTypes="AA">
                                      <p:cBhvr>
                                        <p:cTn id="56" dur="2000" fill="hold"/>
                                        <p:tgtEl>
                                          <p:spTgt spid="7"/>
                                        </p:tgtEl>
                                        <p:attrNameLst>
                                          <p:attrName>ppt_x</p:attrName>
                                          <p:attrName>ppt_y</p:attrName>
                                        </p:attrNameLst>
                                      </p:cBhvr>
                                      <p:rCtr x="0" y="-7384"/>
                                    </p:animMotion>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par>
                                <p:cTn id="67" presetID="42" presetClass="path" presetSubtype="0" accel="50000" decel="50000" fill="hold" nodeType="withEffect">
                                  <p:stCondLst>
                                    <p:cond delay="0"/>
                                  </p:stCondLst>
                                  <p:childTnLst>
                                    <p:animMotion origin="layout" path="M 2.22045E-16 2.96296E-6 L 2.22045E-16 -0.09514 " pathEditMode="relative" rAng="0" ptsTypes="AA">
                                      <p:cBhvr>
                                        <p:cTn id="68" dur="500" fill="hold"/>
                                        <p:tgtEl>
                                          <p:spTgt spid="15"/>
                                        </p:tgtEl>
                                        <p:attrNameLst>
                                          <p:attrName>ppt_x</p:attrName>
                                          <p:attrName>ppt_y</p:attrName>
                                        </p:attrNameLst>
                                      </p:cBhvr>
                                      <p:rCtr x="0" y="-4769"/>
                                    </p:animMotion>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3" grpId="0"/>
      <p:bldP spid="13" grpId="0"/>
      <p:bldP spid="14" grpId="0"/>
      <p:bldP spid="31" grpId="0"/>
      <p:bldP spid="32" grpId="0"/>
      <p:bldP spid="33" grpId="0"/>
      <p:bldP spid="35" grpId="0"/>
      <p:bldP spid="35" grpId="1"/>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Résultat</a:t>
            </a:r>
            <a:endParaRPr lang="fr-FR" sz="3200" dirty="0">
              <a:solidFill>
                <a:schemeClr val="bg1"/>
              </a:solidFill>
              <a:sym typeface="Comic Sans MS"/>
            </a:endParaRPr>
          </a:p>
        </p:txBody>
      </p:sp>
      <p:sp>
        <p:nvSpPr>
          <p:cNvPr id="20" name="TextBox 19">
            <a:extLst>
              <a:ext uri="{FF2B5EF4-FFF2-40B4-BE49-F238E27FC236}">
                <a16:creationId xmlns:a16="http://schemas.microsoft.com/office/drawing/2014/main" id="{7A616144-2F0D-4356-9D1C-3A12A12EFA5A}"/>
              </a:ext>
            </a:extLst>
          </p:cNvPr>
          <p:cNvSpPr txBox="1"/>
          <p:nvPr/>
        </p:nvSpPr>
        <p:spPr>
          <a:xfrm>
            <a:off x="8537183" y="1431856"/>
            <a:ext cx="3430135" cy="4401205"/>
          </a:xfrm>
          <a:prstGeom prst="rect">
            <a:avLst/>
          </a:prstGeom>
          <a:solidFill>
            <a:srgbClr val="E4FBD8"/>
          </a:solidFill>
        </p:spPr>
        <p:txBody>
          <a:bodyPr wrap="square">
            <a:spAutoFit/>
          </a:bodyPr>
          <a:lstStyle/>
          <a:p>
            <a:r>
              <a:rPr lang="fr-FR" sz="2800" dirty="0">
                <a:solidFill>
                  <a:schemeClr val="tx1">
                    <a:lumMod val="65000"/>
                    <a:lumOff val="35000"/>
                  </a:schemeClr>
                </a:solidFill>
                <a:latin typeface="+mj-lt"/>
              </a:rPr>
              <a:t>Pour soustraire une fraction d'un nombre, trouvez une fraction qui est équivalente au nombre et qui a le même dénominateur que la fraction, puis soustrayez.</a:t>
            </a:r>
          </a:p>
        </p:txBody>
      </p:sp>
      <p:pic>
        <p:nvPicPr>
          <p:cNvPr id="1028" name="Picture 4" descr="Right click to save me!">
            <a:extLst>
              <a:ext uri="{FF2B5EF4-FFF2-40B4-BE49-F238E27FC236}">
                <a16:creationId xmlns:a16="http://schemas.microsoft.com/office/drawing/2014/main" id="{C662495A-AF81-40B4-0297-79407AFAA8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8364" y="1392904"/>
            <a:ext cx="2616708" cy="2616708"/>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1A675FA7-CF50-DF28-FA1A-D80B673BC922}"/>
              </a:ext>
            </a:extLst>
          </p:cNvPr>
          <p:cNvSpPr/>
          <p:nvPr/>
        </p:nvSpPr>
        <p:spPr>
          <a:xfrm>
            <a:off x="1872738" y="1431856"/>
            <a:ext cx="2520291" cy="2520291"/>
          </a:xfrm>
          <a:prstGeom prst="ellipse">
            <a:avLst/>
          </a:prstGeom>
          <a:solidFill>
            <a:srgbClr val="3CDE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CC4ED848-86EA-5BCD-5222-7E74EBEA535C}"/>
              </a:ext>
            </a:extLst>
          </p:cNvPr>
          <p:cNvGrpSpPr/>
          <p:nvPr/>
        </p:nvGrpSpPr>
        <p:grpSpPr>
          <a:xfrm>
            <a:off x="5303612" y="1415390"/>
            <a:ext cx="2533360" cy="2529586"/>
            <a:chOff x="5408786" y="1522734"/>
            <a:chExt cx="2288913" cy="2285503"/>
          </a:xfrm>
        </p:grpSpPr>
        <p:cxnSp>
          <p:nvCxnSpPr>
            <p:cNvPr id="7" name="Straight Connector 6">
              <a:extLst>
                <a:ext uri="{FF2B5EF4-FFF2-40B4-BE49-F238E27FC236}">
                  <a16:creationId xmlns:a16="http://schemas.microsoft.com/office/drawing/2014/main" id="{44CE1A07-8945-34CD-8910-103567994E57}"/>
                </a:ext>
              </a:extLst>
            </p:cNvPr>
            <p:cNvCxnSpPr/>
            <p:nvPr/>
          </p:nvCxnSpPr>
          <p:spPr>
            <a:xfrm>
              <a:off x="6553243" y="1522734"/>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872C945-8B9E-110E-C078-D5E8B85D4B47}"/>
                </a:ext>
              </a:extLst>
            </p:cNvPr>
            <p:cNvCxnSpPr>
              <a:cxnSpLocks/>
            </p:cNvCxnSpPr>
            <p:nvPr/>
          </p:nvCxnSpPr>
          <p:spPr>
            <a:xfrm rot="16200000">
              <a:off x="6543195" y="1554555"/>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EDF1827-08D8-FF7D-952B-8FC80362876A}"/>
                </a:ext>
              </a:extLst>
            </p:cNvPr>
            <p:cNvCxnSpPr>
              <a:cxnSpLocks/>
            </p:cNvCxnSpPr>
            <p:nvPr/>
          </p:nvCxnSpPr>
          <p:spPr>
            <a:xfrm rot="8100000">
              <a:off x="6543195" y="1539419"/>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5A8D973-6649-ADC7-A54A-0205C769B3BA}"/>
                </a:ext>
              </a:extLst>
            </p:cNvPr>
            <p:cNvCxnSpPr>
              <a:cxnSpLocks/>
            </p:cNvCxnSpPr>
            <p:nvPr/>
          </p:nvCxnSpPr>
          <p:spPr>
            <a:xfrm rot="2700000">
              <a:off x="6563290" y="1565902"/>
              <a:ext cx="0" cy="2268818"/>
            </a:xfrm>
            <a:prstGeom prst="line">
              <a:avLst/>
            </a:prstGeom>
            <a:ln w="38100">
              <a:solidFill>
                <a:srgbClr val="FA710A"/>
              </a:solidFill>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1955DD5F-80D1-E207-F15F-0F89CDCC28E4}"/>
              </a:ext>
            </a:extLst>
          </p:cNvPr>
          <p:cNvSpPr txBox="1"/>
          <p:nvPr/>
        </p:nvSpPr>
        <p:spPr>
          <a:xfrm>
            <a:off x="3389047" y="5016353"/>
            <a:ext cx="3189347" cy="646331"/>
          </a:xfrm>
          <a:prstGeom prst="rect">
            <a:avLst/>
          </a:prstGeom>
          <a:noFill/>
        </p:spPr>
        <p:txBody>
          <a:bodyPr wrap="square" rtlCol="0">
            <a:spAutoFit/>
          </a:bodyPr>
          <a:lstStyle/>
          <a:p>
            <a:r>
              <a:rPr lang="en-US" sz="3600" dirty="0">
                <a:solidFill>
                  <a:schemeClr val="tx1">
                    <a:lumMod val="65000"/>
                    <a:lumOff val="35000"/>
                  </a:schemeClr>
                </a:solidFill>
                <a:latin typeface="+mj-lt"/>
              </a:rPr>
              <a:t>1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1F168BC-8E16-56F8-377E-02ECC0E1219C}"/>
                  </a:ext>
                </a:extLst>
              </p:cNvPr>
              <p:cNvSpPr txBox="1"/>
              <p:nvPr/>
            </p:nvSpPr>
            <p:spPr>
              <a:xfrm>
                <a:off x="6508165" y="4717597"/>
                <a:ext cx="914400" cy="11443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600" i="1" smtClean="0">
                              <a:solidFill>
                                <a:schemeClr val="tx1">
                                  <a:lumMod val="65000"/>
                                  <a:lumOff val="35000"/>
                                </a:schemeClr>
                              </a:solidFill>
                              <a:latin typeface="Cambria Math" panose="02040503050406030204" pitchFamily="18" charset="0"/>
                            </a:rPr>
                          </m:ctrlPr>
                        </m:fPr>
                        <m:num>
                          <m:r>
                            <a:rPr lang="en-US" sz="3600" b="0" i="1" smtClean="0">
                              <a:solidFill>
                                <a:schemeClr val="tx1">
                                  <a:lumMod val="65000"/>
                                  <a:lumOff val="35000"/>
                                </a:schemeClr>
                              </a:solidFill>
                              <a:latin typeface="Cambria Math" panose="02040503050406030204" pitchFamily="18" charset="0"/>
                            </a:rPr>
                            <m:t>5</m:t>
                          </m:r>
                        </m:num>
                        <m:den>
                          <m:r>
                            <a:rPr lang="en-US" sz="3600" b="0" i="1" smtClean="0">
                              <a:solidFill>
                                <a:schemeClr val="tx1">
                                  <a:lumMod val="65000"/>
                                  <a:lumOff val="35000"/>
                                </a:schemeClr>
                              </a:solidFill>
                              <a:latin typeface="Cambria Math" panose="02040503050406030204" pitchFamily="18" charset="0"/>
                            </a:rPr>
                            <m:t>8</m:t>
                          </m:r>
                        </m:den>
                      </m:f>
                    </m:oMath>
                  </m:oMathPara>
                </a14:m>
                <a:endParaRPr lang="en-US" sz="3600" dirty="0">
                  <a:solidFill>
                    <a:schemeClr val="tx1">
                      <a:lumMod val="65000"/>
                      <a:lumOff val="35000"/>
                    </a:schemeClr>
                  </a:solidFill>
                  <a:latin typeface="+mj-lt"/>
                </a:endParaRPr>
              </a:p>
            </p:txBody>
          </p:sp>
        </mc:Choice>
        <mc:Fallback xmlns="">
          <p:sp>
            <p:nvSpPr>
              <p:cNvPr id="23" name="TextBox 22">
                <a:extLst>
                  <a:ext uri="{FF2B5EF4-FFF2-40B4-BE49-F238E27FC236}">
                    <a16:creationId xmlns:a16="http://schemas.microsoft.com/office/drawing/2014/main" id="{81F168BC-8E16-56F8-377E-02ECC0E1219C}"/>
                  </a:ext>
                </a:extLst>
              </p:cNvPr>
              <p:cNvSpPr txBox="1">
                <a:spLocks noRot="1" noChangeAspect="1" noMove="1" noResize="1" noEditPoints="1" noAdjustHandles="1" noChangeArrowheads="1" noChangeShapeType="1" noTextEdit="1"/>
              </p:cNvSpPr>
              <p:nvPr/>
            </p:nvSpPr>
            <p:spPr>
              <a:xfrm>
                <a:off x="6508165" y="4717597"/>
                <a:ext cx="914400" cy="114435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574179D7-08B1-2E14-83F8-93D57DF64439}"/>
                  </a:ext>
                </a:extLst>
              </p:cNvPr>
              <p:cNvSpPr txBox="1"/>
              <p:nvPr/>
            </p:nvSpPr>
            <p:spPr>
              <a:xfrm>
                <a:off x="3045084" y="4733899"/>
                <a:ext cx="914400" cy="114435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3600" i="1" smtClean="0">
                              <a:solidFill>
                                <a:srgbClr val="C00000"/>
                              </a:solidFill>
                              <a:latin typeface="Cambria Math" panose="02040503050406030204" pitchFamily="18" charset="0"/>
                            </a:rPr>
                          </m:ctrlPr>
                        </m:fPr>
                        <m:num>
                          <m:r>
                            <a:rPr lang="en-US" sz="3600" b="0" i="1" smtClean="0">
                              <a:solidFill>
                                <a:srgbClr val="C00000"/>
                              </a:solidFill>
                              <a:latin typeface="Cambria Math" panose="02040503050406030204" pitchFamily="18" charset="0"/>
                            </a:rPr>
                            <m:t>8</m:t>
                          </m:r>
                        </m:num>
                        <m:den>
                          <m:r>
                            <a:rPr lang="en-US" sz="3600" b="0" i="1" smtClean="0">
                              <a:solidFill>
                                <a:srgbClr val="C00000"/>
                              </a:solidFill>
                              <a:latin typeface="Cambria Math" panose="02040503050406030204" pitchFamily="18" charset="0"/>
                            </a:rPr>
                            <m:t>8</m:t>
                          </m:r>
                        </m:den>
                      </m:f>
                    </m:oMath>
                  </m:oMathPara>
                </a14:m>
                <a:endParaRPr lang="en-US" sz="3600" dirty="0">
                  <a:solidFill>
                    <a:srgbClr val="C00000"/>
                  </a:solidFill>
                  <a:latin typeface="+mj-lt"/>
                </a:endParaRPr>
              </a:p>
            </p:txBody>
          </p:sp>
        </mc:Choice>
        <mc:Fallback xmlns="">
          <p:sp>
            <p:nvSpPr>
              <p:cNvPr id="35" name="TextBox 34">
                <a:extLst>
                  <a:ext uri="{FF2B5EF4-FFF2-40B4-BE49-F238E27FC236}">
                    <a16:creationId xmlns:a16="http://schemas.microsoft.com/office/drawing/2014/main" id="{574179D7-08B1-2E14-83F8-93D57DF64439}"/>
                  </a:ext>
                </a:extLst>
              </p:cNvPr>
              <p:cNvSpPr txBox="1">
                <a:spLocks noRot="1" noChangeAspect="1" noMove="1" noResize="1" noEditPoints="1" noAdjustHandles="1" noChangeArrowheads="1" noChangeShapeType="1" noTextEdit="1"/>
              </p:cNvSpPr>
              <p:nvPr/>
            </p:nvSpPr>
            <p:spPr>
              <a:xfrm>
                <a:off x="3045084" y="4733899"/>
                <a:ext cx="914400" cy="1144352"/>
              </a:xfrm>
              <a:prstGeom prst="rect">
                <a:avLst/>
              </a:prstGeom>
              <a:blipFill>
                <a:blip r:embed="rId6"/>
                <a:stretch>
                  <a:fillRect/>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CF2C224D-74EC-8A2C-FE9D-582334BE551B}"/>
              </a:ext>
            </a:extLst>
          </p:cNvPr>
          <p:cNvSpPr txBox="1"/>
          <p:nvPr/>
        </p:nvSpPr>
        <p:spPr>
          <a:xfrm>
            <a:off x="2584705" y="4007412"/>
            <a:ext cx="4959096" cy="523220"/>
          </a:xfrm>
          <a:prstGeom prst="rect">
            <a:avLst/>
          </a:prstGeom>
          <a:noFill/>
        </p:spPr>
        <p:txBody>
          <a:bodyPr wrap="square" rtlCol="0">
            <a:spAutoFit/>
          </a:bodyPr>
          <a:lstStyle/>
          <a:p>
            <a:pPr algn="ctr"/>
            <a:r>
              <a:rPr lang="fr-FR" sz="2800" dirty="0">
                <a:solidFill>
                  <a:schemeClr val="tx1">
                    <a:lumMod val="65000"/>
                    <a:lumOff val="35000"/>
                  </a:schemeClr>
                </a:solidFill>
                <a:latin typeface="+mj-lt"/>
              </a:rPr>
              <a:t>Nombre de parts colorées</a:t>
            </a:r>
          </a:p>
        </p:txBody>
      </p:sp>
      <p:sp>
        <p:nvSpPr>
          <p:cNvPr id="25" name="TextBox 24">
            <a:extLst>
              <a:ext uri="{FF2B5EF4-FFF2-40B4-BE49-F238E27FC236}">
                <a16:creationId xmlns:a16="http://schemas.microsoft.com/office/drawing/2014/main" id="{36AE16BB-4736-3A5D-0742-AAB5808880D8}"/>
              </a:ext>
            </a:extLst>
          </p:cNvPr>
          <p:cNvSpPr txBox="1"/>
          <p:nvPr/>
        </p:nvSpPr>
        <p:spPr>
          <a:xfrm>
            <a:off x="1635368" y="6081518"/>
            <a:ext cx="8294695" cy="523220"/>
          </a:xfrm>
          <a:prstGeom prst="rect">
            <a:avLst/>
          </a:prstGeom>
          <a:noFill/>
        </p:spPr>
        <p:txBody>
          <a:bodyPr wrap="square" rtlCol="0">
            <a:spAutoFit/>
          </a:bodyPr>
          <a:lstStyle/>
          <a:p>
            <a:pPr algn="ctr"/>
            <a:r>
              <a:rPr lang="fr-FR" sz="2800" dirty="0">
                <a:solidFill>
                  <a:schemeClr val="tx1">
                    <a:lumMod val="65000"/>
                    <a:lumOff val="35000"/>
                  </a:schemeClr>
                </a:solidFill>
                <a:latin typeface="+mj-lt"/>
              </a:rPr>
              <a:t>Même nombre de parts égales dans chaque unité</a:t>
            </a:r>
          </a:p>
        </p:txBody>
      </p:sp>
      <p:cxnSp>
        <p:nvCxnSpPr>
          <p:cNvPr id="14" name="Straight Arrow Connector 13">
            <a:extLst>
              <a:ext uri="{FF2B5EF4-FFF2-40B4-BE49-F238E27FC236}">
                <a16:creationId xmlns:a16="http://schemas.microsoft.com/office/drawing/2014/main" id="{DC3AC426-6C1D-01BE-EA0A-F10F721A25D8}"/>
              </a:ext>
            </a:extLst>
          </p:cNvPr>
          <p:cNvCxnSpPr>
            <a:cxnSpLocks/>
          </p:cNvCxnSpPr>
          <p:nvPr/>
        </p:nvCxnSpPr>
        <p:spPr>
          <a:xfrm flipH="1">
            <a:off x="3914775" y="4538514"/>
            <a:ext cx="1168079" cy="49990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B496A9E-7ED9-FEA9-0365-F51D3693895A}"/>
              </a:ext>
            </a:extLst>
          </p:cNvPr>
          <p:cNvCxnSpPr>
            <a:cxnSpLocks/>
          </p:cNvCxnSpPr>
          <p:nvPr/>
        </p:nvCxnSpPr>
        <p:spPr>
          <a:xfrm>
            <a:off x="5587935" y="4538514"/>
            <a:ext cx="1089090" cy="4699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C926BCF-8812-6937-D1A3-FA0ED9F0A73C}"/>
              </a:ext>
            </a:extLst>
          </p:cNvPr>
          <p:cNvCxnSpPr>
            <a:cxnSpLocks/>
          </p:cNvCxnSpPr>
          <p:nvPr/>
        </p:nvCxnSpPr>
        <p:spPr>
          <a:xfrm rot="10800000" flipH="1">
            <a:off x="5508946" y="5611561"/>
            <a:ext cx="1168079" cy="49990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8BB3E4A-1FEE-7EA1-68F4-091ED4652A77}"/>
              </a:ext>
            </a:extLst>
          </p:cNvPr>
          <p:cNvCxnSpPr>
            <a:cxnSpLocks/>
          </p:cNvCxnSpPr>
          <p:nvPr/>
        </p:nvCxnSpPr>
        <p:spPr>
          <a:xfrm rot="10800000">
            <a:off x="3914775" y="5641513"/>
            <a:ext cx="1089090" cy="4699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8AE33DAA-8690-7C66-AF3B-AE11782C792B}"/>
              </a:ext>
            </a:extLst>
          </p:cNvPr>
          <p:cNvSpPr txBox="1"/>
          <p:nvPr/>
        </p:nvSpPr>
        <p:spPr>
          <a:xfrm>
            <a:off x="4628326" y="2335473"/>
            <a:ext cx="332676" cy="707886"/>
          </a:xfrm>
          <a:prstGeom prst="rect">
            <a:avLst/>
          </a:prstGeom>
          <a:noFill/>
        </p:spPr>
        <p:txBody>
          <a:bodyPr wrap="square" rtlCol="0">
            <a:spAutoFit/>
          </a:bodyPr>
          <a:lstStyle/>
          <a:p>
            <a:r>
              <a:rPr lang="en-US" sz="4000" dirty="0">
                <a:solidFill>
                  <a:schemeClr val="tx1">
                    <a:lumMod val="65000"/>
                    <a:lumOff val="35000"/>
                  </a:schemeClr>
                </a:solidFill>
                <a:latin typeface="+mj-lt"/>
              </a:rPr>
              <a:t>-</a:t>
            </a: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D7E2703A-F9BA-420A-9098-D00BA2732F02}"/>
                  </a:ext>
                </a:extLst>
              </p:cNvPr>
              <p:cNvSpPr txBox="1"/>
              <p:nvPr/>
            </p:nvSpPr>
            <p:spPr>
              <a:xfrm>
                <a:off x="7428395" y="4717597"/>
                <a:ext cx="914400" cy="11443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600" b="0" i="1" smtClean="0">
                          <a:solidFill>
                            <a:schemeClr val="tx1">
                              <a:lumMod val="65000"/>
                              <a:lumOff val="35000"/>
                            </a:schemeClr>
                          </a:solidFill>
                          <a:latin typeface="Cambria Math" panose="02040503050406030204" pitchFamily="18" charset="0"/>
                        </a:rPr>
                        <m:t>=</m:t>
                      </m:r>
                      <m:f>
                        <m:fPr>
                          <m:ctrlPr>
                            <a:rPr lang="en-US" sz="3600" i="1" smtClean="0">
                              <a:solidFill>
                                <a:schemeClr val="tx1">
                                  <a:lumMod val="65000"/>
                                  <a:lumOff val="35000"/>
                                </a:schemeClr>
                              </a:solidFill>
                              <a:latin typeface="Cambria Math" panose="02040503050406030204" pitchFamily="18" charset="0"/>
                            </a:rPr>
                          </m:ctrlPr>
                        </m:fPr>
                        <m:num>
                          <m:r>
                            <a:rPr lang="en-US" sz="3600" b="0" i="1" smtClean="0">
                              <a:solidFill>
                                <a:schemeClr val="tx1">
                                  <a:lumMod val="65000"/>
                                  <a:lumOff val="35000"/>
                                </a:schemeClr>
                              </a:solidFill>
                              <a:latin typeface="Cambria Math" panose="02040503050406030204" pitchFamily="18" charset="0"/>
                            </a:rPr>
                            <m:t>3</m:t>
                          </m:r>
                        </m:num>
                        <m:den>
                          <m:r>
                            <a:rPr lang="en-US" sz="3600" b="0" i="1" smtClean="0">
                              <a:solidFill>
                                <a:schemeClr val="tx1">
                                  <a:lumMod val="65000"/>
                                  <a:lumOff val="35000"/>
                                </a:schemeClr>
                              </a:solidFill>
                              <a:latin typeface="Cambria Math" panose="02040503050406030204" pitchFamily="18" charset="0"/>
                            </a:rPr>
                            <m:t>8</m:t>
                          </m:r>
                        </m:den>
                      </m:f>
                    </m:oMath>
                  </m:oMathPara>
                </a14:m>
                <a:endParaRPr lang="en-US" sz="3600" dirty="0">
                  <a:solidFill>
                    <a:schemeClr val="tx1">
                      <a:lumMod val="65000"/>
                      <a:lumOff val="35000"/>
                    </a:schemeClr>
                  </a:solidFill>
                  <a:latin typeface="+mj-lt"/>
                </a:endParaRPr>
              </a:p>
            </p:txBody>
          </p:sp>
        </mc:Choice>
        <mc:Fallback xmlns="">
          <p:sp>
            <p:nvSpPr>
              <p:cNvPr id="37" name="TextBox 36">
                <a:extLst>
                  <a:ext uri="{FF2B5EF4-FFF2-40B4-BE49-F238E27FC236}">
                    <a16:creationId xmlns:a16="http://schemas.microsoft.com/office/drawing/2014/main" id="{D7E2703A-F9BA-420A-9098-D00BA2732F02}"/>
                  </a:ext>
                </a:extLst>
              </p:cNvPr>
              <p:cNvSpPr txBox="1">
                <a:spLocks noRot="1" noChangeAspect="1" noMove="1" noResize="1" noEditPoints="1" noAdjustHandles="1" noChangeArrowheads="1" noChangeShapeType="1" noTextEdit="1"/>
              </p:cNvSpPr>
              <p:nvPr/>
            </p:nvSpPr>
            <p:spPr>
              <a:xfrm>
                <a:off x="7428395" y="4717597"/>
                <a:ext cx="914400" cy="1144352"/>
              </a:xfrm>
              <a:prstGeom prst="rect">
                <a:avLst/>
              </a:prstGeom>
              <a:blipFill>
                <a:blip r:embed="rId7"/>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32807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2.29167E-6 -7.40741E-7 L -0.28034 0.00394 " pathEditMode="relative" rAng="0" ptsTypes="AA">
                                      <p:cBhvr>
                                        <p:cTn id="11" dur="2000" fill="hold"/>
                                        <p:tgtEl>
                                          <p:spTgt spid="8"/>
                                        </p:tgtEl>
                                        <p:attrNameLst>
                                          <p:attrName>ppt_x</p:attrName>
                                          <p:attrName>ppt_y</p:attrName>
                                        </p:attrNameLst>
                                      </p:cBhvr>
                                      <p:rCtr x="-14023" y="185"/>
                                    </p:animMotion>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circle(in)">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down)">
                                      <p:cBhvr>
                                        <p:cTn id="41" dur="500"/>
                                        <p:tgtEl>
                                          <p:spTgt spid="33"/>
                                        </p:tgtEl>
                                      </p:cBhvr>
                                    </p:animEffect>
                                  </p:childTnLst>
                                </p:cTn>
                              </p:par>
                            </p:childTnLst>
                          </p:cTn>
                        </p:par>
                        <p:par>
                          <p:cTn id="42" fill="hold">
                            <p:stCondLst>
                              <p:cond delay="500"/>
                            </p:stCondLst>
                            <p:childTnLst>
                              <p:par>
                                <p:cTn id="43" presetID="22" presetClass="entr" presetSubtype="4"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500"/>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24" grpId="0"/>
      <p:bldP spid="25"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DB229C6A-B6A8-45C9-8855-FD760A36360E}"/>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Exercices d’application</a:t>
            </a:r>
            <a:endParaRPr lang="fr-FR" dirty="0"/>
          </a:p>
        </p:txBody>
      </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grpSp>
        <p:nvGrpSpPr>
          <p:cNvPr id="16" name="Group 15">
            <a:extLst>
              <a:ext uri="{FF2B5EF4-FFF2-40B4-BE49-F238E27FC236}">
                <a16:creationId xmlns:a16="http://schemas.microsoft.com/office/drawing/2014/main" id="{F2FDB7D2-BCE7-4D13-A287-041398287DB0}"/>
              </a:ext>
            </a:extLst>
          </p:cNvPr>
          <p:cNvGrpSpPr/>
          <p:nvPr/>
        </p:nvGrpSpPr>
        <p:grpSpPr>
          <a:xfrm>
            <a:off x="2269606" y="3741518"/>
            <a:ext cx="7078823" cy="1203764"/>
            <a:chOff x="1760233" y="1712645"/>
            <a:chExt cx="7078823" cy="120376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5596774" cy="1203764"/>
              <a:chOff x="1803011" y="1960060"/>
              <a:chExt cx="55967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6425318" y="1975300"/>
                <a:ext cx="974467" cy="1188524"/>
                <a:chOff x="29929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31501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29929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31501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0278"/>
              <a:ext cx="4170587" cy="1193071"/>
              <a:chOff x="4668469" y="1720278"/>
              <a:chExt cx="4170587" cy="1193071"/>
            </a:xfrm>
          </p:grpSpPr>
          <p:sp>
            <p:nvSpPr>
              <p:cNvPr id="23" name="TextBox 22">
                <a:extLst>
                  <a:ext uri="{FF2B5EF4-FFF2-40B4-BE49-F238E27FC236}">
                    <a16:creationId xmlns:a16="http://schemas.microsoft.com/office/drawing/2014/main" id="{B4B36E3B-9FDB-492A-8CA9-5A5ED150A64F}"/>
                  </a:ext>
                </a:extLst>
              </p:cNvPr>
              <p:cNvSpPr txBox="1"/>
              <p:nvPr/>
            </p:nvSpPr>
            <p:spPr>
              <a:xfrm>
                <a:off x="590272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224735" cy="1188524"/>
                <a:chOff x="4668469" y="1724825"/>
                <a:chExt cx="3224735" cy="1188524"/>
              </a:xfrm>
            </p:grpSpPr>
            <p:cxnSp>
              <p:nvCxnSpPr>
                <p:cNvPr id="31" name="Straight Connector 30">
                  <a:extLst>
                    <a:ext uri="{FF2B5EF4-FFF2-40B4-BE49-F238E27FC236}">
                      <a16:creationId xmlns:a16="http://schemas.microsoft.com/office/drawing/2014/main" id="{381E6110-21B3-4850-8D46-E3E8731B04B8}"/>
                    </a:ext>
                  </a:extLst>
                </p:cNvPr>
                <p:cNvCxnSpPr/>
                <p:nvPr/>
              </p:nvCxnSpPr>
              <p:spPr>
                <a:xfrm>
                  <a:off x="4668469" y="2315651"/>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82273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482273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525796" y="1961699"/>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880778" y="1720278"/>
                <a:ext cx="958278" cy="1188524"/>
                <a:chOff x="6329629" y="1724825"/>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329629" y="2315651"/>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46865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46865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grpSp>
    </p:spTree>
    <p:custDataLst>
      <p:tags r:id="rId1"/>
    </p:custDataLst>
    <p:extLst>
      <p:ext uri="{BB962C8B-B14F-4D97-AF65-F5344CB8AC3E}">
        <p14:creationId xmlns:p14="http://schemas.microsoft.com/office/powerpoint/2010/main" val="1697203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grpSp>
        <p:nvGrpSpPr>
          <p:cNvPr id="17" name="Group 16">
            <a:extLst>
              <a:ext uri="{FF2B5EF4-FFF2-40B4-BE49-F238E27FC236}">
                <a16:creationId xmlns:a16="http://schemas.microsoft.com/office/drawing/2014/main" id="{BC2A8A4A-6F1C-4A0A-B7A3-7537AB1C0C75}"/>
              </a:ext>
            </a:extLst>
          </p:cNvPr>
          <p:cNvGrpSpPr/>
          <p:nvPr/>
        </p:nvGrpSpPr>
        <p:grpSpPr>
          <a:xfrm>
            <a:off x="2286000" y="3749236"/>
            <a:ext cx="5596774" cy="1203764"/>
            <a:chOff x="1803011" y="1960060"/>
            <a:chExt cx="55967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6425318" y="1975300"/>
              <a:ext cx="974467" cy="1188524"/>
              <a:chOff x="29929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31501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29929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31501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sp>
        <p:nvSpPr>
          <p:cNvPr id="23" name="TextBox 22">
            <a:extLst>
              <a:ext uri="{FF2B5EF4-FFF2-40B4-BE49-F238E27FC236}">
                <a16:creationId xmlns:a16="http://schemas.microsoft.com/office/drawing/2014/main" id="{B4B36E3B-9FDB-492A-8CA9-5A5ED150A64F}"/>
              </a:ext>
            </a:extLst>
          </p:cNvPr>
          <p:cNvSpPr txBox="1"/>
          <p:nvPr/>
        </p:nvSpPr>
        <p:spPr>
          <a:xfrm>
            <a:off x="6428489" y="4017458"/>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31" name="Straight Connector 30">
            <a:extLst>
              <a:ext uri="{FF2B5EF4-FFF2-40B4-BE49-F238E27FC236}">
                <a16:creationId xmlns:a16="http://schemas.microsoft.com/office/drawing/2014/main" id="{381E6110-21B3-4850-8D46-E3E8731B04B8}"/>
              </a:ext>
            </a:extLst>
          </p:cNvPr>
          <p:cNvCxnSpPr/>
          <p:nvPr/>
        </p:nvCxnSpPr>
        <p:spPr>
          <a:xfrm>
            <a:off x="5194236" y="4352242"/>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5348504" y="3761416"/>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14</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348504" y="4455131"/>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
        <p:nvSpPr>
          <p:cNvPr id="34" name="TextBox 33">
            <a:extLst>
              <a:ext uri="{FF2B5EF4-FFF2-40B4-BE49-F238E27FC236}">
                <a16:creationId xmlns:a16="http://schemas.microsoft.com/office/drawing/2014/main" id="{3DD2D8E6-284C-44C5-8AC8-2E94F83512E1}"/>
              </a:ext>
            </a:extLst>
          </p:cNvPr>
          <p:cNvSpPr txBox="1"/>
          <p:nvPr/>
        </p:nvSpPr>
        <p:spPr>
          <a:xfrm>
            <a:off x="8051563" y="3998290"/>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8406545" y="4347695"/>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8545573" y="3756869"/>
            <a:ext cx="667387" cy="494809"/>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5</a:t>
            </a: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8545573" y="445058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a:t>
            </a:r>
          </a:p>
        </p:txBody>
      </p:sp>
    </p:spTree>
    <p:custDataLst>
      <p:tags r:id="rId1"/>
    </p:custDataLst>
    <p:extLst>
      <p:ext uri="{BB962C8B-B14F-4D97-AF65-F5344CB8AC3E}">
        <p14:creationId xmlns:p14="http://schemas.microsoft.com/office/powerpoint/2010/main" val="160605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Complétez pour trouver la différence.</a:t>
            </a:r>
            <a:endParaRPr lang="fr-FR" sz="3200" dirty="0">
              <a:solidFill>
                <a:schemeClr val="bg1"/>
              </a:solidFill>
              <a:sym typeface="Comic Sans MS"/>
            </a:endParaRPr>
          </a:p>
        </p:txBody>
      </p:sp>
      <p:grpSp>
        <p:nvGrpSpPr>
          <p:cNvPr id="7" name="Group 6">
            <a:extLst>
              <a:ext uri="{FF2B5EF4-FFF2-40B4-BE49-F238E27FC236}">
                <a16:creationId xmlns:a16="http://schemas.microsoft.com/office/drawing/2014/main" id="{F75F7FCC-77F7-4B4F-A321-716E53CFFD08}"/>
              </a:ext>
            </a:extLst>
          </p:cNvPr>
          <p:cNvGrpSpPr/>
          <p:nvPr/>
        </p:nvGrpSpPr>
        <p:grpSpPr>
          <a:xfrm>
            <a:off x="1063106" y="2234346"/>
            <a:ext cx="7180551" cy="2815702"/>
            <a:chOff x="1063106" y="2234346"/>
            <a:chExt cx="7180551" cy="2815702"/>
          </a:xfrm>
        </p:grpSpPr>
        <p:sp>
          <p:nvSpPr>
            <p:cNvPr id="35" name="Rectangle: Rounded Corners 34">
              <a:extLst>
                <a:ext uri="{FF2B5EF4-FFF2-40B4-BE49-F238E27FC236}">
                  <a16:creationId xmlns:a16="http://schemas.microsoft.com/office/drawing/2014/main" id="{971770F7-06BF-41CA-ADF6-198CE808E9DB}"/>
                </a:ext>
              </a:extLst>
            </p:cNvPr>
            <p:cNvSpPr/>
            <p:nvPr/>
          </p:nvSpPr>
          <p:spPr>
            <a:xfrm>
              <a:off x="5292681" y="2234346"/>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78F14A73-7656-4058-A871-B8FE7170EBC0}"/>
                    </a:ext>
                  </a:extLst>
                </p:cNvPr>
                <p:cNvSpPr txBox="1"/>
                <p:nvPr/>
              </p:nvSpPr>
              <p:spPr>
                <a:xfrm>
                  <a:off x="4759494" y="2274469"/>
                  <a:ext cx="548547"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i="1" dirty="0" smtClean="0">
                            <a:solidFill>
                              <a:schemeClr val="tx1">
                                <a:lumMod val="65000"/>
                                <a:lumOff val="35000"/>
                              </a:schemeClr>
                            </a:solidFill>
                            <a:latin typeface="Cambria Math" panose="02040503050406030204" pitchFamily="18" charset="0"/>
                            <a:ea typeface="Cambria Math" panose="02040503050406030204" pitchFamily="18" charset="0"/>
                          </a:rPr>
                          <m:t>×</m:t>
                        </m:r>
                      </m:oMath>
                    </m:oMathPara>
                  </a14:m>
                  <a:endParaRPr lang="fr-FR" sz="2800" dirty="0">
                    <a:solidFill>
                      <a:schemeClr val="tx1">
                        <a:lumMod val="65000"/>
                        <a:lumOff val="35000"/>
                      </a:schemeClr>
                    </a:solidFill>
                    <a:latin typeface="+mj-lt"/>
                  </a:endParaRPr>
                </a:p>
              </p:txBody>
            </p:sp>
          </mc:Choice>
          <mc:Fallback xmlns="">
            <p:sp>
              <p:nvSpPr>
                <p:cNvPr id="47" name="TextBox 46">
                  <a:extLst>
                    <a:ext uri="{FF2B5EF4-FFF2-40B4-BE49-F238E27FC236}">
                      <a16:creationId xmlns:a16="http://schemas.microsoft.com/office/drawing/2014/main" id="{78F14A73-7656-4058-A871-B8FE7170EBC0}"/>
                    </a:ext>
                  </a:extLst>
                </p:cNvPr>
                <p:cNvSpPr txBox="1">
                  <a:spLocks noRot="1" noChangeAspect="1" noMove="1" noResize="1" noEditPoints="1" noAdjustHandles="1" noChangeArrowheads="1" noChangeShapeType="1" noTextEdit="1"/>
                </p:cNvSpPr>
                <p:nvPr/>
              </p:nvSpPr>
              <p:spPr>
                <a:xfrm>
                  <a:off x="4759494" y="2274469"/>
                  <a:ext cx="548547" cy="523220"/>
                </a:xfrm>
                <a:prstGeom prst="rect">
                  <a:avLst/>
                </a:prstGeom>
                <a:blipFill>
                  <a:blip r:embed="rId4"/>
                  <a:stretch>
                    <a:fillRect/>
                  </a:stretch>
                </a:blipFill>
              </p:spPr>
              <p:txBody>
                <a:bodyPr/>
                <a:lstStyle/>
                <a:p>
                  <a:r>
                    <a:rPr lang="fr-FR">
                      <a:noFill/>
                    </a:rPr>
                    <a:t> </a:t>
                  </a:r>
                </a:p>
              </p:txBody>
            </p:sp>
          </mc:Fallback>
        </mc:AlternateContent>
        <p:grpSp>
          <p:nvGrpSpPr>
            <p:cNvPr id="6" name="Group 5">
              <a:extLst>
                <a:ext uri="{FF2B5EF4-FFF2-40B4-BE49-F238E27FC236}">
                  <a16:creationId xmlns:a16="http://schemas.microsoft.com/office/drawing/2014/main" id="{82245F37-D0F0-43EE-B7B5-F30621876A2D}"/>
                </a:ext>
              </a:extLst>
            </p:cNvPr>
            <p:cNvGrpSpPr/>
            <p:nvPr/>
          </p:nvGrpSpPr>
          <p:grpSpPr>
            <a:xfrm>
              <a:off x="1063106" y="2234347"/>
              <a:ext cx="7180551" cy="2815701"/>
              <a:chOff x="1063106" y="2234347"/>
              <a:chExt cx="7180551" cy="2815701"/>
            </a:xfrm>
          </p:grpSpPr>
          <p:cxnSp>
            <p:nvCxnSpPr>
              <p:cNvPr id="52" name="Straight Connector 51">
                <a:extLst>
                  <a:ext uri="{FF2B5EF4-FFF2-40B4-BE49-F238E27FC236}">
                    <a16:creationId xmlns:a16="http://schemas.microsoft.com/office/drawing/2014/main" id="{98096456-F189-47DB-98CC-2916F9291F25}"/>
                  </a:ext>
                </a:extLst>
              </p:cNvPr>
              <p:cNvCxnSpPr/>
              <p:nvPr/>
            </p:nvCxnSpPr>
            <p:spPr>
              <a:xfrm>
                <a:off x="4133125" y="444929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A508F5A-3695-4A84-8CD3-2CCA2C4AD767}"/>
                  </a:ext>
                </a:extLst>
              </p:cNvPr>
              <p:cNvGrpSpPr/>
              <p:nvPr/>
            </p:nvGrpSpPr>
            <p:grpSpPr>
              <a:xfrm>
                <a:off x="1063106" y="2234347"/>
                <a:ext cx="7180551" cy="2815701"/>
                <a:chOff x="1063106" y="2234347"/>
                <a:chExt cx="7180551" cy="2815701"/>
              </a:xfrm>
            </p:grpSpPr>
            <p:grpSp>
              <p:nvGrpSpPr>
                <p:cNvPr id="16" name="Group 15">
                  <a:extLst>
                    <a:ext uri="{FF2B5EF4-FFF2-40B4-BE49-F238E27FC236}">
                      <a16:creationId xmlns:a16="http://schemas.microsoft.com/office/drawing/2014/main" id="{F2FDB7D2-BCE7-4D13-A287-041398287DB0}"/>
                    </a:ext>
                  </a:extLst>
                </p:cNvPr>
                <p:cNvGrpSpPr/>
                <p:nvPr/>
              </p:nvGrpSpPr>
              <p:grpSpPr>
                <a:xfrm>
                  <a:off x="1063106" y="2234347"/>
                  <a:ext cx="7180551" cy="2791124"/>
                  <a:chOff x="1760233" y="1712645"/>
                  <a:chExt cx="7180551" cy="2791124"/>
                </a:xfrm>
              </p:grpSpPr>
              <p:grpSp>
                <p:nvGrpSpPr>
                  <p:cNvPr id="17" name="Group 16">
                    <a:extLst>
                      <a:ext uri="{FF2B5EF4-FFF2-40B4-BE49-F238E27FC236}">
                        <a16:creationId xmlns:a16="http://schemas.microsoft.com/office/drawing/2014/main" id="{BC2A8A4A-6F1C-4A0A-B7A3-7537AB1C0C75}"/>
                      </a:ext>
                    </a:extLst>
                  </p:cNvPr>
                  <p:cNvGrpSpPr/>
                  <p:nvPr/>
                </p:nvGrpSpPr>
                <p:grpSpPr>
                  <a:xfrm>
                    <a:off x="1760233" y="1712645"/>
                    <a:ext cx="6511174" cy="1203764"/>
                    <a:chOff x="1803011" y="1960060"/>
                    <a:chExt cx="6511174" cy="1203764"/>
                  </a:xfrm>
                </p:grpSpPr>
                <p:sp>
                  <p:nvSpPr>
                    <p:cNvPr id="46" name="Rectangle: Rounded Corners 45">
                      <a:extLst>
                        <a:ext uri="{FF2B5EF4-FFF2-40B4-BE49-F238E27FC236}">
                          <a16:creationId xmlns:a16="http://schemas.microsoft.com/office/drawing/2014/main" id="{DC21E241-340C-421B-8732-93B245AD1C7D}"/>
                        </a:ext>
                      </a:extLst>
                    </p:cNvPr>
                    <p:cNvSpPr/>
                    <p:nvPr/>
                  </p:nvSpPr>
                  <p:spPr>
                    <a:xfrm>
                      <a:off x="1803011" y="224962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grpSp>
                  <p:nvGrpSpPr>
                    <p:cNvPr id="36" name="Group 35">
                      <a:extLst>
                        <a:ext uri="{FF2B5EF4-FFF2-40B4-BE49-F238E27FC236}">
                          <a16:creationId xmlns:a16="http://schemas.microsoft.com/office/drawing/2014/main" id="{8DE1CA54-8683-46E3-A7F2-46AA94D8AB29}"/>
                        </a:ext>
                      </a:extLst>
                    </p:cNvPr>
                    <p:cNvGrpSpPr/>
                    <p:nvPr/>
                  </p:nvGrpSpPr>
                  <p:grpSpPr>
                    <a:xfrm>
                      <a:off x="3068250" y="1960060"/>
                      <a:ext cx="1099920" cy="1188524"/>
                      <a:chOff x="1431235" y="2825994"/>
                      <a:chExt cx="1099920" cy="1188524"/>
                    </a:xfrm>
                  </p:grpSpPr>
                  <p:sp>
                    <p:nvSpPr>
                      <p:cNvPr id="43" name="Rectangle: Rounded Corners 42">
                        <a:extLst>
                          <a:ext uri="{FF2B5EF4-FFF2-40B4-BE49-F238E27FC236}">
                            <a16:creationId xmlns:a16="http://schemas.microsoft.com/office/drawing/2014/main" id="{04CD4628-9931-4E52-A335-2A1196033E80}"/>
                          </a:ext>
                        </a:extLst>
                      </p:cNvPr>
                      <p:cNvSpPr/>
                      <p:nvPr/>
                    </p:nvSpPr>
                    <p:spPr>
                      <a:xfrm>
                        <a:off x="1626113" y="282599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4" name="Straight Connector 43">
                        <a:extLst>
                          <a:ext uri="{FF2B5EF4-FFF2-40B4-BE49-F238E27FC236}">
                            <a16:creationId xmlns:a16="http://schemas.microsoft.com/office/drawing/2014/main" id="{7D8DBCDF-6D4C-4188-B26F-6D5FB459E67A}"/>
                          </a:ext>
                        </a:extLst>
                      </p:cNvPr>
                      <p:cNvCxnSpPr/>
                      <p:nvPr/>
                    </p:nvCxnSpPr>
                    <p:spPr>
                      <a:xfrm>
                        <a:off x="1431235" y="3429000"/>
                        <a:ext cx="109992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9C868CF6-1AD8-423A-AE7C-D9BBECCB8460}"/>
                          </a:ext>
                        </a:extLst>
                      </p:cNvPr>
                      <p:cNvSpPr/>
                      <p:nvPr/>
                    </p:nvSpPr>
                    <p:spPr>
                      <a:xfrm>
                        <a:off x="1626113" y="351970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grpSp>
                  <p:nvGrpSpPr>
                    <p:cNvPr id="37" name="Group 36">
                      <a:extLst>
                        <a:ext uri="{FF2B5EF4-FFF2-40B4-BE49-F238E27FC236}">
                          <a16:creationId xmlns:a16="http://schemas.microsoft.com/office/drawing/2014/main" id="{0BE204C2-754B-4622-8C04-6CBB5AAC0BCA}"/>
                        </a:ext>
                      </a:extLst>
                    </p:cNvPr>
                    <p:cNvGrpSpPr/>
                    <p:nvPr/>
                  </p:nvGrpSpPr>
                  <p:grpSpPr>
                    <a:xfrm>
                      <a:off x="7339718" y="1975300"/>
                      <a:ext cx="974467" cy="1188524"/>
                      <a:chOff x="3907306" y="2841234"/>
                      <a:chExt cx="974467" cy="1188524"/>
                    </a:xfrm>
                  </p:grpSpPr>
                  <p:sp>
                    <p:nvSpPr>
                      <p:cNvPr id="40" name="Rectangle: Rounded Corners 39">
                        <a:extLst>
                          <a:ext uri="{FF2B5EF4-FFF2-40B4-BE49-F238E27FC236}">
                            <a16:creationId xmlns:a16="http://schemas.microsoft.com/office/drawing/2014/main" id="{3FE89514-AE51-44FB-BCB2-ABF933313345}"/>
                          </a:ext>
                        </a:extLst>
                      </p:cNvPr>
                      <p:cNvSpPr/>
                      <p:nvPr/>
                    </p:nvSpPr>
                    <p:spPr>
                      <a:xfrm>
                        <a:off x="4064513" y="284123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7</a:t>
                        </a:r>
                      </a:p>
                    </p:txBody>
                  </p:sp>
                  <p:cxnSp>
                    <p:nvCxnSpPr>
                      <p:cNvPr id="41" name="Straight Connector 40">
                        <a:extLst>
                          <a:ext uri="{FF2B5EF4-FFF2-40B4-BE49-F238E27FC236}">
                            <a16:creationId xmlns:a16="http://schemas.microsoft.com/office/drawing/2014/main" id="{E0C4DC1F-69CF-4232-86B2-D537ADB25A77}"/>
                          </a:ext>
                        </a:extLst>
                      </p:cNvPr>
                      <p:cNvCxnSpPr>
                        <a:cxnSpLocks/>
                      </p:cNvCxnSpPr>
                      <p:nvPr/>
                    </p:nvCxnSpPr>
                    <p:spPr>
                      <a:xfrm>
                        <a:off x="3907306" y="344778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Rectangle: Rounded Corners 41">
                        <a:extLst>
                          <a:ext uri="{FF2B5EF4-FFF2-40B4-BE49-F238E27FC236}">
                            <a16:creationId xmlns:a16="http://schemas.microsoft.com/office/drawing/2014/main" id="{CC57F24B-CDC4-4D02-8770-221645DB1CE1}"/>
                          </a:ext>
                        </a:extLst>
                      </p:cNvPr>
                      <p:cNvSpPr/>
                      <p:nvPr/>
                    </p:nvSpPr>
                    <p:spPr>
                      <a:xfrm>
                        <a:off x="4064513" y="353494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grpSp>
                <p:sp>
                  <p:nvSpPr>
                    <p:cNvPr id="38" name="TextBox 37">
                      <a:extLst>
                        <a:ext uri="{FF2B5EF4-FFF2-40B4-BE49-F238E27FC236}">
                          <a16:creationId xmlns:a16="http://schemas.microsoft.com/office/drawing/2014/main" id="{2D6520C9-0803-4F3F-9CCC-2652CBEB125A}"/>
                        </a:ext>
                      </a:extLst>
                    </p:cNvPr>
                    <p:cNvSpPr txBox="1"/>
                    <p:nvPr/>
                  </p:nvSpPr>
                  <p:spPr>
                    <a:xfrm>
                      <a:off x="2603032" y="2207464"/>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39" name="TextBox 38">
                      <a:extLst>
                        <a:ext uri="{FF2B5EF4-FFF2-40B4-BE49-F238E27FC236}">
                          <a16:creationId xmlns:a16="http://schemas.microsoft.com/office/drawing/2014/main" id="{59F36311-5886-4A74-8B34-8B07361D4A0B}"/>
                        </a:ext>
                      </a:extLst>
                    </p:cNvPr>
                    <p:cNvSpPr txBox="1"/>
                    <p:nvPr/>
                  </p:nvSpPr>
                  <p:spPr>
                    <a:xfrm>
                      <a:off x="4357121" y="2207464"/>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2" name="Group 21">
                    <a:extLst>
                      <a:ext uri="{FF2B5EF4-FFF2-40B4-BE49-F238E27FC236}">
                        <a16:creationId xmlns:a16="http://schemas.microsoft.com/office/drawing/2014/main" id="{5F060073-20D5-4C89-A6C3-7D3BF3633367}"/>
                      </a:ext>
                    </a:extLst>
                  </p:cNvPr>
                  <p:cNvGrpSpPr/>
                  <p:nvPr/>
                </p:nvGrpSpPr>
                <p:grpSpPr>
                  <a:xfrm>
                    <a:off x="4668469" y="1724825"/>
                    <a:ext cx="4272315" cy="2778944"/>
                    <a:chOff x="4668469" y="1724825"/>
                    <a:chExt cx="4272315" cy="2778944"/>
                  </a:xfrm>
                </p:grpSpPr>
                <p:sp>
                  <p:nvSpPr>
                    <p:cNvPr id="23" name="TextBox 22">
                      <a:extLst>
                        <a:ext uri="{FF2B5EF4-FFF2-40B4-BE49-F238E27FC236}">
                          <a16:creationId xmlns:a16="http://schemas.microsoft.com/office/drawing/2014/main" id="{B4B36E3B-9FDB-492A-8CA9-5A5ED150A64F}"/>
                        </a:ext>
                      </a:extLst>
                    </p:cNvPr>
                    <p:cNvSpPr txBox="1"/>
                    <p:nvPr/>
                  </p:nvSpPr>
                  <p:spPr>
                    <a:xfrm>
                      <a:off x="6832362" y="1980867"/>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nvGrpSpPr>
                    <p:cNvPr id="24" name="Group 23">
                      <a:extLst>
                        <a:ext uri="{FF2B5EF4-FFF2-40B4-BE49-F238E27FC236}">
                          <a16:creationId xmlns:a16="http://schemas.microsoft.com/office/drawing/2014/main" id="{FA17D663-6C63-4282-85DD-FEA21F12FDE0}"/>
                        </a:ext>
                      </a:extLst>
                    </p:cNvPr>
                    <p:cNvGrpSpPr/>
                    <p:nvPr/>
                  </p:nvGrpSpPr>
                  <p:grpSpPr>
                    <a:xfrm>
                      <a:off x="4668469" y="1724825"/>
                      <a:ext cx="3326463" cy="2355061"/>
                      <a:chOff x="4668469" y="1724825"/>
                      <a:chExt cx="3326463" cy="2355061"/>
                    </a:xfrm>
                  </p:grpSpPr>
                  <p:cxnSp>
                    <p:nvCxnSpPr>
                      <p:cNvPr id="31" name="Straight Connector 30">
                        <a:extLst>
                          <a:ext uri="{FF2B5EF4-FFF2-40B4-BE49-F238E27FC236}">
                            <a16:creationId xmlns:a16="http://schemas.microsoft.com/office/drawing/2014/main" id="{381E6110-21B3-4850-8D46-E3E8731B04B8}"/>
                          </a:ext>
                        </a:extLst>
                      </p:cNvPr>
                      <p:cNvCxnSpPr>
                        <a:cxnSpLocks/>
                      </p:cNvCxnSpPr>
                      <p:nvPr/>
                    </p:nvCxnSpPr>
                    <p:spPr>
                      <a:xfrm flipV="1">
                        <a:off x="4668469" y="2304632"/>
                        <a:ext cx="2033061" cy="1102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BD0571C6-CFFF-46AC-B742-5F39DA884A21}"/>
                          </a:ext>
                        </a:extLst>
                      </p:cNvPr>
                      <p:cNvSpPr/>
                      <p:nvPr/>
                    </p:nvSpPr>
                    <p:spPr>
                      <a:xfrm>
                        <a:off x="4777017" y="1724825"/>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a:t>
                        </a:r>
                      </a:p>
                    </p:txBody>
                  </p:sp>
                  <p:sp>
                    <p:nvSpPr>
                      <p:cNvPr id="33" name="Rectangle: Rounded Corners 32">
                        <a:extLst>
                          <a:ext uri="{FF2B5EF4-FFF2-40B4-BE49-F238E27FC236}">
                            <a16:creationId xmlns:a16="http://schemas.microsoft.com/office/drawing/2014/main" id="{86BFEFB9-969C-417F-BA49-B8B26E12F45C}"/>
                          </a:ext>
                        </a:extLst>
                      </p:cNvPr>
                      <p:cNvSpPr/>
                      <p:nvPr/>
                    </p:nvSpPr>
                    <p:spPr>
                      <a:xfrm>
                        <a:off x="5417097" y="2418540"/>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34" name="TextBox 33">
                        <a:extLst>
                          <a:ext uri="{FF2B5EF4-FFF2-40B4-BE49-F238E27FC236}">
                            <a16:creationId xmlns:a16="http://schemas.microsoft.com/office/drawing/2014/main" id="{3DD2D8E6-284C-44C5-8AC8-2E94F83512E1}"/>
                          </a:ext>
                        </a:extLst>
                      </p:cNvPr>
                      <p:cNvSpPr txBox="1"/>
                      <p:nvPr/>
                    </p:nvSpPr>
                    <p:spPr>
                      <a:xfrm>
                        <a:off x="7627524" y="355666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nvGrpSpPr>
                    <p:cNvPr id="25" name="Group 24">
                      <a:extLst>
                        <a:ext uri="{FF2B5EF4-FFF2-40B4-BE49-F238E27FC236}">
                          <a16:creationId xmlns:a16="http://schemas.microsoft.com/office/drawing/2014/main" id="{3BFD6AE2-2E4B-488A-BB2C-6B104A256CD2}"/>
                        </a:ext>
                      </a:extLst>
                    </p:cNvPr>
                    <p:cNvGrpSpPr/>
                    <p:nvPr/>
                  </p:nvGrpSpPr>
                  <p:grpSpPr>
                    <a:xfrm>
                      <a:off x="7982506" y="3315245"/>
                      <a:ext cx="958278" cy="1188524"/>
                      <a:chOff x="6431357" y="3319792"/>
                      <a:chExt cx="958278" cy="1188524"/>
                    </a:xfrm>
                  </p:grpSpPr>
                  <p:cxnSp>
                    <p:nvCxnSpPr>
                      <p:cNvPr id="28" name="Straight Connector 27">
                        <a:extLst>
                          <a:ext uri="{FF2B5EF4-FFF2-40B4-BE49-F238E27FC236}">
                            <a16:creationId xmlns:a16="http://schemas.microsoft.com/office/drawing/2014/main" id="{5280E847-934A-4AF4-923A-8A40165A9F89}"/>
                          </a:ext>
                        </a:extLst>
                      </p:cNvPr>
                      <p:cNvCxnSpPr>
                        <a:cxnSpLocks/>
                      </p:cNvCxnSpPr>
                      <p:nvPr/>
                    </p:nvCxnSpPr>
                    <p:spPr>
                      <a:xfrm>
                        <a:off x="6431357" y="3910618"/>
                        <a:ext cx="958278"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Rectangle: Rounded Corners 28">
                        <a:extLst>
                          <a:ext uri="{FF2B5EF4-FFF2-40B4-BE49-F238E27FC236}">
                            <a16:creationId xmlns:a16="http://schemas.microsoft.com/office/drawing/2014/main" id="{918F0667-FE37-4EDA-959C-6F28A39168CC}"/>
                          </a:ext>
                        </a:extLst>
                      </p:cNvPr>
                      <p:cNvSpPr/>
                      <p:nvPr/>
                    </p:nvSpPr>
                    <p:spPr>
                      <a:xfrm>
                        <a:off x="6570385" y="3319792"/>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30" name="Rectangle: Rounded Corners 29">
                        <a:extLst>
                          <a:ext uri="{FF2B5EF4-FFF2-40B4-BE49-F238E27FC236}">
                            <a16:creationId xmlns:a16="http://schemas.microsoft.com/office/drawing/2014/main" id="{93BD24B8-9BCF-4304-9C03-10FA6A271FA5}"/>
                          </a:ext>
                        </a:extLst>
                      </p:cNvPr>
                      <p:cNvSpPr/>
                      <p:nvPr/>
                    </p:nvSpPr>
                    <p:spPr>
                      <a:xfrm>
                        <a:off x="6570385" y="4013507"/>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grpSp>
              </p:grpSp>
            </p:grpSp>
            <p:sp>
              <p:nvSpPr>
                <p:cNvPr id="48" name="Rectangle: Rounded Corners 47">
                  <a:extLst>
                    <a:ext uri="{FF2B5EF4-FFF2-40B4-BE49-F238E27FC236}">
                      <a16:creationId xmlns:a16="http://schemas.microsoft.com/office/drawing/2014/main" id="{7D5BF375-1245-45AC-A374-E528E65388C5}"/>
                    </a:ext>
                  </a:extLst>
                </p:cNvPr>
                <p:cNvSpPr/>
                <p:nvPr/>
              </p:nvSpPr>
              <p:spPr>
                <a:xfrm>
                  <a:off x="6004403" y="386152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F0A1790A-361B-4A80-9C40-B6F8FBFD08FD}"/>
                    </a:ext>
                  </a:extLst>
                </p:cNvPr>
                <p:cNvCxnSpPr>
                  <a:cxnSpLocks/>
                </p:cNvCxnSpPr>
                <p:nvPr/>
              </p:nvCxnSpPr>
              <p:spPr>
                <a:xfrm>
                  <a:off x="5847196" y="4468074"/>
                  <a:ext cx="974467"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 name="Rectangle: Rounded Corners 49">
                  <a:extLst>
                    <a:ext uri="{FF2B5EF4-FFF2-40B4-BE49-F238E27FC236}">
                      <a16:creationId xmlns:a16="http://schemas.microsoft.com/office/drawing/2014/main" id="{7F46B5CE-0D51-4815-B194-B7192D8CD00C}"/>
                    </a:ext>
                  </a:extLst>
                </p:cNvPr>
                <p:cNvSpPr/>
                <p:nvPr/>
              </p:nvSpPr>
              <p:spPr>
                <a:xfrm>
                  <a:off x="6004403" y="455523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1" name="TextBox 50">
                  <a:extLst>
                    <a:ext uri="{FF2B5EF4-FFF2-40B4-BE49-F238E27FC236}">
                      <a16:creationId xmlns:a16="http://schemas.microsoft.com/office/drawing/2014/main" id="{5D84483B-577D-4847-A584-E2572826A326}"/>
                    </a:ext>
                  </a:extLst>
                </p:cNvPr>
                <p:cNvSpPr txBox="1"/>
                <p:nvPr/>
              </p:nvSpPr>
              <p:spPr>
                <a:xfrm>
                  <a:off x="5367378" y="4114506"/>
                  <a:ext cx="333746"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sp>
              <p:nvSpPr>
                <p:cNvPr id="53" name="Rectangle: Rounded Corners 52">
                  <a:extLst>
                    <a:ext uri="{FF2B5EF4-FFF2-40B4-BE49-F238E27FC236}">
                      <a16:creationId xmlns:a16="http://schemas.microsoft.com/office/drawing/2014/main" id="{E69159A8-4D7E-4060-9074-807E90D28A2C}"/>
                    </a:ext>
                  </a:extLst>
                </p:cNvPr>
                <p:cNvSpPr/>
                <p:nvPr/>
              </p:nvSpPr>
              <p:spPr>
                <a:xfrm>
                  <a:off x="4287393" y="3858464"/>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54" name="Rectangle: Rounded Corners 53">
                  <a:extLst>
                    <a:ext uri="{FF2B5EF4-FFF2-40B4-BE49-F238E27FC236}">
                      <a16:creationId xmlns:a16="http://schemas.microsoft.com/office/drawing/2014/main" id="{A92AF652-7424-4E91-B4A4-A513FBE67F4A}"/>
                    </a:ext>
                  </a:extLst>
                </p:cNvPr>
                <p:cNvSpPr/>
                <p:nvPr/>
              </p:nvSpPr>
              <p:spPr>
                <a:xfrm>
                  <a:off x="4287393" y="4552179"/>
                  <a:ext cx="667387" cy="494809"/>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a:t>
                  </a:r>
                </a:p>
              </p:txBody>
            </p:sp>
            <p:sp>
              <p:nvSpPr>
                <p:cNvPr id="55" name="TextBox 54">
                  <a:extLst>
                    <a:ext uri="{FF2B5EF4-FFF2-40B4-BE49-F238E27FC236}">
                      <a16:creationId xmlns:a16="http://schemas.microsoft.com/office/drawing/2014/main" id="{7514A541-C40A-41E8-AF10-6DAD4E3938B7}"/>
                    </a:ext>
                  </a:extLst>
                </p:cNvPr>
                <p:cNvSpPr txBox="1"/>
                <p:nvPr/>
              </p:nvSpPr>
              <p:spPr>
                <a:xfrm>
                  <a:off x="3773913" y="4114506"/>
                  <a:ext cx="367408" cy="523220"/>
                </a:xfrm>
                <a:prstGeom prst="rect">
                  <a:avLst/>
                </a:prstGeom>
                <a:noFill/>
              </p:spPr>
              <p:txBody>
                <a:bodyPr wrap="none" rtlCol="0">
                  <a:spAutoFit/>
                </a:bodyPr>
                <a:lstStyle/>
                <a:p>
                  <a:r>
                    <a:rPr lang="en-US" sz="2800" dirty="0">
                      <a:solidFill>
                        <a:schemeClr val="tx1">
                          <a:lumMod val="65000"/>
                          <a:lumOff val="35000"/>
                        </a:schemeClr>
                      </a:solidFill>
                      <a:latin typeface="+mj-lt"/>
                    </a:rPr>
                    <a:t>=</a:t>
                  </a:r>
                  <a:endParaRPr lang="fr-FR" sz="2800" dirty="0">
                    <a:solidFill>
                      <a:schemeClr val="tx1">
                        <a:lumMod val="65000"/>
                        <a:lumOff val="35000"/>
                      </a:schemeClr>
                    </a:solidFill>
                    <a:latin typeface="+mj-lt"/>
                  </a:endParaRPr>
                </a:p>
              </p:txBody>
            </p:sp>
          </p:grpSp>
        </p:grpSp>
      </p:grpSp>
    </p:spTree>
    <p:custDataLst>
      <p:tags r:id="rId1"/>
    </p:custDataLst>
    <p:extLst>
      <p:ext uri="{BB962C8B-B14F-4D97-AF65-F5344CB8AC3E}">
        <p14:creationId xmlns:p14="http://schemas.microsoft.com/office/powerpoint/2010/main" val="36224252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68"/>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2.xml><?xml version="1.0" encoding="utf-8"?>
<ds:datastoreItem xmlns:ds="http://schemas.openxmlformats.org/officeDocument/2006/customXml" ds:itemID="{44408FFC-212A-4531-957F-1FE54997EF35}"/>
</file>

<file path=customXml/itemProps3.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7451</TotalTime>
  <Words>2523</Words>
  <Application>Microsoft Office PowerPoint</Application>
  <PresentationFormat>Widescreen</PresentationFormat>
  <Paragraphs>381</Paragraphs>
  <Slides>28</Slides>
  <Notes>27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Arial</vt:lpstr>
      <vt:lpstr>Calibri</vt:lpstr>
      <vt:lpstr>Cambria Math</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681</cp:revision>
  <dcterms:created xsi:type="dcterms:W3CDTF">2020-11-03T06:34:51Z</dcterms:created>
  <dcterms:modified xsi:type="dcterms:W3CDTF">2023-09-27T09:38:50Z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29500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