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8"/>
  </p:notesMasterIdLst>
  <p:handoutMasterIdLst>
    <p:handoutMasterId r:id="rId19"/>
  </p:handoutMasterIdLst>
  <p:sldIdLst>
    <p:sldId id="256" r:id="rId5"/>
    <p:sldId id="719" r:id="rId6"/>
    <p:sldId id="527" r:id="rId7"/>
    <p:sldId id="1961" r:id="rId8"/>
    <p:sldId id="1967" r:id="rId9"/>
    <p:sldId id="1912" r:id="rId10"/>
    <p:sldId id="528" r:id="rId11"/>
    <p:sldId id="1976" r:id="rId12"/>
    <p:sldId id="1945" r:id="rId13"/>
    <p:sldId id="1979" r:id="rId14"/>
    <p:sldId id="1981" r:id="rId15"/>
    <p:sldId id="1982" r:id="rId16"/>
    <p:sldId id="2161" r:id="rId17"/>
  </p:sldIdLst>
  <p:sldSz cx="12192000" cy="6858000"/>
  <p:notesSz cx="6858000" cy="9144000"/>
  <p:custDataLst>
    <p:tags r:id="rId2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864" userDrawn="1">
          <p15:clr>
            <a:srgbClr val="A4A3A4"/>
          </p15:clr>
        </p15:guide>
        <p15:guide id="2" pos="703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56" clrIdx="15">
    <p:extLst>
      <p:ext uri="{19B8F6BF-5375-455C-9EA6-DF929625EA0E}">
        <p15:presenceInfo xmlns:p15="http://schemas.microsoft.com/office/powerpoint/2012/main" userId="S::Theresia.Tabchi@qitabi.org::04654ed0-3f64-44cb-b32b-c45aabe67ae5" providerId="AD"/>
      </p:ext>
    </p:extLst>
  </p:cmAuthor>
  <p:cmAuthor id="16" name="Khatchig-Hrag" initials="K" lastIdx="1" clrIdx="16">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15147A-7770-D2EC-66AB-2FB268682CD6}" v="50" dt="2023-09-28T10:45:40.268"/>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8" autoAdjust="0"/>
    <p:restoredTop sz="67965" autoAdjust="0"/>
  </p:normalViewPr>
  <p:slideViewPr>
    <p:cSldViewPr snapToGrid="0">
      <p:cViewPr varScale="1">
        <p:scale>
          <a:sx n="58" d="100"/>
          <a:sy n="58" d="100"/>
        </p:scale>
        <p:origin x="1622" y="58"/>
      </p:cViewPr>
      <p:guideLst>
        <p:guide orient="horz" pos="3864"/>
        <p:guide pos="7032"/>
      </p:guideLst>
    </p:cSldViewPr>
  </p:slideViewPr>
  <p:outlineViewPr>
    <p:cViewPr>
      <p:scale>
        <a:sx n="33" d="100"/>
        <a:sy n="33" d="100"/>
      </p:scale>
      <p:origin x="0" y="-16704"/>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02" Type="http://schemas.openxmlformats.org/officeDocument/2006/relationships/commentAuthors" Target="commentAuthors.xml"/><Relationship Id="rId207"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l Kharma" userId="S::amal.kharma@qitabi.org::d8f6fd82-88e1-4038-9955-e689c2ee073f" providerId="AD" clId="Web-{A415147A-7770-D2EC-66AB-2FB268682CD6}"/>
    <pc:docChg chg="modSld">
      <pc:chgData name="Amal Kharma" userId="S::amal.kharma@qitabi.org::d8f6fd82-88e1-4038-9955-e689c2ee073f" providerId="AD" clId="Web-{A415147A-7770-D2EC-66AB-2FB268682CD6}" dt="2023-09-28T10:45:40.268" v="19" actId="20577"/>
      <pc:docMkLst>
        <pc:docMk/>
      </pc:docMkLst>
      <pc:sldChg chg="modSp">
        <pc:chgData name="Amal Kharma" userId="S::amal.kharma@qitabi.org::d8f6fd82-88e1-4038-9955-e689c2ee073f" providerId="AD" clId="Web-{A415147A-7770-D2EC-66AB-2FB268682CD6}" dt="2023-09-28T10:44:32.593" v="0" actId="20577"/>
        <pc:sldMkLst>
          <pc:docMk/>
          <pc:sldMk cId="930095966" sldId="719"/>
        </pc:sldMkLst>
        <pc:spChg chg="mod">
          <ac:chgData name="Amal Kharma" userId="S::amal.kharma@qitabi.org::d8f6fd82-88e1-4038-9955-e689c2ee073f" providerId="AD" clId="Web-{A415147A-7770-D2EC-66AB-2FB268682CD6}" dt="2023-09-28T10:44:32.593" v="0" actId="20577"/>
          <ac:spMkLst>
            <pc:docMk/>
            <pc:sldMk cId="930095966" sldId="719"/>
            <ac:spMk id="14" creationId="{31B4FE51-9FF9-46AE-93A1-AA486ECCB4B4}"/>
          </ac:spMkLst>
        </pc:spChg>
      </pc:sldChg>
      <pc:sldChg chg="modSp">
        <pc:chgData name="Amal Kharma" userId="S::amal.kharma@qitabi.org::d8f6fd82-88e1-4038-9955-e689c2ee073f" providerId="AD" clId="Web-{A415147A-7770-D2EC-66AB-2FB268682CD6}" dt="2023-09-28T10:44:48.313" v="3" actId="20577"/>
        <pc:sldMkLst>
          <pc:docMk/>
          <pc:sldMk cId="1415792656" sldId="1912"/>
        </pc:sldMkLst>
        <pc:spChg chg="mod">
          <ac:chgData name="Amal Kharma" userId="S::amal.kharma@qitabi.org::d8f6fd82-88e1-4038-9955-e689c2ee073f" providerId="AD" clId="Web-{A415147A-7770-D2EC-66AB-2FB268682CD6}" dt="2023-09-28T10:44:48.313" v="3" actId="20577"/>
          <ac:spMkLst>
            <pc:docMk/>
            <pc:sldMk cId="1415792656" sldId="1912"/>
            <ac:spMk id="2" creationId="{5233F495-E063-4FC7-AE17-504E9DE6ED45}"/>
          </ac:spMkLst>
        </pc:spChg>
      </pc:sldChg>
      <pc:sldChg chg="modSp">
        <pc:chgData name="Amal Kharma" userId="S::amal.kharma@qitabi.org::d8f6fd82-88e1-4038-9955-e689c2ee073f" providerId="AD" clId="Web-{A415147A-7770-D2EC-66AB-2FB268682CD6}" dt="2023-09-28T10:45:06.204" v="8" actId="20577"/>
        <pc:sldMkLst>
          <pc:docMk/>
          <pc:sldMk cId="3730852198" sldId="1945"/>
        </pc:sldMkLst>
        <pc:spChg chg="mod">
          <ac:chgData name="Amal Kharma" userId="S::amal.kharma@qitabi.org::d8f6fd82-88e1-4038-9955-e689c2ee073f" providerId="AD" clId="Web-{A415147A-7770-D2EC-66AB-2FB268682CD6}" dt="2023-09-28T10:45:06.204" v="8" actId="20577"/>
          <ac:spMkLst>
            <pc:docMk/>
            <pc:sldMk cId="3730852198" sldId="1945"/>
            <ac:spMk id="2" creationId="{EAFE406F-6A07-4199-B8EC-00309B311A8C}"/>
          </ac:spMkLst>
        </pc:spChg>
      </pc:sldChg>
      <pc:sldChg chg="modSp">
        <pc:chgData name="Amal Kharma" userId="S::amal.kharma@qitabi.org::d8f6fd82-88e1-4038-9955-e689c2ee073f" providerId="AD" clId="Web-{A415147A-7770-D2EC-66AB-2FB268682CD6}" dt="2023-09-28T10:44:37.781" v="1" actId="20577"/>
        <pc:sldMkLst>
          <pc:docMk/>
          <pc:sldMk cId="159284398" sldId="1961"/>
        </pc:sldMkLst>
        <pc:spChg chg="mod">
          <ac:chgData name="Amal Kharma" userId="S::amal.kharma@qitabi.org::d8f6fd82-88e1-4038-9955-e689c2ee073f" providerId="AD" clId="Web-{A415147A-7770-D2EC-66AB-2FB268682CD6}" dt="2023-09-28T10:44:37.781" v="1" actId="20577"/>
          <ac:spMkLst>
            <pc:docMk/>
            <pc:sldMk cId="159284398" sldId="1961"/>
            <ac:spMk id="2" creationId="{010BD87E-D3C4-4A4B-AE2A-1DB2ADBBFCC7}"/>
          </ac:spMkLst>
        </pc:spChg>
      </pc:sldChg>
      <pc:sldChg chg="modSp">
        <pc:chgData name="Amal Kharma" userId="S::amal.kharma@qitabi.org::d8f6fd82-88e1-4038-9955-e689c2ee073f" providerId="AD" clId="Web-{A415147A-7770-D2EC-66AB-2FB268682CD6}" dt="2023-09-28T10:44:43.469" v="2" actId="20577"/>
        <pc:sldMkLst>
          <pc:docMk/>
          <pc:sldMk cId="2248187862" sldId="1967"/>
        </pc:sldMkLst>
        <pc:spChg chg="mod">
          <ac:chgData name="Amal Kharma" userId="S::amal.kharma@qitabi.org::d8f6fd82-88e1-4038-9955-e689c2ee073f" providerId="AD" clId="Web-{A415147A-7770-D2EC-66AB-2FB268682CD6}" dt="2023-09-28T10:44:43.469" v="2" actId="20577"/>
          <ac:spMkLst>
            <pc:docMk/>
            <pc:sldMk cId="2248187862" sldId="1967"/>
            <ac:spMk id="2" creationId="{010BD87E-D3C4-4A4B-AE2A-1DB2ADBBFCC7}"/>
          </ac:spMkLst>
        </pc:spChg>
      </pc:sldChg>
      <pc:sldChg chg="modSp">
        <pc:chgData name="Amal Kharma" userId="S::amal.kharma@qitabi.org::d8f6fd82-88e1-4038-9955-e689c2ee073f" providerId="AD" clId="Web-{A415147A-7770-D2EC-66AB-2FB268682CD6}" dt="2023-09-28T10:44:59.719" v="7" actId="20577"/>
        <pc:sldMkLst>
          <pc:docMk/>
          <pc:sldMk cId="3672127865" sldId="1976"/>
        </pc:sldMkLst>
        <pc:spChg chg="mod">
          <ac:chgData name="Amal Kharma" userId="S::amal.kharma@qitabi.org::d8f6fd82-88e1-4038-9955-e689c2ee073f" providerId="AD" clId="Web-{A415147A-7770-D2EC-66AB-2FB268682CD6}" dt="2023-09-28T10:44:59.719" v="7" actId="20577"/>
          <ac:spMkLst>
            <pc:docMk/>
            <pc:sldMk cId="3672127865" sldId="1976"/>
            <ac:spMk id="2" creationId="{EAFE406F-6A07-4199-B8EC-00309B311A8C}"/>
          </ac:spMkLst>
        </pc:spChg>
      </pc:sldChg>
      <pc:sldChg chg="modSp">
        <pc:chgData name="Amal Kharma" userId="S::amal.kharma@qitabi.org::d8f6fd82-88e1-4038-9955-e689c2ee073f" providerId="AD" clId="Web-{A415147A-7770-D2EC-66AB-2FB268682CD6}" dt="2023-09-28T10:45:16.704" v="11" actId="20577"/>
        <pc:sldMkLst>
          <pc:docMk/>
          <pc:sldMk cId="1620214180" sldId="1979"/>
        </pc:sldMkLst>
        <pc:spChg chg="mod">
          <ac:chgData name="Amal Kharma" userId="S::amal.kharma@qitabi.org::d8f6fd82-88e1-4038-9955-e689c2ee073f" providerId="AD" clId="Web-{A415147A-7770-D2EC-66AB-2FB268682CD6}" dt="2023-09-28T10:45:16.704" v="11" actId="20577"/>
          <ac:spMkLst>
            <pc:docMk/>
            <pc:sldMk cId="1620214180" sldId="1979"/>
            <ac:spMk id="2" creationId="{EAFE406F-6A07-4199-B8EC-00309B311A8C}"/>
          </ac:spMkLst>
        </pc:spChg>
      </pc:sldChg>
      <pc:sldChg chg="modSp">
        <pc:chgData name="Amal Kharma" userId="S::amal.kharma@qitabi.org::d8f6fd82-88e1-4038-9955-e689c2ee073f" providerId="AD" clId="Web-{A415147A-7770-D2EC-66AB-2FB268682CD6}" dt="2023-09-28T10:45:27.033" v="14" actId="20577"/>
        <pc:sldMkLst>
          <pc:docMk/>
          <pc:sldMk cId="1500011438" sldId="1981"/>
        </pc:sldMkLst>
        <pc:spChg chg="mod">
          <ac:chgData name="Amal Kharma" userId="S::amal.kharma@qitabi.org::d8f6fd82-88e1-4038-9955-e689c2ee073f" providerId="AD" clId="Web-{A415147A-7770-D2EC-66AB-2FB268682CD6}" dt="2023-09-28T10:45:27.033" v="14" actId="20577"/>
          <ac:spMkLst>
            <pc:docMk/>
            <pc:sldMk cId="1500011438" sldId="1981"/>
            <ac:spMk id="2" creationId="{EAFE406F-6A07-4199-B8EC-00309B311A8C}"/>
          </ac:spMkLst>
        </pc:spChg>
      </pc:sldChg>
      <pc:sldChg chg="modSp">
        <pc:chgData name="Amal Kharma" userId="S::amal.kharma@qitabi.org::d8f6fd82-88e1-4038-9955-e689c2ee073f" providerId="AD" clId="Web-{A415147A-7770-D2EC-66AB-2FB268682CD6}" dt="2023-09-28T10:45:40.268" v="19" actId="20577"/>
        <pc:sldMkLst>
          <pc:docMk/>
          <pc:sldMk cId="2847184020" sldId="1982"/>
        </pc:sldMkLst>
        <pc:spChg chg="mod">
          <ac:chgData name="Amal Kharma" userId="S::amal.kharma@qitabi.org::d8f6fd82-88e1-4038-9955-e689c2ee073f" providerId="AD" clId="Web-{A415147A-7770-D2EC-66AB-2FB268682CD6}" dt="2023-09-28T10:45:40.268" v="19" actId="20577"/>
          <ac:spMkLst>
            <pc:docMk/>
            <pc:sldMk cId="2847184020" sldId="1982"/>
            <ac:spMk id="2" creationId="{EAFE406F-6A07-4199-B8EC-00309B311A8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29-Sep-23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Sélectionnez dans la figure donnée, les paires de segments qui sont portées par des droites parallèles. Il peut y avoir plus qu'une bonne réponse.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effectLst/>
              <a:latin typeface="Times New Roman" panose="02020603050405020304" pitchFamily="18" charset="0"/>
            </a:endParaRPr>
          </a:p>
          <a:p>
            <a:r>
              <a:rPr lang="fr-FR" sz="12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200" b="1" dirty="0">
                <a:effectLst/>
                <a:latin typeface="Times New Roman" panose="02020603050405020304" pitchFamily="18" charset="0"/>
                <a:ea typeface="Calibri" panose="020F0502020204030204" pitchFamily="34" charset="0"/>
                <a:cs typeface="Arial" panose="020B0604020202020204" pitchFamily="34" charset="0"/>
              </a:rPr>
              <a:t>« </a:t>
            </a:r>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et (BC) se rencontrent,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(BC) et (ED)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(DE) et (AB)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et (CD)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La seule paire de droites qui ne se rencontrent pas sont (AE) et (BC), alors elles sont des droites parallèles.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10</a:t>
            </a:fld>
            <a:endParaRPr lang="fr-FR" sz="1200" dirty="0">
              <a:ea typeface="Calibri"/>
              <a:cs typeface="Calibri"/>
              <a:sym typeface="Calibri"/>
            </a:endParaRPr>
          </a:p>
        </p:txBody>
      </p:sp>
    </p:spTree>
    <p:extLst>
      <p:ext uri="{BB962C8B-B14F-4D97-AF65-F5344CB8AC3E}">
        <p14:creationId xmlns:p14="http://schemas.microsoft.com/office/powerpoint/2010/main" val="1312950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Utilisez la carte donnée pour répondre à la question.</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Identifiez une rue qui est parallèle à (AH). »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La rue (AH) est verticale, la rue (BG) est verticale aussi, donc (BG) est parallèle à la rue (AH).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Segoe UI" panose="020B0502040204020203" pitchFamily="34" charset="0"/>
              </a:rPr>
              <a:t>Acceptez (GB) comme une réponse correcte aussi.</a:t>
            </a: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11</a:t>
            </a:fld>
            <a:endParaRPr lang="fr-FR" sz="1200" dirty="0">
              <a:ea typeface="Calibri"/>
              <a:cs typeface="Calibri"/>
              <a:sym typeface="Calibri"/>
            </a:endParaRPr>
          </a:p>
        </p:txBody>
      </p:sp>
    </p:spTree>
    <p:extLst>
      <p:ext uri="{BB962C8B-B14F-4D97-AF65-F5344CB8AC3E}">
        <p14:creationId xmlns:p14="http://schemas.microsoft.com/office/powerpoint/2010/main" val="841541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Utilisez la carte donnée pour répondre à la question.</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Identifiez une rue parallèle à (DC). »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1" dirty="0"/>
          </a:p>
          <a:p>
            <a:r>
              <a:rPr lang="fr-FR" sz="120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200" b="1">
                <a:effectLst/>
                <a:latin typeface="Times New Roman" panose="02020603050405020304" pitchFamily="18" charset="0"/>
                <a:ea typeface="Calibri" panose="020F0502020204030204" pitchFamily="34" charset="0"/>
                <a:cs typeface="Arial" panose="020B0604020202020204" pitchFamily="34" charset="0"/>
              </a:rPr>
              <a:t>« </a:t>
            </a:r>
            <a:r>
              <a:rPr lang="fr-FR" sz="1200" b="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La </a:t>
            </a:r>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rue (DC) est horizontale, la rue (FE) est horizontale aussi, donc la rue (FE) est parallèle à la rue (DC). »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dirty="0">
                <a:effectLst/>
                <a:latin typeface="Segoe UI" panose="020B0502040204020203" pitchFamily="34" charset="0"/>
              </a:rPr>
              <a:t>Acceptez (EF) comme réponse correcte aussi.</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dirty="0">
              <a:effectLst/>
              <a:latin typeface="Segoe UI" panose="020B0502040204020203"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dirty="0">
                <a:effectLst/>
                <a:latin typeface="Times New Roman" panose="02020603050405020304" pitchFamily="18" charset="0"/>
                <a:ea typeface="Calibri" panose="020F0502020204030204" pitchFamily="34" charset="0"/>
              </a:rPr>
              <a:t>Après cette partie, vous pouvez travailler avec les élèves le problème 1 du chapitre 9 à la page 75 du livre.</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12</a:t>
            </a:fld>
            <a:endParaRPr lang="fr-FR" sz="1200" dirty="0">
              <a:ea typeface="Calibri"/>
              <a:cs typeface="Calibri"/>
              <a:sym typeface="Calibri"/>
            </a:endParaRPr>
          </a:p>
        </p:txBody>
      </p:sp>
    </p:spTree>
    <p:extLst>
      <p:ext uri="{BB962C8B-B14F-4D97-AF65-F5344CB8AC3E}">
        <p14:creationId xmlns:p14="http://schemas.microsoft.com/office/powerpoint/2010/main" val="791010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2800" noProof="0" dirty="0">
                <a:solidFill>
                  <a:schemeClr val="tx1">
                    <a:lumMod val="65000"/>
                    <a:lumOff val="35000"/>
                  </a:schemeClr>
                </a:solidFill>
                <a:latin typeface="Comic Sans MS"/>
              </a:rPr>
              <a:t>Reconnaître et dessiner deux droites parallèles.</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 d’apprentissage spécifique</a:t>
            </a:r>
            <a:endParaRPr kumimoji="0" lang="fr-FR"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fr-FR" sz="2400" noProof="0" dirty="0">
                <a:solidFill>
                  <a:prstClr val="black">
                    <a:lumMod val="65000"/>
                    <a:lumOff val="35000"/>
                  </a:prstClr>
                </a:solidFill>
                <a:latin typeface="Comic Sans MS"/>
              </a:rPr>
              <a:t>Distinguer (identifier) deux droites concourantes, deux droites parallèles. </a:t>
            </a:r>
          </a:p>
          <a:p>
            <a:pPr>
              <a:spcBef>
                <a:spcPts val="1400"/>
              </a:spcBef>
              <a:buSzPts val="2000"/>
            </a:pPr>
            <a:endParaRPr lang="fr-FR" sz="3200"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Les droites dont l’écart est toujours le même sont appelées droites parallèles. Les droites parallèles ne se rencontrent pas.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Calibri" panose="020F0502020204030204" pitchFamily="34" charset="0"/>
                <a:cs typeface="Arial" panose="020B0604020202020204" pitchFamily="34" charset="0"/>
              </a:rPr>
              <a:t>Dans l'exemple illustré, la droite (AB) est parallèle à la droite (CD). »</a:t>
            </a: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dirty="0">
              <a:latin typeface="Comic Sans MS" panose="030F0702030302020204" pitchFamily="66" charset="0"/>
            </a:endParaRPr>
          </a:p>
        </p:txBody>
      </p:sp>
    </p:spTree>
    <p:extLst>
      <p:ext uri="{BB962C8B-B14F-4D97-AF65-F5344CB8AC3E}">
        <p14:creationId xmlns:p14="http://schemas.microsoft.com/office/powerpoint/2010/main" val="377089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Les droites qui se rencontrent sont appelées droites concourantes ou droites sécantes.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Calibri" panose="020F0502020204030204" pitchFamily="34" charset="0"/>
                <a:cs typeface="Arial" panose="020B0604020202020204" pitchFamily="34" charset="0"/>
              </a:rPr>
              <a:t>Dans l'exemple illustré, les droites (AB) et (CD) sont concourantes ou sécantes. Elles se rencontrent au point 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dirty="0">
              <a:latin typeface="Comic Sans MS" panose="030F0702030302020204" pitchFamily="66" charset="0"/>
            </a:endParaRPr>
          </a:p>
        </p:txBody>
      </p:sp>
    </p:spTree>
    <p:extLst>
      <p:ext uri="{BB962C8B-B14F-4D97-AF65-F5344CB8AC3E}">
        <p14:creationId xmlns:p14="http://schemas.microsoft.com/office/powerpoint/2010/main" val="406733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indent="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Dans la figure de gauche, (AB) est parallèle à (CD).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Dans la figure de droite, (AB) et (CD) se rencontrent au point E. Nous disons que (AB) et (CD) sont concourantes. » </a:t>
            </a:r>
          </a:p>
          <a:p>
            <a:pPr marL="91440"/>
            <a:endParaRPr lang="en-US" sz="1000" b="1"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dirty="0">
              <a:latin typeface="Comic Sans MS" panose="030F0702030302020204" pitchFamily="66" charset="0"/>
            </a:endParaRPr>
          </a:p>
        </p:txBody>
      </p:sp>
    </p:spTree>
    <p:extLst>
      <p:ext uri="{BB962C8B-B14F-4D97-AF65-F5344CB8AC3E}">
        <p14:creationId xmlns:p14="http://schemas.microsoft.com/office/powerpoint/2010/main" val="754584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Sélectionnez les paires de droites parallèles. Il peut y avoir plus qu’une bonne réponse.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effectLst/>
              <a:latin typeface="Times New Roman" panose="02020603050405020304" pitchFamily="18" charset="0"/>
            </a:endParaRPr>
          </a:p>
          <a:p>
            <a:r>
              <a:rPr lang="fr-FR" sz="12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200" b="1" dirty="0">
                <a:effectLst/>
                <a:latin typeface="Times New Roman" panose="02020603050405020304" pitchFamily="18" charset="0"/>
                <a:ea typeface="Calibri" panose="020F0502020204030204" pitchFamily="34" charset="0"/>
                <a:cs typeface="Arial" panose="020B0604020202020204" pitchFamily="34" charset="0"/>
              </a:rPr>
              <a:t>« </a:t>
            </a:r>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et (CD) se rencontrent,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(AB) et (PQ)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(CD) et (PQ)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(CD) et (MN) se rencontreront si nous les prolongeons, alors elles sont des droites concourantes.</a:t>
            </a:r>
          </a:p>
          <a:p>
            <a:r>
              <a:rPr lang="fr-FR" sz="12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La seule paire de droites qui ne se rencontrent pas sont (AB) et (MN), alors elles sont des droites parallèles.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8</a:t>
            </a:fld>
            <a:endParaRPr lang="fr-FR" sz="1200" dirty="0">
              <a:ea typeface="Calibri"/>
              <a:cs typeface="Calibri"/>
              <a:sym typeface="Calibri"/>
            </a:endParaRPr>
          </a:p>
        </p:txBody>
      </p:sp>
    </p:spTree>
    <p:extLst>
      <p:ext uri="{BB962C8B-B14F-4D97-AF65-F5344CB8AC3E}">
        <p14:creationId xmlns:p14="http://schemas.microsoft.com/office/powerpoint/2010/main" val="3071004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lvl="1">
              <a:buSzPts val="6000"/>
              <a:buFont typeface="Comic Sans MS"/>
              <a:buNone/>
            </a:pPr>
            <a:r>
              <a:rPr lang="fr-FR" sz="32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3200" b="1" dirty="0">
                <a:effectLst/>
                <a:latin typeface="Times New Roman" panose="02020603050405020304" pitchFamily="18" charset="0"/>
                <a:ea typeface="Calibri" panose="020F0502020204030204" pitchFamily="34" charset="0"/>
                <a:cs typeface="Arial" panose="020B0604020202020204" pitchFamily="34" charset="0"/>
              </a:rPr>
              <a:t>« </a:t>
            </a:r>
            <a:r>
              <a:rPr lang="fr-FR" sz="3200" b="1" dirty="0">
                <a:solidFill>
                  <a:prstClr val="white"/>
                </a:solidFill>
                <a:latin typeface="Comic Sans MS"/>
                <a:sym typeface="Comic Sans MS"/>
              </a:rPr>
              <a:t>Quelle figure représente des droites parallèles ? » </a:t>
            </a:r>
          </a:p>
          <a:p>
            <a:pPr marL="457200" lvl="1">
              <a:buSzPts val="6000"/>
              <a:buFont typeface="Comic Sans MS"/>
              <a:buNone/>
            </a:pPr>
            <a:endParaRPr lang="en-US" sz="3200" b="1" dirty="0">
              <a:solidFill>
                <a:prstClr val="white"/>
              </a:solidFill>
              <a:latin typeface="Comic Sans MS"/>
              <a:sym typeface="Comic Sans MS"/>
            </a:endParaRPr>
          </a:p>
          <a:p>
            <a:pPr marL="457200" lvl="1">
              <a:buSzPts val="6000"/>
              <a:buFont typeface="Comic Sans MS"/>
              <a:buNone/>
            </a:pPr>
            <a:r>
              <a:rPr lang="fr-FR" sz="32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3200" b="1" dirty="0">
                <a:effectLst/>
                <a:latin typeface="Times New Roman" panose="02020603050405020304" pitchFamily="18" charset="0"/>
                <a:ea typeface="Calibri" panose="020F0502020204030204" pitchFamily="34" charset="0"/>
                <a:cs typeface="Arial" panose="020B0604020202020204" pitchFamily="34" charset="0"/>
              </a:rPr>
              <a:t>« </a:t>
            </a:r>
            <a:r>
              <a:rPr lang="fr-FR" sz="3200" b="1" dirty="0">
                <a:solidFill>
                  <a:prstClr val="white"/>
                </a:solidFill>
                <a:latin typeface="Comic Sans MS"/>
                <a:sym typeface="Comic Sans MS"/>
              </a:rPr>
              <a:t>Les droites dont l’écart est toujours le même et qui ne se rencontrent pas sont des droites parallèles. » </a:t>
            </a:r>
          </a:p>
          <a:p>
            <a:pPr marL="457200" lvl="1">
              <a:buSzPts val="6000"/>
              <a:buFont typeface="Comic Sans MS"/>
              <a:buNone/>
            </a:pPr>
            <a:endParaRPr lang="en-GB" sz="3200" b="1" dirty="0">
              <a:solidFill>
                <a:prstClr val="white"/>
              </a:solidFill>
              <a:latin typeface="Comic Sans MS"/>
              <a:sym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9</a:t>
            </a:fld>
            <a:endParaRPr lang="fr-FR" sz="1200" dirty="0">
              <a:ea typeface="Calibri"/>
              <a:cs typeface="Calibri"/>
              <a:sym typeface="Calibri"/>
            </a:endParaRPr>
          </a:p>
        </p:txBody>
      </p:sp>
    </p:spTree>
    <p:extLst>
      <p:ext uri="{BB962C8B-B14F-4D97-AF65-F5344CB8AC3E}">
        <p14:creationId xmlns:p14="http://schemas.microsoft.com/office/powerpoint/2010/main" val="4032290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0044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5.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8.sv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18.sv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slideLayout" Target="../slideLayouts/slideLayout10.xml"/><Relationship Id="rId1" Type="http://schemas.openxmlformats.org/officeDocument/2006/relationships/tags" Target="../tags/tag24.xm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3.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1" name="TextBox 10">
            <a:extLst>
              <a:ext uri="{FF2B5EF4-FFF2-40B4-BE49-F238E27FC236}">
                <a16:creationId xmlns:a16="http://schemas.microsoft.com/office/drawing/2014/main" id="{C983E7D6-7A8A-4B59-AB8D-F0583A4B1FA8}"/>
              </a:ext>
            </a:extLst>
          </p:cNvPr>
          <p:cNvSpPr txBox="1"/>
          <p:nvPr/>
        </p:nvSpPr>
        <p:spPr>
          <a:xfrm>
            <a:off x="-8658" y="2898278"/>
            <a:ext cx="6886536" cy="830997"/>
          </a:xfrm>
          <a:prstGeom prst="rect">
            <a:avLst/>
          </a:prstGeom>
          <a:solidFill>
            <a:schemeClr val="accent5">
              <a:lumMod val="40000"/>
              <a:lumOff val="60000"/>
            </a:schemeClr>
          </a:solidFill>
        </p:spPr>
        <p:txBody>
          <a:bodyPr wrap="square" lIns="91440" tIns="45720" rIns="91440" bIns="45720" rtlCol="0" anchor="t">
            <a:spAutoFit/>
          </a:bodyPr>
          <a:lstStyle/>
          <a:p>
            <a:pPr marL="27432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fr-FR" sz="4800" b="1" dirty="0">
                <a:solidFill>
                  <a:schemeClr val="accent2">
                    <a:lumMod val="75000"/>
                  </a:schemeClr>
                </a:solidFill>
                <a:latin typeface="Comic Sans MS"/>
              </a:rPr>
              <a:t>EB4 – Chapitre 9 </a:t>
            </a:r>
            <a:endParaRPr kumimoji="0" lang="fr-FR" sz="4800" b="1" i="0" u="none" strike="noStrike" kern="0" cap="none" spc="0" normalizeH="0" baseline="0" dirty="0">
              <a:ln>
                <a:noFill/>
              </a:ln>
              <a:solidFill>
                <a:srgbClr val="009DD9">
                  <a:lumMod val="75000"/>
                </a:srgbClr>
              </a:solidFill>
              <a:effectLst/>
              <a:uLnTx/>
              <a:uFillTx/>
              <a:latin typeface="Comic Sans MS" panose="030F0702030302020204" pitchFamily="66" charset="0"/>
              <a:cs typeface="Arial"/>
              <a:sym typeface="Arial"/>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58" y="2190214"/>
            <a:ext cx="6886536" cy="707886"/>
          </a:xfrm>
          <a:prstGeom prst="rect">
            <a:avLst/>
          </a:prstGeom>
          <a:solidFill>
            <a:schemeClr val="accent2">
              <a:lumMod val="75000"/>
            </a:schemeClr>
          </a:solidFill>
        </p:spPr>
        <p:txBody>
          <a:bodyPr wrap="square" lIns="91440" tIns="45720" rIns="91440" bIns="45720" rtlCol="0" anchor="t">
            <a:spAutoFit/>
          </a:bodyPr>
          <a:lstStyle/>
          <a:p>
            <a:pPr marL="274320" marR="0" lvl="1"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fr-FR" sz="4000" b="1" dirty="0">
                <a:solidFill>
                  <a:schemeClr val="bg1"/>
                </a:solidFill>
                <a:latin typeface="Comic Sans MS"/>
              </a:rPr>
              <a:t>Droites Parallèles</a:t>
            </a:r>
            <a:endParaRPr kumimoji="0" lang="fr-FR" sz="1050" b="1" i="0" u="none" strike="noStrike" kern="0" cap="none" spc="0" normalizeH="0" baseline="0" dirty="0">
              <a:ln>
                <a:noFill/>
              </a:ln>
              <a:solidFill>
                <a:prstClr val="white"/>
              </a:solidFill>
              <a:effectLst/>
              <a:uLnTx/>
              <a:uFillTx/>
              <a:latin typeface="Comic Sans MS" panose="030F0702030302020204" pitchFamily="66" charset="0"/>
              <a:cs typeface="Arial"/>
              <a:sym typeface="Arial"/>
            </a:endParaRPr>
          </a:p>
        </p:txBody>
      </p:sp>
      <p:cxnSp>
        <p:nvCxnSpPr>
          <p:cNvPr id="6" name="Straight Connector 5">
            <a:extLst>
              <a:ext uri="{FF2B5EF4-FFF2-40B4-BE49-F238E27FC236}">
                <a16:creationId xmlns:a16="http://schemas.microsoft.com/office/drawing/2014/main" id="{46B32FC6-0576-4A3C-A006-73808E01C8F4}"/>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FD4083E-19C3-43EE-B97F-CAE075AC0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0" name="Rectangle 9">
            <a:extLst>
              <a:ext uri="{FF2B5EF4-FFF2-40B4-BE49-F238E27FC236}">
                <a16:creationId xmlns:a16="http://schemas.microsoft.com/office/drawing/2014/main" id="{A5E8AE98-FC5B-4AFF-9457-28C3B3BD1090}"/>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2" name="Picture 11">
            <a:extLst>
              <a:ext uri="{FF2B5EF4-FFF2-40B4-BE49-F238E27FC236}">
                <a16:creationId xmlns:a16="http://schemas.microsoft.com/office/drawing/2014/main" id="{15D0BF7E-BE09-4A7E-A0F7-F456DBCEB483}"/>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3" name="Straight Connector 12">
            <a:extLst>
              <a:ext uri="{FF2B5EF4-FFF2-40B4-BE49-F238E27FC236}">
                <a16:creationId xmlns:a16="http://schemas.microsoft.com/office/drawing/2014/main" id="{A63285C0-17BE-49FE-BAE6-AB6E5C05889A}"/>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CB53A3DC-9F93-6EAB-6486-5093E9627638}"/>
              </a:ext>
            </a:extLst>
          </p:cNvPr>
          <p:cNvPicPr>
            <a:picLocks noChangeAspect="1"/>
          </p:cNvPicPr>
          <p:nvPr/>
        </p:nvPicPr>
        <p:blipFill>
          <a:blip r:embed="rId6"/>
          <a:stretch>
            <a:fillRect/>
          </a:stretch>
        </p:blipFill>
        <p:spPr>
          <a:xfrm>
            <a:off x="7155898" y="1950090"/>
            <a:ext cx="4371211" cy="1896020"/>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3200" b="1" dirty="0">
                <a:solidFill>
                  <a:prstClr val="white"/>
                </a:solidFill>
                <a:latin typeface="Comic Sans MS"/>
                <a:sym typeface="Comic Sans MS"/>
              </a:rPr>
              <a:t>Dans la figure donnée quelle(s) paire(s) de segments est/sont portée(s) par des droites parallèles ?</a:t>
            </a:r>
            <a:endParaRPr lang="en-US" dirty="0"/>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[BC]</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[BC] et [ED]</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[DE]</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et [AB]</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[AE] et [CB]</a:t>
            </a:r>
          </a:p>
        </p:txBody>
      </p:sp>
      <p:pic>
        <p:nvPicPr>
          <p:cNvPr id="14" name="Picture 13">
            <a:extLst>
              <a:ext uri="{FF2B5EF4-FFF2-40B4-BE49-F238E27FC236}">
                <a16:creationId xmlns:a16="http://schemas.microsoft.com/office/drawing/2014/main" id="{F49C37A1-18BF-436F-A511-A4D64436B523}"/>
              </a:ext>
            </a:extLst>
          </p:cNvPr>
          <p:cNvPicPr/>
          <p:nvPr/>
        </p:nvPicPr>
        <p:blipFill>
          <a:blip r:embed="rId4"/>
          <a:srcRect/>
          <a:stretch/>
        </p:blipFill>
        <p:spPr>
          <a:xfrm>
            <a:off x="677838" y="2047137"/>
            <a:ext cx="6268817" cy="3677451"/>
          </a:xfrm>
          <a:prstGeom prst="rect">
            <a:avLst/>
          </a:prstGeom>
        </p:spPr>
      </p:pic>
      <p:pic>
        <p:nvPicPr>
          <p:cNvPr id="9" name="Picture 8">
            <a:extLst>
              <a:ext uri="{FF2B5EF4-FFF2-40B4-BE49-F238E27FC236}">
                <a16:creationId xmlns:a16="http://schemas.microsoft.com/office/drawing/2014/main" id="{DE9755F5-2DF0-4113-940E-BF5AC93EB6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
        <p:nvSpPr>
          <p:cNvPr id="3" name="TextBox 2">
            <a:extLst>
              <a:ext uri="{FF2B5EF4-FFF2-40B4-BE49-F238E27FC236}">
                <a16:creationId xmlns:a16="http://schemas.microsoft.com/office/drawing/2014/main" id="{B646ECDA-08D1-4EC3-87FB-08EA2B280329}"/>
              </a:ext>
            </a:extLst>
          </p:cNvPr>
          <p:cNvSpPr txBox="1"/>
          <p:nvPr/>
        </p:nvSpPr>
        <p:spPr>
          <a:xfrm>
            <a:off x="1884680" y="2121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A</a:t>
            </a:r>
          </a:p>
        </p:txBody>
      </p:sp>
      <p:sp>
        <p:nvSpPr>
          <p:cNvPr id="15" name="TextBox 14">
            <a:extLst>
              <a:ext uri="{FF2B5EF4-FFF2-40B4-BE49-F238E27FC236}">
                <a16:creationId xmlns:a16="http://schemas.microsoft.com/office/drawing/2014/main" id="{C0C199D2-61B1-4294-ADA3-CA84328D85F0}"/>
              </a:ext>
            </a:extLst>
          </p:cNvPr>
          <p:cNvSpPr txBox="1"/>
          <p:nvPr/>
        </p:nvSpPr>
        <p:spPr>
          <a:xfrm>
            <a:off x="4861560" y="2121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C</a:t>
            </a:r>
          </a:p>
        </p:txBody>
      </p:sp>
      <p:sp>
        <p:nvSpPr>
          <p:cNvPr id="16" name="TextBox 15">
            <a:extLst>
              <a:ext uri="{FF2B5EF4-FFF2-40B4-BE49-F238E27FC236}">
                <a16:creationId xmlns:a16="http://schemas.microsoft.com/office/drawing/2014/main" id="{B30A6668-3B86-4C72-8D57-4BF6DB02B8A2}"/>
              </a:ext>
            </a:extLst>
          </p:cNvPr>
          <p:cNvSpPr txBox="1"/>
          <p:nvPr/>
        </p:nvSpPr>
        <p:spPr>
          <a:xfrm>
            <a:off x="4155440" y="364011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B</a:t>
            </a:r>
          </a:p>
        </p:txBody>
      </p:sp>
      <p:sp>
        <p:nvSpPr>
          <p:cNvPr id="17" name="TextBox 16">
            <a:extLst>
              <a:ext uri="{FF2B5EF4-FFF2-40B4-BE49-F238E27FC236}">
                <a16:creationId xmlns:a16="http://schemas.microsoft.com/office/drawing/2014/main" id="{0F16F16B-5895-4490-ADCB-2798A3B59A2F}"/>
              </a:ext>
            </a:extLst>
          </p:cNvPr>
          <p:cNvSpPr txBox="1"/>
          <p:nvPr/>
        </p:nvSpPr>
        <p:spPr>
          <a:xfrm>
            <a:off x="833120" y="5263003"/>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E</a:t>
            </a:r>
          </a:p>
        </p:txBody>
      </p:sp>
      <p:sp>
        <p:nvSpPr>
          <p:cNvPr id="18" name="TextBox 17">
            <a:extLst>
              <a:ext uri="{FF2B5EF4-FFF2-40B4-BE49-F238E27FC236}">
                <a16:creationId xmlns:a16="http://schemas.microsoft.com/office/drawing/2014/main" id="{5B287BC1-2523-4BE6-B1BC-BB551FDED56E}"/>
              </a:ext>
            </a:extLst>
          </p:cNvPr>
          <p:cNvSpPr txBox="1"/>
          <p:nvPr/>
        </p:nvSpPr>
        <p:spPr>
          <a:xfrm>
            <a:off x="6344920" y="523819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D</a:t>
            </a:r>
          </a:p>
        </p:txBody>
      </p:sp>
    </p:spTree>
    <p:custDataLst>
      <p:tags r:id="rId1"/>
    </p:custDataLst>
    <p:extLst>
      <p:ext uri="{BB962C8B-B14F-4D97-AF65-F5344CB8AC3E}">
        <p14:creationId xmlns:p14="http://schemas.microsoft.com/office/powerpoint/2010/main" val="162021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1"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1"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1"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mph" presetSubtype="2" fill="hold" nodeType="withEffect">
                                  <p:stCondLst>
                                    <p:cond delay="0"/>
                                  </p:stCondLst>
                                  <p:childTnLst>
                                    <p:animClr clrSpc="rgb" dir="cw">
                                      <p:cBhvr>
                                        <p:cTn id="28" dur="500" fill="hold"/>
                                        <p:tgtEl>
                                          <p:spTgt spid="13"/>
                                        </p:tgtEl>
                                        <p:attrNameLst>
                                          <p:attrName>fillcolor</p:attrName>
                                        </p:attrNameLst>
                                      </p:cBhvr>
                                      <p:to>
                                        <a:srgbClr val="74C274"/>
                                      </p:to>
                                    </p:animClr>
                                    <p:set>
                                      <p:cBhvr>
                                        <p:cTn id="29" dur="500" fill="hold"/>
                                        <p:tgtEl>
                                          <p:spTgt spid="13"/>
                                        </p:tgtEl>
                                        <p:attrNameLst>
                                          <p:attrName>fill.type</p:attrName>
                                        </p:attrNameLst>
                                      </p:cBhvr>
                                      <p:to>
                                        <p:strVal val="solid"/>
                                      </p:to>
                                    </p:set>
                                    <p:set>
                                      <p:cBhvr>
                                        <p:cTn id="30" dur="500" fill="hold"/>
                                        <p:tgtEl>
                                          <p:spTgt spid="13"/>
                                        </p:tgtEl>
                                        <p:attrNameLst>
                                          <p:attrName>fill.on</p:attrName>
                                        </p:attrNameLst>
                                      </p:cBhvr>
                                      <p:to>
                                        <p:strVal val="true"/>
                                      </p:to>
                                    </p:set>
                                  </p:childTnLst>
                                </p:cTn>
                              </p:par>
                              <p:par>
                                <p:cTn id="31" presetID="3" presetClass="emph" presetSubtype="2" fill="hold" grpId="0" nodeType="withEffect">
                                  <p:stCondLst>
                                    <p:cond delay="0"/>
                                  </p:stCondLst>
                                  <p:childTnLst>
                                    <p:animClr clrSpc="rgb" dir="cw">
                                      <p:cBhvr override="childStyle">
                                        <p:cTn id="32" dur="500" fill="hold"/>
                                        <p:tgtEl>
                                          <p:spTgt spid="13"/>
                                        </p:tgtEl>
                                        <p:attrNameLst>
                                          <p:attrName>style.color</p:attrName>
                                        </p:attrNameLst>
                                      </p:cBhvr>
                                      <p:to>
                                        <a:srgbClr val="FFFFFF"/>
                                      </p:to>
                                    </p:animClr>
                                  </p:childTnLst>
                                </p:cTn>
                              </p:par>
                              <p:par>
                                <p:cTn id="33" presetID="7" presetClass="emph" presetSubtype="2" fill="hold" nodeType="withEffect">
                                  <p:stCondLst>
                                    <p:cond delay="0"/>
                                  </p:stCondLst>
                                  <p:childTnLst>
                                    <p:animClr clrSpc="rgb" dir="cw">
                                      <p:cBhvr>
                                        <p:cTn id="34" dur="500" fill="hold"/>
                                        <p:tgtEl>
                                          <p:spTgt spid="13"/>
                                        </p:tgtEl>
                                        <p:attrNameLst>
                                          <p:attrName>stroke.color</p:attrName>
                                        </p:attrNameLst>
                                      </p:cBhvr>
                                      <p:to>
                                        <a:srgbClr val="FFFFFF"/>
                                      </p:to>
                                    </p:animClr>
                                    <p:set>
                                      <p:cBhvr>
                                        <p:cTn id="35" dur="500" fill="hold"/>
                                        <p:tgtEl>
                                          <p:spTgt spid="13"/>
                                        </p:tgtEl>
                                        <p:attrNameLst>
                                          <p:attrName>stroke.on</p:attrName>
                                        </p:attrNameLst>
                                      </p:cBhvr>
                                      <p:to>
                                        <p:strVal val="tru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8"/>
                    </p:tgtEl>
                  </p:cond>
                </p:stCondLst>
                <p:endSync evt="end" delay="0">
                  <p:rtn val="all"/>
                </p:endSync>
                <p:childTnLst>
                  <p:par>
                    <p:cTn id="37" fill="hold">
                      <p:stCondLst>
                        <p:cond delay="0"/>
                      </p:stCondLst>
                      <p:childTnLst>
                        <p:par>
                          <p:cTn id="38" fill="hold">
                            <p:stCondLst>
                              <p:cond delay="0"/>
                            </p:stCondLst>
                            <p:childTnLst>
                              <p:par>
                                <p:cTn id="39" presetID="26" presetClass="emph" presetSubtype="0" fill="hold" grpId="0" nodeType="with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childTnLst>
                          </p:cTn>
                        </p:par>
                      </p:childTnLst>
                    </p:cTn>
                  </p:par>
                </p:childTnLst>
              </p:cTn>
              <p:nextCondLst>
                <p:cond evt="onClick" delay="0">
                  <p:tgtEl>
                    <p:spTgt spid="8"/>
                  </p:tgtEl>
                </p:cond>
              </p:nextCondLst>
            </p:seq>
            <p:seq concurrent="1" nextAc="seek">
              <p:cTn id="42" restart="whenNotActive" fill="hold" evtFilter="cancelBubble" nodeType="interactiveSeq">
                <p:stCondLst>
                  <p:cond evt="onClick" delay="0">
                    <p:tgtEl>
                      <p:spTgt spid="10"/>
                    </p:tgtEl>
                  </p:cond>
                </p:stCondLst>
                <p:endSync evt="end" delay="0">
                  <p:rtn val="all"/>
                </p:endSync>
                <p:childTnLst>
                  <p:par>
                    <p:cTn id="43" fill="hold">
                      <p:stCondLst>
                        <p:cond delay="0"/>
                      </p:stCondLst>
                      <p:childTnLst>
                        <p:par>
                          <p:cTn id="44" fill="hold">
                            <p:stCondLst>
                              <p:cond delay="0"/>
                            </p:stCondLst>
                            <p:childTnLst>
                              <p:par>
                                <p:cTn id="45" presetID="26" presetClass="emph" presetSubtype="0" fill="hold" grpId="0" nodeType="withEffect">
                                  <p:stCondLst>
                                    <p:cond delay="0"/>
                                  </p:stCondLst>
                                  <p:childTnLst>
                                    <p:animEffect transition="out" filter="fade">
                                      <p:cBhvr>
                                        <p:cTn id="46" dur="500" tmFilter="0, 0; .2, .5; .8, .5; 1, 0"/>
                                        <p:tgtEl>
                                          <p:spTgt spid="10"/>
                                        </p:tgtEl>
                                      </p:cBhvr>
                                    </p:animEffect>
                                    <p:animScale>
                                      <p:cBhvr>
                                        <p:cTn id="47" dur="250" autoRev="1" fill="hold"/>
                                        <p:tgtEl>
                                          <p:spTgt spid="10"/>
                                        </p:tgtEl>
                                      </p:cBhvr>
                                      <p:by x="105000" y="105000"/>
                                    </p:animScale>
                                  </p:childTnLst>
                                </p:cTn>
                              </p:par>
                            </p:childTnLst>
                          </p:cTn>
                        </p:par>
                      </p:childTnLst>
                    </p:cTn>
                  </p:par>
                </p:childTnLst>
              </p:cTn>
              <p:nextCondLst>
                <p:cond evt="onClick" delay="0">
                  <p:tgtEl>
                    <p:spTgt spid="10"/>
                  </p:tgtEl>
                </p:cond>
              </p:nextCondLst>
            </p:seq>
            <p:seq concurrent="1" nextAc="seek">
              <p:cTn id="48" restart="whenNotActive" fill="hold" evtFilter="cancelBubble" nodeType="interactiveSeq">
                <p:stCondLst>
                  <p:cond evt="onClick" delay="0">
                    <p:tgtEl>
                      <p:spTgt spid="11"/>
                    </p:tgtEl>
                  </p:cond>
                </p:stCondLst>
                <p:endSync evt="end" delay="0">
                  <p:rtn val="all"/>
                </p:endSync>
                <p:childTnLst>
                  <p:par>
                    <p:cTn id="49" fill="hold">
                      <p:stCondLst>
                        <p:cond delay="0"/>
                      </p:stCondLst>
                      <p:childTnLst>
                        <p:par>
                          <p:cTn id="50" fill="hold">
                            <p:stCondLst>
                              <p:cond delay="0"/>
                            </p:stCondLst>
                            <p:childTnLst>
                              <p:par>
                                <p:cTn id="51" presetID="26" presetClass="emph" presetSubtype="0" fill="hold" grpId="0" nodeType="withEffect">
                                  <p:stCondLst>
                                    <p:cond delay="0"/>
                                  </p:stCondLst>
                                  <p:childTnLst>
                                    <p:animEffect transition="out" filter="fade">
                                      <p:cBhvr>
                                        <p:cTn id="52" dur="500" tmFilter="0, 0; .2, .5; .8, .5; 1, 0"/>
                                        <p:tgtEl>
                                          <p:spTgt spid="11"/>
                                        </p:tgtEl>
                                      </p:cBhvr>
                                    </p:animEffect>
                                    <p:animScale>
                                      <p:cBhvr>
                                        <p:cTn id="53" dur="250" autoRev="1" fill="hold"/>
                                        <p:tgtEl>
                                          <p:spTgt spid="11"/>
                                        </p:tgtEl>
                                      </p:cBhvr>
                                      <p:by x="105000" y="105000"/>
                                    </p:animScale>
                                  </p:childTnLst>
                                </p:cTn>
                              </p:par>
                            </p:childTnLst>
                          </p:cTn>
                        </p:par>
                      </p:childTnLst>
                    </p:cTn>
                  </p:par>
                </p:childTnLst>
              </p:cTn>
              <p:nextCondLst>
                <p:cond evt="onClick" delay="0">
                  <p:tgtEl>
                    <p:spTgt spid="11"/>
                  </p:tgtEl>
                </p:cond>
              </p:nextCondLst>
            </p:seq>
            <p:seq concurrent="1" nextAc="seek">
              <p:cTn id="54" restart="whenNotActive" fill="hold" evtFilter="cancelBubble" nodeType="interactiveSeq">
                <p:stCondLst>
                  <p:cond evt="onClick" delay="0">
                    <p:tgtEl>
                      <p:spTgt spid="12"/>
                    </p:tgtEl>
                  </p:cond>
                </p:stCondLst>
                <p:endSync evt="end" delay="0">
                  <p:rtn val="all"/>
                </p:endSync>
                <p:childTnLst>
                  <p:par>
                    <p:cTn id="55" fill="hold">
                      <p:stCondLst>
                        <p:cond delay="0"/>
                      </p:stCondLst>
                      <p:childTnLst>
                        <p:par>
                          <p:cTn id="56" fill="hold">
                            <p:stCondLst>
                              <p:cond delay="0"/>
                            </p:stCondLst>
                            <p:childTnLst>
                              <p:par>
                                <p:cTn id="57" presetID="26" presetClass="emph" presetSubtype="0" fill="hold" grpId="0" nodeType="withEffect">
                                  <p:stCondLst>
                                    <p:cond delay="0"/>
                                  </p:stCondLst>
                                  <p:childTnLst>
                                    <p:animEffect transition="out" filter="fade">
                                      <p:cBhvr>
                                        <p:cTn id="58" dur="500" tmFilter="0, 0; .2, .5; .8, .5; 1, 0"/>
                                        <p:tgtEl>
                                          <p:spTgt spid="12"/>
                                        </p:tgtEl>
                                      </p:cBhvr>
                                    </p:animEffect>
                                    <p:animScale>
                                      <p:cBhvr>
                                        <p:cTn id="59" dur="250" autoRev="1" fill="hold"/>
                                        <p:tgtEl>
                                          <p:spTgt spid="12"/>
                                        </p:tgtEl>
                                      </p:cBhvr>
                                      <p:by x="105000" y="105000"/>
                                    </p:animScale>
                                  </p:childTnLst>
                                </p:cTn>
                              </p:par>
                            </p:childTnLst>
                          </p:cTn>
                        </p:par>
                      </p:childTnLst>
                    </p:cTn>
                  </p:par>
                </p:childTnLst>
              </p:cTn>
              <p:nextCondLst>
                <p:cond evt="onClick" delay="0">
                  <p:tgtEl>
                    <p:spTgt spid="12"/>
                  </p:tgtEl>
                </p:cond>
              </p:nextCondLst>
            </p:seq>
          </p:childTnLst>
        </p:cTn>
      </p:par>
    </p:tnLst>
    <p:bldLst>
      <p:bldP spid="8" grpId="0" animBg="1"/>
      <p:bldP spid="8"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3200" b="1" dirty="0">
                <a:solidFill>
                  <a:prstClr val="white"/>
                </a:solidFill>
                <a:latin typeface="Comic Sans MS"/>
                <a:sym typeface="Comic Sans MS"/>
              </a:rPr>
              <a:t>Utilisez la carte donnée pour répondre à la question.</a:t>
            </a:r>
            <a:endParaRPr lang="en-US" dirty="0"/>
          </a:p>
        </p:txBody>
      </p:sp>
      <p:sp>
        <p:nvSpPr>
          <p:cNvPr id="15" name="TextBox 14">
            <a:extLst>
              <a:ext uri="{FF2B5EF4-FFF2-40B4-BE49-F238E27FC236}">
                <a16:creationId xmlns:a16="http://schemas.microsoft.com/office/drawing/2014/main" id="{C51D9AC2-D1D0-46D0-B209-E2D0D51360C7}"/>
              </a:ext>
            </a:extLst>
          </p:cNvPr>
          <p:cNvSpPr txBox="1"/>
          <p:nvPr/>
        </p:nvSpPr>
        <p:spPr>
          <a:xfrm>
            <a:off x="6618676" y="2528042"/>
            <a:ext cx="4468415" cy="954107"/>
          </a:xfrm>
          <a:prstGeom prst="rect">
            <a:avLst/>
          </a:prstGeom>
          <a:noFill/>
        </p:spPr>
        <p:txBody>
          <a:bodyPr wrap="square">
            <a:spAutoFit/>
          </a:bodyPr>
          <a:lstStyle/>
          <a:p>
            <a:r>
              <a:rPr lang="fr-FR" sz="2800" dirty="0">
                <a:solidFill>
                  <a:schemeClr val="tx1">
                    <a:lumMod val="65000"/>
                    <a:lumOff val="35000"/>
                  </a:schemeClr>
                </a:solidFill>
                <a:effectLst/>
                <a:latin typeface="+mn-lt"/>
                <a:ea typeface="Calibri" panose="020F0502020204030204" pitchFamily="34" charset="0"/>
              </a:rPr>
              <a:t>Identifiez une rue qui est parallèle à (AH). </a:t>
            </a:r>
          </a:p>
        </p:txBody>
      </p:sp>
      <p:sp>
        <p:nvSpPr>
          <p:cNvPr id="3" name="TextBox 2">
            <a:extLst>
              <a:ext uri="{FF2B5EF4-FFF2-40B4-BE49-F238E27FC236}">
                <a16:creationId xmlns:a16="http://schemas.microsoft.com/office/drawing/2014/main" id="{97847CFC-E622-41A8-AF4F-417F87E37B10}"/>
              </a:ext>
            </a:extLst>
          </p:cNvPr>
          <p:cNvSpPr txBox="1"/>
          <p:nvPr/>
        </p:nvSpPr>
        <p:spPr>
          <a:xfrm>
            <a:off x="8315325" y="3772910"/>
            <a:ext cx="1171575" cy="523220"/>
          </a:xfrm>
          <a:prstGeom prst="rect">
            <a:avLst/>
          </a:prstGeom>
          <a:noFill/>
        </p:spPr>
        <p:txBody>
          <a:bodyPr wrap="square" rtlCol="0">
            <a:spAutoFit/>
          </a:bodyPr>
          <a:lstStyle/>
          <a:p>
            <a:pPr algn="ctr"/>
            <a:r>
              <a:rPr kumimoji="0" lang="en-US" sz="2800" b="0" i="0" u="none" strike="noStrike" kern="0" cap="none" spc="0" normalizeH="0" baseline="0" noProof="0" dirty="0">
                <a:ln>
                  <a:noFill/>
                </a:ln>
                <a:solidFill>
                  <a:schemeClr val="bg1"/>
                </a:solidFill>
                <a:effectLst/>
                <a:uLnTx/>
                <a:uFillTx/>
                <a:latin typeface="Comic Sans MS"/>
                <a:ea typeface="+mn-ea"/>
                <a:sym typeface="Arial"/>
              </a:rPr>
              <a:t>(BG)</a:t>
            </a:r>
            <a:endParaRPr lang="en-US" dirty="0">
              <a:solidFill>
                <a:schemeClr val="bg1"/>
              </a:solidFill>
            </a:endParaRPr>
          </a:p>
        </p:txBody>
      </p:sp>
      <p:sp>
        <p:nvSpPr>
          <p:cNvPr id="4" name="Rectangle: Rounded Corners 3">
            <a:extLst>
              <a:ext uri="{FF2B5EF4-FFF2-40B4-BE49-F238E27FC236}">
                <a16:creationId xmlns:a16="http://schemas.microsoft.com/office/drawing/2014/main" id="{BB195DF3-7B36-4C14-94AE-77D75CF38F7E}"/>
              </a:ext>
            </a:extLst>
          </p:cNvPr>
          <p:cNvSpPr/>
          <p:nvPr/>
        </p:nvSpPr>
        <p:spPr>
          <a:xfrm>
            <a:off x="7943848" y="4004197"/>
            <a:ext cx="1828800" cy="640080"/>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(BG)</a:t>
            </a:r>
          </a:p>
        </p:txBody>
      </p:sp>
      <p:pic>
        <p:nvPicPr>
          <p:cNvPr id="7" name="Graphic 6">
            <a:extLst>
              <a:ext uri="{FF2B5EF4-FFF2-40B4-BE49-F238E27FC236}">
                <a16:creationId xmlns:a16="http://schemas.microsoft.com/office/drawing/2014/main" id="{64F2F3C6-C9E8-5DA3-6662-7537158D6AFA}"/>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074" t="1997" r="3202" b="3053"/>
          <a:stretch/>
        </p:blipFill>
        <p:spPr>
          <a:xfrm>
            <a:off x="309629" y="1376906"/>
            <a:ext cx="4790942" cy="5254581"/>
          </a:xfrm>
          <a:prstGeom prst="rect">
            <a:avLst/>
          </a:prstGeom>
        </p:spPr>
      </p:pic>
    </p:spTree>
    <p:custDataLst>
      <p:tags r:id="rId1"/>
    </p:custDataLst>
    <p:extLst>
      <p:ext uri="{BB962C8B-B14F-4D97-AF65-F5344CB8AC3E}">
        <p14:creationId xmlns:p14="http://schemas.microsoft.com/office/powerpoint/2010/main" val="150001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 fill="hold"/>
                                        <p:tgtEl>
                                          <p:spTgt spid="4"/>
                                        </p:tgtEl>
                                        <p:attrNameLst>
                                          <p:attrName>fillcolor</p:attrName>
                                        </p:attrNameLst>
                                      </p:cBhvr>
                                      <p:to>
                                        <a:srgbClr val="74C274"/>
                                      </p:to>
                                    </p:animClr>
                                    <p:set>
                                      <p:cBhvr>
                                        <p:cTn id="7" dur="10" fill="hold"/>
                                        <p:tgtEl>
                                          <p:spTgt spid="4"/>
                                        </p:tgtEl>
                                        <p:attrNameLst>
                                          <p:attrName>fill.type</p:attrName>
                                        </p:attrNameLst>
                                      </p:cBhvr>
                                      <p:to>
                                        <p:strVal val="solid"/>
                                      </p:to>
                                    </p:set>
                                    <p:set>
                                      <p:cBhvr>
                                        <p:cTn id="8" dur="10" fill="hold"/>
                                        <p:tgtEl>
                                          <p:spTgt spid="4"/>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10" fill="hold"/>
                                        <p:tgtEl>
                                          <p:spTgt spid="4"/>
                                        </p:tgtEl>
                                        <p:attrNameLst>
                                          <p:attrName>stroke.color</p:attrName>
                                        </p:attrNameLst>
                                      </p:cBhvr>
                                      <p:to>
                                        <a:srgbClr val="FFFFFF"/>
                                      </p:to>
                                    </p:animClr>
                                    <p:set>
                                      <p:cBhvr>
                                        <p:cTn id="11" dur="10" fill="hold"/>
                                        <p:tgtEl>
                                          <p:spTgt spid="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3200" b="1" dirty="0">
                <a:solidFill>
                  <a:prstClr val="white"/>
                </a:solidFill>
                <a:latin typeface="Comic Sans MS"/>
                <a:sym typeface="Comic Sans MS"/>
              </a:rPr>
              <a:t>Utilisez la carte donnée pour répondre à la question.</a:t>
            </a:r>
            <a:endParaRPr lang="fr-FR" sz="3200" b="1" dirty="0">
              <a:solidFill>
                <a:prstClr val="white"/>
              </a:solidFill>
              <a:latin typeface="Comic Sans MS"/>
            </a:endParaRPr>
          </a:p>
        </p:txBody>
      </p:sp>
      <p:sp>
        <p:nvSpPr>
          <p:cNvPr id="15" name="TextBox 14">
            <a:extLst>
              <a:ext uri="{FF2B5EF4-FFF2-40B4-BE49-F238E27FC236}">
                <a16:creationId xmlns:a16="http://schemas.microsoft.com/office/drawing/2014/main" id="{C51D9AC2-D1D0-46D0-B209-E2D0D51360C7}"/>
              </a:ext>
            </a:extLst>
          </p:cNvPr>
          <p:cNvSpPr txBox="1"/>
          <p:nvPr/>
        </p:nvSpPr>
        <p:spPr>
          <a:xfrm>
            <a:off x="6647255" y="2528042"/>
            <a:ext cx="4408321" cy="954107"/>
          </a:xfrm>
          <a:prstGeom prst="rect">
            <a:avLst/>
          </a:prstGeom>
          <a:noFill/>
        </p:spPr>
        <p:txBody>
          <a:bodyPr wrap="square">
            <a:spAutoFit/>
          </a:bodyPr>
          <a:lstStyle/>
          <a:p>
            <a:r>
              <a:rPr lang="fr-FR" sz="2800" dirty="0">
                <a:solidFill>
                  <a:schemeClr val="tx1">
                    <a:lumMod val="65000"/>
                    <a:lumOff val="35000"/>
                  </a:schemeClr>
                </a:solidFill>
                <a:effectLst/>
                <a:latin typeface="+mn-lt"/>
                <a:ea typeface="Calibri" panose="020F0502020204030204" pitchFamily="34" charset="0"/>
              </a:rPr>
              <a:t>Identifiez une rue parallèle à (DC). </a:t>
            </a:r>
          </a:p>
        </p:txBody>
      </p:sp>
      <p:sp>
        <p:nvSpPr>
          <p:cNvPr id="6" name="Rectangle: Rounded Corners 5">
            <a:extLst>
              <a:ext uri="{FF2B5EF4-FFF2-40B4-BE49-F238E27FC236}">
                <a16:creationId xmlns:a16="http://schemas.microsoft.com/office/drawing/2014/main" id="{A4A809DE-2486-451B-A310-B7CC164AC01C}"/>
              </a:ext>
            </a:extLst>
          </p:cNvPr>
          <p:cNvSpPr/>
          <p:nvPr/>
        </p:nvSpPr>
        <p:spPr>
          <a:xfrm>
            <a:off x="7943848" y="4004197"/>
            <a:ext cx="1828800" cy="640080"/>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rPr>
              <a:t>(FE)</a:t>
            </a:r>
            <a:endParaRPr lang="en-US" sz="2800" dirty="0">
              <a:solidFill>
                <a:schemeClr val="bg1"/>
              </a:solidFill>
            </a:endParaRPr>
          </a:p>
        </p:txBody>
      </p:sp>
      <p:pic>
        <p:nvPicPr>
          <p:cNvPr id="7" name="Graphic 6">
            <a:extLst>
              <a:ext uri="{FF2B5EF4-FFF2-40B4-BE49-F238E27FC236}">
                <a16:creationId xmlns:a16="http://schemas.microsoft.com/office/drawing/2014/main" id="{70341D3B-0817-0C12-F530-691C684362D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2074" t="1997" r="3202" b="3053"/>
          <a:stretch/>
        </p:blipFill>
        <p:spPr>
          <a:xfrm>
            <a:off x="309629" y="1376906"/>
            <a:ext cx="4790942" cy="5254581"/>
          </a:xfrm>
          <a:prstGeom prst="rect">
            <a:avLst/>
          </a:prstGeom>
        </p:spPr>
      </p:pic>
    </p:spTree>
    <p:custDataLst>
      <p:tags r:id="rId1"/>
    </p:custDataLst>
    <p:extLst>
      <p:ext uri="{BB962C8B-B14F-4D97-AF65-F5344CB8AC3E}">
        <p14:creationId xmlns:p14="http://schemas.microsoft.com/office/powerpoint/2010/main" val="2847184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 fill="hold"/>
                                        <p:tgtEl>
                                          <p:spTgt spid="6"/>
                                        </p:tgtEl>
                                        <p:attrNameLst>
                                          <p:attrName>fillcolor</p:attrName>
                                        </p:attrNameLst>
                                      </p:cBhvr>
                                      <p:to>
                                        <a:srgbClr val="74C274"/>
                                      </p:to>
                                    </p:animClr>
                                    <p:set>
                                      <p:cBhvr>
                                        <p:cTn id="7" dur="10" fill="hold"/>
                                        <p:tgtEl>
                                          <p:spTgt spid="6"/>
                                        </p:tgtEl>
                                        <p:attrNameLst>
                                          <p:attrName>fill.type</p:attrName>
                                        </p:attrNameLst>
                                      </p:cBhvr>
                                      <p:to>
                                        <p:strVal val="solid"/>
                                      </p:to>
                                    </p:set>
                                    <p:set>
                                      <p:cBhvr>
                                        <p:cTn id="8" dur="10" fill="hold"/>
                                        <p:tgtEl>
                                          <p:spTgt spid="6"/>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10" fill="hold"/>
                                        <p:tgtEl>
                                          <p:spTgt spid="6"/>
                                        </p:tgtEl>
                                        <p:attrNameLst>
                                          <p:attrName>stroke.color</p:attrName>
                                        </p:attrNameLst>
                                      </p:cBhvr>
                                      <p:to>
                                        <a:srgbClr val="FFFFFF"/>
                                      </p:to>
                                    </p:animClr>
                                    <p:set>
                                      <p:cBhvr>
                                        <p:cTn id="11" dur="10" fill="hold"/>
                                        <p:tgtEl>
                                          <p:spTgt spid="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custDataLst>
      <p:tags r:id="rId1"/>
    </p:custDataLst>
    <p:extLst>
      <p:ext uri="{BB962C8B-B14F-4D97-AF65-F5344CB8AC3E}">
        <p14:creationId xmlns:p14="http://schemas.microsoft.com/office/powerpoint/2010/main" val="4268902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 d’apprentissage spécifique</a:t>
            </a:r>
            <a:endParaRPr lang="fr-FR" sz="3200" b="0" i="0" u="none" strike="noStrike" kern="0" cap="none" spc="0" normalizeH="0" baseline="0" dirty="0">
              <a:ln>
                <a:noFill/>
              </a:ln>
              <a:solidFill>
                <a:prstClr val="white"/>
              </a:solidFill>
              <a:effectLst/>
              <a:uLnTx/>
              <a:uFillTx/>
              <a:latin typeface="Arial"/>
              <a:cs typeface="Arial"/>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2955427"/>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Droites concourantes</a:t>
            </a:r>
            <a:r>
              <a:rPr lang="en-US" sz="3200" b="1" dirty="0">
                <a:solidFill>
                  <a:srgbClr val="3A729A"/>
                </a:solidFill>
                <a:latin typeface="Comic Sans MS"/>
              </a:rPr>
              <a:t>. Droites parall</a:t>
            </a:r>
            <a:r>
              <a:rPr lang="hy-AM" sz="3200" b="1" dirty="0">
                <a:solidFill>
                  <a:srgbClr val="3A729A"/>
                </a:solidFill>
                <a:latin typeface="Comic Sans MS"/>
              </a:rPr>
              <a:t>è</a:t>
            </a:r>
            <a:r>
              <a:rPr lang="en-US" sz="3200" b="1" dirty="0">
                <a:solidFill>
                  <a:srgbClr val="3A729A"/>
                </a:solidFill>
                <a:latin typeface="Comic Sans MS"/>
              </a:rPr>
              <a:t>les.</a:t>
            </a:r>
          </a:p>
          <a:p>
            <a:pPr marL="457200">
              <a:lnSpc>
                <a:spcPct val="150000"/>
              </a:lnSpc>
              <a:buClr>
                <a:srgbClr val="0076A3"/>
              </a:buClr>
              <a:buSzPts val="1100"/>
            </a:pPr>
            <a:r>
              <a:rPr lang="fr-FR" sz="2800" dirty="0">
                <a:solidFill>
                  <a:schemeClr val="tx1">
                    <a:lumMod val="65000"/>
                    <a:lumOff val="35000"/>
                  </a:schemeClr>
                </a:solidFill>
                <a:latin typeface="Comic Sans MS"/>
              </a:rPr>
              <a:t>Reconnaître et dessiner deux droites parallèles</a:t>
            </a:r>
          </a:p>
          <a:p>
            <a:pPr marL="857250" lvl="7" indent="-342900">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Distinguer (identifier) deux droites concourantes, deux droites parallèles</a:t>
            </a:r>
            <a:r>
              <a:rPr lang="en-US" sz="2400" dirty="0">
                <a:solidFill>
                  <a:prstClr val="black">
                    <a:lumMod val="65000"/>
                    <a:lumOff val="35000"/>
                  </a:prstClr>
                </a:solidFill>
                <a:latin typeface="Comic Sans MS"/>
              </a:rPr>
              <a:t> </a:t>
            </a: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9300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7"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fr-FR" sz="5400" b="0" i="0" u="none" strike="noStrike" kern="0" cap="none" spc="0" normalizeH="0" baseline="0" dirty="0">
                <a:ln>
                  <a:noFill/>
                </a:ln>
                <a:solidFill>
                  <a:srgbClr val="0F6FC6">
                    <a:lumMod val="50000"/>
                  </a:srgbClr>
                </a:solidFill>
                <a:effectLst/>
                <a:uLnTx/>
                <a:uFillTx/>
                <a:latin typeface="Comic Sans MS" panose="030F0702030302020204" pitchFamily="66" charset="0"/>
                <a:cs typeface="Arial"/>
                <a:sym typeface="Arial"/>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5" y="1524001"/>
            <a:ext cx="447911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prstClr val="white"/>
                </a:solidFill>
                <a:effectLst/>
                <a:uLnTx/>
                <a:uFillTx/>
                <a:latin typeface="Comic Sans MS"/>
                <a:cs typeface="Arial"/>
                <a:sym typeface="Arial"/>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Activité d’apprentissage</a:t>
            </a:r>
            <a:endParaRPr lang="fr-FR" sz="3200" b="1" dirty="0">
              <a:solidFill>
                <a:schemeClr val="bg1"/>
              </a:solidFill>
              <a:latin typeface="Comic Sans MS"/>
            </a:endParaRPr>
          </a:p>
        </p:txBody>
      </p:sp>
      <p:sp>
        <p:nvSpPr>
          <p:cNvPr id="7" name="TextBox 6">
            <a:extLst>
              <a:ext uri="{FF2B5EF4-FFF2-40B4-BE49-F238E27FC236}">
                <a16:creationId xmlns:a16="http://schemas.microsoft.com/office/drawing/2014/main" id="{5ED44D3F-E353-41FF-9340-D16688E39DE3}"/>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a:solidFill>
                  <a:schemeClr val="tx1">
                    <a:lumMod val="50000"/>
                    <a:lumOff val="50000"/>
                  </a:schemeClr>
                </a:solidFill>
                <a:latin typeface="+mn-lt"/>
              </a:rPr>
              <a:t>Activité d’apprentissage</a:t>
            </a:r>
            <a:endParaRPr lang="fr-FR">
              <a:solidFill>
                <a:schemeClr val="tx1">
                  <a:lumMod val="65000"/>
                  <a:lumOff val="35000"/>
                </a:schemeClr>
              </a:solidFill>
              <a:latin typeface="+mn-lt"/>
            </a:endParaRPr>
          </a:p>
        </p:txBody>
      </p:sp>
      <p:sp>
        <p:nvSpPr>
          <p:cNvPr id="8" name="TextBox 7">
            <a:extLst>
              <a:ext uri="{FF2B5EF4-FFF2-40B4-BE49-F238E27FC236}">
                <a16:creationId xmlns:a16="http://schemas.microsoft.com/office/drawing/2014/main" id="{9D48A292-9E31-4BF1-9CC2-78404C7CBB4E}"/>
              </a:ext>
            </a:extLst>
          </p:cNvPr>
          <p:cNvSpPr txBox="1"/>
          <p:nvPr/>
        </p:nvSpPr>
        <p:spPr>
          <a:xfrm>
            <a:off x="614355" y="1605766"/>
            <a:ext cx="10994549" cy="861198"/>
          </a:xfrm>
          <a:prstGeom prst="rect">
            <a:avLst/>
          </a:prstGeom>
          <a:noFill/>
        </p:spPr>
        <p:txBody>
          <a:bodyPr wrap="square">
            <a:spAutoFit/>
          </a:bodyPr>
          <a:lstStyle/>
          <a:p>
            <a:pPr>
              <a:lnSpc>
                <a:spcPct val="107000"/>
              </a:lnSpc>
              <a:spcAft>
                <a:spcPts val="800"/>
              </a:spcAft>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rPr>
              <a:t>Les droites dont l’écart est toujours le même sont appelées droites parallèles. Les droites parallèles ne se rencontrent pas. </a:t>
            </a:r>
          </a:p>
        </p:txBody>
      </p:sp>
      <p:pic>
        <p:nvPicPr>
          <p:cNvPr id="6" name="Picture 5">
            <a:extLst>
              <a:ext uri="{FF2B5EF4-FFF2-40B4-BE49-F238E27FC236}">
                <a16:creationId xmlns:a16="http://schemas.microsoft.com/office/drawing/2014/main" id="{676C2459-8757-4F84-BD2D-845F72CFEC83}"/>
              </a:ext>
            </a:extLst>
          </p:cNvPr>
          <p:cNvPicPr>
            <a:picLocks noChangeAspect="1"/>
          </p:cNvPicPr>
          <p:nvPr/>
        </p:nvPicPr>
        <p:blipFill>
          <a:blip r:embed="rId4"/>
          <a:stretch>
            <a:fillRect/>
          </a:stretch>
        </p:blipFill>
        <p:spPr>
          <a:xfrm>
            <a:off x="3181342" y="2871776"/>
            <a:ext cx="4371975" cy="3267075"/>
          </a:xfrm>
          <a:prstGeom prst="rect">
            <a:avLst/>
          </a:prstGeom>
        </p:spPr>
      </p:pic>
      <p:cxnSp>
        <p:nvCxnSpPr>
          <p:cNvPr id="13" name="Straight Arrow Connector 12">
            <a:extLst>
              <a:ext uri="{FF2B5EF4-FFF2-40B4-BE49-F238E27FC236}">
                <a16:creationId xmlns:a16="http://schemas.microsoft.com/office/drawing/2014/main" id="{667E03A9-968E-4118-A043-CFE2C546CF3F}"/>
              </a:ext>
            </a:extLst>
          </p:cNvPr>
          <p:cNvCxnSpPr>
            <a:cxnSpLocks/>
          </p:cNvCxnSpPr>
          <p:nvPr/>
        </p:nvCxnSpPr>
        <p:spPr>
          <a:xfrm flipV="1">
            <a:off x="4526751" y="3619487"/>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8236A39-D6E7-45E3-8FEA-11AB22CEE636}"/>
              </a:ext>
            </a:extLst>
          </p:cNvPr>
          <p:cNvCxnSpPr>
            <a:cxnSpLocks/>
          </p:cNvCxnSpPr>
          <p:nvPr/>
        </p:nvCxnSpPr>
        <p:spPr>
          <a:xfrm flipV="1">
            <a:off x="4845837" y="4067162"/>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A401239-5071-45BF-9AD1-BC05B576B42E}"/>
              </a:ext>
            </a:extLst>
          </p:cNvPr>
          <p:cNvCxnSpPr>
            <a:cxnSpLocks/>
          </p:cNvCxnSpPr>
          <p:nvPr/>
        </p:nvCxnSpPr>
        <p:spPr>
          <a:xfrm flipV="1">
            <a:off x="4226713" y="3171812"/>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1070190-021A-4A83-8C44-0FA0B6DB8FD5}"/>
              </a:ext>
            </a:extLst>
          </p:cNvPr>
          <p:cNvCxnSpPr>
            <a:cxnSpLocks/>
          </p:cNvCxnSpPr>
          <p:nvPr/>
        </p:nvCxnSpPr>
        <p:spPr>
          <a:xfrm flipV="1">
            <a:off x="5114918" y="4471974"/>
            <a:ext cx="1538286" cy="1014414"/>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C4E79A9-4CFF-4A93-9C2F-C29361B3CE0E}"/>
              </a:ext>
            </a:extLst>
          </p:cNvPr>
          <p:cNvSpPr txBox="1"/>
          <p:nvPr/>
        </p:nvSpPr>
        <p:spPr>
          <a:xfrm>
            <a:off x="6653204" y="3263936"/>
            <a:ext cx="4478622"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est parallèle à (CD)</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5928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2000"/>
                            </p:stCondLst>
                            <p:childTnLst>
                              <p:par>
                                <p:cTn id="9" presetID="1" presetClass="entr" presetSubtype="0" fill="hold" nodeType="afterEffect">
                                  <p:stCondLst>
                                    <p:cond delay="400"/>
                                  </p:stCondLst>
                                  <p:childTnLst>
                                    <p:set>
                                      <p:cBhvr>
                                        <p:cTn id="10" dur="1" fill="hold">
                                          <p:stCondLst>
                                            <p:cond delay="0"/>
                                          </p:stCondLst>
                                        </p:cTn>
                                        <p:tgtEl>
                                          <p:spTgt spid="6"/>
                                        </p:tgtEl>
                                        <p:attrNameLst>
                                          <p:attrName>style.visibility</p:attrName>
                                        </p:attrNameLst>
                                      </p:cBhvr>
                                      <p:to>
                                        <p:strVal val="visible"/>
                                      </p:to>
                                    </p:set>
                                  </p:childTnLst>
                                </p:cTn>
                              </p:par>
                            </p:childTnLst>
                          </p:cTn>
                        </p:par>
                        <p:par>
                          <p:cTn id="11" fill="hold">
                            <p:stCondLst>
                              <p:cond delay="2400"/>
                            </p:stCondLst>
                            <p:childTnLst>
                              <p:par>
                                <p:cTn id="12" presetID="22" presetClass="entr" presetSubtype="4" fill="hold" nodeType="after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1000"/>
                                        <p:tgtEl>
                                          <p:spTgt spid="18"/>
                                        </p:tgtEl>
                                      </p:cBhvr>
                                    </p:animEffect>
                                  </p:childTnLst>
                                </p:cTn>
                              </p:par>
                            </p:childTnLst>
                          </p:cTn>
                        </p:par>
                        <p:par>
                          <p:cTn id="15" fill="hold">
                            <p:stCondLst>
                              <p:cond delay="39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1000"/>
                                        <p:tgtEl>
                                          <p:spTgt spid="13"/>
                                        </p:tgtEl>
                                      </p:cBhvr>
                                    </p:animEffect>
                                  </p:childTnLst>
                                </p:cTn>
                              </p:par>
                            </p:childTnLst>
                          </p:cTn>
                        </p:par>
                        <p:par>
                          <p:cTn id="19" fill="hold">
                            <p:stCondLst>
                              <p:cond delay="4900"/>
                            </p:stCondLst>
                            <p:childTnLst>
                              <p:par>
                                <p:cTn id="20" presetID="2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1000"/>
                                        <p:tgtEl>
                                          <p:spTgt spid="17"/>
                                        </p:tgtEl>
                                      </p:cBhvr>
                                    </p:animEffect>
                                  </p:childTnLst>
                                </p:cTn>
                              </p:par>
                            </p:childTnLst>
                          </p:cTn>
                        </p:par>
                        <p:par>
                          <p:cTn id="23" fill="hold">
                            <p:stCondLst>
                              <p:cond delay="5900"/>
                            </p:stCondLst>
                            <p:childTnLst>
                              <p:par>
                                <p:cTn id="24" presetID="2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1000"/>
                                        <p:tgtEl>
                                          <p:spTgt spid="19"/>
                                        </p:tgtEl>
                                      </p:cBhvr>
                                    </p:animEffect>
                                  </p:childTnLst>
                                </p:cTn>
                              </p:par>
                            </p:childTnLst>
                          </p:cTn>
                        </p:par>
                        <p:par>
                          <p:cTn id="27" fill="hold">
                            <p:stCondLst>
                              <p:cond delay="6900"/>
                            </p:stCondLst>
                            <p:childTnLst>
                              <p:par>
                                <p:cTn id="28" presetID="22" presetClass="entr" presetSubtype="8" fill="hold" grpId="1"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Activité d’apprentissage</a:t>
            </a:r>
            <a:endParaRPr lang="fr-FR" sz="3200" b="1" dirty="0">
              <a:solidFill>
                <a:schemeClr val="bg1"/>
              </a:solidFill>
              <a:latin typeface="Comic Sans MS"/>
            </a:endParaRPr>
          </a:p>
        </p:txBody>
      </p:sp>
      <p:sp>
        <p:nvSpPr>
          <p:cNvPr id="6" name="TextBox 5">
            <a:extLst>
              <a:ext uri="{FF2B5EF4-FFF2-40B4-BE49-F238E27FC236}">
                <a16:creationId xmlns:a16="http://schemas.microsoft.com/office/drawing/2014/main" id="{61C97A20-4642-4BD7-9B06-B7623395B90A}"/>
              </a:ext>
            </a:extLst>
          </p:cNvPr>
          <p:cNvSpPr txBox="1"/>
          <p:nvPr/>
        </p:nvSpPr>
        <p:spPr>
          <a:xfrm>
            <a:off x="675085" y="1572083"/>
            <a:ext cx="10054828" cy="861198"/>
          </a:xfrm>
          <a:prstGeom prst="rect">
            <a:avLst/>
          </a:prstGeom>
          <a:noFill/>
        </p:spPr>
        <p:txBody>
          <a:bodyPr wrap="square">
            <a:spAutoFit/>
          </a:bodyPr>
          <a:lstStyle/>
          <a:p>
            <a:pPr>
              <a:lnSpc>
                <a:spcPct val="107000"/>
              </a:lnSpc>
              <a:spcAft>
                <a:spcPts val="800"/>
              </a:spcAft>
            </a:pPr>
            <a:r>
              <a:rPr lang="fr-FR" sz="2400" dirty="0">
                <a:solidFill>
                  <a:schemeClr val="tx1">
                    <a:lumMod val="65000"/>
                    <a:lumOff val="35000"/>
                  </a:schemeClr>
                </a:solidFill>
                <a:latin typeface="+mn-lt"/>
                <a:ea typeface="Calibri" panose="020F0502020204030204" pitchFamily="34" charset="0"/>
                <a:cs typeface="Arial" panose="020B0604020202020204" pitchFamily="34" charset="0"/>
              </a:rPr>
              <a:t>Les droites qui se rencontrent sont appelées droites concourantes ou droites sécantes.</a:t>
            </a:r>
          </a:p>
        </p:txBody>
      </p:sp>
      <p:pic>
        <p:nvPicPr>
          <p:cNvPr id="4" name="Picture 3">
            <a:extLst>
              <a:ext uri="{FF2B5EF4-FFF2-40B4-BE49-F238E27FC236}">
                <a16:creationId xmlns:a16="http://schemas.microsoft.com/office/drawing/2014/main" id="{D3502B4C-C9FE-4CEB-8773-C90A560096C7}"/>
              </a:ext>
            </a:extLst>
          </p:cNvPr>
          <p:cNvPicPr>
            <a:picLocks noChangeAspect="1"/>
          </p:cNvPicPr>
          <p:nvPr/>
        </p:nvPicPr>
        <p:blipFill>
          <a:blip r:embed="rId4"/>
          <a:stretch>
            <a:fillRect/>
          </a:stretch>
        </p:blipFill>
        <p:spPr>
          <a:xfrm>
            <a:off x="3300412" y="2638425"/>
            <a:ext cx="3657815" cy="3647274"/>
          </a:xfrm>
          <a:prstGeom prst="rect">
            <a:avLst/>
          </a:prstGeom>
        </p:spPr>
      </p:pic>
      <p:sp>
        <p:nvSpPr>
          <p:cNvPr id="8" name="TextBox 7">
            <a:extLst>
              <a:ext uri="{FF2B5EF4-FFF2-40B4-BE49-F238E27FC236}">
                <a16:creationId xmlns:a16="http://schemas.microsoft.com/office/drawing/2014/main" id="{2EE26579-5B4B-4E66-82B0-5DFDB6446EBF}"/>
              </a:ext>
            </a:extLst>
          </p:cNvPr>
          <p:cNvSpPr txBox="1"/>
          <p:nvPr/>
        </p:nvSpPr>
        <p:spPr>
          <a:xfrm>
            <a:off x="6491275" y="3854669"/>
            <a:ext cx="3954066" cy="864339"/>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a:t>
            </a:r>
            <a:r>
              <a:rPr lang="en-US" sz="24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et</a:t>
            </a: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(CD) </a:t>
            </a:r>
            <a:r>
              <a:rPr lang="en-US" sz="24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sont des</a:t>
            </a: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droites concourantes.</a:t>
            </a:r>
            <a:endParaRPr lang="en-US"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4818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400"/>
                            </p:stCondLst>
                            <p:childTnLst>
                              <p:par>
                                <p:cTn id="9" presetID="1" presetClass="entr" presetSubtype="0" fill="hold" nodeType="afterEffect">
                                  <p:stCondLst>
                                    <p:cond delay="70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iterate type="wd">
                                    <p:tmPct val="15000"/>
                                  </p:iterate>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en-US" dirty="0"/>
          </a:p>
        </p:txBody>
      </p:sp>
      <p:sp>
        <p:nvSpPr>
          <p:cNvPr id="6" name="TextBox 5">
            <a:extLst>
              <a:ext uri="{FF2B5EF4-FFF2-40B4-BE49-F238E27FC236}">
                <a16:creationId xmlns:a16="http://schemas.microsoft.com/office/drawing/2014/main" id="{F4A9D829-AB04-4EC4-875F-7C56B79A01BE}"/>
              </a:ext>
            </a:extLst>
          </p:cNvPr>
          <p:cNvSpPr txBox="1"/>
          <p:nvPr/>
        </p:nvSpPr>
        <p:spPr>
          <a:xfrm>
            <a:off x="961485" y="1502446"/>
            <a:ext cx="4557711" cy="469167"/>
          </a:xfrm>
          <a:prstGeom prst="rect">
            <a:avLst/>
          </a:prstGeom>
          <a:noFill/>
        </p:spPr>
        <p:txBody>
          <a:bodyPr wrap="square">
            <a:spAutoFit/>
          </a:bodyPr>
          <a:lstStyle/>
          <a:p>
            <a:pPr marL="0" marR="0">
              <a:lnSpc>
                <a:spcPct val="107000"/>
              </a:lnSpc>
              <a:spcBef>
                <a:spcPts val="0"/>
              </a:spcBef>
              <a:spcAft>
                <a:spcPts val="800"/>
              </a:spcAft>
            </a:pPr>
            <a:r>
              <a:rPr lang="fr-FR"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est </a:t>
            </a:r>
            <a:r>
              <a:rPr lang="fr-FR" sz="2400" dirty="0" err="1">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paralllèle</a:t>
            </a:r>
            <a:r>
              <a:rPr lang="fr-FR"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à (CD).</a:t>
            </a:r>
            <a:endParaRPr lang="fr-FR"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D8049CF3-BD8E-4F02-A693-B94FDD90EEBE}"/>
              </a:ext>
            </a:extLst>
          </p:cNvPr>
          <p:cNvSpPr txBox="1"/>
          <p:nvPr/>
        </p:nvSpPr>
        <p:spPr>
          <a:xfrm>
            <a:off x="6867520" y="1502446"/>
            <a:ext cx="4873906" cy="469167"/>
          </a:xfrm>
          <a:prstGeom prst="rect">
            <a:avLst/>
          </a:prstGeom>
          <a:noFill/>
        </p:spPr>
        <p:txBody>
          <a:bodyPr wrap="square">
            <a:spAutoFit/>
          </a:bodyPr>
          <a:lstStyle/>
          <a:p>
            <a:pPr marL="0" marR="0">
              <a:lnSpc>
                <a:spcPct val="107000"/>
              </a:lnSpc>
              <a:spcBef>
                <a:spcPts val="0"/>
              </a:spcBef>
              <a:spcAft>
                <a:spcPts val="800"/>
              </a:spcAft>
            </a:pPr>
            <a:r>
              <a:rPr lang="fr-FR"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a:t>
            </a:r>
            <a:r>
              <a:rPr lang="fr-FR" sz="24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et</a:t>
            </a:r>
            <a:r>
              <a:rPr lang="fr-FR"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(CD) </a:t>
            </a:r>
            <a:r>
              <a:rPr lang="fr-FR" sz="24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sont</a:t>
            </a:r>
            <a:r>
              <a:rPr lang="fr-FR"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concourantes.</a:t>
            </a:r>
            <a:endParaRPr lang="fr-FR"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C3CA0C2-50F0-4EE9-A7CD-FCCB4D25AAD6}"/>
              </a:ext>
            </a:extLst>
          </p:cNvPr>
          <p:cNvPicPr>
            <a:picLocks noChangeAspect="1"/>
          </p:cNvPicPr>
          <p:nvPr/>
        </p:nvPicPr>
        <p:blipFill>
          <a:blip r:embed="rId4"/>
          <a:stretch>
            <a:fillRect/>
          </a:stretch>
        </p:blipFill>
        <p:spPr>
          <a:xfrm>
            <a:off x="1147222" y="2309801"/>
            <a:ext cx="4371975" cy="3267075"/>
          </a:xfrm>
          <a:prstGeom prst="rect">
            <a:avLst/>
          </a:prstGeom>
        </p:spPr>
      </p:pic>
      <p:pic>
        <p:nvPicPr>
          <p:cNvPr id="10" name="Picture 9">
            <a:extLst>
              <a:ext uri="{FF2B5EF4-FFF2-40B4-BE49-F238E27FC236}">
                <a16:creationId xmlns:a16="http://schemas.microsoft.com/office/drawing/2014/main" id="{DD138233-4A22-44BF-830D-F670D709B37C}"/>
              </a:ext>
            </a:extLst>
          </p:cNvPr>
          <p:cNvPicPr>
            <a:picLocks noChangeAspect="1"/>
          </p:cNvPicPr>
          <p:nvPr/>
        </p:nvPicPr>
        <p:blipFill>
          <a:blip r:embed="rId5"/>
          <a:stretch>
            <a:fillRect/>
          </a:stretch>
        </p:blipFill>
        <p:spPr>
          <a:xfrm>
            <a:off x="7503879" y="2238361"/>
            <a:ext cx="3657815" cy="3647274"/>
          </a:xfrm>
          <a:prstGeom prst="rect">
            <a:avLst/>
          </a:prstGeom>
        </p:spPr>
      </p:pic>
    </p:spTree>
    <p:custDataLst>
      <p:tags r:id="rId1"/>
    </p:custDataLst>
    <p:extLst>
      <p:ext uri="{BB962C8B-B14F-4D97-AF65-F5344CB8AC3E}">
        <p14:creationId xmlns:p14="http://schemas.microsoft.com/office/powerpoint/2010/main" val="14157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875033"/>
            <a:ext cx="2733118" cy="3299987"/>
          </a:xfrm>
          <a:prstGeom prst="rect">
            <a:avLst/>
          </a:prstGeom>
        </p:spPr>
      </p:pic>
      <p:sp>
        <p:nvSpPr>
          <p:cNvPr id="6" name="Google Shape;97;gb06ce43697_0_0">
            <a:extLst>
              <a:ext uri="{FF2B5EF4-FFF2-40B4-BE49-F238E27FC236}">
                <a16:creationId xmlns:a16="http://schemas.microsoft.com/office/drawing/2014/main" id="{11874BAE-7FAF-4EC1-82F6-F7E5F57A7DD1}"/>
              </a:ext>
            </a:extLst>
          </p:cNvPr>
          <p:cNvSpPr txBox="1">
            <a:spLocks/>
          </p:cNvSpPr>
          <p:nvPr/>
        </p:nvSpPr>
        <p:spPr>
          <a:xfrm>
            <a:off x="1024128" y="4332973"/>
            <a:ext cx="10143000" cy="1830975"/>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spcBef>
                <a:spcPts val="1200"/>
              </a:spcBef>
              <a:spcAft>
                <a:spcPts val="1200"/>
              </a:spcAft>
              <a:buClr>
                <a:srgbClr val="000000"/>
              </a:buClr>
              <a:buSzTx/>
              <a:buFont typeface="Arial"/>
              <a:buNone/>
              <a:tabLst/>
              <a:defRPr/>
            </a:pPr>
            <a:r>
              <a:rPr kumimoji="0" lang="fr-FR" sz="5400" i="0" u="none" strike="noStrike" kern="0" cap="none" spc="0" normalizeH="0" baseline="0" dirty="0">
                <a:ln>
                  <a:noFill/>
                </a:ln>
                <a:solidFill>
                  <a:srgbClr val="0F6FC6">
                    <a:lumMod val="50000"/>
                  </a:srgbClr>
                </a:solidFill>
                <a:effectLst/>
                <a:uLnTx/>
                <a:uFillTx/>
                <a:latin typeface="Comic Sans MS" panose="030F0702030302020204" pitchFamily="66" charset="0"/>
                <a:cs typeface="Arial"/>
                <a:sym typeface="Arial"/>
              </a:rPr>
              <a:t>Maîtrise des connaissances mathématiques et fluidité</a:t>
            </a:r>
          </a:p>
        </p:txBody>
      </p:sp>
    </p:spTree>
    <p:custDataLst>
      <p:tags r:id="rId1"/>
    </p:custDataLst>
    <p:extLst>
      <p:ext uri="{BB962C8B-B14F-4D97-AF65-F5344CB8AC3E}">
        <p14:creationId xmlns:p14="http://schemas.microsoft.com/office/powerpoint/2010/main" val="3161787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2318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2800" b="1" dirty="0">
                <a:solidFill>
                  <a:prstClr val="white"/>
                </a:solidFill>
                <a:latin typeface="Comic Sans MS"/>
                <a:sym typeface="Comic Sans MS"/>
              </a:rPr>
              <a:t>Sélectionnez la (les) paire(s) de droites parallèles.</a:t>
            </a:r>
            <a:endParaRPr lang="en-US" dirty="0">
              <a:solidFill>
                <a:prstClr val="white"/>
              </a:solidFill>
            </a:endParaRPr>
          </a:p>
        </p:txBody>
      </p:sp>
      <p:sp>
        <p:nvSpPr>
          <p:cNvPr id="8" name="1Rectangle: Rounded Corners 7">
            <a:extLst>
              <a:ext uri="{FF2B5EF4-FFF2-40B4-BE49-F238E27FC236}">
                <a16:creationId xmlns:a16="http://schemas.microsoft.com/office/drawing/2014/main" id="{52CD1317-7A68-403D-B22D-DD2754B9F730}"/>
              </a:ext>
            </a:extLst>
          </p:cNvPr>
          <p:cNvSpPr/>
          <p:nvPr/>
        </p:nvSpPr>
        <p:spPr>
          <a:xfrm>
            <a:off x="8158858" y="1533586"/>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(CD)</a:t>
            </a:r>
          </a:p>
        </p:txBody>
      </p:sp>
      <p:sp>
        <p:nvSpPr>
          <p:cNvPr id="10" name="2Rectangle: Rounded Corners 9">
            <a:extLst>
              <a:ext uri="{FF2B5EF4-FFF2-40B4-BE49-F238E27FC236}">
                <a16:creationId xmlns:a16="http://schemas.microsoft.com/office/drawing/2014/main" id="{3953D846-3E8F-4527-89F6-532591590F6E}"/>
              </a:ext>
            </a:extLst>
          </p:cNvPr>
          <p:cNvSpPr/>
          <p:nvPr/>
        </p:nvSpPr>
        <p:spPr>
          <a:xfrm>
            <a:off x="8158858" y="2448691"/>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(MN)</a:t>
            </a:r>
          </a:p>
        </p:txBody>
      </p:sp>
      <p:sp>
        <p:nvSpPr>
          <p:cNvPr id="11" name="3Rectangle: Rounded Corners 10">
            <a:extLst>
              <a:ext uri="{FF2B5EF4-FFF2-40B4-BE49-F238E27FC236}">
                <a16:creationId xmlns:a16="http://schemas.microsoft.com/office/drawing/2014/main" id="{ABEE59A2-5C2E-445E-A3F9-2D120F632918}"/>
              </a:ext>
            </a:extLst>
          </p:cNvPr>
          <p:cNvSpPr/>
          <p:nvPr/>
        </p:nvSpPr>
        <p:spPr>
          <a:xfrm>
            <a:off x="8158858" y="3363796"/>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(PQ)</a:t>
            </a:r>
          </a:p>
        </p:txBody>
      </p:sp>
      <p:sp>
        <p:nvSpPr>
          <p:cNvPr id="12" name="4Rectangle: Rounded Corners 11">
            <a:extLst>
              <a:ext uri="{FF2B5EF4-FFF2-40B4-BE49-F238E27FC236}">
                <a16:creationId xmlns:a16="http://schemas.microsoft.com/office/drawing/2014/main" id="{FFB33B90-48FA-44A8-A4EF-9BC255C72A09}"/>
              </a:ext>
            </a:extLst>
          </p:cNvPr>
          <p:cNvSpPr/>
          <p:nvPr/>
        </p:nvSpPr>
        <p:spPr>
          <a:xfrm>
            <a:off x="8158858" y="4278901"/>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et (PQ)</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58858" y="5194008"/>
            <a:ext cx="2996736" cy="64726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(CD) et (MN)</a:t>
            </a:r>
          </a:p>
        </p:txBody>
      </p:sp>
      <p:sp>
        <p:nvSpPr>
          <p:cNvPr id="9" name="TextBox 8">
            <a:extLst>
              <a:ext uri="{FF2B5EF4-FFF2-40B4-BE49-F238E27FC236}">
                <a16:creationId xmlns:a16="http://schemas.microsoft.com/office/drawing/2014/main" id="{E3B45EEE-BF2E-4A4C-AA1F-93A8BE9E9B68}"/>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n-lt"/>
              </a:rPr>
              <a:t>Exercices d’application</a:t>
            </a:r>
            <a:endParaRPr lang="fr-FR" dirty="0">
              <a:solidFill>
                <a:schemeClr val="tx1">
                  <a:lumMod val="65000"/>
                  <a:lumOff val="35000"/>
                </a:schemeClr>
              </a:solidFill>
              <a:latin typeface="+mn-lt"/>
            </a:endParaRPr>
          </a:p>
        </p:txBody>
      </p:sp>
      <p:pic>
        <p:nvPicPr>
          <p:cNvPr id="15" name="Picture 14">
            <a:extLst>
              <a:ext uri="{FF2B5EF4-FFF2-40B4-BE49-F238E27FC236}">
                <a16:creationId xmlns:a16="http://schemas.microsoft.com/office/drawing/2014/main" id="{F81303A6-5945-4657-85BC-9C4189D08B51}"/>
              </a:ext>
            </a:extLst>
          </p:cNvPr>
          <p:cNvPicPr/>
          <p:nvPr/>
        </p:nvPicPr>
        <p:blipFill>
          <a:blip r:embed="rId4"/>
          <a:srcRect/>
          <a:stretch/>
        </p:blipFill>
        <p:spPr>
          <a:xfrm>
            <a:off x="1037519" y="1907381"/>
            <a:ext cx="6106458" cy="3286627"/>
          </a:xfrm>
          <a:prstGeom prst="rect">
            <a:avLst/>
          </a:prstGeom>
        </p:spPr>
      </p:pic>
      <p:pic>
        <p:nvPicPr>
          <p:cNvPr id="14" name="Picture 13">
            <a:extLst>
              <a:ext uri="{FF2B5EF4-FFF2-40B4-BE49-F238E27FC236}">
                <a16:creationId xmlns:a16="http://schemas.microsoft.com/office/drawing/2014/main" id="{E1D96351-B651-4281-8075-BBE7006DBE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
        <p:nvSpPr>
          <p:cNvPr id="16" name="TextBox 15">
            <a:extLst>
              <a:ext uri="{FF2B5EF4-FFF2-40B4-BE49-F238E27FC236}">
                <a16:creationId xmlns:a16="http://schemas.microsoft.com/office/drawing/2014/main" id="{8E601423-A440-4F82-9B22-A7C304D906BF}"/>
              </a:ext>
            </a:extLst>
          </p:cNvPr>
          <p:cNvSpPr txBox="1"/>
          <p:nvPr/>
        </p:nvSpPr>
        <p:spPr>
          <a:xfrm>
            <a:off x="1393613" y="218084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A</a:t>
            </a:r>
          </a:p>
        </p:txBody>
      </p:sp>
      <p:sp>
        <p:nvSpPr>
          <p:cNvPr id="17" name="TextBox 16">
            <a:extLst>
              <a:ext uri="{FF2B5EF4-FFF2-40B4-BE49-F238E27FC236}">
                <a16:creationId xmlns:a16="http://schemas.microsoft.com/office/drawing/2014/main" id="{C4A6FBAF-9A26-46DD-A95F-7B3A4599CF8F}"/>
              </a:ext>
            </a:extLst>
          </p:cNvPr>
          <p:cNvSpPr txBox="1"/>
          <p:nvPr/>
        </p:nvSpPr>
        <p:spPr>
          <a:xfrm>
            <a:off x="2998893" y="2348636"/>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C</a:t>
            </a:r>
          </a:p>
        </p:txBody>
      </p:sp>
      <p:sp>
        <p:nvSpPr>
          <p:cNvPr id="18" name="TextBox 17">
            <a:extLst>
              <a:ext uri="{FF2B5EF4-FFF2-40B4-BE49-F238E27FC236}">
                <a16:creationId xmlns:a16="http://schemas.microsoft.com/office/drawing/2014/main" id="{34D0163C-AEA2-4E41-B9BD-ACFED388E63B}"/>
              </a:ext>
            </a:extLst>
          </p:cNvPr>
          <p:cNvSpPr txBox="1"/>
          <p:nvPr/>
        </p:nvSpPr>
        <p:spPr>
          <a:xfrm>
            <a:off x="2225040" y="463898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B</a:t>
            </a:r>
          </a:p>
        </p:txBody>
      </p:sp>
      <p:sp>
        <p:nvSpPr>
          <p:cNvPr id="19" name="TextBox 18">
            <a:extLst>
              <a:ext uri="{FF2B5EF4-FFF2-40B4-BE49-F238E27FC236}">
                <a16:creationId xmlns:a16="http://schemas.microsoft.com/office/drawing/2014/main" id="{0C9EA01B-737D-486F-9B39-6FA5BA16EED9}"/>
              </a:ext>
            </a:extLst>
          </p:cNvPr>
          <p:cNvSpPr txBox="1"/>
          <p:nvPr/>
        </p:nvSpPr>
        <p:spPr>
          <a:xfrm>
            <a:off x="1210159" y="4307822"/>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D</a:t>
            </a:r>
          </a:p>
        </p:txBody>
      </p:sp>
      <p:sp>
        <p:nvSpPr>
          <p:cNvPr id="20" name="TextBox 19">
            <a:extLst>
              <a:ext uri="{FF2B5EF4-FFF2-40B4-BE49-F238E27FC236}">
                <a16:creationId xmlns:a16="http://schemas.microsoft.com/office/drawing/2014/main" id="{62845D4A-D0B1-4E80-89BB-DBCC427F48BF}"/>
              </a:ext>
            </a:extLst>
          </p:cNvPr>
          <p:cNvSpPr txBox="1"/>
          <p:nvPr/>
        </p:nvSpPr>
        <p:spPr>
          <a:xfrm>
            <a:off x="4013774" y="218084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M</a:t>
            </a:r>
          </a:p>
        </p:txBody>
      </p:sp>
      <p:sp>
        <p:nvSpPr>
          <p:cNvPr id="22" name="TextBox 21">
            <a:extLst>
              <a:ext uri="{FF2B5EF4-FFF2-40B4-BE49-F238E27FC236}">
                <a16:creationId xmlns:a16="http://schemas.microsoft.com/office/drawing/2014/main" id="{F2AC2237-8480-4029-8790-DA9EBE9ABAC5}"/>
              </a:ext>
            </a:extLst>
          </p:cNvPr>
          <p:cNvSpPr txBox="1"/>
          <p:nvPr/>
        </p:nvSpPr>
        <p:spPr>
          <a:xfrm>
            <a:off x="4942840" y="4638987"/>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N</a:t>
            </a:r>
          </a:p>
        </p:txBody>
      </p:sp>
      <p:sp>
        <p:nvSpPr>
          <p:cNvPr id="23" name="TextBox 22">
            <a:extLst>
              <a:ext uri="{FF2B5EF4-FFF2-40B4-BE49-F238E27FC236}">
                <a16:creationId xmlns:a16="http://schemas.microsoft.com/office/drawing/2014/main" id="{1AA79DCB-A7A7-4B4A-A0C5-F90E966C6F73}"/>
              </a:ext>
            </a:extLst>
          </p:cNvPr>
          <p:cNvSpPr txBox="1"/>
          <p:nvPr/>
        </p:nvSpPr>
        <p:spPr>
          <a:xfrm>
            <a:off x="6016987" y="2911286"/>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P</a:t>
            </a:r>
          </a:p>
        </p:txBody>
      </p:sp>
      <p:sp>
        <p:nvSpPr>
          <p:cNvPr id="24" name="TextBox 23">
            <a:extLst>
              <a:ext uri="{FF2B5EF4-FFF2-40B4-BE49-F238E27FC236}">
                <a16:creationId xmlns:a16="http://schemas.microsoft.com/office/drawing/2014/main" id="{2C802A45-C39E-48CE-AAB6-EE2B4107E910}"/>
              </a:ext>
            </a:extLst>
          </p:cNvPr>
          <p:cNvSpPr txBox="1"/>
          <p:nvPr/>
        </p:nvSpPr>
        <p:spPr>
          <a:xfrm>
            <a:off x="3694123" y="4823653"/>
            <a:ext cx="391160" cy="369332"/>
          </a:xfrm>
          <a:prstGeom prst="rect">
            <a:avLst/>
          </a:prstGeom>
          <a:noFill/>
        </p:spPr>
        <p:txBody>
          <a:bodyPr wrap="square" rtlCol="0">
            <a:spAutoFit/>
          </a:bodyPr>
          <a:lstStyle/>
          <a:p>
            <a:r>
              <a:rPr lang="en-US" sz="1800" dirty="0">
                <a:solidFill>
                  <a:schemeClr val="tx1">
                    <a:lumMod val="65000"/>
                    <a:lumOff val="35000"/>
                  </a:schemeClr>
                </a:solidFill>
                <a:latin typeface="+mj-lt"/>
              </a:rPr>
              <a:t>Q</a:t>
            </a:r>
          </a:p>
        </p:txBody>
      </p:sp>
    </p:spTree>
    <p:custDataLst>
      <p:tags r:id="rId1"/>
    </p:custDataLst>
    <p:extLst>
      <p:ext uri="{BB962C8B-B14F-4D97-AF65-F5344CB8AC3E}">
        <p14:creationId xmlns:p14="http://schemas.microsoft.com/office/powerpoint/2010/main" val="367212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0"/>
                    </p:tgtEl>
                  </p:cond>
                </p:stCondLst>
                <p:endSync evt="end" delay="0">
                  <p:rtn val="all"/>
                </p:endSync>
                <p:childTnLst>
                  <p:par>
                    <p:cTn id="25" fill="hold">
                      <p:stCondLst>
                        <p:cond delay="0"/>
                      </p:stCondLst>
                      <p:childTnLst>
                        <p:par>
                          <p:cTn id="26" fill="hold">
                            <p:stCondLst>
                              <p:cond delay="0"/>
                            </p:stCondLst>
                            <p:childTnLst>
                              <p:par>
                                <p:cTn id="27" presetID="1" presetClass="emph" presetSubtype="2" fill="hold" nodeType="withEffect">
                                  <p:stCondLst>
                                    <p:cond delay="0"/>
                                  </p:stCondLst>
                                  <p:childTnLst>
                                    <p:animClr clrSpc="rgb" dir="cw">
                                      <p:cBhvr>
                                        <p:cTn id="28" dur="500" fill="hold"/>
                                        <p:tgtEl>
                                          <p:spTgt spid="10"/>
                                        </p:tgtEl>
                                        <p:attrNameLst>
                                          <p:attrName>fillcolor</p:attrName>
                                        </p:attrNameLst>
                                      </p:cBhvr>
                                      <p:to>
                                        <a:srgbClr val="74C274"/>
                                      </p:to>
                                    </p:animClr>
                                    <p:set>
                                      <p:cBhvr>
                                        <p:cTn id="29" dur="500" fill="hold"/>
                                        <p:tgtEl>
                                          <p:spTgt spid="10"/>
                                        </p:tgtEl>
                                        <p:attrNameLst>
                                          <p:attrName>fill.type</p:attrName>
                                        </p:attrNameLst>
                                      </p:cBhvr>
                                      <p:to>
                                        <p:strVal val="solid"/>
                                      </p:to>
                                    </p:set>
                                    <p:set>
                                      <p:cBhvr>
                                        <p:cTn id="30" dur="500" fill="hold"/>
                                        <p:tgtEl>
                                          <p:spTgt spid="10"/>
                                        </p:tgtEl>
                                        <p:attrNameLst>
                                          <p:attrName>fill.on</p:attrName>
                                        </p:attrNameLst>
                                      </p:cBhvr>
                                      <p:to>
                                        <p:strVal val="true"/>
                                      </p:to>
                                    </p:set>
                                  </p:childTnLst>
                                </p:cTn>
                              </p:par>
                              <p:par>
                                <p:cTn id="31" presetID="3" presetClass="emph" presetSubtype="2" fill="hold" grpId="1" nodeType="withEffect">
                                  <p:stCondLst>
                                    <p:cond delay="0"/>
                                  </p:stCondLst>
                                  <p:childTnLst>
                                    <p:animClr clrSpc="rgb" dir="cw">
                                      <p:cBhvr override="childStyle">
                                        <p:cTn id="32" dur="500" fill="hold"/>
                                        <p:tgtEl>
                                          <p:spTgt spid="10"/>
                                        </p:tgtEl>
                                        <p:attrNameLst>
                                          <p:attrName>style.color</p:attrName>
                                        </p:attrNameLst>
                                      </p:cBhvr>
                                      <p:to>
                                        <a:srgbClr val="FFFFFF"/>
                                      </p:to>
                                    </p:animClr>
                                  </p:childTnLst>
                                </p:cTn>
                              </p:par>
                              <p:par>
                                <p:cTn id="33" presetID="7" presetClass="emph" presetSubtype="2" fill="hold" nodeType="withEffect">
                                  <p:stCondLst>
                                    <p:cond delay="0"/>
                                  </p:stCondLst>
                                  <p:childTnLst>
                                    <p:animClr clrSpc="rgb" dir="cw">
                                      <p:cBhvr>
                                        <p:cTn id="34" dur="500" fill="hold"/>
                                        <p:tgtEl>
                                          <p:spTgt spid="10"/>
                                        </p:tgtEl>
                                        <p:attrNameLst>
                                          <p:attrName>stroke.color</p:attrName>
                                        </p:attrNameLst>
                                      </p:cBhvr>
                                      <p:to>
                                        <a:srgbClr val="FFFFFF"/>
                                      </p:to>
                                    </p:animClr>
                                    <p:set>
                                      <p:cBhvr>
                                        <p:cTn id="35" dur="500" fill="hold"/>
                                        <p:tgtEl>
                                          <p:spTgt spid="10"/>
                                        </p:tgtEl>
                                        <p:attrNameLst>
                                          <p:attrName>stroke.on</p:attrName>
                                        </p:attrNameLst>
                                      </p:cBhvr>
                                      <p:to>
                                        <p:strVal val="true"/>
                                      </p:to>
                                    </p:set>
                                  </p:childTnLst>
                                </p:cTn>
                              </p:par>
                            </p:childTnLst>
                          </p:cTn>
                        </p:par>
                      </p:childTnLst>
                    </p:cTn>
                  </p:par>
                </p:childTnLst>
              </p:cTn>
              <p:nextCondLst>
                <p:cond evt="onClick" delay="0">
                  <p:tgtEl>
                    <p:spTgt spid="10"/>
                  </p:tgtEl>
                </p:cond>
              </p:nextCondLst>
            </p:seq>
            <p:seq concurrent="1" nextAc="seek">
              <p:cTn id="36" restart="whenNotActive" fill="hold" evtFilter="cancelBubble" nodeType="interactiveSeq">
                <p:stCondLst>
                  <p:cond evt="onClick" delay="0">
                    <p:tgtEl>
                      <p:spTgt spid="8"/>
                    </p:tgtEl>
                  </p:cond>
                </p:stCondLst>
                <p:endSync evt="end" delay="0">
                  <p:rtn val="all"/>
                </p:endSync>
                <p:childTnLst>
                  <p:par>
                    <p:cTn id="37" fill="hold">
                      <p:stCondLst>
                        <p:cond delay="0"/>
                      </p:stCondLst>
                      <p:childTnLst>
                        <p:par>
                          <p:cTn id="38" fill="hold">
                            <p:stCondLst>
                              <p:cond delay="0"/>
                            </p:stCondLst>
                            <p:childTnLst>
                              <p:par>
                                <p:cTn id="39" presetID="26" presetClass="emph" presetSubtype="0" fill="hold" grpId="1" nodeType="withEffect">
                                  <p:stCondLst>
                                    <p:cond delay="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childTnLst>
                          </p:cTn>
                        </p:par>
                      </p:childTnLst>
                    </p:cTn>
                  </p:par>
                </p:childTnLst>
              </p:cTn>
              <p:nextCondLst>
                <p:cond evt="onClick" delay="0">
                  <p:tgtEl>
                    <p:spTgt spid="8"/>
                  </p:tgtEl>
                </p:cond>
              </p:nextCondLst>
            </p:seq>
            <p:seq concurrent="1" nextAc="seek">
              <p:cTn id="42" restart="whenNotActive" fill="hold" evtFilter="cancelBubble" nodeType="interactiveSeq">
                <p:stCondLst>
                  <p:cond evt="onClick" delay="0">
                    <p:tgtEl>
                      <p:spTgt spid="11"/>
                    </p:tgtEl>
                  </p:cond>
                </p:stCondLst>
                <p:endSync evt="end" delay="0">
                  <p:rtn val="all"/>
                </p:endSync>
                <p:childTnLst>
                  <p:par>
                    <p:cTn id="43" fill="hold">
                      <p:stCondLst>
                        <p:cond delay="0"/>
                      </p:stCondLst>
                      <p:childTnLst>
                        <p:par>
                          <p:cTn id="44" fill="hold">
                            <p:stCondLst>
                              <p:cond delay="0"/>
                            </p:stCondLst>
                            <p:childTnLst>
                              <p:par>
                                <p:cTn id="45" presetID="26" presetClass="emph" presetSubtype="0" fill="hold" grpId="1" nodeType="withEffect">
                                  <p:stCondLst>
                                    <p:cond delay="0"/>
                                  </p:stCondLst>
                                  <p:childTnLst>
                                    <p:animEffect transition="out" filter="fade">
                                      <p:cBhvr>
                                        <p:cTn id="46" dur="500" tmFilter="0, 0; .2, .5; .8, .5; 1, 0"/>
                                        <p:tgtEl>
                                          <p:spTgt spid="11"/>
                                        </p:tgtEl>
                                      </p:cBhvr>
                                    </p:animEffect>
                                    <p:animScale>
                                      <p:cBhvr>
                                        <p:cTn id="47" dur="250" autoRev="1" fill="hold"/>
                                        <p:tgtEl>
                                          <p:spTgt spid="11"/>
                                        </p:tgtEl>
                                      </p:cBhvr>
                                      <p:by x="105000" y="105000"/>
                                    </p:animScale>
                                  </p:childTnLst>
                                </p:cTn>
                              </p:par>
                            </p:childTnLst>
                          </p:cTn>
                        </p:par>
                      </p:childTnLst>
                    </p:cTn>
                  </p:par>
                </p:childTnLst>
              </p:cTn>
              <p:nextCondLst>
                <p:cond evt="onClick" delay="0">
                  <p:tgtEl>
                    <p:spTgt spid="11"/>
                  </p:tgtEl>
                </p:cond>
              </p:nextCondLst>
            </p:seq>
            <p:seq concurrent="1" nextAc="seek">
              <p:cTn id="48" restart="whenNotActive" fill="hold" evtFilter="cancelBubble" nodeType="interactiveSeq">
                <p:stCondLst>
                  <p:cond evt="onClick" delay="0">
                    <p:tgtEl>
                      <p:spTgt spid="12"/>
                    </p:tgtEl>
                  </p:cond>
                </p:stCondLst>
                <p:endSync evt="end" delay="0">
                  <p:rtn val="all"/>
                </p:endSync>
                <p:childTnLst>
                  <p:par>
                    <p:cTn id="49" fill="hold">
                      <p:stCondLst>
                        <p:cond delay="0"/>
                      </p:stCondLst>
                      <p:childTnLst>
                        <p:par>
                          <p:cTn id="50" fill="hold">
                            <p:stCondLst>
                              <p:cond delay="0"/>
                            </p:stCondLst>
                            <p:childTnLst>
                              <p:par>
                                <p:cTn id="51" presetID="26" presetClass="emph" presetSubtype="0" fill="hold" grpId="1" nodeType="withEffect">
                                  <p:stCondLst>
                                    <p:cond delay="0"/>
                                  </p:stCondLst>
                                  <p:childTnLst>
                                    <p:animEffect transition="out" filter="fade">
                                      <p:cBhvr>
                                        <p:cTn id="52" dur="500" tmFilter="0, 0; .2, .5; .8, .5; 1, 0"/>
                                        <p:tgtEl>
                                          <p:spTgt spid="12"/>
                                        </p:tgtEl>
                                      </p:cBhvr>
                                    </p:animEffect>
                                    <p:animScale>
                                      <p:cBhvr>
                                        <p:cTn id="53" dur="250" autoRev="1" fill="hold"/>
                                        <p:tgtEl>
                                          <p:spTgt spid="12"/>
                                        </p:tgtEl>
                                      </p:cBhvr>
                                      <p:by x="105000" y="105000"/>
                                    </p:animScale>
                                  </p:childTnLst>
                                </p:cTn>
                              </p:par>
                            </p:childTnLst>
                          </p:cTn>
                        </p:par>
                      </p:childTnLst>
                    </p:cTn>
                  </p:par>
                </p:childTnLst>
              </p:cTn>
              <p:nextCondLst>
                <p:cond evt="onClick" delay="0">
                  <p:tgtEl>
                    <p:spTgt spid="12"/>
                  </p:tgtEl>
                </p:cond>
              </p:nextCondLst>
            </p:seq>
            <p:seq concurrent="1" nextAc="seek">
              <p:cTn id="54" restart="whenNotActive" fill="hold" evtFilter="cancelBubble" nodeType="interactiveSeq">
                <p:stCondLst>
                  <p:cond evt="onClick" delay="0">
                    <p:tgtEl>
                      <p:spTgt spid="13"/>
                    </p:tgtEl>
                  </p:cond>
                </p:stCondLst>
                <p:endSync evt="end" delay="0">
                  <p:rtn val="all"/>
                </p:endSync>
                <p:childTnLst>
                  <p:par>
                    <p:cTn id="55" fill="hold">
                      <p:stCondLst>
                        <p:cond delay="0"/>
                      </p:stCondLst>
                      <p:childTnLst>
                        <p:par>
                          <p:cTn id="56" fill="hold">
                            <p:stCondLst>
                              <p:cond delay="0"/>
                            </p:stCondLst>
                            <p:childTnLst>
                              <p:par>
                                <p:cTn id="57" presetID="26" presetClass="emph" presetSubtype="0" fill="hold" grpId="1" nodeType="withEffect">
                                  <p:stCondLst>
                                    <p:cond delay="0"/>
                                  </p:stCondLst>
                                  <p:childTnLst>
                                    <p:animEffect transition="out" filter="fade">
                                      <p:cBhvr>
                                        <p:cTn id="58" dur="500" tmFilter="0, 0; .2, .5; .8, .5; 1, 0"/>
                                        <p:tgtEl>
                                          <p:spTgt spid="13"/>
                                        </p:tgtEl>
                                      </p:cBhvr>
                                    </p:animEffect>
                                    <p:animScale>
                                      <p:cBhvr>
                                        <p:cTn id="59" dur="250" autoRev="1" fill="hold"/>
                                        <p:tgtEl>
                                          <p:spTgt spid="13"/>
                                        </p:tgtEl>
                                      </p:cBhvr>
                                      <p:by x="105000" y="105000"/>
                                    </p:animScale>
                                  </p:childTnLst>
                                </p:cTn>
                              </p:par>
                            </p:childTnLst>
                          </p:cTn>
                        </p:par>
                      </p:childTnLst>
                    </p:cTn>
                  </p:par>
                </p:childTnLst>
              </p:cTn>
              <p:nextCondLst>
                <p:cond evt="onClick" delay="0">
                  <p:tgtEl>
                    <p:spTgt spid="13"/>
                  </p:tgtEl>
                </p:cond>
              </p:nextCondLst>
            </p:seq>
          </p:childTnLst>
        </p:cTn>
      </p:par>
    </p:tnLst>
    <p:bldLst>
      <p:bldP spid="8" grpId="0" animBg="1"/>
      <p:bldP spid="8"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3200" b="1" dirty="0">
                <a:solidFill>
                  <a:prstClr val="white"/>
                </a:solidFill>
                <a:latin typeface="Comic Sans MS"/>
                <a:sym typeface="Comic Sans MS"/>
              </a:rPr>
              <a:t>Quelle figure représente des droites parallèles ? </a:t>
            </a:r>
            <a:endParaRPr lang="en-US" dirty="0"/>
          </a:p>
        </p:txBody>
      </p:sp>
      <p:grpSp>
        <p:nvGrpSpPr>
          <p:cNvPr id="40" name="Group 39">
            <a:extLst>
              <a:ext uri="{FF2B5EF4-FFF2-40B4-BE49-F238E27FC236}">
                <a16:creationId xmlns:a16="http://schemas.microsoft.com/office/drawing/2014/main" id="{BAD4B3FD-55B4-4CC4-B6FA-523C20AB4201}"/>
              </a:ext>
            </a:extLst>
          </p:cNvPr>
          <p:cNvGrpSpPr/>
          <p:nvPr/>
        </p:nvGrpSpPr>
        <p:grpSpPr>
          <a:xfrm>
            <a:off x="6653227" y="1452601"/>
            <a:ext cx="3437804" cy="2223994"/>
            <a:chOff x="6096000" y="1666921"/>
            <a:chExt cx="3437804" cy="2223994"/>
          </a:xfrm>
        </p:grpSpPr>
        <p:sp>
          <p:nvSpPr>
            <p:cNvPr id="23" name="Oval 22">
              <a:extLst>
                <a:ext uri="{FF2B5EF4-FFF2-40B4-BE49-F238E27FC236}">
                  <a16:creationId xmlns:a16="http://schemas.microsoft.com/office/drawing/2014/main" id="{648A40C7-5DE9-4E6A-8949-7015705B261A}"/>
                </a:ext>
              </a:extLst>
            </p:cNvPr>
            <p:cNvSpPr/>
            <p:nvPr/>
          </p:nvSpPr>
          <p:spPr>
            <a:xfrm flipV="1">
              <a:off x="9072915" y="3150402"/>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Oval 25">
              <a:extLst>
                <a:ext uri="{FF2B5EF4-FFF2-40B4-BE49-F238E27FC236}">
                  <a16:creationId xmlns:a16="http://schemas.microsoft.com/office/drawing/2014/main" id="{D87B22E1-1A1B-4A8E-BA79-87328DAE586C}"/>
                </a:ext>
              </a:extLst>
            </p:cNvPr>
            <p:cNvSpPr/>
            <p:nvPr/>
          </p:nvSpPr>
          <p:spPr>
            <a:xfrm flipV="1">
              <a:off x="6710933" y="3150402"/>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9" name="Group 38">
              <a:extLst>
                <a:ext uri="{FF2B5EF4-FFF2-40B4-BE49-F238E27FC236}">
                  <a16:creationId xmlns:a16="http://schemas.microsoft.com/office/drawing/2014/main" id="{37D7FC38-D216-4BCA-93A8-A4D6E0C1A892}"/>
                </a:ext>
              </a:extLst>
            </p:cNvPr>
            <p:cNvGrpSpPr/>
            <p:nvPr/>
          </p:nvGrpSpPr>
          <p:grpSpPr>
            <a:xfrm>
              <a:off x="6096000" y="1666921"/>
              <a:ext cx="3437804" cy="2223994"/>
              <a:chOff x="6096000" y="1666921"/>
              <a:chExt cx="3437804" cy="2223994"/>
            </a:xfrm>
          </p:grpSpPr>
          <p:grpSp>
            <p:nvGrpSpPr>
              <p:cNvPr id="38" name="Group 37">
                <a:extLst>
                  <a:ext uri="{FF2B5EF4-FFF2-40B4-BE49-F238E27FC236}">
                    <a16:creationId xmlns:a16="http://schemas.microsoft.com/office/drawing/2014/main" id="{1DA75805-EB7A-4A07-8921-98BBD01D76E7}"/>
                  </a:ext>
                </a:extLst>
              </p:cNvPr>
              <p:cNvGrpSpPr/>
              <p:nvPr/>
            </p:nvGrpSpPr>
            <p:grpSpPr>
              <a:xfrm>
                <a:off x="6096000" y="1666921"/>
                <a:ext cx="3437804" cy="2223994"/>
                <a:chOff x="6096000" y="1666921"/>
                <a:chExt cx="3437804" cy="2223994"/>
              </a:xfrm>
            </p:grpSpPr>
            <p:sp>
              <p:nvSpPr>
                <p:cNvPr id="21" name="Rectangle: Rounded Corners 20">
                  <a:extLst>
                    <a:ext uri="{FF2B5EF4-FFF2-40B4-BE49-F238E27FC236}">
                      <a16:creationId xmlns:a16="http://schemas.microsoft.com/office/drawing/2014/main" id="{CCFFB90A-A719-4094-BC11-531E1A464023}"/>
                    </a:ext>
                  </a:extLst>
                </p:cNvPr>
                <p:cNvSpPr/>
                <p:nvPr/>
              </p:nvSpPr>
              <p:spPr>
                <a:xfrm>
                  <a:off x="6096000" y="166692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37" name="Straight Connector 36">
                  <a:extLst>
                    <a:ext uri="{FF2B5EF4-FFF2-40B4-BE49-F238E27FC236}">
                      <a16:creationId xmlns:a16="http://schemas.microsoft.com/office/drawing/2014/main" id="{AF1219D5-A705-4B47-B6ED-101B50BD9FFB}"/>
                    </a:ext>
                  </a:extLst>
                </p:cNvPr>
                <p:cNvCxnSpPr/>
                <p:nvPr/>
              </p:nvCxnSpPr>
              <p:spPr>
                <a:xfrm>
                  <a:off x="6438541" y="3188548"/>
                  <a:ext cx="28575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D23FC7B-65E1-4CB5-BD5B-8DE3CD47CDB5}"/>
                    </a:ext>
                  </a:extLst>
                </p:cNvPr>
                <p:cNvCxnSpPr/>
                <p:nvPr/>
              </p:nvCxnSpPr>
              <p:spPr>
                <a:xfrm>
                  <a:off x="6215061" y="2245654"/>
                  <a:ext cx="28575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2" name="Oval 21">
                <a:extLst>
                  <a:ext uri="{FF2B5EF4-FFF2-40B4-BE49-F238E27FC236}">
                    <a16:creationId xmlns:a16="http://schemas.microsoft.com/office/drawing/2014/main" id="{8ABA65BB-9254-41C2-95C2-60A65C0C543E}"/>
                  </a:ext>
                </a:extLst>
              </p:cNvPr>
              <p:cNvSpPr/>
              <p:nvPr/>
            </p:nvSpPr>
            <p:spPr>
              <a:xfrm flipV="1">
                <a:off x="8609606" y="2198033"/>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Oval 28">
                <a:extLst>
                  <a:ext uri="{FF2B5EF4-FFF2-40B4-BE49-F238E27FC236}">
                    <a16:creationId xmlns:a16="http://schemas.microsoft.com/office/drawing/2014/main" id="{116F189A-92D0-4F86-B77E-8EE3EB505F3E}"/>
                  </a:ext>
                </a:extLst>
              </p:cNvPr>
              <p:cNvSpPr/>
              <p:nvPr/>
            </p:nvSpPr>
            <p:spPr>
              <a:xfrm flipV="1">
                <a:off x="6519725" y="2207597"/>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nvGrpSpPr>
          <p:cNvPr id="16" name="Group 15">
            <a:extLst>
              <a:ext uri="{FF2B5EF4-FFF2-40B4-BE49-F238E27FC236}">
                <a16:creationId xmlns:a16="http://schemas.microsoft.com/office/drawing/2014/main" id="{DB32B695-91F0-49CD-9746-3C485FCEC79B}"/>
              </a:ext>
            </a:extLst>
          </p:cNvPr>
          <p:cNvGrpSpPr/>
          <p:nvPr/>
        </p:nvGrpSpPr>
        <p:grpSpPr>
          <a:xfrm>
            <a:off x="2107813" y="1452601"/>
            <a:ext cx="3437804" cy="2223994"/>
            <a:chOff x="1550586" y="1666921"/>
            <a:chExt cx="3437804" cy="2223994"/>
          </a:xfrm>
        </p:grpSpPr>
        <p:grpSp>
          <p:nvGrpSpPr>
            <p:cNvPr id="14" name="Group 13">
              <a:extLst>
                <a:ext uri="{FF2B5EF4-FFF2-40B4-BE49-F238E27FC236}">
                  <a16:creationId xmlns:a16="http://schemas.microsoft.com/office/drawing/2014/main" id="{444A14D7-D43D-4A1F-8811-CD0EB1FF89F5}"/>
                </a:ext>
              </a:extLst>
            </p:cNvPr>
            <p:cNvGrpSpPr/>
            <p:nvPr/>
          </p:nvGrpSpPr>
          <p:grpSpPr>
            <a:xfrm>
              <a:off x="1550586" y="1666921"/>
              <a:ext cx="3437804" cy="2223994"/>
              <a:chOff x="1550586" y="1666921"/>
              <a:chExt cx="3437804" cy="2223994"/>
            </a:xfrm>
          </p:grpSpPr>
          <p:grpSp>
            <p:nvGrpSpPr>
              <p:cNvPr id="11" name="Group 10">
                <a:extLst>
                  <a:ext uri="{FF2B5EF4-FFF2-40B4-BE49-F238E27FC236}">
                    <a16:creationId xmlns:a16="http://schemas.microsoft.com/office/drawing/2014/main" id="{DE38614D-1DB3-480C-A609-AE870661ADE3}"/>
                  </a:ext>
                </a:extLst>
              </p:cNvPr>
              <p:cNvGrpSpPr/>
              <p:nvPr/>
            </p:nvGrpSpPr>
            <p:grpSpPr>
              <a:xfrm>
                <a:off x="1550586" y="1666921"/>
                <a:ext cx="3437804" cy="2223994"/>
                <a:chOff x="1550586" y="1666921"/>
                <a:chExt cx="3437804" cy="2223994"/>
              </a:xfrm>
            </p:grpSpPr>
            <p:sp>
              <p:nvSpPr>
                <p:cNvPr id="7" name="Rectangle: Rounded Corners 6">
                  <a:extLst>
                    <a:ext uri="{FF2B5EF4-FFF2-40B4-BE49-F238E27FC236}">
                      <a16:creationId xmlns:a16="http://schemas.microsoft.com/office/drawing/2014/main" id="{E5B8868B-A7A1-4932-8B6C-08771B23DB2F}"/>
                    </a:ext>
                  </a:extLst>
                </p:cNvPr>
                <p:cNvSpPr/>
                <p:nvPr/>
              </p:nvSpPr>
              <p:spPr>
                <a:xfrm>
                  <a:off x="1550586" y="166692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5" name="Straight Connector 4">
                  <a:extLst>
                    <a:ext uri="{FF2B5EF4-FFF2-40B4-BE49-F238E27FC236}">
                      <a16:creationId xmlns:a16="http://schemas.microsoft.com/office/drawing/2014/main" id="{30013CB5-D81F-46D5-A5E8-35A1B4A67729}"/>
                    </a:ext>
                  </a:extLst>
                </p:cNvPr>
                <p:cNvCxnSpPr/>
                <p:nvPr/>
              </p:nvCxnSpPr>
              <p:spPr>
                <a:xfrm flipV="1">
                  <a:off x="1914525" y="2100263"/>
                  <a:ext cx="2686050" cy="1571624"/>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B68B30A-9D7D-44E9-A864-5DD8AB6C6A0C}"/>
                    </a:ext>
                  </a:extLst>
                </p:cNvPr>
                <p:cNvSpPr/>
                <p:nvPr/>
              </p:nvSpPr>
              <p:spPr>
                <a:xfrm flipV="1">
                  <a:off x="4323356" y="2198033"/>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5" name="Straight Connector 34">
                  <a:extLst>
                    <a:ext uri="{FF2B5EF4-FFF2-40B4-BE49-F238E27FC236}">
                      <a16:creationId xmlns:a16="http://schemas.microsoft.com/office/drawing/2014/main" id="{E2B4CE6C-A7D0-41F2-8636-37C5CBE17DE0}"/>
                    </a:ext>
                  </a:extLst>
                </p:cNvPr>
                <p:cNvCxnSpPr>
                  <a:cxnSpLocks/>
                </p:cNvCxnSpPr>
                <p:nvPr/>
              </p:nvCxnSpPr>
              <p:spPr>
                <a:xfrm>
                  <a:off x="1914525" y="2245567"/>
                  <a:ext cx="2713631" cy="125699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2" name="Oval 31">
                <a:extLst>
                  <a:ext uri="{FF2B5EF4-FFF2-40B4-BE49-F238E27FC236}">
                    <a16:creationId xmlns:a16="http://schemas.microsoft.com/office/drawing/2014/main" id="{5531FC71-C0C1-4827-8522-E5C124B39814}"/>
                  </a:ext>
                </a:extLst>
              </p:cNvPr>
              <p:cNvSpPr/>
              <p:nvPr/>
            </p:nvSpPr>
            <p:spPr>
              <a:xfrm flipV="1">
                <a:off x="2181082" y="2338095"/>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Oval 32">
                <a:extLst>
                  <a:ext uri="{FF2B5EF4-FFF2-40B4-BE49-F238E27FC236}">
                    <a16:creationId xmlns:a16="http://schemas.microsoft.com/office/drawing/2014/main" id="{8CFA631C-E814-46D2-9DA2-407F6E94637E}"/>
                  </a:ext>
                </a:extLst>
              </p:cNvPr>
              <p:cNvSpPr/>
              <p:nvPr/>
            </p:nvSpPr>
            <p:spPr>
              <a:xfrm flipV="1">
                <a:off x="4344251" y="335544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4" name="Oval 33">
              <a:extLst>
                <a:ext uri="{FF2B5EF4-FFF2-40B4-BE49-F238E27FC236}">
                  <a16:creationId xmlns:a16="http://schemas.microsoft.com/office/drawing/2014/main" id="{2ABC29B3-3C6D-40BC-9B7B-C42842CBBA26}"/>
                </a:ext>
              </a:extLst>
            </p:cNvPr>
            <p:cNvSpPr/>
            <p:nvPr/>
          </p:nvSpPr>
          <p:spPr>
            <a:xfrm flipV="1">
              <a:off x="2223094" y="3426626"/>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56" name="Group 55">
            <a:extLst>
              <a:ext uri="{FF2B5EF4-FFF2-40B4-BE49-F238E27FC236}">
                <a16:creationId xmlns:a16="http://schemas.microsoft.com/office/drawing/2014/main" id="{C24E9F84-A96C-4DCF-860C-D50A2938ED3D}"/>
              </a:ext>
            </a:extLst>
          </p:cNvPr>
          <p:cNvGrpSpPr/>
          <p:nvPr/>
        </p:nvGrpSpPr>
        <p:grpSpPr>
          <a:xfrm>
            <a:off x="2105761" y="3938581"/>
            <a:ext cx="3437804" cy="2223994"/>
            <a:chOff x="1548534" y="4152901"/>
            <a:chExt cx="3437804" cy="2223994"/>
          </a:xfrm>
        </p:grpSpPr>
        <p:sp>
          <p:nvSpPr>
            <p:cNvPr id="19" name="Oval 18">
              <a:extLst>
                <a:ext uri="{FF2B5EF4-FFF2-40B4-BE49-F238E27FC236}">
                  <a16:creationId xmlns:a16="http://schemas.microsoft.com/office/drawing/2014/main" id="{21D5DCD3-DEBE-4107-B68E-EBBD93B2D661}"/>
                </a:ext>
              </a:extLst>
            </p:cNvPr>
            <p:cNvSpPr/>
            <p:nvPr/>
          </p:nvSpPr>
          <p:spPr>
            <a:xfrm flipV="1">
              <a:off x="2223093" y="5053274"/>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Oval 19">
              <a:extLst>
                <a:ext uri="{FF2B5EF4-FFF2-40B4-BE49-F238E27FC236}">
                  <a16:creationId xmlns:a16="http://schemas.microsoft.com/office/drawing/2014/main" id="{39501C1D-F122-4F2D-9384-8A73D40A6517}"/>
                </a:ext>
              </a:extLst>
            </p:cNvPr>
            <p:cNvSpPr/>
            <p:nvPr/>
          </p:nvSpPr>
          <p:spPr>
            <a:xfrm flipV="1">
              <a:off x="4301245" y="4636429"/>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55" name="Group 54">
              <a:extLst>
                <a:ext uri="{FF2B5EF4-FFF2-40B4-BE49-F238E27FC236}">
                  <a16:creationId xmlns:a16="http://schemas.microsoft.com/office/drawing/2014/main" id="{876DE249-85B9-43F0-BEF9-404AEB3D17BA}"/>
                </a:ext>
              </a:extLst>
            </p:cNvPr>
            <p:cNvGrpSpPr/>
            <p:nvPr/>
          </p:nvGrpSpPr>
          <p:grpSpPr>
            <a:xfrm>
              <a:off x="1548534" y="4152901"/>
              <a:ext cx="3437804" cy="2223994"/>
              <a:chOff x="1548534" y="4152901"/>
              <a:chExt cx="3437804" cy="2223994"/>
            </a:xfrm>
          </p:grpSpPr>
          <p:grpSp>
            <p:nvGrpSpPr>
              <p:cNvPr id="46" name="Group 45">
                <a:extLst>
                  <a:ext uri="{FF2B5EF4-FFF2-40B4-BE49-F238E27FC236}">
                    <a16:creationId xmlns:a16="http://schemas.microsoft.com/office/drawing/2014/main" id="{B9C74E29-3B4D-4594-A328-4D3E56B21EFC}"/>
                  </a:ext>
                </a:extLst>
              </p:cNvPr>
              <p:cNvGrpSpPr/>
              <p:nvPr/>
            </p:nvGrpSpPr>
            <p:grpSpPr>
              <a:xfrm>
                <a:off x="1548534" y="4152901"/>
                <a:ext cx="3437804" cy="2223994"/>
                <a:chOff x="1548534" y="4152901"/>
                <a:chExt cx="3437804" cy="2223994"/>
              </a:xfrm>
            </p:grpSpPr>
            <p:sp>
              <p:nvSpPr>
                <p:cNvPr id="18" name="Rectangle: Rounded Corners 17">
                  <a:extLst>
                    <a:ext uri="{FF2B5EF4-FFF2-40B4-BE49-F238E27FC236}">
                      <a16:creationId xmlns:a16="http://schemas.microsoft.com/office/drawing/2014/main" id="{06D0B47A-6D20-4297-A768-BE7EA333FB3E}"/>
                    </a:ext>
                  </a:extLst>
                </p:cNvPr>
                <p:cNvSpPr/>
                <p:nvPr/>
              </p:nvSpPr>
              <p:spPr>
                <a:xfrm>
                  <a:off x="1548534" y="4152901"/>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D86497C-3D1A-4D22-A200-EEAEDAC8B08B}"/>
                    </a:ext>
                  </a:extLst>
                </p:cNvPr>
                <p:cNvCxnSpPr>
                  <a:cxnSpLocks/>
                </p:cNvCxnSpPr>
                <p:nvPr/>
              </p:nvCxnSpPr>
              <p:spPr>
                <a:xfrm flipV="1">
                  <a:off x="1914525" y="4612617"/>
                  <a:ext cx="2755642" cy="54517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95620CA-F3A9-41FB-A106-A9D4194EC0AF}"/>
                    </a:ext>
                  </a:extLst>
                </p:cNvPr>
                <p:cNvCxnSpPr>
                  <a:cxnSpLocks/>
                </p:cNvCxnSpPr>
                <p:nvPr/>
              </p:nvCxnSpPr>
              <p:spPr>
                <a:xfrm>
                  <a:off x="1762125" y="5395913"/>
                  <a:ext cx="2561231" cy="76200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53" name="Oval 52">
                <a:extLst>
                  <a:ext uri="{FF2B5EF4-FFF2-40B4-BE49-F238E27FC236}">
                    <a16:creationId xmlns:a16="http://schemas.microsoft.com/office/drawing/2014/main" id="{5CCEA324-021B-4F1A-A284-04CACA40596F}"/>
                  </a:ext>
                </a:extLst>
              </p:cNvPr>
              <p:cNvSpPr/>
              <p:nvPr/>
            </p:nvSpPr>
            <p:spPr>
              <a:xfrm flipV="1">
                <a:off x="2223092" y="5522507"/>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Oval 53">
                <a:extLst>
                  <a:ext uri="{FF2B5EF4-FFF2-40B4-BE49-F238E27FC236}">
                    <a16:creationId xmlns:a16="http://schemas.microsoft.com/office/drawing/2014/main" id="{95B79CC6-77D4-42F3-A679-550FA58870EA}"/>
                  </a:ext>
                </a:extLst>
              </p:cNvPr>
              <p:cNvSpPr/>
              <p:nvPr/>
            </p:nvSpPr>
            <p:spPr>
              <a:xfrm flipV="1">
                <a:off x="3937595" y="6027086"/>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nvGrpSpPr>
          <p:cNvPr id="64" name="Group 63">
            <a:extLst>
              <a:ext uri="{FF2B5EF4-FFF2-40B4-BE49-F238E27FC236}">
                <a16:creationId xmlns:a16="http://schemas.microsoft.com/office/drawing/2014/main" id="{13F48B78-EBBC-425F-90A4-8B7B7A1B24A6}"/>
              </a:ext>
            </a:extLst>
          </p:cNvPr>
          <p:cNvGrpSpPr/>
          <p:nvPr/>
        </p:nvGrpSpPr>
        <p:grpSpPr>
          <a:xfrm>
            <a:off x="6662752" y="3943584"/>
            <a:ext cx="3437804" cy="2223994"/>
            <a:chOff x="6105525" y="4157904"/>
            <a:chExt cx="3437804" cy="2223994"/>
          </a:xfrm>
        </p:grpSpPr>
        <p:sp>
          <p:nvSpPr>
            <p:cNvPr id="51" name="Oval 50">
              <a:extLst>
                <a:ext uri="{FF2B5EF4-FFF2-40B4-BE49-F238E27FC236}">
                  <a16:creationId xmlns:a16="http://schemas.microsoft.com/office/drawing/2014/main" id="{11D15FB0-F0EE-4F8A-B418-73BB36E7614D}"/>
                </a:ext>
              </a:extLst>
            </p:cNvPr>
            <p:cNvSpPr/>
            <p:nvPr/>
          </p:nvSpPr>
          <p:spPr>
            <a:xfrm flipV="1">
              <a:off x="6752944" y="522692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Oval 51">
              <a:extLst>
                <a:ext uri="{FF2B5EF4-FFF2-40B4-BE49-F238E27FC236}">
                  <a16:creationId xmlns:a16="http://schemas.microsoft.com/office/drawing/2014/main" id="{6A7E7BB6-2EDB-4149-B21C-BAF6D73A2BE1}"/>
                </a:ext>
              </a:extLst>
            </p:cNvPr>
            <p:cNvSpPr/>
            <p:nvPr/>
          </p:nvSpPr>
          <p:spPr>
            <a:xfrm flipV="1">
              <a:off x="8944467" y="5236681"/>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63" name="Group 62">
              <a:extLst>
                <a:ext uri="{FF2B5EF4-FFF2-40B4-BE49-F238E27FC236}">
                  <a16:creationId xmlns:a16="http://schemas.microsoft.com/office/drawing/2014/main" id="{B7060DAC-8240-42FA-8C78-1859A0983EBB}"/>
                </a:ext>
              </a:extLst>
            </p:cNvPr>
            <p:cNvGrpSpPr/>
            <p:nvPr/>
          </p:nvGrpSpPr>
          <p:grpSpPr>
            <a:xfrm>
              <a:off x="6105525" y="4157904"/>
              <a:ext cx="3437804" cy="2223994"/>
              <a:chOff x="6105525" y="4157904"/>
              <a:chExt cx="3437804" cy="2223994"/>
            </a:xfrm>
          </p:grpSpPr>
          <p:sp>
            <p:nvSpPr>
              <p:cNvPr id="49" name="Oval 48">
                <a:extLst>
                  <a:ext uri="{FF2B5EF4-FFF2-40B4-BE49-F238E27FC236}">
                    <a16:creationId xmlns:a16="http://schemas.microsoft.com/office/drawing/2014/main" id="{49D4F55C-88BF-4BAA-99B1-F535B9BFCD6F}"/>
                  </a:ext>
                </a:extLst>
              </p:cNvPr>
              <p:cNvSpPr/>
              <p:nvPr/>
            </p:nvSpPr>
            <p:spPr>
              <a:xfrm flipV="1">
                <a:off x="7832918" y="6112204"/>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0" name="Oval 49">
                <a:extLst>
                  <a:ext uri="{FF2B5EF4-FFF2-40B4-BE49-F238E27FC236}">
                    <a16:creationId xmlns:a16="http://schemas.microsoft.com/office/drawing/2014/main" id="{0D7C75DB-13BE-473E-B737-B6A4BA097114}"/>
                  </a:ext>
                </a:extLst>
              </p:cNvPr>
              <p:cNvSpPr/>
              <p:nvPr/>
            </p:nvSpPr>
            <p:spPr>
              <a:xfrm flipV="1">
                <a:off x="7832918" y="4469648"/>
                <a:ext cx="84023" cy="75939"/>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62" name="Group 61">
                <a:extLst>
                  <a:ext uri="{FF2B5EF4-FFF2-40B4-BE49-F238E27FC236}">
                    <a16:creationId xmlns:a16="http://schemas.microsoft.com/office/drawing/2014/main" id="{CD5CAC1A-21D1-4E41-BC19-4FBBA21DCE85}"/>
                  </a:ext>
                </a:extLst>
              </p:cNvPr>
              <p:cNvGrpSpPr/>
              <p:nvPr/>
            </p:nvGrpSpPr>
            <p:grpSpPr>
              <a:xfrm>
                <a:off x="6105525" y="4157904"/>
                <a:ext cx="3437804" cy="2223994"/>
                <a:chOff x="6105525" y="4157904"/>
                <a:chExt cx="3437804" cy="2223994"/>
              </a:xfrm>
            </p:grpSpPr>
            <p:sp>
              <p:nvSpPr>
                <p:cNvPr id="15" name="Rectangle: Rounded Corners 14">
                  <a:extLst>
                    <a:ext uri="{FF2B5EF4-FFF2-40B4-BE49-F238E27FC236}">
                      <a16:creationId xmlns:a16="http://schemas.microsoft.com/office/drawing/2014/main" id="{6FEE4DDE-EFC0-4ED0-8B76-E95878028EEF}"/>
                    </a:ext>
                  </a:extLst>
                </p:cNvPr>
                <p:cNvSpPr/>
                <p:nvPr/>
              </p:nvSpPr>
              <p:spPr>
                <a:xfrm>
                  <a:off x="6105525" y="4157904"/>
                  <a:ext cx="3437804" cy="2223994"/>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59" name="Straight Connector 58">
                  <a:extLst>
                    <a:ext uri="{FF2B5EF4-FFF2-40B4-BE49-F238E27FC236}">
                      <a16:creationId xmlns:a16="http://schemas.microsoft.com/office/drawing/2014/main" id="{F52DD645-B577-4FEE-A9EB-A1015160C15B}"/>
                    </a:ext>
                  </a:extLst>
                </p:cNvPr>
                <p:cNvCxnSpPr>
                  <a:cxnSpLocks/>
                </p:cNvCxnSpPr>
                <p:nvPr/>
              </p:nvCxnSpPr>
              <p:spPr>
                <a:xfrm>
                  <a:off x="6603748" y="5264893"/>
                  <a:ext cx="2692293" cy="1950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1128E31-6498-414A-AE29-E13BE894C588}"/>
                    </a:ext>
                  </a:extLst>
                </p:cNvPr>
                <p:cNvCxnSpPr/>
                <p:nvPr/>
              </p:nvCxnSpPr>
              <p:spPr>
                <a:xfrm>
                  <a:off x="7867289" y="4329113"/>
                  <a:ext cx="0" cy="195658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45" name="Group 44">
            <a:extLst>
              <a:ext uri="{FF2B5EF4-FFF2-40B4-BE49-F238E27FC236}">
                <a16:creationId xmlns:a16="http://schemas.microsoft.com/office/drawing/2014/main" id="{96C7E56F-03E0-4B6E-A22A-809EA884A4A7}"/>
              </a:ext>
            </a:extLst>
          </p:cNvPr>
          <p:cNvGrpSpPr/>
          <p:nvPr/>
        </p:nvGrpSpPr>
        <p:grpSpPr>
          <a:xfrm>
            <a:off x="6653220" y="1459933"/>
            <a:ext cx="3437804" cy="2223994"/>
            <a:chOff x="6105525" y="4157904"/>
            <a:chExt cx="3437804" cy="2223994"/>
          </a:xfrm>
        </p:grpSpPr>
        <p:grpSp>
          <p:nvGrpSpPr>
            <p:cNvPr id="47" name="Group 46">
              <a:extLst>
                <a:ext uri="{FF2B5EF4-FFF2-40B4-BE49-F238E27FC236}">
                  <a16:creationId xmlns:a16="http://schemas.microsoft.com/office/drawing/2014/main" id="{7981D98F-0A5C-422B-B7D6-5FF4D5E76B74}"/>
                </a:ext>
              </a:extLst>
            </p:cNvPr>
            <p:cNvGrpSpPr/>
            <p:nvPr/>
          </p:nvGrpSpPr>
          <p:grpSpPr>
            <a:xfrm>
              <a:off x="6105525" y="4157904"/>
              <a:ext cx="3437804" cy="2223994"/>
              <a:chOff x="6105525" y="4157904"/>
              <a:chExt cx="3437804" cy="2223994"/>
            </a:xfrm>
          </p:grpSpPr>
          <p:grpSp>
            <p:nvGrpSpPr>
              <p:cNvPr id="60" name="Group 59">
                <a:extLst>
                  <a:ext uri="{FF2B5EF4-FFF2-40B4-BE49-F238E27FC236}">
                    <a16:creationId xmlns:a16="http://schemas.microsoft.com/office/drawing/2014/main" id="{A1DC6D78-CD93-41C0-ACA1-64C45576DB7A}"/>
                  </a:ext>
                </a:extLst>
              </p:cNvPr>
              <p:cNvGrpSpPr/>
              <p:nvPr/>
            </p:nvGrpSpPr>
            <p:grpSpPr>
              <a:xfrm>
                <a:off x="6105525" y="4157904"/>
                <a:ext cx="3437804" cy="2223994"/>
                <a:chOff x="6105525" y="4157904"/>
                <a:chExt cx="3437804" cy="2223994"/>
              </a:xfrm>
            </p:grpSpPr>
            <p:sp>
              <p:nvSpPr>
                <p:cNvPr id="66" name="Rectangle: Rounded Corners 65">
                  <a:extLst>
                    <a:ext uri="{FF2B5EF4-FFF2-40B4-BE49-F238E27FC236}">
                      <a16:creationId xmlns:a16="http://schemas.microsoft.com/office/drawing/2014/main" id="{09E52BB7-FE17-4385-B2B1-A82A15FE866E}"/>
                    </a:ext>
                  </a:extLst>
                </p:cNvPr>
                <p:cNvSpPr/>
                <p:nvPr/>
              </p:nvSpPr>
              <p:spPr>
                <a:xfrm>
                  <a:off x="6105525" y="4157904"/>
                  <a:ext cx="3437804" cy="2223994"/>
                </a:xfrm>
                <a:prstGeom prst="roundRect">
                  <a:avLst/>
                </a:prstGeom>
                <a:solidFill>
                  <a:srgbClr val="74C274"/>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E387A7BF-B00A-45BC-9DD8-212D1B9D3E99}"/>
                    </a:ext>
                  </a:extLst>
                </p:cNvPr>
                <p:cNvCxnSpPr>
                  <a:cxnSpLocks/>
                </p:cNvCxnSpPr>
                <p:nvPr/>
              </p:nvCxnSpPr>
              <p:spPr>
                <a:xfrm flipH="1">
                  <a:off x="6421690" y="4547177"/>
                  <a:ext cx="2874351" cy="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7B8F4FF-380A-43BE-A617-988FCE3E1080}"/>
                    </a:ext>
                  </a:extLst>
                </p:cNvPr>
                <p:cNvCxnSpPr>
                  <a:cxnSpLocks/>
                </p:cNvCxnSpPr>
                <p:nvPr/>
              </p:nvCxnSpPr>
              <p:spPr>
                <a:xfrm>
                  <a:off x="6603748" y="5808247"/>
                  <a:ext cx="2692293" cy="1950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Oval 60">
                <a:extLst>
                  <a:ext uri="{FF2B5EF4-FFF2-40B4-BE49-F238E27FC236}">
                    <a16:creationId xmlns:a16="http://schemas.microsoft.com/office/drawing/2014/main" id="{9A6231C8-90B7-42BA-BB63-530C1E8BC565}"/>
                  </a:ext>
                </a:extLst>
              </p:cNvPr>
              <p:cNvSpPr/>
              <p:nvPr/>
            </p:nvSpPr>
            <p:spPr>
              <a:xfrm flipV="1">
                <a:off x="6799220" y="5784122"/>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Oval 64">
                <a:extLst>
                  <a:ext uri="{FF2B5EF4-FFF2-40B4-BE49-F238E27FC236}">
                    <a16:creationId xmlns:a16="http://schemas.microsoft.com/office/drawing/2014/main" id="{6922EC0A-F435-4125-9774-516540567DE8}"/>
                  </a:ext>
                </a:extLst>
              </p:cNvPr>
              <p:cNvSpPr/>
              <p:nvPr/>
            </p:nvSpPr>
            <p:spPr>
              <a:xfrm flipV="1">
                <a:off x="8860444" y="4498651"/>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8" name="Oval 47">
              <a:extLst>
                <a:ext uri="{FF2B5EF4-FFF2-40B4-BE49-F238E27FC236}">
                  <a16:creationId xmlns:a16="http://schemas.microsoft.com/office/drawing/2014/main" id="{3D29FC7C-D834-4669-BC82-BC9B7EBB1D3D}"/>
                </a:ext>
              </a:extLst>
            </p:cNvPr>
            <p:cNvSpPr/>
            <p:nvPr/>
          </p:nvSpPr>
          <p:spPr>
            <a:xfrm flipV="1">
              <a:off x="6810094" y="4507617"/>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7" name="Oval 56">
              <a:extLst>
                <a:ext uri="{FF2B5EF4-FFF2-40B4-BE49-F238E27FC236}">
                  <a16:creationId xmlns:a16="http://schemas.microsoft.com/office/drawing/2014/main" id="{DCCEF34D-C010-405D-A9DF-E48AB1992738}"/>
                </a:ext>
              </a:extLst>
            </p:cNvPr>
            <p:cNvSpPr/>
            <p:nvPr/>
          </p:nvSpPr>
          <p:spPr>
            <a:xfrm flipV="1">
              <a:off x="8944467" y="5793909"/>
              <a:ext cx="84023" cy="7593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pic>
        <p:nvPicPr>
          <p:cNvPr id="69" name="Picture 68">
            <a:extLst>
              <a:ext uri="{FF2B5EF4-FFF2-40B4-BE49-F238E27FC236}">
                <a16:creationId xmlns:a16="http://schemas.microsoft.com/office/drawing/2014/main" id="{4F26B598-4879-413A-809B-BA146515A5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60350" flipH="1">
            <a:off x="11435347" y="5989840"/>
            <a:ext cx="753307" cy="753307"/>
          </a:xfrm>
          <a:prstGeom prst="rect">
            <a:avLst/>
          </a:prstGeom>
        </p:spPr>
      </p:pic>
    </p:spTree>
    <p:custDataLst>
      <p:tags r:id="rId1"/>
    </p:custDataLst>
    <p:extLst>
      <p:ext uri="{BB962C8B-B14F-4D97-AF65-F5344CB8AC3E}">
        <p14:creationId xmlns:p14="http://schemas.microsoft.com/office/powerpoint/2010/main" val="373085219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40"/>
                  </p:tgtEl>
                </p:cond>
              </p:nextCondLst>
            </p:seq>
            <p:seq concurrent="1" nextAc="seek">
              <p:cTn id="9" restart="whenNotActive" fill="hold" evtFilter="cancelBubble" nodeType="interactiveSeq">
                <p:stCondLst>
                  <p:cond evt="onClick" delay="0">
                    <p:tgtEl>
                      <p:spTgt spid="16"/>
                    </p:tgtEl>
                  </p:cond>
                </p:stCondLst>
                <p:endSync evt="end" delay="0">
                  <p:rtn val="all"/>
                </p:endSync>
                <p:childTnLst>
                  <p:par>
                    <p:cTn id="10" fill="hold">
                      <p:stCondLst>
                        <p:cond delay="0"/>
                      </p:stCondLst>
                      <p:childTnLst>
                        <p:par>
                          <p:cTn id="11" fill="hold">
                            <p:stCondLst>
                              <p:cond delay="0"/>
                            </p:stCondLst>
                            <p:childTnLst>
                              <p:par>
                                <p:cTn id="12" presetID="26" presetClass="emph" presetSubtype="0" fill="hold" nodeType="withEffect">
                                  <p:stCondLst>
                                    <p:cond delay="0"/>
                                  </p:stCondLst>
                                  <p:childTnLst>
                                    <p:animEffect transition="out" filter="fade">
                                      <p:cBhvr>
                                        <p:cTn id="13" dur="500" tmFilter="0, 0; .2, .5; .8, .5; 1, 0"/>
                                        <p:tgtEl>
                                          <p:spTgt spid="16"/>
                                        </p:tgtEl>
                                      </p:cBhvr>
                                    </p:animEffect>
                                    <p:animScale>
                                      <p:cBhvr>
                                        <p:cTn id="14" dur="250" autoRev="1" fill="hold"/>
                                        <p:tgtEl>
                                          <p:spTgt spid="16"/>
                                        </p:tgtEl>
                                      </p:cBhvr>
                                      <p:by x="105000" y="105000"/>
                                    </p:animScale>
                                  </p:childTnLst>
                                </p:cTn>
                              </p:par>
                            </p:childTnLst>
                          </p:cTn>
                        </p:par>
                      </p:childTnLst>
                    </p:cTn>
                  </p:par>
                </p:childTnLst>
              </p:cTn>
              <p:nextCondLst>
                <p:cond evt="onClick" delay="0">
                  <p:tgtEl>
                    <p:spTgt spid="16"/>
                  </p:tgtEl>
                </p:cond>
              </p:nextCondLst>
            </p:seq>
            <p:seq concurrent="1" nextAc="seek">
              <p:cTn id="15" restart="whenNotActive" fill="hold" evtFilter="cancelBubble" nodeType="interactiveSeq">
                <p:stCondLst>
                  <p:cond evt="onClick" delay="0">
                    <p:tgtEl>
                      <p:spTgt spid="56"/>
                    </p:tgtEl>
                  </p:cond>
                </p:stCondLst>
                <p:endSync evt="end" delay="0">
                  <p:rtn val="all"/>
                </p:endSync>
                <p:childTnLst>
                  <p:par>
                    <p:cTn id="16" fill="hold">
                      <p:stCondLst>
                        <p:cond delay="0"/>
                      </p:stCondLst>
                      <p:childTnLst>
                        <p:par>
                          <p:cTn id="17" fill="hold">
                            <p:stCondLst>
                              <p:cond delay="0"/>
                            </p:stCondLst>
                            <p:childTnLst>
                              <p:par>
                                <p:cTn id="18" presetID="26" presetClass="emph" presetSubtype="0" fill="hold" nodeType="withEffect">
                                  <p:stCondLst>
                                    <p:cond delay="0"/>
                                  </p:stCondLst>
                                  <p:childTnLst>
                                    <p:animEffect transition="out" filter="fade">
                                      <p:cBhvr>
                                        <p:cTn id="19" dur="500" tmFilter="0, 0; .2, .5; .8, .5; 1, 0"/>
                                        <p:tgtEl>
                                          <p:spTgt spid="56"/>
                                        </p:tgtEl>
                                      </p:cBhvr>
                                    </p:animEffect>
                                    <p:animScale>
                                      <p:cBhvr>
                                        <p:cTn id="20" dur="250" autoRev="1" fill="hold"/>
                                        <p:tgtEl>
                                          <p:spTgt spid="56"/>
                                        </p:tgtEl>
                                      </p:cBhvr>
                                      <p:by x="105000" y="105000"/>
                                    </p:animScale>
                                  </p:childTnLst>
                                </p:cTn>
                              </p:par>
                            </p:childTnLst>
                          </p:cTn>
                        </p:par>
                      </p:childTnLst>
                    </p:cTn>
                  </p:par>
                </p:childTnLst>
              </p:cTn>
              <p:nextCondLst>
                <p:cond evt="onClick" delay="0">
                  <p:tgtEl>
                    <p:spTgt spid="56"/>
                  </p:tgtEl>
                </p:cond>
              </p:nextCondLst>
            </p:seq>
            <p:seq concurrent="1" nextAc="seek">
              <p:cTn id="21" restart="whenNotActive" fill="hold" evtFilter="cancelBubble" nodeType="interactiveSeq">
                <p:stCondLst>
                  <p:cond evt="onClick" delay="0">
                    <p:tgtEl>
                      <p:spTgt spid="64"/>
                    </p:tgtEl>
                  </p:cond>
                </p:stCondLst>
                <p:endSync evt="end" delay="0">
                  <p:rtn val="all"/>
                </p:endSync>
                <p:childTnLst>
                  <p:par>
                    <p:cTn id="22" fill="hold">
                      <p:stCondLst>
                        <p:cond delay="0"/>
                      </p:stCondLst>
                      <p:childTnLst>
                        <p:par>
                          <p:cTn id="23" fill="hold">
                            <p:stCondLst>
                              <p:cond delay="0"/>
                            </p:stCondLst>
                            <p:childTnLst>
                              <p:par>
                                <p:cTn id="24" presetID="26" presetClass="emph" presetSubtype="0" fill="hold" nodeType="withEffect">
                                  <p:stCondLst>
                                    <p:cond delay="0"/>
                                  </p:stCondLst>
                                  <p:childTnLst>
                                    <p:animEffect transition="out" filter="fade">
                                      <p:cBhvr>
                                        <p:cTn id="25" dur="500" tmFilter="0, 0; .2, .5; .8, .5; 1, 0"/>
                                        <p:tgtEl>
                                          <p:spTgt spid="64"/>
                                        </p:tgtEl>
                                      </p:cBhvr>
                                    </p:animEffect>
                                    <p:animScale>
                                      <p:cBhvr>
                                        <p:cTn id="26" dur="250" autoRev="1" fill="hold"/>
                                        <p:tgtEl>
                                          <p:spTgt spid="64"/>
                                        </p:tgtEl>
                                      </p:cBhvr>
                                      <p:by x="105000" y="105000"/>
                                    </p:animScale>
                                  </p:childTnLst>
                                </p:cTn>
                              </p:par>
                            </p:childTnLst>
                          </p:cTn>
                        </p:par>
                      </p:childTnLst>
                    </p:cTn>
                  </p:par>
                </p:childTnLst>
              </p:cTn>
              <p:nextCondLst>
                <p:cond evt="onClick" delay="0">
                  <p:tgtEl>
                    <p:spTgt spid="64"/>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6C7A43EA-BC36-4E4C-821E-E1AB1442D8F5}"/>
</file>

<file path=docProps/app.xml><?xml version="1.0" encoding="utf-8"?>
<Properties xmlns="http://schemas.openxmlformats.org/officeDocument/2006/extended-properties" xmlns:vt="http://schemas.openxmlformats.org/officeDocument/2006/docPropsVTypes">
  <TotalTime>4580</TotalTime>
  <Words>1121</Words>
  <Application>Microsoft Office PowerPoint</Application>
  <PresentationFormat>Widescreen</PresentationFormat>
  <Paragraphs>118</Paragraphs>
  <Slides>13</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Calibri</vt:lpstr>
      <vt:lpstr>Comic Sans MS</vt:lpstr>
      <vt:lpstr>Neo Sans</vt:lpstr>
      <vt:lpstr>Noto Sans Symbols</vt:lpstr>
      <vt:lpstr>Segoe UI</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665</cp:revision>
  <dcterms:created xsi:type="dcterms:W3CDTF">2020-11-03T06:34:51Z</dcterms:created>
  <dcterms:modified xsi:type="dcterms:W3CDTF">2023-09-29T09:18:47Z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33500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