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tags/tag19.xml" ContentType="application/vnd.openxmlformats-officedocument.presentationml.tags+xml"/>
  <Override PartName="/ppt/notesSlides/notesSlide10.xml" ContentType="application/vnd.openxmlformats-officedocument.presentationml.notesSlide+xml"/>
  <Override PartName="/ppt/tags/tag20.xml" ContentType="application/vnd.openxmlformats-officedocument.presentationml.tags+xml"/>
  <Override PartName="/ppt/notesSlides/notesSlide11.xml" ContentType="application/vnd.openxmlformats-officedocument.presentationml.notesSlide+xml"/>
  <Override PartName="/ppt/tags/tag21.xml" ContentType="application/vnd.openxmlformats-officedocument.presentationml.tags+xml"/>
  <Override PartName="/ppt/notesSlides/notesSlide12.xml" ContentType="application/vnd.openxmlformats-officedocument.presentationml.notesSlide+xml"/>
  <Override PartName="/ppt/tags/tag22.xml" ContentType="application/vnd.openxmlformats-officedocument.presentationml.tags+xml"/>
  <Override PartName="/ppt/notesSlides/notesSlide13.xml" ContentType="application/vnd.openxmlformats-officedocument.presentationml.notesSlide+xml"/>
  <Override PartName="/ppt/tags/tag23.xml" ContentType="application/vnd.openxmlformats-officedocument.presentationml.tags+xml"/>
  <Override PartName="/ppt/notesSlides/notesSlide14.xml" ContentType="application/vnd.openxmlformats-officedocument.presentationml.notesSlide+xml"/>
  <Override PartName="/ppt/tags/tag24.xml" ContentType="application/vnd.openxmlformats-officedocument.presentationml.tags+xml"/>
  <Override PartName="/ppt/notesSlides/notesSlide15.xml" ContentType="application/vnd.openxmlformats-officedocument.presentationml.notesSlide+xml"/>
  <Override PartName="/ppt/tags/tag25.xml" ContentType="application/vnd.openxmlformats-officedocument.presentationml.tags+xml"/>
  <Override PartName="/ppt/notesSlides/notesSlide16.xml" ContentType="application/vnd.openxmlformats-officedocument.presentationml.notesSlide+xml"/>
  <Override PartName="/ppt/tags/tag26.xml" ContentType="application/vnd.openxmlformats-officedocument.presentationml.tags+xml"/>
  <Override PartName="/ppt/notesSlides/notesSlide17.xml" ContentType="application/vnd.openxmlformats-officedocument.presentationml.notesSlide+xml"/>
  <Override PartName="/ppt/tags/tag27.xml" ContentType="application/vnd.openxmlformats-officedocument.presentationml.tags+xml"/>
  <Override PartName="/ppt/notesSlides/notesSlide18.xml" ContentType="application/vnd.openxmlformats-officedocument.presentationml.notesSlide+xml"/>
  <Override PartName="/ppt/tags/tag28.xml" ContentType="application/vnd.openxmlformats-officedocument.presentationml.tags+xml"/>
  <Override PartName="/ppt/notesSlides/notesSlide19.xml" ContentType="application/vnd.openxmlformats-officedocument.presentationml.notesSlide+xml"/>
  <Override PartName="/ppt/tags/tag29.xml" ContentType="application/vnd.openxmlformats-officedocument.presentationml.tags+xml"/>
  <Override PartName="/ppt/notesSlides/notesSlide20.xml" ContentType="application/vnd.openxmlformats-officedocument.presentationml.notesSlide+xml"/>
  <Override PartName="/ppt/tags/tag30.xml" ContentType="application/vnd.openxmlformats-officedocument.presentationml.tags+xml"/>
  <Override PartName="/ppt/notesSlides/notesSlide21.xml" ContentType="application/vnd.openxmlformats-officedocument.presentationml.notesSlide+xml"/>
  <Override PartName="/ppt/tags/tag31.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27"/>
  </p:notesMasterIdLst>
  <p:handoutMasterIdLst>
    <p:handoutMasterId r:id="rId28"/>
  </p:handoutMasterIdLst>
  <p:sldIdLst>
    <p:sldId id="2233" r:id="rId5"/>
    <p:sldId id="719" r:id="rId6"/>
    <p:sldId id="2207" r:id="rId7"/>
    <p:sldId id="527" r:id="rId8"/>
    <p:sldId id="2082" r:id="rId9"/>
    <p:sldId id="2210" r:id="rId10"/>
    <p:sldId id="2212" r:id="rId11"/>
    <p:sldId id="2214" r:id="rId12"/>
    <p:sldId id="791" r:id="rId13"/>
    <p:sldId id="677" r:id="rId14"/>
    <p:sldId id="2037" r:id="rId15"/>
    <p:sldId id="2217" r:id="rId16"/>
    <p:sldId id="2219" r:id="rId17"/>
    <p:sldId id="2221" r:id="rId18"/>
    <p:sldId id="2189" r:id="rId19"/>
    <p:sldId id="2190" r:id="rId20"/>
    <p:sldId id="2224" r:id="rId21"/>
    <p:sldId id="699" r:id="rId22"/>
    <p:sldId id="2227" r:id="rId23"/>
    <p:sldId id="2229" r:id="rId24"/>
    <p:sldId id="2232" r:id="rId25"/>
    <p:sldId id="258" r:id="rId26"/>
  </p:sldIdLst>
  <p:sldSz cx="12192000" cy="6858000"/>
  <p:notesSz cx="6858000" cy="9144000"/>
  <p:custDataLst>
    <p:tags r:id="rId29"/>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200" userDrawn="1">
          <p15:clr>
            <a:srgbClr val="A4A3A4"/>
          </p15:clr>
        </p15:guide>
        <p15:guide id="2" pos="3768" userDrawn="1">
          <p15:clr>
            <a:srgbClr val="A4A3A4"/>
          </p15:clr>
        </p15:guide>
      </p15:sldGuideLst>
    </p:ext>
    <p:ext uri="{2D200454-40CA-4A62-9FC3-DE9A4176ACB9}">
      <p15:notesGuideLst xmlns:p15="http://schemas.microsoft.com/office/powerpoint/2012/main"/>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41" clrIdx="13">
    <p:extLst>
      <p:ext uri="{19B8F6BF-5375-455C-9EA6-DF929625EA0E}">
        <p15:presenceInfo xmlns:p15="http://schemas.microsoft.com/office/powerpoint/2012/main" userId="S::Chams.Haidar@qitabi.org::06e4fcf4-f1e0-4aff-b2c6-5e481d282eb6" providerId="AD"/>
      </p:ext>
    </p:extLst>
  </p:cmAuthor>
  <p:cmAuthor id="14" name="Theresia Tabchi" initials="TT" lastIdx="110" clrIdx="14">
    <p:extLst>
      <p:ext uri="{19B8F6BF-5375-455C-9EA6-DF929625EA0E}">
        <p15:presenceInfo xmlns:p15="http://schemas.microsoft.com/office/powerpoint/2012/main" userId="S::Theresia.Tabchi@qitabi.org::04654ed0-3f64-44cb-b32b-c45aabe67ae5" providerId="AD"/>
      </p:ext>
    </p:extLst>
  </p:cmAuthor>
  <p:cmAuthor id="15" name="Khatchig-Hrag" initials="K" lastIdx="1" clrIdx="15">
    <p:extLst>
      <p:ext uri="{19B8F6BF-5375-455C-9EA6-DF929625EA0E}">
        <p15:presenceInfo xmlns:p15="http://schemas.microsoft.com/office/powerpoint/2012/main" userId="Khatchig-Hra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C274"/>
    <a:srgbClr val="FFFF99"/>
    <a:srgbClr val="085091"/>
    <a:srgbClr val="0076A3"/>
    <a:srgbClr val="59B4E1"/>
    <a:srgbClr val="578CC3"/>
    <a:srgbClr val="C7E6F5"/>
    <a:srgbClr val="DAF3F6"/>
    <a:srgbClr val="94CFEC"/>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C20C8D-2688-41B4-95BE-5D123662CB7A}" v="175" dt="2021-12-03T08:34:01.543"/>
  </p1510:revLst>
</p1510:revInfo>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369" autoAdjust="0"/>
    <p:restoredTop sz="65829" autoAdjust="0"/>
  </p:normalViewPr>
  <p:slideViewPr>
    <p:cSldViewPr snapToGrid="0">
      <p:cViewPr varScale="1">
        <p:scale>
          <a:sx n="56" d="100"/>
          <a:sy n="56" d="100"/>
        </p:scale>
        <p:origin x="1421" y="53"/>
      </p:cViewPr>
      <p:guideLst>
        <p:guide orient="horz" pos="1200"/>
        <p:guide pos="3768"/>
      </p:guideLst>
    </p:cSldViewPr>
  </p:slideViewPr>
  <p:outlineViewPr>
    <p:cViewPr>
      <p:scale>
        <a:sx n="33" d="100"/>
        <a:sy n="33" d="100"/>
      </p:scale>
      <p:origin x="0" y="-1670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201"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20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202" Type="http://schemas.openxmlformats.org/officeDocument/2006/relationships/commentAuthors" Target="commentAuthors.xml"/><Relationship Id="rId207" Type="http://schemas.microsoft.com/office/2015/10/relationships/revisionInfo" Target="revisionInfo.xml"/><Relationship Id="rId8" Type="http://schemas.openxmlformats.org/officeDocument/2006/relationships/slide" Target="slides/slide4.xml"/><Relationship Id="rId206"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29-Sep-23</a:t>
            </a:fld>
            <a:endParaRPr lang="en-US" dirty="0"/>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dirty="0"/>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dirty="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Arial" panose="020B0604020202020204" pitchFamily="34" charset="0"/>
              <a:cs typeface="Arial" panose="020B0604020202020204" pitchFamily="34" charset="0"/>
            </a:endParaRPr>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10</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3124870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indent="0">
                  <a:lnSpc>
                    <a:spcPct val="107000"/>
                  </a:lnSpc>
                  <a:spcBef>
                    <a:spcPts val="0"/>
                  </a:spcBef>
                  <a:spcAft>
                    <a:spcPts val="800"/>
                  </a:spcAft>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Les girafes atteignent environ une taille de 600 centimètres. Leur cou représente environ deux cinquièmes de leur taille. Quelle est la longueur du cou d'une girafe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228600" marR="0" indent="0">
                  <a:lnSpc>
                    <a:spcPct val="107000"/>
                  </a:lnSpc>
                  <a:spcBef>
                    <a:spcPts val="0"/>
                  </a:spcBef>
                  <a:spcAft>
                    <a:spcPts val="800"/>
                  </a:spcAft>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Pour trouver les deux cinquièmes de 600, nous commençons par diviser 600 par 5.</a:t>
                </a: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𝟔𝟎𝟎</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𝟓</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𝟏𝟐𝟎</m:t>
                      </m:r>
                    </m:oMath>
                  </m:oMathPara>
                </a14:m>
                <a:endParaRPr lang="fr-FR" sz="1800" b="1"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Puis nous multiplions le résultat par 2.</a:t>
                </a: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𝟏𝟐𝟎</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𝟐</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𝟐𝟒𝟎</m:t>
                      </m:r>
                    </m:oMath>
                  </m:oMathPara>
                </a14:m>
                <a:endParaRPr lang="fr-FR" sz="1800" b="1"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La réponse est donc 240 cm. » </a:t>
                </a: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0" marR="0">
                  <a:lnSpc>
                    <a:spcPct val="107000"/>
                  </a:lnSpc>
                  <a:spcBef>
                    <a:spcPts val="0"/>
                  </a:spcBef>
                  <a:spcAft>
                    <a:spcPts val="800"/>
                  </a:spcAft>
                </a:pPr>
                <a:r>
                  <a:rPr lang="fr-FR" sz="1800" dirty="0">
                    <a:effectLst/>
                    <a:latin typeface="Times New Roman" panose="02020603050405020304" pitchFamily="18" charset="0"/>
                    <a:ea typeface="Calibri" panose="020F0502020204030204" pitchFamily="34" charset="0"/>
                    <a:cs typeface="Arial" panose="020B0604020202020204" pitchFamily="34" charset="0"/>
                  </a:rPr>
                  <a:t>Les girafes atteignent environ une taille de 600 centimètres. Leur cou représente environ deux cinquièmes de leur taille. Quelle est la longueur du cou d'une girafe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Pour trouver les deux cinquièmes de 600, nous commençons par diviser 600 par 5.</a:t>
                </a:r>
              </a:p>
              <a:p>
                <a:pPr marL="0" marR="0">
                  <a:lnSpc>
                    <a:spcPct val="107000"/>
                  </a:lnSpc>
                  <a:spcBef>
                    <a:spcPts val="0"/>
                  </a:spcBef>
                  <a:spcAft>
                    <a:spcPts val="800"/>
                  </a:spcAft>
                </a:pPr>
                <a:r>
                  <a:rPr lang="fr-FR" sz="1800" i="0" dirty="0">
                    <a:effectLst/>
                    <a:latin typeface="Cambria Math" panose="02040503050406030204" pitchFamily="18" charset="0"/>
                    <a:ea typeface="Times New Roman" panose="02020603050405020304" pitchFamily="18" charset="0"/>
                    <a:cs typeface="Arial" panose="020B0604020202020204" pitchFamily="34" charset="0"/>
                  </a:rPr>
                  <a:t>600÷5=120</a:t>
                </a:r>
                <a:endParaRPr lang="fr-FR" sz="18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Puis nous multiplions le résultat par 2.</a:t>
                </a:r>
              </a:p>
              <a:p>
                <a:pPr marL="0" marR="0">
                  <a:lnSpc>
                    <a:spcPct val="107000"/>
                  </a:lnSpc>
                  <a:spcBef>
                    <a:spcPts val="0"/>
                  </a:spcBef>
                  <a:spcAft>
                    <a:spcPts val="800"/>
                  </a:spcAft>
                </a:pPr>
                <a:r>
                  <a:rPr lang="fr-FR" sz="1800" i="0" dirty="0">
                    <a:effectLst/>
                    <a:latin typeface="Cambria Math" panose="02040503050406030204" pitchFamily="18" charset="0"/>
                    <a:ea typeface="Times New Roman" panose="02020603050405020304" pitchFamily="18" charset="0"/>
                    <a:cs typeface="Arial" panose="020B0604020202020204" pitchFamily="34" charset="0"/>
                  </a:rPr>
                  <a:t>120×2=240</a:t>
                </a:r>
                <a:endParaRPr lang="fr-FR" sz="18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La réponse est donc 240 cm. </a:t>
                </a: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11</a:t>
            </a:fld>
            <a:endParaRPr lang="en-US" dirty="0">
              <a:latin typeface="Comic Sans MS" panose="030F0702030302020204" pitchFamily="66" charset="0"/>
            </a:endParaRPr>
          </a:p>
        </p:txBody>
      </p:sp>
    </p:spTree>
    <p:extLst>
      <p:ext uri="{BB962C8B-B14F-4D97-AF65-F5344CB8AC3E}">
        <p14:creationId xmlns:p14="http://schemas.microsoft.com/office/powerpoint/2010/main" val="4054784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lvl="0" indent="0" algn="l" defTabSz="914400" rtl="0" eaLnBrk="1" fontAlgn="auto" latinLnBrk="0" hangingPunct="1">
                  <a:lnSpc>
                    <a:spcPct val="100000"/>
                  </a:lnSpc>
                  <a:spcBef>
                    <a:spcPts val="0"/>
                  </a:spcBef>
                  <a:spcAft>
                    <a:spcPts val="800"/>
                  </a:spcAft>
                  <a:buClr>
                    <a:srgbClr val="000000"/>
                  </a:buClr>
                  <a:buSzPts val="1400"/>
                  <a:buFont typeface="Arial"/>
                  <a:buNone/>
                  <a:tabLst/>
                  <a:defRPr/>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solidFill>
                      <a:schemeClr val="tx1">
                        <a:lumMod val="65000"/>
                        <a:lumOff val="35000"/>
                      </a:schemeClr>
                    </a:solidFill>
                    <a:latin typeface="+mn-lt"/>
                    <a:ea typeface="Calibri" panose="020F0502020204030204" pitchFamily="34" charset="0"/>
                    <a:cs typeface="Arial" panose="020B0604020202020204" pitchFamily="34" charset="0"/>
                  </a:rPr>
                  <a:t>Il y a 200 livres sur les étagères d'une salle de classe. Les trois quarts d'entre eux sont des livres de mathématiques. </a:t>
                </a:r>
              </a:p>
              <a:p>
                <a:pPr marL="228600" marR="0" lvl="0" indent="0" algn="l" defTabSz="914400" rtl="0" eaLnBrk="1" fontAlgn="auto" latinLnBrk="0" hangingPunct="1">
                  <a:lnSpc>
                    <a:spcPct val="100000"/>
                  </a:lnSpc>
                  <a:spcBef>
                    <a:spcPts val="0"/>
                  </a:spcBef>
                  <a:spcAft>
                    <a:spcPts val="800"/>
                  </a:spcAft>
                  <a:buClr>
                    <a:srgbClr val="000000"/>
                  </a:buClr>
                  <a:buSzPts val="1400"/>
                  <a:buFont typeface="Arial"/>
                  <a:buNone/>
                  <a:tabLst/>
                  <a:defRPr/>
                </a:pPr>
                <a:r>
                  <a:rPr lang="fr-FR" sz="1800" b="1" dirty="0">
                    <a:solidFill>
                      <a:schemeClr val="tx1">
                        <a:lumMod val="65000"/>
                        <a:lumOff val="35000"/>
                      </a:schemeClr>
                    </a:solidFill>
                    <a:latin typeface="+mn-lt"/>
                    <a:ea typeface="Calibri" panose="020F0502020204030204" pitchFamily="34" charset="0"/>
                    <a:cs typeface="Arial" panose="020B0604020202020204" pitchFamily="34" charset="0"/>
                  </a:rPr>
                  <a:t>Combien de livres de mathématiques y a-t-il sur les </a:t>
                </a:r>
                <a:r>
                  <a:rPr lang="fr-FR" sz="1800" b="1" noProof="0" dirty="0">
                    <a:solidFill>
                      <a:schemeClr val="tx1">
                        <a:lumMod val="65000"/>
                        <a:lumOff val="35000"/>
                      </a:schemeClr>
                    </a:solidFill>
                    <a:latin typeface="+mn-lt"/>
                    <a:ea typeface="Calibri" panose="020F0502020204030204" pitchFamily="34" charset="0"/>
                    <a:cs typeface="Arial" panose="020B0604020202020204" pitchFamily="34" charset="0"/>
                  </a:rPr>
                  <a:t>étagères </a:t>
                </a:r>
                <a:r>
                  <a:rPr lang="fr-FR" sz="1800" b="1" dirty="0">
                    <a:solidFill>
                      <a:schemeClr val="tx1">
                        <a:lumMod val="65000"/>
                        <a:lumOff val="35000"/>
                      </a:schemeClr>
                    </a:solidFill>
                    <a:latin typeface="+mn-lt"/>
                    <a:ea typeface="Calibri" panose="020F0502020204030204" pitchFamily="34" charset="0"/>
                    <a:cs typeface="Arial" panose="020B0604020202020204" pitchFamily="34" charset="0"/>
                  </a:rPr>
                  <a:t>? Complétez les deux équations ci-dessous. »</a:t>
                </a:r>
              </a:p>
              <a:p>
                <a:pPr marL="228600" marR="0" lvl="0" indent="0" algn="l" defTabSz="914400" rtl="0" eaLnBrk="1" fontAlgn="auto" latinLnBrk="0" hangingPunct="1">
                  <a:lnSpc>
                    <a:spcPct val="100000"/>
                  </a:lnSpc>
                  <a:spcBef>
                    <a:spcPts val="0"/>
                  </a:spcBef>
                  <a:spcAft>
                    <a:spcPts val="800"/>
                  </a:spcAft>
                  <a:buClr>
                    <a:srgbClr val="000000"/>
                  </a:buClr>
                  <a:buSzPts val="1400"/>
                  <a:buFont typeface="Arial"/>
                  <a:buNone/>
                  <a:tabLst/>
                  <a:defRPr/>
                </a:pPr>
                <a:endParaRPr lang="fr-FR" sz="1800" b="1" dirty="0">
                  <a:solidFill>
                    <a:schemeClr val="tx1">
                      <a:lumMod val="65000"/>
                      <a:lumOff val="35000"/>
                    </a:schemeClr>
                  </a:solidFill>
                  <a:latin typeface="+mn-lt"/>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Pour trouver les trois quarts de 200, nous commençons par diviser 200 par 4.</a:t>
                </a: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𝟐𝟎𝟎</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𝟒</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𝟓𝟎</m:t>
                      </m:r>
                    </m:oMath>
                  </m:oMathPara>
                </a14:m>
                <a:endParaRPr lang="fr-FR" sz="1800" b="1"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Puis nous multiplions le résultat par 3.</a:t>
                </a: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𝟓𝟎</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𝟑</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𝟏𝟓𝟎</m:t>
                      </m:r>
                    </m:oMath>
                  </m:oMathPara>
                </a14:m>
                <a:endParaRPr lang="fr-FR" sz="1800" b="1"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La réponse est donc 150. » </a:t>
                </a: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457200" marR="0" lvl="0" indent="-228600" algn="l" defTabSz="914400" rtl="0" eaLnBrk="1" fontAlgn="auto" latinLnBrk="0" hangingPunct="1">
                  <a:lnSpc>
                    <a:spcPct val="100000"/>
                  </a:lnSpc>
                  <a:spcBef>
                    <a:spcPts val="0"/>
                  </a:spcBef>
                  <a:spcAft>
                    <a:spcPts val="800"/>
                  </a:spcAft>
                  <a:buClr>
                    <a:srgbClr val="000000"/>
                  </a:buClr>
                  <a:buSzPts val="1400"/>
                  <a:buFont typeface="Arial"/>
                  <a:buNone/>
                  <a:tabLst/>
                  <a:defRPr/>
                </a:pPr>
                <a:r>
                  <a:rPr lang="fr-FR" sz="1800" dirty="0">
                    <a:solidFill>
                      <a:schemeClr val="tx1">
                        <a:lumMod val="65000"/>
                        <a:lumOff val="35000"/>
                      </a:schemeClr>
                    </a:solidFill>
                    <a:latin typeface="+mn-lt"/>
                    <a:ea typeface="Calibri" panose="020F0502020204030204" pitchFamily="34" charset="0"/>
                    <a:cs typeface="Arial" panose="020B0604020202020204" pitchFamily="34" charset="0"/>
                  </a:rPr>
                  <a:t>Il y a 200 livres sur les étagères d'une salle de classe. Les trois quarts d'entre eux sont des livres de mathématiques. </a:t>
                </a:r>
              </a:p>
              <a:p>
                <a:pPr marL="457200" marR="0" lvl="0" indent="-228600" algn="l" defTabSz="914400" rtl="0" eaLnBrk="1" fontAlgn="auto" latinLnBrk="0" hangingPunct="1">
                  <a:lnSpc>
                    <a:spcPct val="100000"/>
                  </a:lnSpc>
                  <a:spcBef>
                    <a:spcPts val="0"/>
                  </a:spcBef>
                  <a:spcAft>
                    <a:spcPts val="800"/>
                  </a:spcAft>
                  <a:buClr>
                    <a:srgbClr val="000000"/>
                  </a:buClr>
                  <a:buSzPts val="1400"/>
                  <a:buFont typeface="Arial"/>
                  <a:buNone/>
                  <a:tabLst/>
                  <a:defRPr/>
                </a:pPr>
                <a:r>
                  <a:rPr lang="fr-FR" sz="1800" dirty="0">
                    <a:solidFill>
                      <a:schemeClr val="tx1">
                        <a:lumMod val="65000"/>
                        <a:lumOff val="35000"/>
                      </a:schemeClr>
                    </a:solidFill>
                    <a:latin typeface="+mn-lt"/>
                    <a:ea typeface="Calibri" panose="020F0502020204030204" pitchFamily="34" charset="0"/>
                    <a:cs typeface="Arial" panose="020B0604020202020204" pitchFamily="34" charset="0"/>
                  </a:rPr>
                  <a:t>Combien de livres de mathématiques y a-t-il sur les </a:t>
                </a:r>
                <a:r>
                  <a:rPr lang="fr-FR" sz="1800" noProof="0" dirty="0">
                    <a:solidFill>
                      <a:schemeClr val="tx1">
                        <a:lumMod val="65000"/>
                        <a:lumOff val="35000"/>
                      </a:schemeClr>
                    </a:solidFill>
                    <a:latin typeface="+mn-lt"/>
                    <a:ea typeface="Calibri" panose="020F0502020204030204" pitchFamily="34" charset="0"/>
                    <a:cs typeface="Arial" panose="020B0604020202020204" pitchFamily="34" charset="0"/>
                  </a:rPr>
                  <a:t>étagères </a:t>
                </a:r>
                <a:r>
                  <a:rPr lang="fr-FR" sz="1800" dirty="0">
                    <a:solidFill>
                      <a:schemeClr val="tx1">
                        <a:lumMod val="65000"/>
                        <a:lumOff val="35000"/>
                      </a:schemeClr>
                    </a:solidFill>
                    <a:latin typeface="+mn-lt"/>
                    <a:ea typeface="Calibri" panose="020F0502020204030204" pitchFamily="34" charset="0"/>
                    <a:cs typeface="Arial" panose="020B0604020202020204" pitchFamily="34" charset="0"/>
                  </a:rPr>
                  <a:t>? Complétez les deux équations ci-dessous.</a:t>
                </a:r>
              </a:p>
              <a:p>
                <a:pPr marL="457200" marR="0" lvl="0" indent="-228600" algn="l" defTabSz="914400" rtl="0" eaLnBrk="1" fontAlgn="auto" latinLnBrk="0" hangingPunct="1">
                  <a:lnSpc>
                    <a:spcPct val="100000"/>
                  </a:lnSpc>
                  <a:spcBef>
                    <a:spcPts val="0"/>
                  </a:spcBef>
                  <a:spcAft>
                    <a:spcPts val="800"/>
                  </a:spcAft>
                  <a:buClr>
                    <a:srgbClr val="000000"/>
                  </a:buClr>
                  <a:buSzPts val="1400"/>
                  <a:buFont typeface="Arial"/>
                  <a:buNone/>
                  <a:tabLst/>
                  <a:defRPr/>
                </a:pPr>
                <a:endParaRPr lang="fr-FR" sz="1800" dirty="0">
                  <a:solidFill>
                    <a:schemeClr val="tx1">
                      <a:lumMod val="65000"/>
                      <a:lumOff val="35000"/>
                    </a:schemeClr>
                  </a:solidFill>
                  <a:latin typeface="+mn-lt"/>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Pour trouver les trois quarts de 200, nous commençons par diviser 200 par 4.</a:t>
                </a:r>
              </a:p>
              <a:p>
                <a:pPr marL="0" marR="0">
                  <a:lnSpc>
                    <a:spcPct val="107000"/>
                  </a:lnSpc>
                  <a:spcBef>
                    <a:spcPts val="0"/>
                  </a:spcBef>
                  <a:spcAft>
                    <a:spcPts val="800"/>
                  </a:spcAft>
                </a:pPr>
                <a:r>
                  <a:rPr lang="fr-FR" sz="1800" i="0" dirty="0">
                    <a:effectLst/>
                    <a:latin typeface="Cambria Math" panose="02040503050406030204" pitchFamily="18" charset="0"/>
                    <a:ea typeface="Times New Roman" panose="02020603050405020304" pitchFamily="18" charset="0"/>
                    <a:cs typeface="Arial" panose="020B0604020202020204" pitchFamily="34" charset="0"/>
                  </a:rPr>
                  <a:t>200÷4=50</a:t>
                </a:r>
                <a:endParaRPr lang="fr-FR" sz="18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Puis nous multiplions le résultat par 3.</a:t>
                </a:r>
              </a:p>
              <a:p>
                <a:pPr marL="0" marR="0">
                  <a:lnSpc>
                    <a:spcPct val="107000"/>
                  </a:lnSpc>
                  <a:spcBef>
                    <a:spcPts val="0"/>
                  </a:spcBef>
                  <a:spcAft>
                    <a:spcPts val="800"/>
                  </a:spcAft>
                </a:pPr>
                <a:r>
                  <a:rPr lang="fr-FR" sz="1800" i="0" dirty="0">
                    <a:effectLst/>
                    <a:latin typeface="Cambria Math" panose="02040503050406030204" pitchFamily="18" charset="0"/>
                    <a:ea typeface="Times New Roman" panose="02020603050405020304" pitchFamily="18" charset="0"/>
                    <a:cs typeface="Arial" panose="020B0604020202020204" pitchFamily="34" charset="0"/>
                  </a:rPr>
                  <a:t>50×3=150</a:t>
                </a:r>
                <a:endParaRPr lang="fr-FR" sz="18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La réponse est donc 150. </a:t>
                </a: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12</a:t>
            </a:fld>
            <a:endParaRPr lang="en-US" dirty="0">
              <a:latin typeface="Comic Sans MS" panose="030F0702030302020204" pitchFamily="66" charset="0"/>
            </a:endParaRPr>
          </a:p>
        </p:txBody>
      </p:sp>
    </p:spTree>
    <p:extLst>
      <p:ext uri="{BB962C8B-B14F-4D97-AF65-F5344CB8AC3E}">
        <p14:creationId xmlns:p14="http://schemas.microsoft.com/office/powerpoint/2010/main" val="18553201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solidFill>
                      <a:schemeClr val="tx1">
                        <a:lumMod val="65000"/>
                        <a:lumOff val="35000"/>
                      </a:schemeClr>
                    </a:solidFill>
                    <a:latin typeface="+mn-lt"/>
                    <a:ea typeface="Calibri" panose="020F0502020204030204" pitchFamily="34" charset="0"/>
                    <a:cs typeface="Arial" panose="020B0604020202020204" pitchFamily="34" charset="0"/>
                  </a:rPr>
                  <a:t>Sarah a 300 000 L.L. Si elle dépense les cinq sixièmes de son argent pour acheter une robe, combien d'argent lui reste-t-il ?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800" b="1" dirty="0">
                  <a:solidFill>
                    <a:schemeClr val="tx1">
                      <a:lumMod val="65000"/>
                      <a:lumOff val="35000"/>
                    </a:schemeClr>
                  </a:solidFill>
                  <a:latin typeface="+mn-lt"/>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𝟑𝟎𝟎</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𝟎𝟎𝟎</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𝟔</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𝟓𝟎</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𝟎𝟎𝟎</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fr-FR" sz="1800" b="1" i="0" dirty="0">
                    <a:effectLst/>
                    <a:latin typeface="+mj-lt"/>
                    <a:ea typeface="Times New Roman" panose="02020603050405020304" pitchFamily="18" charset="0"/>
                    <a:cs typeface="Times New Roman" panose="02020603050405020304" pitchFamily="18" charset="0"/>
                  </a:rPr>
                  <a:t>et</a:t>
                </a:r>
                <a14:m>
                  <m:oMath xmlns:m="http://schemas.openxmlformats.org/officeDocument/2006/math">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𝟓𝟎</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𝟎𝟎𝟎</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𝟓</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𝟐𝟓𝟎</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𝟎𝟎𝟎</m:t>
                    </m:r>
                  </m:oMath>
                </a14:m>
                <a:r>
                  <a:rPr lang="fr-FR" sz="1800" b="1" i="0" dirty="0">
                    <a:effectLst/>
                    <a:latin typeface="+mj-lt"/>
                    <a:ea typeface="Times New Roman" panose="02020603050405020304" pitchFamily="18" charset="0"/>
                    <a:cs typeface="Times New Roman" panose="02020603050405020304" pitchFamily="18" charset="0"/>
                  </a:rPr>
                  <a:t>, donc Sarah dépenserait </a:t>
                </a:r>
                <a14:m>
                  <m:oMath xmlns:m="http://schemas.openxmlformats.org/officeDocument/2006/math">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𝟐𝟓𝟎</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𝟎𝟎𝟎</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𝑳</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𝑳</m:t>
                    </m:r>
                    <m:r>
                      <a:rPr lang="fr-FR" sz="1800" b="1" i="1" smtClean="0">
                        <a:effectLst/>
                        <a:latin typeface="Cambria Math" panose="02040503050406030204" pitchFamily="18" charset="0"/>
                        <a:ea typeface="Times New Roman" panose="02020603050405020304" pitchFamily="18" charset="0"/>
                        <a:cs typeface="Times New Roman" panose="02020603050405020304" pitchFamily="18" charset="0"/>
                      </a:rPr>
                      <m:t>.</m:t>
                    </m:r>
                  </m:oMath>
                </a14:m>
                <a:endParaRPr lang="en-US" sz="1200" b="1" dirty="0">
                  <a:solidFill>
                    <a:srgbClr val="595959"/>
                  </a:solidFill>
                  <a:latin typeface="Comic Sans MS"/>
                  <a:sym typeface="Calibri"/>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fr-FR" sz="1200" b="1" i="0" dirty="0">
                    <a:effectLst/>
                    <a:latin typeface="+mj-lt"/>
                    <a:ea typeface="Times New Roman" panose="02020603050405020304" pitchFamily="18" charset="0"/>
                    <a:cs typeface="Times New Roman" panose="02020603050405020304" pitchFamily="18" charset="0"/>
                  </a:rPr>
                  <a:t>Il lui resterait alors </a:t>
                </a:r>
                <a14:m>
                  <m:oMath xmlns:m="http://schemas.openxmlformats.org/officeDocument/2006/math">
                    <m:r>
                      <a:rPr lang="fr-FR" sz="1200" b="1" i="1" smtClean="0">
                        <a:effectLst/>
                        <a:latin typeface="Cambria Math" panose="02040503050406030204" pitchFamily="18" charset="0"/>
                        <a:ea typeface="Times New Roman" panose="02020603050405020304" pitchFamily="18" charset="0"/>
                        <a:cs typeface="Times New Roman" panose="02020603050405020304" pitchFamily="18" charset="0"/>
                      </a:rPr>
                      <m:t>𝟑𝟎𝟎</m:t>
                    </m:r>
                    <m:r>
                      <a:rPr lang="fr-FR" sz="1200" b="1"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fr-FR" sz="1200" b="1" i="1" smtClean="0">
                        <a:effectLst/>
                        <a:latin typeface="Cambria Math" panose="02040503050406030204" pitchFamily="18" charset="0"/>
                        <a:ea typeface="Times New Roman" panose="02020603050405020304" pitchFamily="18" charset="0"/>
                        <a:cs typeface="Times New Roman" panose="02020603050405020304" pitchFamily="18" charset="0"/>
                      </a:rPr>
                      <m:t>𝟎𝟎𝟎</m:t>
                    </m:r>
                    <m:r>
                      <a:rPr lang="fr-FR" sz="1200" b="1" i="1" smtClean="0">
                        <a:effectLst/>
                        <a:latin typeface="Cambria Math" panose="02040503050406030204" pitchFamily="18" charset="0"/>
                        <a:ea typeface="Times New Roman" panose="02020603050405020304" pitchFamily="18" charset="0"/>
                        <a:cs typeface="Times New Roman" panose="02020603050405020304" pitchFamily="18" charset="0"/>
                      </a:rPr>
                      <m:t> − </m:t>
                    </m:r>
                    <m:r>
                      <a:rPr lang="fr-FR" sz="1200" b="1" i="1" smtClean="0">
                        <a:effectLst/>
                        <a:latin typeface="Cambria Math" panose="02040503050406030204" pitchFamily="18" charset="0"/>
                        <a:ea typeface="Times New Roman" panose="02020603050405020304" pitchFamily="18" charset="0"/>
                        <a:cs typeface="Times New Roman" panose="02020603050405020304" pitchFamily="18" charset="0"/>
                      </a:rPr>
                      <m:t>𝟐𝟓𝟎</m:t>
                    </m:r>
                    <m:r>
                      <a:rPr lang="fr-FR" sz="1200" b="1"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fr-FR" sz="1200" b="1" i="1" smtClean="0">
                        <a:effectLst/>
                        <a:latin typeface="Cambria Math" panose="02040503050406030204" pitchFamily="18" charset="0"/>
                        <a:ea typeface="Times New Roman" panose="02020603050405020304" pitchFamily="18" charset="0"/>
                        <a:cs typeface="Times New Roman" panose="02020603050405020304" pitchFamily="18" charset="0"/>
                      </a:rPr>
                      <m:t>𝟎𝟎𝟎</m:t>
                    </m:r>
                    <m:r>
                      <a:rPr lang="fr-FR" sz="1200" b="1" i="1" smtClean="0">
                        <a:effectLst/>
                        <a:latin typeface="Cambria Math" panose="02040503050406030204" pitchFamily="18" charset="0"/>
                        <a:ea typeface="Times New Roman" panose="02020603050405020304" pitchFamily="18" charset="0"/>
                        <a:cs typeface="Times New Roman" panose="02020603050405020304" pitchFamily="18" charset="0"/>
                      </a:rPr>
                      <m:t> = </m:t>
                    </m:r>
                    <m:r>
                      <a:rPr lang="fr-FR" sz="1200" b="1" i="1" smtClean="0">
                        <a:effectLst/>
                        <a:latin typeface="Cambria Math" panose="02040503050406030204" pitchFamily="18" charset="0"/>
                        <a:ea typeface="Times New Roman" panose="02020603050405020304" pitchFamily="18" charset="0"/>
                        <a:cs typeface="Times New Roman" panose="02020603050405020304" pitchFamily="18" charset="0"/>
                      </a:rPr>
                      <m:t>𝟓𝟎</m:t>
                    </m:r>
                    <m:r>
                      <a:rPr lang="fr-FR" sz="1200" b="1"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fr-FR" sz="1200" b="1" i="1" smtClean="0">
                        <a:effectLst/>
                        <a:latin typeface="Cambria Math" panose="02040503050406030204" pitchFamily="18" charset="0"/>
                        <a:ea typeface="Times New Roman" panose="02020603050405020304" pitchFamily="18" charset="0"/>
                        <a:cs typeface="Times New Roman" panose="02020603050405020304" pitchFamily="18" charset="0"/>
                      </a:rPr>
                      <m:t>𝟎𝟎𝟎</m:t>
                    </m:r>
                    <m:r>
                      <a:rPr lang="fr-FR" sz="1200" b="1" i="1" smtClean="0">
                        <a:effectLst/>
                        <a:latin typeface="Cambria Math" panose="02040503050406030204" pitchFamily="18" charset="0"/>
                        <a:ea typeface="Times New Roman" panose="02020603050405020304" pitchFamily="18" charset="0"/>
                        <a:cs typeface="Times New Roman" panose="02020603050405020304" pitchFamily="18" charset="0"/>
                      </a:rPr>
                      <m:t> </m:t>
                    </m:r>
                    <m:r>
                      <a:rPr lang="fr-FR" sz="1200" b="1" i="1" smtClean="0">
                        <a:effectLst/>
                        <a:latin typeface="Cambria Math" panose="02040503050406030204" pitchFamily="18" charset="0"/>
                        <a:ea typeface="Times New Roman" panose="02020603050405020304" pitchFamily="18" charset="0"/>
                        <a:cs typeface="Times New Roman" panose="02020603050405020304" pitchFamily="18" charset="0"/>
                      </a:rPr>
                      <m:t>𝑳</m:t>
                    </m:r>
                    <m:r>
                      <a:rPr lang="fr-FR" sz="1200" b="1" i="1" smtClean="0">
                        <a:effectLst/>
                        <a:latin typeface="Cambria Math" panose="02040503050406030204" pitchFamily="18" charset="0"/>
                        <a:ea typeface="Times New Roman" panose="02020603050405020304" pitchFamily="18" charset="0"/>
                        <a:cs typeface="Times New Roman" panose="02020603050405020304" pitchFamily="18" charset="0"/>
                      </a:rPr>
                      <m:t>.</m:t>
                    </m:r>
                    <m:r>
                      <a:rPr lang="fr-FR" sz="1200" b="1" i="1" smtClean="0">
                        <a:effectLst/>
                        <a:latin typeface="Cambria Math" panose="02040503050406030204" pitchFamily="18" charset="0"/>
                        <a:ea typeface="Times New Roman" panose="02020603050405020304" pitchFamily="18" charset="0"/>
                        <a:cs typeface="Times New Roman" panose="02020603050405020304" pitchFamily="18" charset="0"/>
                      </a:rPr>
                      <m:t>𝑳</m:t>
                    </m:r>
                    <m:r>
                      <a:rPr lang="fr-FR" sz="1200" b="1" i="1" smtClean="0">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fr-FR" sz="1200" b="1" i="1" noProof="0" dirty="0">
                    <a:effectLst/>
                    <a:latin typeface="Cambria Math" panose="02040503050406030204" pitchFamily="18" charset="0"/>
                    <a:ea typeface="Times New Roman" panose="02020603050405020304" pitchFamily="18" charset="0"/>
                    <a:cs typeface="Times New Roman" panose="02020603050405020304" pitchFamily="18" charset="0"/>
                  </a:rPr>
                  <a:t> »</a:t>
                </a:r>
                <a:endParaRPr lang="en-US" sz="1200" b="1" i="1" dirty="0">
                  <a:effectLst/>
                  <a:latin typeface="Cambria Math" panose="02040503050406030204" pitchFamily="18" charset="0"/>
                  <a:ea typeface="Times New Roman" panose="02020603050405020304" pitchFamily="18" charset="0"/>
                  <a:cs typeface="Times New Roman" panose="02020603050405020304" pitchFamily="18" charset="0"/>
                </a:endParaRPr>
              </a:p>
              <a:p>
                <a:pPr marL="228600" marR="0" indent="0">
                  <a:lnSpc>
                    <a:spcPct val="107000"/>
                  </a:lnSpc>
                  <a:spcBef>
                    <a:spcPts val="0"/>
                  </a:spcBef>
                  <a:spcAft>
                    <a:spcPts val="800"/>
                  </a:spcAft>
                </a:pPr>
                <a:endParaRPr lang="en-US" sz="1200" b="1" dirty="0">
                  <a:solidFill>
                    <a:srgbClr val="595959"/>
                  </a:solidFill>
                  <a:latin typeface="Comic Sans MS"/>
                  <a:sym typeface="Calibri"/>
                </a:endParaRPr>
              </a:p>
              <a:p>
                <a:pPr marL="0" marR="0">
                  <a:lnSpc>
                    <a:spcPct val="107000"/>
                  </a:lnSpc>
                  <a:spcBef>
                    <a:spcPts val="0"/>
                  </a:spcBef>
                  <a:spcAft>
                    <a:spcPts val="800"/>
                  </a:spcAft>
                </a:pPr>
                <a:endParaRPr lang="en-US" sz="1200" b="1" dirty="0">
                  <a:solidFill>
                    <a:srgbClr val="595959"/>
                  </a:solidFill>
                  <a:latin typeface="Comic Sans MS"/>
                  <a:sym typeface="Calibri"/>
                </a:endParaRPr>
              </a:p>
              <a:p>
                <a:pPr>
                  <a:spcAft>
                    <a:spcPts val="800"/>
                  </a:spcAft>
                </a:pPr>
                <a:endParaRPr lang="en-US" sz="1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err="1">
                    <a:solidFill>
                      <a:srgbClr val="595959"/>
                    </a:solidFill>
                    <a:latin typeface="Comic Sans MS"/>
                    <a:sym typeface="Calibri"/>
                  </a:rPr>
                  <a:t>L'enseignant</a:t>
                </a:r>
                <a:r>
                  <a:rPr lang="en-US" sz="1200" b="1" dirty="0">
                    <a:solidFill>
                      <a:srgbClr val="595959"/>
                    </a:solidFill>
                    <a:latin typeface="Comic Sans MS"/>
                    <a:sym typeface="Calibri"/>
                  </a:rPr>
                  <a:t>(e) </a:t>
                </a:r>
                <a:r>
                  <a:rPr lang="en-US" sz="1200" b="1" dirty="0" err="1">
                    <a:solidFill>
                      <a:srgbClr val="595959"/>
                    </a:solidFill>
                    <a:latin typeface="Comic Sans MS"/>
                    <a:sym typeface="Calibri"/>
                  </a:rPr>
                  <a:t>dit</a:t>
                </a:r>
                <a:r>
                  <a:rPr lang="en-US" sz="1200" b="1" dirty="0">
                    <a:solidFill>
                      <a:srgbClr val="595959"/>
                    </a:solidFill>
                    <a:latin typeface="Comic Sans MS"/>
                    <a:sym typeface="Calibri"/>
                  </a:rPr>
                  <a:t>:</a:t>
                </a:r>
              </a:p>
              <a:p>
                <a:pPr>
                  <a:spcAft>
                    <a:spcPts val="800"/>
                  </a:spcAft>
                </a:pPr>
                <a:r>
                  <a:rPr lang="fr-FR" sz="1800" dirty="0">
                    <a:solidFill>
                      <a:schemeClr val="tx1">
                        <a:lumMod val="65000"/>
                        <a:lumOff val="35000"/>
                      </a:schemeClr>
                    </a:solidFill>
                    <a:latin typeface="+mn-lt"/>
                    <a:ea typeface="Calibri" panose="020F0502020204030204" pitchFamily="34" charset="0"/>
                    <a:cs typeface="Arial" panose="020B0604020202020204" pitchFamily="34" charset="0"/>
                  </a:rPr>
                  <a:t>Sarah a 300 000 L.L. Si elle dépense cinq sixièmes de son argent pour acheter une robe, combien d'argent lui reste-t-il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err="1">
                    <a:solidFill>
                      <a:srgbClr val="595959"/>
                    </a:solidFill>
                    <a:latin typeface="Comic Sans MS"/>
                    <a:sym typeface="Calibri"/>
                  </a:rPr>
                  <a:t>L'enseignant</a:t>
                </a:r>
                <a:r>
                  <a:rPr lang="en-US" sz="1200" b="1" dirty="0">
                    <a:solidFill>
                      <a:srgbClr val="595959"/>
                    </a:solidFill>
                    <a:latin typeface="Comic Sans MS"/>
                    <a:sym typeface="Calibri"/>
                  </a:rPr>
                  <a:t>(e) </a:t>
                </a:r>
                <a:r>
                  <a:rPr lang="en-US" sz="1200" b="1" dirty="0" err="1">
                    <a:solidFill>
                      <a:srgbClr val="595959"/>
                    </a:solidFill>
                    <a:latin typeface="Comic Sans MS"/>
                    <a:sym typeface="Calibri"/>
                  </a:rPr>
                  <a:t>dit</a:t>
                </a:r>
                <a:r>
                  <a:rPr lang="en-US" sz="1200" b="1" dirty="0">
                    <a:solidFill>
                      <a:srgbClr val="595959"/>
                    </a:solidFill>
                    <a:latin typeface="Comic Sans MS"/>
                    <a:sym typeface="Calibri"/>
                  </a:rPr>
                  <a:t>:</a:t>
                </a:r>
              </a:p>
              <a:p>
                <a:pPr marL="0" marR="0">
                  <a:lnSpc>
                    <a:spcPct val="107000"/>
                  </a:lnSpc>
                  <a:spcBef>
                    <a:spcPts val="0"/>
                  </a:spcBef>
                  <a:spcAft>
                    <a:spcPts val="800"/>
                  </a:spcAft>
                </a:pPr>
                <a:r>
                  <a:rPr lang="fr-FR" sz="1800" b="0" i="0">
                    <a:effectLst/>
                    <a:latin typeface="Cambria Math" panose="02040503050406030204" pitchFamily="18" charset="0"/>
                    <a:ea typeface="Times New Roman" panose="02020603050405020304" pitchFamily="18" charset="0"/>
                    <a:cs typeface="Times New Roman" panose="02020603050405020304" pitchFamily="18" charset="0"/>
                  </a:rPr>
                  <a:t>300 000÷6=50 000 𝑒𝑡 50 000 ×5=250 000, 𝑑𝑜𝑛𝑐 𝑆𝑎𝑟𝑎ℎ 𝑑é𝑝𝑒𝑛𝑠𝑒𝑟𝑎𝑖𝑡 250 000 𝐿.𝐿.</a:t>
                </a:r>
              </a:p>
              <a:p>
                <a:pPr marL="0" marR="0">
                  <a:lnSpc>
                    <a:spcPct val="107000"/>
                  </a:lnSpc>
                  <a:spcBef>
                    <a:spcPts val="0"/>
                  </a:spcBef>
                  <a:spcAft>
                    <a:spcPts val="800"/>
                  </a:spcAft>
                </a:pPr>
                <a:r>
                  <a:rPr lang="fr-FR" sz="1800" b="0" i="0">
                    <a:effectLst/>
                    <a:latin typeface="Cambria Math" panose="02040503050406030204" pitchFamily="18" charset="0"/>
                    <a:ea typeface="Times New Roman" panose="02020603050405020304" pitchFamily="18" charset="0"/>
                    <a:cs typeface="Times New Roman" panose="02020603050405020304" pitchFamily="18" charset="0"/>
                  </a:rPr>
                  <a:t>𝐼𝑙 𝑙𝑢𝑖 𝑟𝑒𝑠𝑡𝑒𝑟𝑎𝑖𝑡 𝑎𝑙𝑜𝑟𝑠 300 000 - 250 000 = 50 000 𝐿.𝐿.</a:t>
                </a:r>
              </a:p>
              <a:p>
                <a:pPr>
                  <a:spcAft>
                    <a:spcPts val="800"/>
                  </a:spcAft>
                </a:pPr>
                <a:endParaRPr lang="en-US" sz="1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dirty="0">
              <a:latin typeface="Comic Sans MS" panose="030F0702030302020204" pitchFamily="66" charset="0"/>
            </a:endParaRPr>
          </a:p>
        </p:txBody>
      </p:sp>
    </p:spTree>
    <p:extLst>
      <p:ext uri="{BB962C8B-B14F-4D97-AF65-F5344CB8AC3E}">
        <p14:creationId xmlns:p14="http://schemas.microsoft.com/office/powerpoint/2010/main" val="20303180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indent="0">
              <a:spcAft>
                <a:spcPts val="800"/>
              </a:spcAft>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solidFill>
                  <a:schemeClr val="tx1">
                    <a:lumMod val="65000"/>
                    <a:lumOff val="35000"/>
                  </a:schemeClr>
                </a:solidFill>
                <a:latin typeface="+mn-lt"/>
                <a:ea typeface="Calibri" panose="020F0502020204030204" pitchFamily="34" charset="0"/>
                <a:cs typeface="Arial" panose="020B0604020202020204" pitchFamily="34" charset="0"/>
              </a:rPr>
              <a:t>Karim et Aya ont tous deux essayé de trouver les trois huitièmes de 24. Qui des deux a-t-il raison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228600" indent="0">
              <a:spcAft>
                <a:spcPts val="800"/>
              </a:spcAft>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solidFill>
                  <a:schemeClr val="tx1">
                    <a:lumMod val="65000"/>
                    <a:lumOff val="35000"/>
                  </a:schemeClr>
                </a:solidFill>
                <a:latin typeface="+mn-lt"/>
                <a:ea typeface="Calibri" panose="020F0502020204030204" pitchFamily="34" charset="0"/>
                <a:cs typeface="Arial" panose="020B0604020202020204" pitchFamily="34" charset="0"/>
              </a:rPr>
              <a:t>Pour trouver les trois huitièmes de 24, nous commençons par diviser 24 par 8, puis nous multiplions le quotient ainsi obtenu par 3. Donc, Karim a raison. » </a:t>
            </a:r>
          </a:p>
          <a:p>
            <a:pPr>
              <a:spcAft>
                <a:spcPts val="800"/>
              </a:spcAft>
            </a:pPr>
            <a:endParaRPr lang="en-US" sz="1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dirty="0">
              <a:latin typeface="Comic Sans MS" panose="030F0702030302020204" pitchFamily="66" charset="0"/>
            </a:endParaRPr>
          </a:p>
        </p:txBody>
      </p:sp>
    </p:spTree>
    <p:extLst>
      <p:ext uri="{BB962C8B-B14F-4D97-AF65-F5344CB8AC3E}">
        <p14:creationId xmlns:p14="http://schemas.microsoft.com/office/powerpoint/2010/main" val="4390356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solidFill>
                      <a:schemeClr val="bg1"/>
                    </a:solidFill>
                    <a:latin typeface="Comic Sans MS"/>
                    <a:sym typeface="Comic Sans MS"/>
                  </a:rPr>
                  <a:t>Trouvez les sept neuvièmes de 27.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800" b="1" dirty="0">
                  <a:solidFill>
                    <a:schemeClr val="bg1"/>
                  </a:solidFill>
                  <a:latin typeface="Comic Sans MS"/>
                  <a:sym typeface="Comic Sans MS"/>
                </a:endParaRPr>
              </a:p>
              <a:p>
                <a:pPr marL="228600" marR="0" indent="0">
                  <a:lnSpc>
                    <a:spcPct val="107000"/>
                  </a:lnSpc>
                  <a:spcBef>
                    <a:spcPts val="0"/>
                  </a:spcBef>
                  <a:spcAft>
                    <a:spcPts val="800"/>
                  </a:spcAft>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Pour trouver les sept neuvièmes de 27, nous commençons par diviser 27 par 9.</a:t>
                </a: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𝟐𝟕</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𝟗</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𝟑</m:t>
                      </m:r>
                    </m:oMath>
                  </m:oMathPara>
                </a14:m>
                <a:endParaRPr lang="fr-FR" sz="1800" b="1"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Puis nous multiplions le résultat par 7.</a:t>
                </a: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𝟕</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𝟑</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𝟐𝟏</m:t>
                      </m:r>
                    </m:oMath>
                  </m:oMathPara>
                </a14:m>
                <a:endParaRPr lang="fr-FR" sz="1800" b="1"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La réponse est donc 21. » </a:t>
                </a: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dirty="0">
                    <a:solidFill>
                      <a:schemeClr val="bg1"/>
                    </a:solidFill>
                    <a:latin typeface="Comic Sans MS"/>
                    <a:sym typeface="Comic Sans MS"/>
                  </a:rPr>
                  <a:t>Trouvez les sept neuvièmes de 27.</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800" b="0" dirty="0">
                  <a:solidFill>
                    <a:schemeClr val="bg1"/>
                  </a:solidFill>
                  <a:latin typeface="Comic Sans MS"/>
                  <a:sym typeface="Comic Sans M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Pour trouver les sept neuvièmes de 27, nous commençons par diviser 27 par 9.</a:t>
                </a:r>
              </a:p>
              <a:p>
                <a:pPr marL="0" marR="0">
                  <a:lnSpc>
                    <a:spcPct val="107000"/>
                  </a:lnSpc>
                  <a:spcBef>
                    <a:spcPts val="0"/>
                  </a:spcBef>
                  <a:spcAft>
                    <a:spcPts val="800"/>
                  </a:spcAft>
                </a:pPr>
                <a:r>
                  <a:rPr lang="fr-FR" sz="1800" i="0" dirty="0">
                    <a:effectLst/>
                    <a:latin typeface="Cambria Math" panose="02040503050406030204" pitchFamily="18" charset="0"/>
                    <a:ea typeface="Times New Roman" panose="02020603050405020304" pitchFamily="18" charset="0"/>
                    <a:cs typeface="Arial" panose="020B0604020202020204" pitchFamily="34" charset="0"/>
                  </a:rPr>
                  <a:t>27÷9=3</a:t>
                </a:r>
                <a:endParaRPr lang="fr-FR" sz="18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Puis nous multiplions le résultat par 7.</a:t>
                </a:r>
              </a:p>
              <a:p>
                <a:pPr marL="0" marR="0">
                  <a:lnSpc>
                    <a:spcPct val="107000"/>
                  </a:lnSpc>
                  <a:spcBef>
                    <a:spcPts val="0"/>
                  </a:spcBef>
                  <a:spcAft>
                    <a:spcPts val="800"/>
                  </a:spcAft>
                </a:pPr>
                <a:r>
                  <a:rPr lang="fr-FR" sz="1800" i="0" dirty="0">
                    <a:effectLst/>
                    <a:latin typeface="Cambria Math" panose="02040503050406030204" pitchFamily="18" charset="0"/>
                    <a:ea typeface="Times New Roman" panose="02020603050405020304" pitchFamily="18" charset="0"/>
                    <a:cs typeface="Arial" panose="020B0604020202020204" pitchFamily="34" charset="0"/>
                  </a:rPr>
                  <a:t>7×3=21</a:t>
                </a:r>
                <a:endParaRPr lang="fr-FR" sz="18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La réponse est donc 21. </a:t>
                </a: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dirty="0">
              <a:latin typeface="Comic Sans MS" panose="030F0702030302020204" pitchFamily="66" charset="0"/>
            </a:endParaRPr>
          </a:p>
        </p:txBody>
      </p:sp>
    </p:spTree>
    <p:extLst>
      <p:ext uri="{BB962C8B-B14F-4D97-AF65-F5344CB8AC3E}">
        <p14:creationId xmlns:p14="http://schemas.microsoft.com/office/powerpoint/2010/main" val="1185043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indent="0">
                  <a:lnSpc>
                    <a:spcPct val="107000"/>
                  </a:lnSpc>
                  <a:spcBef>
                    <a:spcPts val="0"/>
                  </a:spcBef>
                  <a:spcAft>
                    <a:spcPts val="800"/>
                  </a:spcAft>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effectLst/>
                    <a:latin typeface="Calibri" panose="020F0502020204030204" pitchFamily="34" charset="0"/>
                    <a:ea typeface="Calibri" panose="020F0502020204030204" pitchFamily="34" charset="0"/>
                    <a:cs typeface="Arial" panose="020B0604020202020204" pitchFamily="34" charset="0"/>
                  </a:rPr>
                  <a:t>Pour trouver les deux cinquièmes de 30, nous commençons par diviser 30 par 5, puis nous multiplions la réponse par 2.</a:t>
                </a: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𝟑𝟎</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𝟓</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𝟔</m:t>
                      </m:r>
                    </m:oMath>
                  </m:oMathPara>
                </a14:m>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𝟔</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𝟐</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𝟏𝟐</m:t>
                      </m:r>
                    </m:oMath>
                  </m:oMathPara>
                </a14:m>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800" b="1" dirty="0">
                    <a:effectLst/>
                    <a:latin typeface="Calibri" panose="020F0502020204030204" pitchFamily="34" charset="0"/>
                    <a:ea typeface="Calibri" panose="020F0502020204030204" pitchFamily="34" charset="0"/>
                    <a:cs typeface="Arial" panose="020B0604020202020204" pitchFamily="34" charset="0"/>
                  </a:rPr>
                  <a:t>Pour trouver les cinq neuvièmes d'un nombre, nous commençons par diviser le nombre par 9, puis nous multiplions la réponse par 5. </a:t>
                </a:r>
              </a:p>
              <a:p>
                <a:pPr marL="228600" marR="0" indent="0">
                  <a:lnSpc>
                    <a:spcPct val="107000"/>
                  </a:lnSpc>
                  <a:spcBef>
                    <a:spcPts val="0"/>
                  </a:spcBef>
                  <a:spcAft>
                    <a:spcPts val="800"/>
                  </a:spcAft>
                </a:pPr>
                <a:r>
                  <a:rPr lang="fr-FR" sz="1800" b="1" dirty="0">
                    <a:effectLst/>
                    <a:latin typeface="Calibri" panose="020F0502020204030204" pitchFamily="34" charset="0"/>
                    <a:ea typeface="Calibri" panose="020F0502020204030204" pitchFamily="34" charset="0"/>
                    <a:cs typeface="Arial" panose="020B0604020202020204" pitchFamily="34" charset="0"/>
                  </a:rPr>
                  <a:t>Puisque nous savons que la réponse finale est 25, nous devons travailler à rebours pour trouver le nombre initial. Nous commençons par multiplier 25 par 9, puis nous divisons la réponse par 5. </a:t>
                </a: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𝟐𝟓</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𝟗</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𝟐𝟐𝟓</m:t>
                      </m:r>
                    </m:oMath>
                  </m:oMathPara>
                </a14:m>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14:m>
                  <m:oMath xmlns:m="http://schemas.openxmlformats.org/officeDocument/2006/math">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𝟐𝟐𝟓</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𝟓</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𝟒𝟓</m:t>
                    </m:r>
                  </m:oMath>
                </a14:m>
                <a:r>
                  <a:rPr lang="fr-FR" sz="1800" b="1" dirty="0">
                    <a:effectLst/>
                    <a:latin typeface="Calibri" panose="020F0502020204030204" pitchFamily="34" charset="0"/>
                    <a:ea typeface="Calibri" panose="020F0502020204030204" pitchFamily="34" charset="0"/>
                    <a:cs typeface="Arial" panose="020B0604020202020204" pitchFamily="34" charset="0"/>
                  </a:rPr>
                  <a:t> »</a:t>
                </a: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0" marR="0">
                  <a:lnSpc>
                    <a:spcPct val="107000"/>
                  </a:lnSpc>
                  <a:spcBef>
                    <a:spcPts val="0"/>
                  </a:spcBef>
                  <a:spcAft>
                    <a:spcPts val="800"/>
                  </a:spcAft>
                </a:pPr>
                <a:r>
                  <a:rPr lang="fr-FR" sz="1800" dirty="0">
                    <a:effectLst/>
                    <a:latin typeface="Calibri" panose="020F0502020204030204" pitchFamily="34" charset="0"/>
                    <a:ea typeface="Calibri" panose="020F0502020204030204" pitchFamily="34" charset="0"/>
                    <a:cs typeface="Arial" panose="020B0604020202020204" pitchFamily="34" charset="0"/>
                  </a:rPr>
                  <a:t>Pour trouver les deux cinquièmes de 30, nous commençons par diviser 30 par 5, puis nous multiplions la réponse par 2.</a:t>
                </a:r>
              </a:p>
              <a:p>
                <a:pPr marL="0" marR="0">
                  <a:lnSpc>
                    <a:spcPct val="107000"/>
                  </a:lnSpc>
                  <a:spcBef>
                    <a:spcPts val="0"/>
                  </a:spcBef>
                  <a:spcAft>
                    <a:spcPts val="800"/>
                  </a:spcAft>
                </a:pPr>
                <a:r>
                  <a:rPr lang="fr-FR" sz="1800" i="0" dirty="0">
                    <a:effectLst/>
                    <a:latin typeface="Cambria Math" panose="02040503050406030204" pitchFamily="18" charset="0"/>
                    <a:ea typeface="Calibri" panose="020F0502020204030204" pitchFamily="34" charset="0"/>
                    <a:cs typeface="Arial" panose="020B0604020202020204" pitchFamily="34" charset="0"/>
                  </a:rPr>
                  <a:t>30÷5=6</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fr-FR" sz="1800" i="0" dirty="0">
                    <a:effectLst/>
                    <a:latin typeface="Cambria Math" panose="02040503050406030204" pitchFamily="18" charset="0"/>
                    <a:ea typeface="Calibri" panose="020F0502020204030204" pitchFamily="34" charset="0"/>
                    <a:cs typeface="Arial" panose="020B0604020202020204" pitchFamily="34" charset="0"/>
                  </a:rPr>
                  <a:t>6×2=12</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fr-FR" sz="1800" dirty="0">
                    <a:effectLst/>
                    <a:latin typeface="Calibri" panose="020F0502020204030204" pitchFamily="34" charset="0"/>
                    <a:ea typeface="Calibri" panose="020F0502020204030204" pitchFamily="34" charset="0"/>
                    <a:cs typeface="Arial" panose="020B0604020202020204" pitchFamily="34" charset="0"/>
                  </a:rPr>
                  <a:t>Pour trouver les cinq neuvièmes d'un nombre, nous commençons par diviser le nombre par 9, puis nous multiplions la réponse par 5. </a:t>
                </a:r>
              </a:p>
              <a:p>
                <a:pPr marL="0" marR="0">
                  <a:lnSpc>
                    <a:spcPct val="107000"/>
                  </a:lnSpc>
                  <a:spcBef>
                    <a:spcPts val="0"/>
                  </a:spcBef>
                  <a:spcAft>
                    <a:spcPts val="800"/>
                  </a:spcAft>
                </a:pPr>
                <a:r>
                  <a:rPr lang="fr-FR" sz="1800" dirty="0">
                    <a:effectLst/>
                    <a:latin typeface="Calibri" panose="020F0502020204030204" pitchFamily="34" charset="0"/>
                    <a:ea typeface="Calibri" panose="020F0502020204030204" pitchFamily="34" charset="0"/>
                    <a:cs typeface="Arial" panose="020B0604020202020204" pitchFamily="34" charset="0"/>
                  </a:rPr>
                  <a:t>Puisque nous savons que la réponse finale est 25, nous devons travailler à rebours pour trouver le nombre initial. Nous commençons par multiplier 25 par 9, puis nous divisons la réponse par 5. </a:t>
                </a:r>
              </a:p>
              <a:p>
                <a:pPr marL="0" marR="0">
                  <a:lnSpc>
                    <a:spcPct val="107000"/>
                  </a:lnSpc>
                  <a:spcBef>
                    <a:spcPts val="0"/>
                  </a:spcBef>
                  <a:spcAft>
                    <a:spcPts val="800"/>
                  </a:spcAft>
                </a:pPr>
                <a:r>
                  <a:rPr lang="fr-FR" sz="1800" i="0" dirty="0">
                    <a:effectLst/>
                    <a:latin typeface="Cambria Math" panose="02040503050406030204" pitchFamily="18" charset="0"/>
                    <a:ea typeface="Calibri" panose="020F0502020204030204" pitchFamily="34" charset="0"/>
                    <a:cs typeface="Arial" panose="020B0604020202020204" pitchFamily="34" charset="0"/>
                  </a:rPr>
                  <a:t>25×9=225</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fr-FR" sz="1800" i="0" dirty="0">
                    <a:effectLst/>
                    <a:latin typeface="Cambria Math" panose="02040503050406030204" pitchFamily="18" charset="0"/>
                    <a:ea typeface="Calibri" panose="020F0502020204030204" pitchFamily="34" charset="0"/>
                    <a:cs typeface="Arial" panose="020B0604020202020204" pitchFamily="34" charset="0"/>
                  </a:rPr>
                  <a:t>225÷5=45</a:t>
                </a: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dirty="0">
              <a:latin typeface="Comic Sans MS" panose="030F0702030302020204" pitchFamily="66" charset="0"/>
            </a:endParaRPr>
          </a:p>
        </p:txBody>
      </p:sp>
    </p:spTree>
    <p:extLst>
      <p:ext uri="{BB962C8B-B14F-4D97-AF65-F5344CB8AC3E}">
        <p14:creationId xmlns:p14="http://schemas.microsoft.com/office/powerpoint/2010/main" val="35052022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indent="0">
                  <a:lnSpc>
                    <a:spcPct val="107000"/>
                  </a:lnSpc>
                  <a:spcBef>
                    <a:spcPts val="0"/>
                  </a:spcBef>
                  <a:spcAft>
                    <a:spcPts val="800"/>
                  </a:spcAft>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effectLst/>
                    <a:latin typeface="Calibri" panose="020F0502020204030204" pitchFamily="34" charset="0"/>
                    <a:ea typeface="Calibri" panose="020F0502020204030204" pitchFamily="34" charset="0"/>
                    <a:cs typeface="Arial" panose="020B0604020202020204" pitchFamily="34" charset="0"/>
                  </a:rPr>
                  <a:t>Pour trouver 18, nous commençons par diviser 24 par le dénominateur de la fraction, puis nous multiplions la réponse par 3. </a:t>
                </a:r>
              </a:p>
              <a:p>
                <a:pPr marL="228600" marR="0" indent="0">
                  <a:lnSpc>
                    <a:spcPct val="107000"/>
                  </a:lnSpc>
                  <a:spcBef>
                    <a:spcPts val="0"/>
                  </a:spcBef>
                  <a:spcAft>
                    <a:spcPts val="800"/>
                  </a:spcAft>
                </a:pPr>
                <a:r>
                  <a:rPr lang="fr-FR" sz="1800" b="1" dirty="0">
                    <a:effectLst/>
                    <a:latin typeface="Calibri" panose="020F0502020204030204" pitchFamily="34" charset="0"/>
                    <a:ea typeface="Calibri" panose="020F0502020204030204" pitchFamily="34" charset="0"/>
                    <a:cs typeface="Arial" panose="020B0604020202020204" pitchFamily="34" charset="0"/>
                  </a:rPr>
                  <a:t>Ainsi, la réponse à la division de </a:t>
                </a:r>
                <a14:m>
                  <m:oMath xmlns:m="http://schemas.openxmlformats.org/officeDocument/2006/math">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𝟐𝟒</m:t>
                    </m:r>
                  </m:oMath>
                </a14:m>
                <a:r>
                  <a:rPr lang="fr-FR" sz="1800" b="1" dirty="0">
                    <a:effectLst/>
                    <a:latin typeface="Calibri" panose="020F0502020204030204" pitchFamily="34" charset="0"/>
                    <a:ea typeface="Calibri" panose="020F0502020204030204" pitchFamily="34" charset="0"/>
                    <a:cs typeface="Arial" panose="020B0604020202020204" pitchFamily="34" charset="0"/>
                  </a:rPr>
                  <a:t> par le dénominateur de la fraction doit être 6, puisque </a:t>
                </a:r>
                <a14:m>
                  <m:oMath xmlns:m="http://schemas.openxmlformats.org/officeDocument/2006/math">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𝟔</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𝟑</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𝟏𝟖</m:t>
                    </m:r>
                  </m:oMath>
                </a14:m>
                <a:r>
                  <a:rPr lang="fr-FR" sz="1800" b="1" dirty="0">
                    <a:effectLst/>
                    <a:latin typeface="Calibri" panose="020F0502020204030204" pitchFamily="34" charset="0"/>
                    <a:ea typeface="Calibri" panose="020F0502020204030204" pitchFamily="34" charset="0"/>
                    <a:cs typeface="Arial" panose="020B0604020202020204" pitchFamily="34" charset="0"/>
                  </a:rPr>
                  <a:t>.</a:t>
                </a:r>
              </a:p>
              <a:p>
                <a:pPr marL="228600" marR="0" indent="0">
                  <a:lnSpc>
                    <a:spcPct val="107000"/>
                  </a:lnSpc>
                  <a:spcBef>
                    <a:spcPts val="0"/>
                  </a:spcBef>
                  <a:spcAft>
                    <a:spcPts val="800"/>
                  </a:spcAft>
                </a:pPr>
                <a:r>
                  <a:rPr lang="fr-FR" sz="1800" b="1" dirty="0">
                    <a:effectLst/>
                    <a:latin typeface="Calibri" panose="020F0502020204030204" pitchFamily="34" charset="0"/>
                    <a:ea typeface="Calibri" panose="020F0502020204030204" pitchFamily="34" charset="0"/>
                    <a:cs typeface="Arial" panose="020B0604020202020204" pitchFamily="34" charset="0"/>
                  </a:rPr>
                  <a:t>Nous savons que </a:t>
                </a:r>
                <a14:m>
                  <m:oMath xmlns:m="http://schemas.openxmlformats.org/officeDocument/2006/math">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𝟐𝟒</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𝟒</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𝟔</m:t>
                    </m:r>
                  </m:oMath>
                </a14:m>
                <a:r>
                  <a:rPr lang="fr-FR" sz="1800" b="1" dirty="0">
                    <a:effectLst/>
                    <a:latin typeface="Calibri" panose="020F0502020204030204" pitchFamily="34" charset="0"/>
                    <a:ea typeface="Calibri" panose="020F0502020204030204" pitchFamily="34" charset="0"/>
                    <a:cs typeface="Arial" panose="020B0604020202020204" pitchFamily="34" charset="0"/>
                  </a:rPr>
                  <a:t>, donc le dénominateur de la fraction doit être 4.</a:t>
                </a:r>
              </a:p>
              <a:p>
                <a:pPr marL="228600" marR="0" indent="0">
                  <a:lnSpc>
                    <a:spcPct val="107000"/>
                  </a:lnSpc>
                  <a:spcBef>
                    <a:spcPts val="0"/>
                  </a:spcBef>
                  <a:spcAft>
                    <a:spcPts val="800"/>
                  </a:spcAft>
                </a:pPr>
                <a:r>
                  <a:rPr lang="fr-FR" sz="1800" b="1" dirty="0">
                    <a:effectLst/>
                    <a:latin typeface="Calibri" panose="020F0502020204030204" pitchFamily="34" charset="0"/>
                    <a:ea typeface="Calibri" panose="020F0502020204030204" pitchFamily="34" charset="0"/>
                    <a:cs typeface="Arial" panose="020B0604020202020204" pitchFamily="34" charset="0"/>
                  </a:rPr>
                  <a:t> </a:t>
                </a:r>
              </a:p>
              <a:p>
                <a:pPr marL="228600" marR="0" indent="0">
                  <a:lnSpc>
                    <a:spcPct val="107000"/>
                  </a:lnSpc>
                  <a:spcBef>
                    <a:spcPts val="0"/>
                  </a:spcBef>
                  <a:spcAft>
                    <a:spcPts val="800"/>
                  </a:spcAft>
                </a:pPr>
                <a:r>
                  <a:rPr lang="fr-FR" sz="1800" b="1" dirty="0">
                    <a:effectLst/>
                    <a:latin typeface="Calibri" panose="020F0502020204030204" pitchFamily="34" charset="0"/>
                    <a:ea typeface="Calibri" panose="020F0502020204030204" pitchFamily="34" charset="0"/>
                    <a:cs typeface="Arial" panose="020B0604020202020204" pitchFamily="34" charset="0"/>
                  </a:rPr>
                  <a:t>Nous savons que pour obtenir 12, nous commençons par diviser 28 par 7, puis nous multiplions la réponse obtenue par le numérateur de la fraction. </a:t>
                </a:r>
                <a14:m>
                  <m:oMath xmlns:m="http://schemas.openxmlformats.org/officeDocument/2006/math">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𝟐𝟖</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𝟕</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𝟒</m:t>
                    </m:r>
                  </m:oMath>
                </a14:m>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800" b="1" dirty="0">
                    <a:effectLst/>
                    <a:latin typeface="Calibri" panose="020F0502020204030204" pitchFamily="34" charset="0"/>
                    <a:ea typeface="Calibri" panose="020F0502020204030204" pitchFamily="34" charset="0"/>
                    <a:cs typeface="Arial" panose="020B0604020202020204" pitchFamily="34" charset="0"/>
                  </a:rPr>
                  <a:t>Nous savons que </a:t>
                </a:r>
                <a14:m>
                  <m:oMath xmlns:m="http://schemas.openxmlformats.org/officeDocument/2006/math">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𝟒</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𝟑</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m:t>
                    </m:r>
                    <m:r>
                      <a:rPr lang="fr-FR" sz="1800" b="1" i="1" dirty="0" smtClean="0">
                        <a:effectLst/>
                        <a:latin typeface="Cambria Math" panose="02040503050406030204" pitchFamily="18" charset="0"/>
                        <a:ea typeface="Calibri" panose="020F0502020204030204" pitchFamily="34" charset="0"/>
                        <a:cs typeface="Arial" panose="020B0604020202020204" pitchFamily="34" charset="0"/>
                      </a:rPr>
                      <m:t>𝟏𝟐</m:t>
                    </m:r>
                  </m:oMath>
                </a14:m>
                <a:r>
                  <a:rPr lang="fr-FR" sz="1800" b="1" dirty="0">
                    <a:effectLst/>
                    <a:latin typeface="Calibri" panose="020F0502020204030204" pitchFamily="34" charset="0"/>
                    <a:ea typeface="Calibri" panose="020F0502020204030204" pitchFamily="34" charset="0"/>
                    <a:cs typeface="Arial" panose="020B0604020202020204" pitchFamily="34" charset="0"/>
                  </a:rPr>
                  <a:t>, donc le numérateur de la fraction doit être 3. »</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Vous pouvez résoudre avec les élèves les exercices 22 à 25 et le problème 7 du livre (pages 78 à 82).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0" marR="0">
                  <a:lnSpc>
                    <a:spcPct val="107000"/>
                  </a:lnSpc>
                  <a:spcBef>
                    <a:spcPts val="0"/>
                  </a:spcBef>
                  <a:spcAft>
                    <a:spcPts val="800"/>
                  </a:spcAft>
                </a:pPr>
                <a:r>
                  <a:rPr lang="fr-FR" sz="1800" dirty="0">
                    <a:effectLst/>
                    <a:latin typeface="Calibri" panose="020F0502020204030204" pitchFamily="34" charset="0"/>
                    <a:ea typeface="Calibri" panose="020F0502020204030204" pitchFamily="34" charset="0"/>
                    <a:cs typeface="Arial" panose="020B0604020202020204" pitchFamily="34" charset="0"/>
                  </a:rPr>
                  <a:t>Pour trouver 18, nous commençons par diviser 24 par le dénominateur de la fraction, puis nous multiplions la réponse par 3. </a:t>
                </a:r>
              </a:p>
              <a:p>
                <a:pPr marL="0" marR="0">
                  <a:lnSpc>
                    <a:spcPct val="107000"/>
                  </a:lnSpc>
                  <a:spcBef>
                    <a:spcPts val="0"/>
                  </a:spcBef>
                  <a:spcAft>
                    <a:spcPts val="800"/>
                  </a:spcAft>
                </a:pPr>
                <a:r>
                  <a:rPr lang="fr-FR" sz="1800" dirty="0">
                    <a:effectLst/>
                    <a:latin typeface="Calibri" panose="020F0502020204030204" pitchFamily="34" charset="0"/>
                    <a:ea typeface="Calibri" panose="020F0502020204030204" pitchFamily="34" charset="0"/>
                    <a:cs typeface="Arial" panose="020B0604020202020204" pitchFamily="34" charset="0"/>
                  </a:rPr>
                  <a:t>Ainsi, la réponse à la division de </a:t>
                </a:r>
                <a:r>
                  <a:rPr lang="fr-FR" sz="1800" i="0" dirty="0">
                    <a:effectLst/>
                    <a:latin typeface="Cambria Math" panose="02040503050406030204" pitchFamily="18" charset="0"/>
                    <a:ea typeface="Calibri" panose="020F0502020204030204" pitchFamily="34" charset="0"/>
                    <a:cs typeface="Arial" panose="020B0604020202020204" pitchFamily="34" charset="0"/>
                  </a:rPr>
                  <a:t>24</a:t>
                </a:r>
                <a:r>
                  <a:rPr lang="fr-FR" sz="1800" dirty="0">
                    <a:effectLst/>
                    <a:latin typeface="Calibri" panose="020F0502020204030204" pitchFamily="34" charset="0"/>
                    <a:ea typeface="Calibri" panose="020F0502020204030204" pitchFamily="34" charset="0"/>
                    <a:cs typeface="Arial" panose="020B0604020202020204" pitchFamily="34" charset="0"/>
                  </a:rPr>
                  <a:t> par le dénominateur de la fraction doit être 6, puisque </a:t>
                </a:r>
                <a:r>
                  <a:rPr lang="fr-FR" sz="1800" i="0" dirty="0">
                    <a:effectLst/>
                    <a:latin typeface="Cambria Math" panose="02040503050406030204" pitchFamily="18" charset="0"/>
                    <a:ea typeface="Calibri" panose="020F0502020204030204" pitchFamily="34" charset="0"/>
                    <a:cs typeface="Arial" panose="020B0604020202020204" pitchFamily="34" charset="0"/>
                  </a:rPr>
                  <a:t>6×3=18</a:t>
                </a:r>
                <a:r>
                  <a:rPr lang="fr-FR" sz="1800" dirty="0">
                    <a:effectLst/>
                    <a:latin typeface="Calibri" panose="020F0502020204030204" pitchFamily="34" charset="0"/>
                    <a:ea typeface="Calibri" panose="020F0502020204030204" pitchFamily="34" charset="0"/>
                    <a:cs typeface="Arial" panose="020B0604020202020204" pitchFamily="34" charset="0"/>
                  </a:rPr>
                  <a:t>.</a:t>
                </a:r>
              </a:p>
              <a:p>
                <a:pPr marL="0" marR="0">
                  <a:lnSpc>
                    <a:spcPct val="107000"/>
                  </a:lnSpc>
                  <a:spcBef>
                    <a:spcPts val="0"/>
                  </a:spcBef>
                  <a:spcAft>
                    <a:spcPts val="800"/>
                  </a:spcAft>
                </a:pPr>
                <a:r>
                  <a:rPr lang="fr-FR" sz="1800" dirty="0">
                    <a:effectLst/>
                    <a:latin typeface="Calibri" panose="020F0502020204030204" pitchFamily="34" charset="0"/>
                    <a:ea typeface="Calibri" panose="020F0502020204030204" pitchFamily="34" charset="0"/>
                    <a:cs typeface="Arial" panose="020B0604020202020204" pitchFamily="34" charset="0"/>
                  </a:rPr>
                  <a:t>Nous savons que </a:t>
                </a:r>
                <a:r>
                  <a:rPr lang="fr-FR" sz="1800" i="0" dirty="0">
                    <a:effectLst/>
                    <a:latin typeface="Cambria Math" panose="02040503050406030204" pitchFamily="18" charset="0"/>
                    <a:ea typeface="Calibri" panose="020F0502020204030204" pitchFamily="34" charset="0"/>
                    <a:cs typeface="Arial" panose="020B0604020202020204" pitchFamily="34" charset="0"/>
                  </a:rPr>
                  <a:t>24÷4=6</a:t>
                </a:r>
                <a:r>
                  <a:rPr lang="fr-FR" sz="1800" dirty="0">
                    <a:effectLst/>
                    <a:latin typeface="Calibri" panose="020F0502020204030204" pitchFamily="34" charset="0"/>
                    <a:ea typeface="Calibri" panose="020F0502020204030204" pitchFamily="34" charset="0"/>
                    <a:cs typeface="Arial" panose="020B0604020202020204" pitchFamily="34" charset="0"/>
                  </a:rPr>
                  <a:t>, donc le dénominateur de la fraction doit être 4.</a:t>
                </a:r>
              </a:p>
              <a:p>
                <a:pPr marL="0" marR="0">
                  <a:lnSpc>
                    <a:spcPct val="107000"/>
                  </a:lnSpc>
                  <a:spcBef>
                    <a:spcPts val="0"/>
                  </a:spcBef>
                  <a:spcAft>
                    <a:spcPts val="800"/>
                  </a:spcAft>
                </a:pPr>
                <a:r>
                  <a:rPr lang="fr-FR" sz="18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fr-FR" sz="1800" dirty="0">
                    <a:effectLst/>
                    <a:latin typeface="Calibri" panose="020F0502020204030204" pitchFamily="34" charset="0"/>
                    <a:ea typeface="Calibri" panose="020F0502020204030204" pitchFamily="34" charset="0"/>
                    <a:cs typeface="Arial" panose="020B0604020202020204" pitchFamily="34" charset="0"/>
                  </a:rPr>
                  <a:t>Nous savons que pour obtenir 12, nous commençons par diviser 28 par 7, puis nous multiplions la réponse obtenue par le numérateur de la fraction. </a:t>
                </a:r>
                <a:r>
                  <a:rPr lang="fr-FR" sz="1800" i="0" dirty="0">
                    <a:effectLst/>
                    <a:latin typeface="Cambria Math" panose="02040503050406030204" pitchFamily="18" charset="0"/>
                    <a:ea typeface="Calibri" panose="020F0502020204030204" pitchFamily="34" charset="0"/>
                    <a:cs typeface="Arial" panose="020B0604020202020204" pitchFamily="34" charset="0"/>
                  </a:rPr>
                  <a:t>28÷7=4</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fr-FR" sz="1800" dirty="0">
                    <a:effectLst/>
                    <a:latin typeface="Calibri" panose="020F0502020204030204" pitchFamily="34" charset="0"/>
                    <a:ea typeface="Calibri" panose="020F0502020204030204" pitchFamily="34" charset="0"/>
                    <a:cs typeface="Arial" panose="020B0604020202020204" pitchFamily="34" charset="0"/>
                  </a:rPr>
                  <a:t>Nous savons que </a:t>
                </a:r>
                <a:r>
                  <a:rPr lang="fr-FR" sz="1800" i="0" dirty="0">
                    <a:effectLst/>
                    <a:latin typeface="Cambria Math" panose="02040503050406030204" pitchFamily="18" charset="0"/>
                    <a:ea typeface="Calibri" panose="020F0502020204030204" pitchFamily="34" charset="0"/>
                    <a:cs typeface="Arial" panose="020B0604020202020204" pitchFamily="34" charset="0"/>
                  </a:rPr>
                  <a:t>4×3=12</a:t>
                </a:r>
                <a:r>
                  <a:rPr lang="fr-FR" sz="1800" dirty="0">
                    <a:effectLst/>
                    <a:latin typeface="Calibri" panose="020F0502020204030204" pitchFamily="34" charset="0"/>
                    <a:ea typeface="Calibri" panose="020F0502020204030204" pitchFamily="34" charset="0"/>
                    <a:cs typeface="Arial" panose="020B0604020202020204" pitchFamily="34" charset="0"/>
                  </a:rPr>
                  <a:t>, donc le numérateur de la fraction doit être 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Vous pouvez résoudre avec les élèves les exercices 22 à 25 et le problème 7 du livre (pages 78 à 82).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dirty="0">
              <a:latin typeface="Comic Sans MS" panose="030F0702030302020204" pitchFamily="66" charset="0"/>
            </a:endParaRPr>
          </a:p>
        </p:txBody>
      </p:sp>
    </p:spTree>
    <p:extLst>
      <p:ext uri="{BB962C8B-B14F-4D97-AF65-F5344CB8AC3E}">
        <p14:creationId xmlns:p14="http://schemas.microsoft.com/office/powerpoint/2010/main" val="12877652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18</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22514575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Trouvez les deux cinquièmes de 35.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Pour trouver la fraction d'un nombre, nous suivons deux étapes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D'abord, nous divisons le nombre par le dénominateur de la fraction.</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Ensuite, nous multiplions le résultat ainsi obtenu par le numérateur de la fraction.</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14:m>
                  <m:oMathPara xmlns:m="http://schemas.openxmlformats.org/officeDocument/2006/math">
                    <m:oMathParaPr>
                      <m:jc m:val="left"/>
                    </m:oMathParaPr>
                    <m:oMath xmlns:m="http://schemas.openxmlformats.org/officeDocument/2006/math">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𝟑𝟓</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𝟓</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𝟕</m:t>
                      </m:r>
                    </m:oMath>
                  </m:oMathPara>
                </a14:m>
                <a:endParaRPr lang="fr-FR" sz="1800" b="1"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14:m>
                  <m:oMath xmlns:m="http://schemas.openxmlformats.org/officeDocument/2006/math">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𝟕</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𝟐</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𝟏𝟒</m:t>
                    </m:r>
                  </m:oMath>
                </a14:m>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 »</a:t>
                </a: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fr-FR" sz="1800" dirty="0">
                    <a:effectLst/>
                    <a:latin typeface="Times New Roman" panose="02020603050405020304" pitchFamily="18" charset="0"/>
                    <a:ea typeface="Calibri" panose="020F0502020204030204" pitchFamily="34" charset="0"/>
                    <a:cs typeface="Arial" panose="020B0604020202020204" pitchFamily="34" charset="0"/>
                  </a:rPr>
                  <a:t>Trouvez les deux cinquièmes de 35.</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Pour trouver la fraction d'un nombre, nous suivons deux étapes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D'abord, nous divisons le nombre par le dénominateur de la fraction.</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Ensuite, nous multiplions le résultat ainsi obtenu par le numérateur de la fraction.</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i="0" dirty="0">
                    <a:effectLst/>
                    <a:latin typeface="Cambria Math" panose="02040503050406030204" pitchFamily="18" charset="0"/>
                    <a:ea typeface="Times New Roman" panose="02020603050405020304" pitchFamily="18" charset="0"/>
                    <a:cs typeface="Arial" panose="020B0604020202020204" pitchFamily="34" charset="0"/>
                  </a:rPr>
                  <a:t>35÷5=7</a:t>
                </a:r>
                <a:endParaRPr lang="fr-FR" sz="18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i="0" dirty="0">
                    <a:effectLst/>
                    <a:latin typeface="Cambria Math" panose="02040503050406030204" pitchFamily="18" charset="0"/>
                    <a:ea typeface="Times New Roman" panose="02020603050405020304" pitchFamily="18" charset="0"/>
                    <a:cs typeface="Arial" panose="020B0604020202020204" pitchFamily="34" charset="0"/>
                  </a:rPr>
                  <a:t>7×2=14</a:t>
                </a:r>
                <a:endParaRPr lang="fr-FR" sz="18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19</a:t>
            </a:fld>
            <a:endParaRPr lang="en-US" dirty="0">
              <a:latin typeface="Comic Sans MS" panose="030F0702030302020204" pitchFamily="66" charset="0"/>
            </a:endParaRPr>
          </a:p>
        </p:txBody>
      </p:sp>
    </p:spTree>
    <p:extLst>
      <p:ext uri="{BB962C8B-B14F-4D97-AF65-F5344CB8AC3E}">
        <p14:creationId xmlns:p14="http://schemas.microsoft.com/office/powerpoint/2010/main" val="2997757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Objectif selon le curriculum de 1997 et le guide pédagogique</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fr-FR" sz="1800" noProof="0" dirty="0">
                    <a:solidFill>
                      <a:schemeClr val="tx1">
                        <a:lumMod val="65000"/>
                        <a:lumOff val="35000"/>
                      </a:schemeClr>
                    </a:solidFill>
                    <a:latin typeface="Comic Sans MS"/>
                  </a:rPr>
                  <a:t>Reconnaître une fraction de type</a:t>
                </a:r>
                <a14:m>
                  <m:oMath xmlns:m="http://schemas.openxmlformats.org/officeDocument/2006/math">
                    <m:r>
                      <a:rPr lang="fr-FR" sz="1800" noProof="0" smtClean="0">
                        <a:solidFill>
                          <a:schemeClr val="tx1">
                            <a:lumMod val="65000"/>
                            <a:lumOff val="35000"/>
                          </a:schemeClr>
                        </a:solidFill>
                        <a:latin typeface="Cambria Math" panose="02040503050406030204" pitchFamily="18" charset="0"/>
                      </a:rPr>
                      <m:t> </m:t>
                    </m:r>
                    <m:f>
                      <m:fPr>
                        <m:ctrlPr>
                          <a:rPr lang="fr-FR" sz="1800" i="1" noProof="0" smtClean="0">
                            <a:solidFill>
                              <a:schemeClr val="tx1">
                                <a:lumMod val="65000"/>
                                <a:lumOff val="35000"/>
                              </a:schemeClr>
                            </a:solidFill>
                            <a:latin typeface="Cambria Math" panose="02040503050406030204" pitchFamily="18" charset="0"/>
                          </a:rPr>
                        </m:ctrlPr>
                      </m:fPr>
                      <m:num>
                        <m:r>
                          <a:rPr lang="fr-FR" sz="1800" noProof="0" smtClean="0">
                            <a:solidFill>
                              <a:schemeClr val="tx1">
                                <a:lumMod val="65000"/>
                                <a:lumOff val="35000"/>
                              </a:schemeClr>
                            </a:solidFill>
                            <a:latin typeface="Cambria Math" panose="02040503050406030204" pitchFamily="18" charset="0"/>
                          </a:rPr>
                          <m:t>𝑎</m:t>
                        </m:r>
                      </m:num>
                      <m:den>
                        <m:r>
                          <a:rPr lang="fr-FR" sz="1800" noProof="0" smtClean="0">
                            <a:solidFill>
                              <a:schemeClr val="tx1">
                                <a:lumMod val="65000"/>
                                <a:lumOff val="35000"/>
                              </a:schemeClr>
                            </a:solidFill>
                            <a:latin typeface="Cambria Math" panose="02040503050406030204" pitchFamily="18" charset="0"/>
                          </a:rPr>
                          <m:t>𝑏</m:t>
                        </m:r>
                      </m:den>
                    </m:f>
                    <m:r>
                      <a:rPr lang="fr-FR" sz="1800" noProof="0" smtClean="0">
                        <a:solidFill>
                          <a:schemeClr val="tx1">
                            <a:lumMod val="65000"/>
                            <a:lumOff val="35000"/>
                          </a:schemeClr>
                        </a:solidFill>
                        <a:latin typeface="Cambria Math" panose="02040503050406030204" pitchFamily="18" charset="0"/>
                      </a:rPr>
                      <m:t> </m:t>
                    </m:r>
                    <m:r>
                      <a:rPr lang="fr-FR" sz="1800" b="0" i="0" noProof="0" smtClean="0">
                        <a:solidFill>
                          <a:schemeClr val="tx1">
                            <a:lumMod val="65000"/>
                            <a:lumOff val="35000"/>
                          </a:schemeClr>
                        </a:solidFill>
                        <a:latin typeface="Cambria Math" panose="02040503050406030204" pitchFamily="18" charset="0"/>
                      </a:rPr>
                      <m:t> </m:t>
                    </m:r>
                  </m:oMath>
                </a14:m>
                <a:r>
                  <a:rPr lang="fr-FR" sz="1800" noProof="0" dirty="0">
                    <a:solidFill>
                      <a:schemeClr val="tx1">
                        <a:lumMod val="65000"/>
                        <a:lumOff val="35000"/>
                      </a:schemeClr>
                    </a:solidFill>
                    <a:latin typeface="Comic Sans MS"/>
                  </a:rPr>
                  <a:t>(a &gt;b et b </a:t>
                </a:r>
                <a14:m>
                  <m:oMath xmlns:m="http://schemas.openxmlformats.org/officeDocument/2006/math">
                    <m:r>
                      <a:rPr lang="fr-FR" sz="1800" noProof="0" smtClean="0">
                        <a:solidFill>
                          <a:schemeClr val="tx1">
                            <a:lumMod val="65000"/>
                            <a:lumOff val="35000"/>
                          </a:schemeClr>
                        </a:solidFill>
                        <a:latin typeface="Cambria Math" panose="02040503050406030204" pitchFamily="18" charset="0"/>
                      </a:rPr>
                      <m:t>≠ </m:t>
                    </m:r>
                  </m:oMath>
                </a14:m>
                <a:r>
                  <a:rPr lang="fr-FR" sz="1800" noProof="0" dirty="0">
                    <a:solidFill>
                      <a:schemeClr val="tx1">
                        <a:lumMod val="65000"/>
                        <a:lumOff val="35000"/>
                      </a:schemeClr>
                    </a:solidFill>
                    <a:latin typeface="Comic Sans MS"/>
                  </a:rPr>
                  <a:t>0)</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kumimoji="0" lang="en-US" sz="1800" b="1" i="0" u="none" strike="noStrike" kern="0" cap="none" spc="0" normalizeH="0" baseline="0" noProof="0" dirty="0">
                  <a:ln>
                    <a:noFill/>
                  </a:ln>
                  <a:solidFill>
                    <a:schemeClr val="tx1">
                      <a:lumMod val="65000"/>
                      <a:lumOff val="35000"/>
                    </a:schemeClr>
                  </a:solidFill>
                  <a:effectLst/>
                  <a:uLnTx/>
                  <a:uFillTx/>
                  <a:latin typeface="Comic Sans MS"/>
                  <a:cs typeface="Arial"/>
                  <a:sym typeface="Comic Sans MS"/>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0" i="0" u="sng" strike="noStrike" kern="0" cap="none" spc="0" normalizeH="0" baseline="0" noProof="0" dirty="0">
                    <a:ln>
                      <a:noFill/>
                    </a:ln>
                    <a:solidFill>
                      <a:prstClr val="white"/>
                    </a:solidFill>
                    <a:effectLst/>
                    <a:uLnTx/>
                    <a:uFillTx/>
                    <a:latin typeface="Comic Sans MS"/>
                    <a:cs typeface="Arial"/>
                    <a:sym typeface="Comic Sans MS"/>
                  </a:rPr>
                  <a:t>Objectif d’a</a:t>
                </a:r>
                <a:r>
                  <a:rPr lang="fr-FR" sz="1600" b="0" u="sng" noProof="0" dirty="0">
                    <a:solidFill>
                      <a:prstClr val="white"/>
                    </a:solidFill>
                    <a:latin typeface="Comic Sans MS"/>
                    <a:sym typeface="Comic Sans MS"/>
                  </a:rPr>
                  <a:t>pprentissage spécifique</a:t>
                </a:r>
                <a:endParaRPr kumimoji="0" lang="fr-FR" sz="1600" b="0" i="0" u="sng" strike="noStrike" kern="0" cap="none" spc="0" normalizeH="0" baseline="0" noProof="0" dirty="0">
                  <a:ln>
                    <a:noFill/>
                  </a:ln>
                  <a:solidFill>
                    <a:prstClr val="white"/>
                  </a:solidFill>
                  <a:effectLst/>
                  <a:uLnTx/>
                  <a:uFillTx/>
                  <a:latin typeface="Comic Sans MS"/>
                  <a:cs typeface="Arial"/>
                  <a:sym typeface="Comic Sans MS"/>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fr-FR" sz="2800" noProof="0" dirty="0">
                    <a:solidFill>
                      <a:schemeClr val="tx1">
                        <a:lumMod val="65000"/>
                        <a:lumOff val="35000"/>
                      </a:schemeClr>
                    </a:solidFill>
                    <a:latin typeface="Comic Sans MS"/>
                  </a:rPr>
                  <a:t>Calculer la fraction</a:t>
                </a:r>
                <a14:m>
                  <m:oMath xmlns:m="http://schemas.openxmlformats.org/officeDocument/2006/math">
                    <m:r>
                      <a:rPr lang="fr-FR" sz="2800" noProof="0">
                        <a:solidFill>
                          <a:schemeClr val="tx1">
                            <a:lumMod val="65000"/>
                            <a:lumOff val="35000"/>
                          </a:schemeClr>
                        </a:solidFill>
                        <a:latin typeface="Cambria Math" panose="02040503050406030204" pitchFamily="18" charset="0"/>
                      </a:rPr>
                      <m:t>  </m:t>
                    </m:r>
                    <m:f>
                      <m:fPr>
                        <m:ctrlPr>
                          <a:rPr lang="fr-FR" sz="2800" i="1" noProof="0">
                            <a:solidFill>
                              <a:schemeClr val="tx1">
                                <a:lumMod val="65000"/>
                                <a:lumOff val="35000"/>
                              </a:schemeClr>
                            </a:solidFill>
                            <a:latin typeface="Cambria Math" panose="02040503050406030204" pitchFamily="18" charset="0"/>
                          </a:rPr>
                        </m:ctrlPr>
                      </m:fPr>
                      <m:num>
                        <m:r>
                          <a:rPr lang="fr-FR" sz="2800" noProof="0">
                            <a:solidFill>
                              <a:schemeClr val="tx1">
                                <a:lumMod val="65000"/>
                                <a:lumOff val="35000"/>
                              </a:schemeClr>
                            </a:solidFill>
                            <a:latin typeface="Cambria Math" panose="02040503050406030204" pitchFamily="18" charset="0"/>
                          </a:rPr>
                          <m:t>𝑎</m:t>
                        </m:r>
                      </m:num>
                      <m:den>
                        <m:r>
                          <a:rPr lang="fr-FR" sz="2800" noProof="0">
                            <a:solidFill>
                              <a:schemeClr val="tx1">
                                <a:lumMod val="65000"/>
                                <a:lumOff val="35000"/>
                              </a:schemeClr>
                            </a:solidFill>
                            <a:latin typeface="Cambria Math" panose="02040503050406030204" pitchFamily="18" charset="0"/>
                          </a:rPr>
                          <m:t>𝑏</m:t>
                        </m:r>
                      </m:den>
                    </m:f>
                  </m:oMath>
                </a14:m>
                <a:r>
                  <a:rPr lang="fr-FR" sz="2800" noProof="0" dirty="0">
                    <a:solidFill>
                      <a:schemeClr val="tx1">
                        <a:lumMod val="65000"/>
                        <a:lumOff val="35000"/>
                      </a:schemeClr>
                    </a:solidFill>
                    <a:latin typeface="Comic Sans MS"/>
                  </a:rPr>
                  <a:t> d’un nombre n par le résultat de deux opérations successives “diviser par b”, “multiplier par a”.</a:t>
                </a: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objectives as stated in the 1997 curriculum and the teacher’s guide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a fraction of type</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 &gt;b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and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Find fractions equal to a given fraction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Compare two fractions on the number line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that for every integer </a:t>
                </a:r>
                <a:r>
                  <a:rPr lang="en-US" sz="1800" i="1" dirty="0">
                    <a:effectLst/>
                    <a:latin typeface="Times New Roman" panose="02020603050405020304" pitchFamily="18" charset="0"/>
                    <a:ea typeface="Calibri" panose="020F0502020204030204" pitchFamily="34" charset="0"/>
                    <a:cs typeface="Arial" panose="020B0604020202020204" pitchFamily="34" charset="0"/>
                  </a:rPr>
                  <a:t>a</a:t>
                </a:r>
                <a:r>
                  <a:rPr lang="en-US" sz="1800" dirty="0">
                    <a:effectLst/>
                    <a:latin typeface="Times New Roman" panose="02020603050405020304" pitchFamily="18" charset="0"/>
                    <a:ea typeface="Calibri" panose="020F0502020204030204" pitchFamily="34" charset="0"/>
                    <a:cs typeface="Arial" panose="020B0604020202020204" pitchFamily="34"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Calibri" panose="020F0502020204030204" pitchFamily="34" charset="0"/>
                    <a:cs typeface="Arial" panose="020B0604020202020204" pitchFamily="34" charset="0"/>
                  </a:rPr>
                  <a:t>means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a:t>
                </a:r>
                <a:r>
                  <a:rPr lang="en-US" sz="1800" dirty="0">
                    <a:effectLst/>
                    <a:latin typeface="Times New Roman" panose="02020603050405020304" pitchFamily="18" charset="0"/>
                    <a:ea typeface="Calibri" panose="020F0502020204030204" pitchFamily="34" charset="0"/>
                    <a:cs typeface="Arial" panose="020B0604020202020204" pitchFamily="34" charset="0"/>
                  </a:rPr>
                  <a:t> times </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1/𝑏</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Calculate the fraction</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of a number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n</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using the result of two successive operations “divide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“multiply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Recognize two equal fractions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Construct a fraction equal to a given fraction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Write a fraction equivalent to a given number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Reduce two fractions to the same denominator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Compare two fractions after reduction to the same denominator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Fallback>
      </mc:AlternateContent>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fr-FR" sz="1200" b="0" i="0" u="none" strike="noStrike" kern="0" cap="none" spc="0" normalizeH="0" baseline="0" noProof="0" dirty="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5780667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indent="0">
                  <a:lnSpc>
                    <a:spcPct val="107000"/>
                  </a:lnSpc>
                  <a:spcBef>
                    <a:spcPts val="0"/>
                  </a:spcBef>
                  <a:spcAft>
                    <a:spcPts val="800"/>
                  </a:spcAft>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Jihad, Walid, et Rami sont allés cueillir des cerises. Une heure après avoir commencé, ils avaient cueilli ensemble 200 cerises. </a:t>
                </a:r>
              </a:p>
              <a:p>
                <a:pPr marL="228600" marR="0" indent="0">
                  <a:lnSpc>
                    <a:spcPct val="107000"/>
                  </a:lnSpc>
                  <a:spcBef>
                    <a:spcPts val="0"/>
                  </a:spcBef>
                  <a:spcAft>
                    <a:spcPts val="800"/>
                  </a:spcAft>
                </a:pPr>
                <a:r>
                  <a:rPr lang="fr-FR" sz="1800" b="1" dirty="0">
                    <a:effectLst/>
                    <a:latin typeface="Times New Roman" panose="02020603050405020304" pitchFamily="18" charset="0"/>
                    <a:ea typeface="Calibri" panose="020F0502020204030204" pitchFamily="34" charset="0"/>
                    <a:cs typeface="Arial" panose="020B0604020202020204" pitchFamily="34" charset="0"/>
                  </a:rPr>
                  <a:t>Si Jihad a cueilli </a:t>
                </a:r>
                <a14:m>
                  <m:oMath xmlns:m="http://schemas.openxmlformats.org/officeDocument/2006/math">
                    <m:f>
                      <m:fPr>
                        <m:ctrlPr>
                          <a:rPr lang="en-US" sz="1800" b="1" i="1"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800" b="1" i="1" smtClean="0">
                            <a:effectLst/>
                            <a:latin typeface="Cambria Math" panose="02040503050406030204" pitchFamily="18" charset="0"/>
                            <a:ea typeface="Calibri" panose="020F0502020204030204" pitchFamily="34" charset="0"/>
                            <a:cs typeface="Arial" panose="020B0604020202020204" pitchFamily="34" charset="0"/>
                          </a:rPr>
                          <m:t>𝟒</m:t>
                        </m:r>
                      </m:num>
                      <m:den>
                        <m:r>
                          <a:rPr lang="en-US" sz="1800" b="1" i="1" smtClean="0">
                            <a:effectLst/>
                            <a:latin typeface="Cambria Math" panose="02040503050406030204" pitchFamily="18" charset="0"/>
                            <a:ea typeface="Calibri" panose="020F0502020204030204" pitchFamily="34" charset="0"/>
                            <a:cs typeface="Arial" panose="020B0604020202020204" pitchFamily="34" charset="0"/>
                          </a:rPr>
                          <m:t>𝟏𝟎</m:t>
                        </m:r>
                      </m:den>
                    </m:f>
                    <m:r>
                      <a:rPr lang="en-US" sz="1800" b="1" i="1" smtClean="0">
                        <a:effectLst/>
                        <a:latin typeface="Cambria Math" panose="02040503050406030204" pitchFamily="18" charset="0"/>
                        <a:ea typeface="Calibri" panose="020F0502020204030204" pitchFamily="34" charset="0"/>
                        <a:cs typeface="Arial" panose="020B0604020202020204" pitchFamily="34" charset="0"/>
                      </a:rPr>
                      <m:t> </m:t>
                    </m:r>
                  </m:oMath>
                </a14:m>
                <a:r>
                  <a:rPr lang="fr-FR" sz="1800" b="1" dirty="0">
                    <a:effectLst/>
                    <a:latin typeface="Times New Roman" panose="02020603050405020304" pitchFamily="18" charset="0"/>
                    <a:ea typeface="Calibri" panose="020F0502020204030204" pitchFamily="34" charset="0"/>
                    <a:cs typeface="Arial" panose="020B0604020202020204" pitchFamily="34" charset="0"/>
                  </a:rPr>
                  <a:t>des cerises, Walid </a:t>
                </a:r>
                <a14:m>
                  <m:oMath xmlns:m="http://schemas.openxmlformats.org/officeDocument/2006/math">
                    <m:f>
                      <m:fPr>
                        <m:ctrlPr>
                          <a:rPr lang="en-US" sz="1800" b="1" i="1"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800" b="1" i="1" smtClean="0">
                            <a:effectLst/>
                            <a:latin typeface="Cambria Math" panose="02040503050406030204" pitchFamily="18" charset="0"/>
                            <a:ea typeface="Calibri" panose="020F0502020204030204" pitchFamily="34" charset="0"/>
                            <a:cs typeface="Arial" panose="020B0604020202020204" pitchFamily="34" charset="0"/>
                          </a:rPr>
                          <m:t>𝟐</m:t>
                        </m:r>
                      </m:num>
                      <m:den>
                        <m:r>
                          <a:rPr lang="en-US" sz="1800" b="1" i="1" smtClean="0">
                            <a:effectLst/>
                            <a:latin typeface="Cambria Math" panose="02040503050406030204" pitchFamily="18" charset="0"/>
                            <a:ea typeface="Calibri" panose="020F0502020204030204" pitchFamily="34" charset="0"/>
                            <a:cs typeface="Arial" panose="020B0604020202020204" pitchFamily="34" charset="0"/>
                          </a:rPr>
                          <m:t>𝟓</m:t>
                        </m:r>
                      </m:den>
                    </m:f>
                  </m:oMath>
                </a14:m>
                <a:r>
                  <a:rPr lang="fr-FR" sz="1800" b="1" dirty="0">
                    <a:effectLst/>
                    <a:latin typeface="Times New Roman" panose="02020603050405020304" pitchFamily="18" charset="0"/>
                    <a:ea typeface="Calibri" panose="020F0502020204030204" pitchFamily="34" charset="0"/>
                    <a:cs typeface="Arial" panose="020B0604020202020204" pitchFamily="34" charset="0"/>
                  </a:rPr>
                  <a:t> des cerises et Rami </a:t>
                </a:r>
                <a14:m>
                  <m:oMath xmlns:m="http://schemas.openxmlformats.org/officeDocument/2006/math">
                    <m:f>
                      <m:fPr>
                        <m:ctrlPr>
                          <a:rPr lang="en-US" sz="1800" b="1" i="1" smtClean="0">
                            <a:effectLst/>
                            <a:latin typeface="Cambria Math" panose="02040503050406030204" pitchFamily="18" charset="0"/>
                            <a:ea typeface="Calibri" panose="020F0502020204030204" pitchFamily="34" charset="0"/>
                            <a:cs typeface="Arial" panose="020B0604020202020204" pitchFamily="34" charset="0"/>
                          </a:rPr>
                        </m:ctrlPr>
                      </m:fPr>
                      <m:num>
                        <m:r>
                          <a:rPr lang="en-US" sz="1800" b="1" i="1" smtClean="0">
                            <a:effectLst/>
                            <a:latin typeface="Cambria Math" panose="02040503050406030204" pitchFamily="18" charset="0"/>
                            <a:ea typeface="Calibri" panose="020F0502020204030204" pitchFamily="34" charset="0"/>
                            <a:cs typeface="Arial" panose="020B0604020202020204" pitchFamily="34" charset="0"/>
                          </a:rPr>
                          <m:t>𝟏</m:t>
                        </m:r>
                      </m:num>
                      <m:den>
                        <m:r>
                          <a:rPr lang="en-US" sz="1800" b="1" i="1" smtClean="0">
                            <a:effectLst/>
                            <a:latin typeface="Cambria Math" panose="02040503050406030204" pitchFamily="18" charset="0"/>
                            <a:ea typeface="Calibri" panose="020F0502020204030204" pitchFamily="34" charset="0"/>
                            <a:cs typeface="Arial" panose="020B0604020202020204" pitchFamily="34" charset="0"/>
                          </a:rPr>
                          <m:t>𝟓</m:t>
                        </m:r>
                      </m:den>
                    </m:f>
                  </m:oMath>
                </a14:m>
                <a:r>
                  <a:rPr lang="fr-FR" sz="1800" b="1" dirty="0">
                    <a:effectLst/>
                    <a:latin typeface="Times New Roman" panose="02020603050405020304" pitchFamily="18" charset="0"/>
                    <a:ea typeface="Calibri" panose="020F0502020204030204" pitchFamily="34" charset="0"/>
                    <a:cs typeface="Arial" panose="020B0604020202020204" pitchFamily="34" charset="0"/>
                  </a:rPr>
                  <a:t> des cerises, trouvez le nombre de cerises cueillies par Jihad et Walid.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i="0" u="none" strike="noStrike" cap="none" dirty="0">
                    <a:solidFill>
                      <a:schemeClr val="dk1"/>
                    </a:solidFill>
                    <a:effectLst/>
                    <a:latin typeface="Calibri"/>
                    <a:ea typeface="Calibri"/>
                    <a:cs typeface="Calibri"/>
                    <a:sym typeface="Calibri"/>
                  </a:rPr>
                  <a:t>Pour trouver la fraction d'un nombre, nous suivons deux étapes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i="0" u="none" strike="noStrike" cap="none" dirty="0">
                    <a:solidFill>
                      <a:schemeClr val="dk1"/>
                    </a:solidFill>
                    <a:effectLst/>
                    <a:latin typeface="Calibri"/>
                    <a:ea typeface="Calibri"/>
                    <a:cs typeface="Calibri"/>
                    <a:sym typeface="Calibri"/>
                  </a:rPr>
                  <a:t>D'abord, nous divisons le nombre par le dénominateur de la fraction.</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i="0" u="none" strike="noStrike" cap="none" dirty="0">
                    <a:solidFill>
                      <a:schemeClr val="dk1"/>
                    </a:solidFill>
                    <a:effectLst/>
                    <a:latin typeface="Calibri"/>
                    <a:ea typeface="Calibri"/>
                    <a:cs typeface="Calibri"/>
                    <a:sym typeface="Calibri"/>
                  </a:rPr>
                  <a:t>Ensuite, nous multiplions le résultat ainsi obtenu par le numérateur de la fraction.</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i="0" u="none" strike="noStrike" cap="none" dirty="0">
                    <a:solidFill>
                      <a:schemeClr val="dk1"/>
                    </a:solidFill>
                    <a:effectLst/>
                    <a:latin typeface="Calibri"/>
                    <a:ea typeface="Calibri"/>
                    <a:cs typeface="Calibri"/>
                    <a:sym typeface="Calibri"/>
                  </a:rPr>
                  <a:t>Jihad a cueilli les </a:t>
                </a:r>
                <a14:m>
                  <m:oMath xmlns:m="http://schemas.openxmlformats.org/officeDocument/2006/math">
                    <m:f>
                      <m:fPr>
                        <m:ctrlPr>
                          <a:rPr lang="en-US" sz="1800" b="1" i="1" u="none" strike="noStrike" cap="none" smtClean="0">
                            <a:solidFill>
                              <a:schemeClr val="dk1"/>
                            </a:solidFill>
                            <a:effectLst/>
                            <a:latin typeface="Cambria Math" panose="02040503050406030204" pitchFamily="18" charset="0"/>
                            <a:ea typeface="Calibri"/>
                            <a:cs typeface="Calibri"/>
                            <a:sym typeface="Calibri"/>
                          </a:rPr>
                        </m:ctrlPr>
                      </m:fPr>
                      <m:num>
                        <m:r>
                          <a:rPr lang="en-US" sz="1800" b="1" i="1" u="none" strike="noStrike" cap="none" smtClean="0">
                            <a:solidFill>
                              <a:schemeClr val="dk1"/>
                            </a:solidFill>
                            <a:effectLst/>
                            <a:latin typeface="Cambria Math" panose="02040503050406030204" pitchFamily="18" charset="0"/>
                            <a:ea typeface="Calibri"/>
                            <a:cs typeface="Calibri"/>
                            <a:sym typeface="Calibri"/>
                          </a:rPr>
                          <m:t>𝟒</m:t>
                        </m:r>
                      </m:num>
                      <m:den>
                        <m:r>
                          <a:rPr lang="en-US" sz="1800" b="1" i="1" u="none" strike="noStrike" cap="none" smtClean="0">
                            <a:solidFill>
                              <a:schemeClr val="dk1"/>
                            </a:solidFill>
                            <a:effectLst/>
                            <a:latin typeface="Cambria Math" panose="02040503050406030204" pitchFamily="18" charset="0"/>
                            <a:ea typeface="Calibri"/>
                            <a:cs typeface="Calibri"/>
                            <a:sym typeface="Calibri"/>
                          </a:rPr>
                          <m:t>𝟏𝟎</m:t>
                        </m:r>
                      </m:den>
                    </m:f>
                  </m:oMath>
                </a14:m>
                <a:r>
                  <a:rPr lang="fr-FR" sz="1800" b="1" i="0" u="none" strike="noStrike" cap="none" dirty="0">
                    <a:solidFill>
                      <a:schemeClr val="dk1"/>
                    </a:solidFill>
                    <a:effectLst/>
                    <a:latin typeface="Calibri"/>
                    <a:ea typeface="Calibri"/>
                    <a:cs typeface="Calibri"/>
                    <a:sym typeface="Calibri"/>
                  </a:rPr>
                  <a:t> des 200 cerises, donc pour trouver le nombre de cerises qu'il a cueillies, nous divisons d'abord 200 par 10.</a:t>
                </a:r>
                <a:r>
                  <a:rPr lang="fr-FR" sz="1800" b="1" i="0" u="none" strike="noStrike" cap="none" baseline="0" dirty="0">
                    <a:solidFill>
                      <a:schemeClr val="dk1"/>
                    </a:solidFill>
                    <a:effectLst/>
                    <a:latin typeface="Calibri"/>
                    <a:ea typeface="Calibri"/>
                    <a:cs typeface="Calibri"/>
                    <a:sym typeface="Calibri"/>
                  </a:rPr>
                  <a: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14:m>
                  <m:oMathPara xmlns:m="http://schemas.openxmlformats.org/officeDocument/2006/math">
                    <m:oMathParaPr>
                      <m:jc m:val="left"/>
                    </m:oMathParaPr>
                    <m:oMath xmlns:m="http://schemas.openxmlformats.org/officeDocument/2006/math">
                      <m:r>
                        <a:rPr lang="fr-FR" sz="1800" b="1" i="1" u="none" strike="noStrike" cap="none" dirty="0" smtClean="0">
                          <a:solidFill>
                            <a:schemeClr val="dk1"/>
                          </a:solidFill>
                          <a:effectLst/>
                          <a:latin typeface="Cambria Math" panose="02040503050406030204" pitchFamily="18" charset="0"/>
                          <a:ea typeface="Calibri"/>
                          <a:cs typeface="Calibri"/>
                          <a:sym typeface="Calibri"/>
                        </a:rPr>
                        <m:t>𝟐𝟎𝟎</m:t>
                      </m:r>
                      <m:r>
                        <a:rPr lang="fr-FR" sz="1800" b="1" i="1" u="none" strike="noStrike" cap="none" dirty="0" smtClean="0">
                          <a:solidFill>
                            <a:schemeClr val="dk1"/>
                          </a:solidFill>
                          <a:effectLst/>
                          <a:latin typeface="Cambria Math" panose="02040503050406030204" pitchFamily="18" charset="0"/>
                          <a:ea typeface="Calibri"/>
                          <a:cs typeface="Calibri"/>
                          <a:sym typeface="Calibri"/>
                        </a:rPr>
                        <m:t>÷</m:t>
                      </m:r>
                      <m:r>
                        <a:rPr lang="fr-FR" sz="1800" b="1" i="1" u="none" strike="noStrike" cap="none" dirty="0" smtClean="0">
                          <a:solidFill>
                            <a:schemeClr val="dk1"/>
                          </a:solidFill>
                          <a:effectLst/>
                          <a:latin typeface="Cambria Math" panose="02040503050406030204" pitchFamily="18" charset="0"/>
                          <a:ea typeface="Calibri"/>
                          <a:cs typeface="Calibri"/>
                          <a:sym typeface="Calibri"/>
                        </a:rPr>
                        <m:t>𝟏𝟎</m:t>
                      </m:r>
                      <m:r>
                        <a:rPr lang="fr-FR" sz="1800" b="1" i="1" u="none" strike="noStrike" cap="none" dirty="0" smtClean="0">
                          <a:solidFill>
                            <a:schemeClr val="dk1"/>
                          </a:solidFill>
                          <a:effectLst/>
                          <a:latin typeface="Cambria Math" panose="02040503050406030204" pitchFamily="18" charset="0"/>
                          <a:ea typeface="Calibri"/>
                          <a:cs typeface="Calibri"/>
                          <a:sym typeface="Calibri"/>
                        </a:rPr>
                        <m:t>=</m:t>
                      </m:r>
                      <m:r>
                        <a:rPr lang="fr-FR" sz="1800" b="1" i="1" u="none" strike="noStrike" cap="none" dirty="0" smtClean="0">
                          <a:solidFill>
                            <a:schemeClr val="dk1"/>
                          </a:solidFill>
                          <a:effectLst/>
                          <a:latin typeface="Cambria Math" panose="02040503050406030204" pitchFamily="18" charset="0"/>
                          <a:ea typeface="Calibri"/>
                          <a:cs typeface="Calibri"/>
                          <a:sym typeface="Calibri"/>
                        </a:rPr>
                        <m:t>𝟐𝟎</m:t>
                      </m:r>
                    </m:oMath>
                  </m:oMathPara>
                </a14:m>
                <a:endParaRPr lang="fr-FR" sz="1800" b="1" i="0" u="none" strike="noStrike" cap="none" dirty="0">
                  <a:solidFill>
                    <a:schemeClr val="dk1"/>
                  </a:solidFill>
                  <a:effectLst/>
                  <a:latin typeface="Calibri"/>
                  <a:ea typeface="Calibri"/>
                  <a:cs typeface="Calibri"/>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i="0" u="none" strike="noStrike" cap="none" dirty="0">
                    <a:solidFill>
                      <a:schemeClr val="dk1"/>
                    </a:solidFill>
                    <a:effectLst/>
                    <a:latin typeface="Calibri"/>
                    <a:ea typeface="Calibri"/>
                    <a:cs typeface="Calibri"/>
                    <a:sym typeface="Calibri"/>
                  </a:rPr>
                  <a:t>Puis nous multiplions le résultat de la division, 20, par 4.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14:m>
                  <m:oMathPara xmlns:m="http://schemas.openxmlformats.org/officeDocument/2006/math">
                    <m:oMathParaPr>
                      <m:jc m:val="left"/>
                    </m:oMathParaPr>
                    <m:oMath xmlns:m="http://schemas.openxmlformats.org/officeDocument/2006/math">
                      <m:r>
                        <a:rPr lang="fr-FR" sz="1800" b="1" i="1" u="none" strike="noStrike" cap="none" dirty="0" smtClean="0">
                          <a:solidFill>
                            <a:schemeClr val="dk1"/>
                          </a:solidFill>
                          <a:effectLst/>
                          <a:latin typeface="Cambria Math" panose="02040503050406030204" pitchFamily="18" charset="0"/>
                          <a:ea typeface="Calibri"/>
                          <a:cs typeface="Calibri"/>
                          <a:sym typeface="Calibri"/>
                        </a:rPr>
                        <m:t>𝟐𝟎</m:t>
                      </m:r>
                      <m:r>
                        <a:rPr lang="fr-FR" sz="1800" b="1" i="1" u="none" strike="noStrike" cap="none" dirty="0" smtClean="0">
                          <a:solidFill>
                            <a:schemeClr val="dk1"/>
                          </a:solidFill>
                          <a:effectLst/>
                          <a:latin typeface="Cambria Math" panose="02040503050406030204" pitchFamily="18" charset="0"/>
                          <a:ea typeface="Calibri"/>
                          <a:cs typeface="Calibri"/>
                          <a:sym typeface="Calibri"/>
                        </a:rPr>
                        <m:t>×</m:t>
                      </m:r>
                      <m:r>
                        <a:rPr lang="fr-FR" sz="1800" b="1" i="1" u="none" strike="noStrike" cap="none" dirty="0" smtClean="0">
                          <a:solidFill>
                            <a:schemeClr val="dk1"/>
                          </a:solidFill>
                          <a:effectLst/>
                          <a:latin typeface="Cambria Math" panose="02040503050406030204" pitchFamily="18" charset="0"/>
                          <a:ea typeface="Calibri"/>
                          <a:cs typeface="Calibri"/>
                          <a:sym typeface="Calibri"/>
                        </a:rPr>
                        <m:t>𝟒</m:t>
                      </m:r>
                      <m:r>
                        <a:rPr lang="fr-FR" sz="1800" b="1" i="1" u="none" strike="noStrike" cap="none" dirty="0" smtClean="0">
                          <a:solidFill>
                            <a:schemeClr val="dk1"/>
                          </a:solidFill>
                          <a:effectLst/>
                          <a:latin typeface="Cambria Math" panose="02040503050406030204" pitchFamily="18" charset="0"/>
                          <a:ea typeface="Calibri"/>
                          <a:cs typeface="Calibri"/>
                          <a:sym typeface="Calibri"/>
                        </a:rPr>
                        <m:t>=</m:t>
                      </m:r>
                      <m:r>
                        <a:rPr lang="fr-FR" sz="1800" b="1" i="1" u="none" strike="noStrike" cap="none" dirty="0" smtClean="0">
                          <a:solidFill>
                            <a:schemeClr val="dk1"/>
                          </a:solidFill>
                          <a:effectLst/>
                          <a:latin typeface="Cambria Math" panose="02040503050406030204" pitchFamily="18" charset="0"/>
                          <a:ea typeface="Calibri"/>
                          <a:cs typeface="Calibri"/>
                          <a:sym typeface="Calibri"/>
                        </a:rPr>
                        <m:t>𝟖𝟎</m:t>
                      </m:r>
                    </m:oMath>
                  </m:oMathPara>
                </a14:m>
                <a:endParaRPr lang="fr-FR" sz="1800" b="1" i="0" u="none" strike="noStrike" cap="none" dirty="0">
                  <a:solidFill>
                    <a:schemeClr val="dk1"/>
                  </a:solidFill>
                  <a:effectLst/>
                  <a:latin typeface="Calibri"/>
                  <a:ea typeface="Calibri"/>
                  <a:cs typeface="Calibri"/>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i="0" u="none" strike="noStrike" cap="none" dirty="0">
                    <a:solidFill>
                      <a:schemeClr val="dk1"/>
                    </a:solidFill>
                    <a:effectLst/>
                    <a:latin typeface="Calibri"/>
                    <a:ea typeface="Calibri"/>
                    <a:cs typeface="Calibri"/>
                    <a:sym typeface="Calibri"/>
                  </a:rPr>
                  <a:t>Walid a cueilli </a:t>
                </a:r>
                <a14:m>
                  <m:oMath xmlns:m="http://schemas.openxmlformats.org/officeDocument/2006/math">
                    <m:f>
                      <m:fPr>
                        <m:ctrlPr>
                          <a:rPr lang="en-US" sz="1800" b="1" i="1" u="none" strike="noStrike" cap="none" smtClean="0">
                            <a:solidFill>
                              <a:schemeClr val="dk1"/>
                            </a:solidFill>
                            <a:effectLst/>
                            <a:latin typeface="Cambria Math" panose="02040503050406030204" pitchFamily="18" charset="0"/>
                            <a:ea typeface="Calibri"/>
                            <a:cs typeface="Calibri"/>
                            <a:sym typeface="Calibri"/>
                          </a:rPr>
                        </m:ctrlPr>
                      </m:fPr>
                      <m:num>
                        <m:r>
                          <a:rPr lang="en-US" sz="1800" b="1" i="1" u="none" strike="noStrike" cap="none" smtClean="0">
                            <a:solidFill>
                              <a:schemeClr val="dk1"/>
                            </a:solidFill>
                            <a:effectLst/>
                            <a:latin typeface="Cambria Math" panose="02040503050406030204" pitchFamily="18" charset="0"/>
                            <a:ea typeface="Calibri"/>
                            <a:cs typeface="Calibri"/>
                            <a:sym typeface="Calibri"/>
                          </a:rPr>
                          <m:t>𝟐</m:t>
                        </m:r>
                      </m:num>
                      <m:den>
                        <m:r>
                          <a:rPr lang="en-US" sz="1800" b="1" i="1" u="none" strike="noStrike" cap="none" smtClean="0">
                            <a:solidFill>
                              <a:schemeClr val="dk1"/>
                            </a:solidFill>
                            <a:effectLst/>
                            <a:latin typeface="Cambria Math" panose="02040503050406030204" pitchFamily="18" charset="0"/>
                            <a:ea typeface="Calibri"/>
                            <a:cs typeface="Calibri"/>
                            <a:sym typeface="Calibri"/>
                          </a:rPr>
                          <m:t>𝟓</m:t>
                        </m:r>
                      </m:den>
                    </m:f>
                  </m:oMath>
                </a14:m>
                <a:r>
                  <a:rPr lang="fr-FR" sz="1800" b="1" i="0" u="none" strike="noStrike" cap="none" dirty="0">
                    <a:solidFill>
                      <a:schemeClr val="dk1"/>
                    </a:solidFill>
                    <a:effectLst/>
                    <a:latin typeface="Calibri"/>
                    <a:ea typeface="Calibri"/>
                    <a:cs typeface="Calibri"/>
                    <a:sym typeface="Calibri"/>
                  </a:rPr>
                  <a:t> des 200 cerises, donc pour trouver le nombre de cerises qu'il a cueillies, nous divisons d'abord 200 par 5.</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14:m>
                  <m:oMathPara xmlns:m="http://schemas.openxmlformats.org/officeDocument/2006/math">
                    <m:oMathParaPr>
                      <m:jc m:val="left"/>
                    </m:oMathParaPr>
                    <m:oMath xmlns:m="http://schemas.openxmlformats.org/officeDocument/2006/math">
                      <m:r>
                        <a:rPr lang="fr-FR" sz="1800" b="1" i="1" u="none" strike="noStrike" cap="none" dirty="0" smtClean="0">
                          <a:solidFill>
                            <a:schemeClr val="dk1"/>
                          </a:solidFill>
                          <a:effectLst/>
                          <a:latin typeface="Cambria Math" panose="02040503050406030204" pitchFamily="18" charset="0"/>
                          <a:ea typeface="Calibri"/>
                          <a:cs typeface="Calibri"/>
                          <a:sym typeface="Calibri"/>
                        </a:rPr>
                        <m:t>𝟐𝟎𝟎</m:t>
                      </m:r>
                      <m:r>
                        <a:rPr lang="fr-FR" sz="1800" b="1" i="1" u="none" strike="noStrike" cap="none" dirty="0" smtClean="0">
                          <a:solidFill>
                            <a:schemeClr val="dk1"/>
                          </a:solidFill>
                          <a:effectLst/>
                          <a:latin typeface="Cambria Math" panose="02040503050406030204" pitchFamily="18" charset="0"/>
                          <a:ea typeface="Calibri"/>
                          <a:cs typeface="Calibri"/>
                          <a:sym typeface="Calibri"/>
                        </a:rPr>
                        <m:t>÷</m:t>
                      </m:r>
                      <m:r>
                        <a:rPr lang="fr-FR" sz="1800" b="1" i="1" u="none" strike="noStrike" cap="none" dirty="0" smtClean="0">
                          <a:solidFill>
                            <a:schemeClr val="dk1"/>
                          </a:solidFill>
                          <a:effectLst/>
                          <a:latin typeface="Cambria Math" panose="02040503050406030204" pitchFamily="18" charset="0"/>
                          <a:ea typeface="Calibri"/>
                          <a:cs typeface="Calibri"/>
                          <a:sym typeface="Calibri"/>
                        </a:rPr>
                        <m:t>𝟓</m:t>
                      </m:r>
                      <m:r>
                        <a:rPr lang="fr-FR" sz="1800" b="1" i="1" u="none" strike="noStrike" cap="none" dirty="0" smtClean="0">
                          <a:solidFill>
                            <a:schemeClr val="dk1"/>
                          </a:solidFill>
                          <a:effectLst/>
                          <a:latin typeface="Cambria Math" panose="02040503050406030204" pitchFamily="18" charset="0"/>
                          <a:ea typeface="Calibri"/>
                          <a:cs typeface="Calibri"/>
                          <a:sym typeface="Calibri"/>
                        </a:rPr>
                        <m:t>=</m:t>
                      </m:r>
                      <m:r>
                        <a:rPr lang="fr-FR" sz="1800" b="1" i="1" u="none" strike="noStrike" cap="none" dirty="0" smtClean="0">
                          <a:solidFill>
                            <a:schemeClr val="dk1"/>
                          </a:solidFill>
                          <a:effectLst/>
                          <a:latin typeface="Cambria Math" panose="02040503050406030204" pitchFamily="18" charset="0"/>
                          <a:ea typeface="Calibri"/>
                          <a:cs typeface="Calibri"/>
                          <a:sym typeface="Calibri"/>
                        </a:rPr>
                        <m:t>𝟒𝟎</m:t>
                      </m:r>
                    </m:oMath>
                  </m:oMathPara>
                </a14:m>
                <a:endParaRPr lang="fr-FR" sz="1800" b="1" i="0" u="none" strike="noStrike" cap="none" dirty="0">
                  <a:solidFill>
                    <a:schemeClr val="dk1"/>
                  </a:solidFill>
                  <a:effectLst/>
                  <a:latin typeface="Calibri"/>
                  <a:ea typeface="Calibri"/>
                  <a:cs typeface="Calibri"/>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i="0" u="none" strike="noStrike" cap="none" dirty="0">
                    <a:solidFill>
                      <a:schemeClr val="dk1"/>
                    </a:solidFill>
                    <a:effectLst/>
                    <a:latin typeface="Calibri"/>
                    <a:ea typeface="Calibri"/>
                    <a:cs typeface="Calibri"/>
                    <a:sym typeface="Calibri"/>
                  </a:rPr>
                  <a:t>Puis nous multiplions le résultat de la division, 40, par 2.</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14:m>
                  <m:oMath xmlns:m="http://schemas.openxmlformats.org/officeDocument/2006/math">
                    <m:r>
                      <a:rPr lang="fr-FR" sz="1800" b="1" i="1" u="none" strike="noStrike" cap="none" dirty="0" smtClean="0">
                        <a:solidFill>
                          <a:schemeClr val="dk1"/>
                        </a:solidFill>
                        <a:effectLst/>
                        <a:latin typeface="Cambria Math" panose="02040503050406030204" pitchFamily="18" charset="0"/>
                        <a:ea typeface="Calibri"/>
                        <a:cs typeface="Calibri"/>
                        <a:sym typeface="Calibri"/>
                      </a:rPr>
                      <m:t>𝟒𝟎</m:t>
                    </m:r>
                    <m:r>
                      <a:rPr lang="fr-FR" sz="1800" b="1" i="1" u="none" strike="noStrike" cap="none" dirty="0" smtClean="0">
                        <a:solidFill>
                          <a:schemeClr val="dk1"/>
                        </a:solidFill>
                        <a:effectLst/>
                        <a:latin typeface="Cambria Math" panose="02040503050406030204" pitchFamily="18" charset="0"/>
                        <a:ea typeface="Calibri"/>
                        <a:cs typeface="Calibri"/>
                        <a:sym typeface="Calibri"/>
                      </a:rPr>
                      <m:t>×</m:t>
                    </m:r>
                    <m:r>
                      <a:rPr lang="fr-FR" sz="1800" b="1" i="1" u="none" strike="noStrike" cap="none" dirty="0" smtClean="0">
                        <a:solidFill>
                          <a:schemeClr val="dk1"/>
                        </a:solidFill>
                        <a:effectLst/>
                        <a:latin typeface="Cambria Math" panose="02040503050406030204" pitchFamily="18" charset="0"/>
                        <a:ea typeface="Calibri"/>
                        <a:cs typeface="Calibri"/>
                        <a:sym typeface="Calibri"/>
                      </a:rPr>
                      <m:t>𝟐</m:t>
                    </m:r>
                    <m:r>
                      <a:rPr lang="fr-FR" sz="1800" b="1" i="1" u="none" strike="noStrike" cap="none" dirty="0" smtClean="0">
                        <a:solidFill>
                          <a:schemeClr val="dk1"/>
                        </a:solidFill>
                        <a:effectLst/>
                        <a:latin typeface="Cambria Math" panose="02040503050406030204" pitchFamily="18" charset="0"/>
                        <a:ea typeface="Calibri"/>
                        <a:cs typeface="Calibri"/>
                        <a:sym typeface="Calibri"/>
                      </a:rPr>
                      <m:t>=</m:t>
                    </m:r>
                    <m:r>
                      <a:rPr lang="fr-FR" sz="1800" b="1" i="1" u="none" strike="noStrike" cap="none" dirty="0" smtClean="0">
                        <a:solidFill>
                          <a:schemeClr val="dk1"/>
                        </a:solidFill>
                        <a:effectLst/>
                        <a:latin typeface="Cambria Math" panose="02040503050406030204" pitchFamily="18" charset="0"/>
                        <a:ea typeface="Calibri"/>
                        <a:cs typeface="Calibri"/>
                        <a:sym typeface="Calibri"/>
                      </a:rPr>
                      <m:t>𝟖𝟎</m:t>
                    </m:r>
                  </m:oMath>
                </a14:m>
                <a:r>
                  <a:rPr lang="fr-FR" sz="1800" b="1" i="0" u="none" strike="noStrike" cap="none" dirty="0">
                    <a:solidFill>
                      <a:schemeClr val="dk1"/>
                    </a:solidFill>
                    <a:effectLst/>
                    <a:latin typeface="Calibri"/>
                    <a:ea typeface="Calibri"/>
                    <a:cs typeface="Calibri"/>
                    <a:sym typeface="Calibri"/>
                  </a:rPr>
                  <a:t> »</a:t>
                </a: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L'enseignant(e) </a:t>
                </a:r>
                <a:r>
                  <a:rPr lang="en-US" sz="1200" b="1" dirty="0" err="1">
                    <a:solidFill>
                      <a:srgbClr val="595959"/>
                    </a:solidFill>
                    <a:latin typeface="Comic Sans MS"/>
                    <a:sym typeface="Calibri"/>
                  </a:rPr>
                  <a:t>dit</a:t>
                </a:r>
                <a:r>
                  <a:rPr lang="en-US" sz="1200" b="1" dirty="0">
                    <a:solidFill>
                      <a:srgbClr val="595959"/>
                    </a:solidFill>
                    <a:latin typeface="Comic Sans MS"/>
                    <a:sym typeface="Calibri"/>
                  </a:rPr>
                  <a:t>:</a:t>
                </a:r>
              </a:p>
              <a:p>
                <a:pPr marL="0" marR="0">
                  <a:lnSpc>
                    <a:spcPct val="107000"/>
                  </a:lnSpc>
                  <a:spcBef>
                    <a:spcPts val="0"/>
                  </a:spcBef>
                  <a:spcAft>
                    <a:spcPts val="800"/>
                  </a:spcAft>
                </a:pPr>
                <a:r>
                  <a:rPr lang="fr-FR" sz="1800" dirty="0">
                    <a:effectLst/>
                    <a:latin typeface="Times New Roman" panose="02020603050405020304" pitchFamily="18" charset="0"/>
                    <a:ea typeface="Calibri" panose="020F0502020204030204" pitchFamily="34" charset="0"/>
                    <a:cs typeface="Arial" panose="020B0604020202020204" pitchFamily="34" charset="0"/>
                  </a:rPr>
                  <a:t>Jihad, Walid, et Rami sont allés cueillir des cerises. Une heure après avoir commencé, ils avaient cueilli ensemble 200 cerises. Si Jihad a cueilli </a:t>
                </a:r>
                <a:r>
                  <a:rPr lang="en-US" sz="1800" b="0" i="0">
                    <a:effectLst/>
                    <a:latin typeface="Cambria Math" panose="02040503050406030204" pitchFamily="18" charset="0"/>
                    <a:ea typeface="Calibri" panose="020F0502020204030204" pitchFamily="34" charset="0"/>
                    <a:cs typeface="Arial" panose="020B0604020202020204" pitchFamily="34" charset="0"/>
                  </a:rPr>
                  <a:t>4/10  </a:t>
                </a:r>
                <a:r>
                  <a:rPr lang="fr-FR" sz="1800" dirty="0">
                    <a:effectLst/>
                    <a:latin typeface="Times New Roman" panose="02020603050405020304" pitchFamily="18" charset="0"/>
                    <a:ea typeface="Calibri" panose="020F0502020204030204" pitchFamily="34" charset="0"/>
                    <a:cs typeface="Arial" panose="020B0604020202020204" pitchFamily="34" charset="0"/>
                  </a:rPr>
                  <a:t>des cerises, Walid </a:t>
                </a:r>
                <a:r>
                  <a:rPr lang="en-US" sz="1800" b="0" i="0">
                    <a:effectLst/>
                    <a:latin typeface="Cambria Math" panose="02040503050406030204" pitchFamily="18" charset="0"/>
                    <a:ea typeface="Calibri" panose="020F0502020204030204" pitchFamily="34" charset="0"/>
                    <a:cs typeface="Arial" panose="020B0604020202020204" pitchFamily="34" charset="0"/>
                  </a:rPr>
                  <a:t>2/5</a:t>
                </a:r>
                <a:r>
                  <a:rPr lang="fr-FR" sz="1800" dirty="0">
                    <a:effectLst/>
                    <a:latin typeface="Times New Roman" panose="02020603050405020304" pitchFamily="18" charset="0"/>
                    <a:ea typeface="Calibri" panose="020F0502020204030204" pitchFamily="34" charset="0"/>
                    <a:cs typeface="Arial" panose="020B0604020202020204" pitchFamily="34" charset="0"/>
                  </a:rPr>
                  <a:t> des cerises et Rami </a:t>
                </a:r>
                <a:r>
                  <a:rPr lang="en-US" sz="1800" b="0" i="0">
                    <a:effectLst/>
                    <a:latin typeface="Cambria Math" panose="02040503050406030204" pitchFamily="18" charset="0"/>
                    <a:ea typeface="Calibri" panose="020F0502020204030204" pitchFamily="34" charset="0"/>
                    <a:cs typeface="Arial" panose="020B0604020202020204" pitchFamily="34" charset="0"/>
                  </a:rPr>
                  <a:t>1/5</a:t>
                </a:r>
                <a:r>
                  <a:rPr lang="fr-FR" sz="1800" dirty="0">
                    <a:effectLst/>
                    <a:latin typeface="Times New Roman" panose="02020603050405020304" pitchFamily="18" charset="0"/>
                    <a:ea typeface="Calibri" panose="020F0502020204030204" pitchFamily="34" charset="0"/>
                    <a:cs typeface="Arial" panose="020B0604020202020204" pitchFamily="34" charset="0"/>
                  </a:rPr>
                  <a:t> des cerises, répondez aux questions suivantes. </a:t>
                </a:r>
              </a:p>
              <a:p>
                <a:pPr marL="0" marR="0">
                  <a:lnSpc>
                    <a:spcPct val="107000"/>
                  </a:lnSpc>
                  <a:spcBef>
                    <a:spcPts val="0"/>
                  </a:spcBef>
                  <a:spcAft>
                    <a:spcPts val="800"/>
                  </a:spcAft>
                </a:pPr>
                <a:r>
                  <a:rPr lang="fr-FR" sz="1800" dirty="0">
                    <a:effectLst/>
                    <a:latin typeface="Times New Roman" panose="02020603050405020304" pitchFamily="18" charset="0"/>
                    <a:ea typeface="Calibri" panose="020F0502020204030204" pitchFamily="34" charset="0"/>
                    <a:cs typeface="Arial" panose="020B0604020202020204" pitchFamily="34" charset="0"/>
                  </a:rPr>
                  <a:t>Trouvez le nombre de cerises cueillies par Jihad et Walid.</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err="1">
                    <a:solidFill>
                      <a:srgbClr val="595959"/>
                    </a:solidFill>
                    <a:latin typeface="Comic Sans MS"/>
                    <a:sym typeface="Calibri"/>
                  </a:rPr>
                  <a:t>L'enseignant</a:t>
                </a:r>
                <a:r>
                  <a:rPr lang="en-US" sz="1800" b="1" dirty="0">
                    <a:solidFill>
                      <a:srgbClr val="595959"/>
                    </a:solidFill>
                    <a:latin typeface="Comic Sans MS"/>
                    <a:sym typeface="Calibri"/>
                  </a:rPr>
                  <a:t>(e) </a:t>
                </a:r>
                <a:r>
                  <a:rPr lang="en-US" sz="1800" b="1" dirty="0" err="1">
                    <a:solidFill>
                      <a:srgbClr val="595959"/>
                    </a:solidFill>
                    <a:latin typeface="Comic Sans MS"/>
                    <a:sym typeface="Calibri"/>
                  </a:rPr>
                  <a:t>dit</a:t>
                </a:r>
                <a:r>
                  <a:rPr lang="en-US" sz="1800" b="1" dirty="0">
                    <a:solidFill>
                      <a:srgbClr val="595959"/>
                    </a:solidFill>
                    <a:latin typeface="Comic Sans MS"/>
                    <a:sym typeface="Calibri"/>
                  </a:rPr>
                  <a:t>:</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i="0" u="none" strike="noStrike" cap="none" dirty="0">
                    <a:solidFill>
                      <a:schemeClr val="dk1"/>
                    </a:solidFill>
                    <a:effectLst/>
                    <a:latin typeface="Calibri"/>
                    <a:ea typeface="Calibri"/>
                    <a:cs typeface="Calibri"/>
                    <a:sym typeface="Calibri"/>
                  </a:rPr>
                  <a:t>Pour trouver la fraction d'un nombre, nous suivons deux étapes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i="0" u="none" strike="noStrike" cap="none" dirty="0">
                    <a:solidFill>
                      <a:schemeClr val="dk1"/>
                    </a:solidFill>
                    <a:effectLst/>
                    <a:latin typeface="Calibri"/>
                    <a:ea typeface="Calibri"/>
                    <a:cs typeface="Calibri"/>
                    <a:sym typeface="Calibri"/>
                  </a:rPr>
                  <a:t>D'abord, nous divisons le nombre par le dénominateur de la fraction.</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i="0" u="none" strike="noStrike" cap="none" dirty="0">
                    <a:solidFill>
                      <a:schemeClr val="dk1"/>
                    </a:solidFill>
                    <a:effectLst/>
                    <a:latin typeface="Calibri"/>
                    <a:ea typeface="Calibri"/>
                    <a:cs typeface="Calibri"/>
                    <a:sym typeface="Calibri"/>
                  </a:rPr>
                  <a:t>Ensuite, nous multiplions le résultat ainsi obtenu par le numérateur de la fraction.</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i="0" u="none" strike="noStrike" cap="none" dirty="0">
                    <a:solidFill>
                      <a:schemeClr val="dk1"/>
                    </a:solidFill>
                    <a:effectLst/>
                    <a:latin typeface="Calibri"/>
                    <a:ea typeface="Calibri"/>
                    <a:cs typeface="Calibri"/>
                    <a:sym typeface="Calibri"/>
                  </a:rPr>
                  <a:t>Jihad a cueilli les </a:t>
                </a:r>
                <a:r>
                  <a:rPr lang="en-US" sz="1800" b="0" i="0" u="none" strike="noStrike" cap="none">
                    <a:solidFill>
                      <a:schemeClr val="dk1"/>
                    </a:solidFill>
                    <a:effectLst/>
                    <a:latin typeface="Cambria Math" panose="02040503050406030204" pitchFamily="18" charset="0"/>
                    <a:ea typeface="Calibri"/>
                    <a:cs typeface="Calibri"/>
                    <a:sym typeface="Calibri"/>
                  </a:rPr>
                  <a:t>4/10</a:t>
                </a:r>
                <a:r>
                  <a:rPr lang="fr-FR" sz="1800" b="0" i="0" u="none" strike="noStrike" cap="none" dirty="0">
                    <a:solidFill>
                      <a:schemeClr val="dk1"/>
                    </a:solidFill>
                    <a:effectLst/>
                    <a:latin typeface="Calibri"/>
                    <a:ea typeface="Calibri"/>
                    <a:cs typeface="Calibri"/>
                    <a:sym typeface="Calibri"/>
                  </a:rPr>
                  <a:t> des 200 cerises, donc pour trouver le nombre de cerises qu'il a cueillies, nous divisons d'abord 200 par 10 : 200÷10=20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i="0" u="none" strike="noStrike" cap="none" dirty="0">
                    <a:solidFill>
                      <a:schemeClr val="dk1"/>
                    </a:solidFill>
                    <a:effectLst/>
                    <a:latin typeface="Calibri"/>
                    <a:ea typeface="Calibri"/>
                    <a:cs typeface="Calibri"/>
                    <a:sym typeface="Calibri"/>
                  </a:rPr>
                  <a:t>Puis nous multiplions le résultat de la division, 20, par 4 : 20×4=80.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i="0" u="none" strike="noStrike" cap="none" dirty="0">
                    <a:solidFill>
                      <a:schemeClr val="dk1"/>
                    </a:solidFill>
                    <a:effectLst/>
                    <a:latin typeface="Calibri"/>
                    <a:ea typeface="Calibri"/>
                    <a:cs typeface="Calibri"/>
                    <a:sym typeface="Calibri"/>
                  </a:rPr>
                  <a:t>Walid a cueilli </a:t>
                </a:r>
                <a:r>
                  <a:rPr lang="en-US" sz="1800" b="0" i="0" u="none" strike="noStrike" cap="none">
                    <a:solidFill>
                      <a:schemeClr val="dk1"/>
                    </a:solidFill>
                    <a:effectLst/>
                    <a:latin typeface="Cambria Math" panose="02040503050406030204" pitchFamily="18" charset="0"/>
                    <a:ea typeface="Calibri"/>
                    <a:cs typeface="Calibri"/>
                    <a:sym typeface="Calibri"/>
                  </a:rPr>
                  <a:t>2/5</a:t>
                </a:r>
                <a:r>
                  <a:rPr lang="fr-FR" sz="1800" b="0" i="0" u="none" strike="noStrike" cap="none" dirty="0">
                    <a:solidFill>
                      <a:schemeClr val="dk1"/>
                    </a:solidFill>
                    <a:effectLst/>
                    <a:latin typeface="Calibri"/>
                    <a:ea typeface="Calibri"/>
                    <a:cs typeface="Calibri"/>
                    <a:sym typeface="Calibri"/>
                  </a:rPr>
                  <a:t> des 200 cerises, donc pour trouver le nombre de cerises qu'il a cueillies, nous divisons d'abord 200 par 5 : 200÷5=40.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i="0" u="none" strike="noStrike" cap="none" dirty="0">
                    <a:solidFill>
                      <a:schemeClr val="dk1"/>
                    </a:solidFill>
                    <a:effectLst/>
                    <a:latin typeface="Calibri"/>
                    <a:ea typeface="Calibri"/>
                    <a:cs typeface="Calibri"/>
                    <a:sym typeface="Calibri"/>
                  </a:rPr>
                  <a:t>Puis nous multiplions le résultat de la division, 40, par 2 : 40×2=80</a:t>
                </a:r>
                <a:r>
                  <a:rPr lang="en-US" sz="1800" b="0" i="0" u="none" strike="noStrike" cap="none" dirty="0">
                    <a:solidFill>
                      <a:schemeClr val="dk1"/>
                    </a:solidFill>
                    <a:effectLst/>
                    <a:latin typeface="Calibri" panose="020F0502020204030204" pitchFamily="34" charset="0"/>
                    <a:ea typeface="Calibri"/>
                    <a:cs typeface="Arial" panose="020B0604020202020204" pitchFamily="34" charset="0"/>
                    <a:sym typeface="Calibri"/>
                  </a:rPr>
                  <a:t>.</a:t>
                </a:r>
                <a:endParaRPr lang="fr-FR" sz="1800" b="0" i="0" u="none" strike="noStrike" cap="none" dirty="0">
                  <a:solidFill>
                    <a:schemeClr val="dk1"/>
                  </a:solidFill>
                  <a:effectLst/>
                  <a:latin typeface="Calibri"/>
                  <a:ea typeface="Calibri"/>
                  <a:cs typeface="Calibri"/>
                  <a:sym typeface="Calibri"/>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20</a:t>
            </a:fld>
            <a:endParaRPr lang="en-US" dirty="0">
              <a:latin typeface="Comic Sans MS" panose="030F0702030302020204" pitchFamily="66" charset="0"/>
            </a:endParaRPr>
          </a:p>
        </p:txBody>
      </p:sp>
    </p:spTree>
    <p:extLst>
      <p:ext uri="{BB962C8B-B14F-4D97-AF65-F5344CB8AC3E}">
        <p14:creationId xmlns:p14="http://schemas.microsoft.com/office/powerpoint/2010/main" val="18202215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32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3200" b="1" dirty="0">
                    <a:effectLst/>
                    <a:latin typeface="Times New Roman" panose="02020603050405020304" pitchFamily="18" charset="0"/>
                    <a:ea typeface="Calibri" panose="020F0502020204030204" pitchFamily="34" charset="0"/>
                    <a:cs typeface="Arial" panose="020B0604020202020204" pitchFamily="34" charset="0"/>
                  </a:rPr>
                  <a:t>« </a:t>
                </a:r>
                <a:r>
                  <a:rPr lang="fr-FR" sz="3200" b="1" dirty="0">
                    <a:solidFill>
                      <a:schemeClr val="bg1"/>
                    </a:solidFill>
                    <a:latin typeface="Comic Sans MS"/>
                    <a:sym typeface="Comic Sans MS"/>
                  </a:rPr>
                  <a:t>Qui a cueilli le plus petit nombre de cerises ? Combien de cerises a-t-il cueillies ?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32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3200" b="1" dirty="0">
                    <a:effectLst/>
                    <a:latin typeface="Times New Roman" panose="02020603050405020304" pitchFamily="18" charset="0"/>
                    <a:ea typeface="Calibri" panose="020F0502020204030204" pitchFamily="34" charset="0"/>
                    <a:cs typeface="Arial" panose="020B0604020202020204" pitchFamily="34" charset="0"/>
                  </a:rPr>
                  <a:t>« </a:t>
                </a:r>
                <a:r>
                  <a:rPr lang="fr-FR" sz="3200" b="1" dirty="0">
                    <a:effectLst/>
                    <a:latin typeface="Times New Roman" panose="02020603050405020304" pitchFamily="18" charset="0"/>
                    <a:ea typeface="Times New Roman" panose="02020603050405020304" pitchFamily="18" charset="0"/>
                    <a:cs typeface="Arial" panose="020B0604020202020204" pitchFamily="34" charset="0"/>
                  </a:rPr>
                  <a:t>Pour trouver la fraction d'un nombre, nous suivons deux étapes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3200" b="1" dirty="0">
                    <a:effectLst/>
                    <a:latin typeface="Times New Roman" panose="02020603050405020304" pitchFamily="18" charset="0"/>
                    <a:ea typeface="Times New Roman" panose="02020603050405020304" pitchFamily="18" charset="0"/>
                    <a:cs typeface="Arial" panose="020B0604020202020204" pitchFamily="34" charset="0"/>
                  </a:rPr>
                  <a:t>D'abord, nous divisons le nombre par le dénominateur de la fraction.</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3200" b="1" dirty="0">
                    <a:effectLst/>
                    <a:latin typeface="Times New Roman" panose="02020603050405020304" pitchFamily="18" charset="0"/>
                    <a:ea typeface="Times New Roman" panose="02020603050405020304" pitchFamily="18" charset="0"/>
                    <a:cs typeface="Arial" panose="020B0604020202020204" pitchFamily="34" charset="0"/>
                  </a:rPr>
                  <a:t>Ensuite, nous multiplions le résultat ainsi obtenu par le numérateur de la fraction.</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3200" b="1" dirty="0">
                    <a:effectLst/>
                    <a:latin typeface="Times New Roman" panose="02020603050405020304" pitchFamily="18" charset="0"/>
                    <a:ea typeface="Times New Roman" panose="02020603050405020304" pitchFamily="18" charset="0"/>
                    <a:cs typeface="Arial" panose="020B0604020202020204" pitchFamily="34" charset="0"/>
                  </a:rPr>
                  <a:t>Rami a cueilli </a:t>
                </a:r>
                <a14:m>
                  <m:oMath xmlns:m="http://schemas.openxmlformats.org/officeDocument/2006/math">
                    <m:f>
                      <m:fPr>
                        <m:ctrlPr>
                          <a:rPr lang="en-US" sz="3200" b="1" i="1" smtClean="0">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b="1" i="1" smtClean="0">
                            <a:effectLst/>
                            <a:latin typeface="Cambria Math" panose="02040503050406030204" pitchFamily="18" charset="0"/>
                            <a:ea typeface="Times New Roman" panose="02020603050405020304" pitchFamily="18" charset="0"/>
                            <a:cs typeface="Arial" panose="020B0604020202020204" pitchFamily="34" charset="0"/>
                          </a:rPr>
                          <m:t>𝟏</m:t>
                        </m:r>
                      </m:num>
                      <m:den>
                        <m:r>
                          <a:rPr lang="en-US" sz="3200" b="1" i="1" smtClean="0">
                            <a:effectLst/>
                            <a:latin typeface="Cambria Math" panose="02040503050406030204" pitchFamily="18" charset="0"/>
                            <a:ea typeface="Times New Roman" panose="02020603050405020304" pitchFamily="18" charset="0"/>
                            <a:cs typeface="Arial" panose="020B0604020202020204" pitchFamily="34" charset="0"/>
                          </a:rPr>
                          <m:t>𝟓</m:t>
                        </m:r>
                      </m:den>
                    </m:f>
                  </m:oMath>
                </a14:m>
                <a:r>
                  <a:rPr lang="fr-FR" sz="3200" b="1" dirty="0">
                    <a:effectLst/>
                    <a:latin typeface="Times New Roman" panose="02020603050405020304" pitchFamily="18" charset="0"/>
                    <a:ea typeface="Times New Roman" panose="02020603050405020304" pitchFamily="18" charset="0"/>
                    <a:cs typeface="Arial" panose="020B0604020202020204" pitchFamily="34" charset="0"/>
                  </a:rPr>
                  <a:t> des 200 cerises, donc pour trouver le nombre de cerises qu'il a cueillies, nous divisons d'abord 200 par 5.</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14:m>
                  <m:oMathPara xmlns:m="http://schemas.openxmlformats.org/officeDocument/2006/math">
                    <m:oMathParaPr>
                      <m:jc m:val="left"/>
                    </m:oMathParaPr>
                    <m:oMath xmlns:m="http://schemas.openxmlformats.org/officeDocument/2006/math">
                      <m:r>
                        <a:rPr lang="fr-FR" sz="3200" b="1" i="1" dirty="0" smtClean="0">
                          <a:effectLst/>
                          <a:latin typeface="Cambria Math" panose="02040503050406030204" pitchFamily="18" charset="0"/>
                          <a:ea typeface="Times New Roman" panose="02020603050405020304" pitchFamily="18" charset="0"/>
                          <a:cs typeface="Arial" panose="020B0604020202020204" pitchFamily="34" charset="0"/>
                        </a:rPr>
                        <m:t>𝟐𝟎𝟎</m:t>
                      </m:r>
                      <m:r>
                        <a:rPr lang="fr-FR" sz="32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3200" b="1" i="1" dirty="0" smtClean="0">
                          <a:effectLst/>
                          <a:latin typeface="Cambria Math" panose="02040503050406030204" pitchFamily="18" charset="0"/>
                          <a:ea typeface="Times New Roman" panose="02020603050405020304" pitchFamily="18" charset="0"/>
                          <a:cs typeface="Arial" panose="020B0604020202020204" pitchFamily="34" charset="0"/>
                        </a:rPr>
                        <m:t>𝟓</m:t>
                      </m:r>
                      <m:r>
                        <a:rPr lang="fr-FR" sz="32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3200" b="1" i="1" dirty="0" smtClean="0">
                          <a:effectLst/>
                          <a:latin typeface="Cambria Math" panose="02040503050406030204" pitchFamily="18" charset="0"/>
                          <a:ea typeface="Times New Roman" panose="02020603050405020304" pitchFamily="18" charset="0"/>
                          <a:cs typeface="Arial" panose="020B0604020202020204" pitchFamily="34" charset="0"/>
                        </a:rPr>
                        <m:t>𝟒𝟎</m:t>
                      </m:r>
                    </m:oMath>
                  </m:oMathPara>
                </a14:m>
                <a:endParaRPr lang="fr-FR" sz="3200" b="1"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3200" b="1" dirty="0">
                    <a:effectLst/>
                    <a:latin typeface="Times New Roman" panose="02020603050405020304" pitchFamily="18" charset="0"/>
                    <a:ea typeface="Times New Roman" panose="02020603050405020304" pitchFamily="18" charset="0"/>
                    <a:cs typeface="Arial" panose="020B0604020202020204" pitchFamily="34" charset="0"/>
                  </a:rPr>
                  <a:t>Puis nous multiplions le résultat de la division, 40, par 1.</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14:m>
                  <m:oMathPara xmlns:m="http://schemas.openxmlformats.org/officeDocument/2006/math">
                    <m:oMathParaPr>
                      <m:jc m:val="left"/>
                    </m:oMathParaPr>
                    <m:oMath xmlns:m="http://schemas.openxmlformats.org/officeDocument/2006/math">
                      <m:r>
                        <a:rPr lang="fr-FR" sz="3200" b="1" i="1" dirty="0" smtClean="0">
                          <a:effectLst/>
                          <a:latin typeface="Cambria Math" panose="02040503050406030204" pitchFamily="18" charset="0"/>
                          <a:ea typeface="Times New Roman" panose="02020603050405020304" pitchFamily="18" charset="0"/>
                          <a:cs typeface="Arial" panose="020B0604020202020204" pitchFamily="34" charset="0"/>
                        </a:rPr>
                        <m:t>𝟒𝟎</m:t>
                      </m:r>
                      <m:r>
                        <a:rPr lang="fr-FR" sz="32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3200" b="1" i="1" dirty="0" smtClean="0">
                          <a:effectLst/>
                          <a:latin typeface="Cambria Math" panose="02040503050406030204" pitchFamily="18" charset="0"/>
                          <a:ea typeface="Times New Roman" panose="02020603050405020304" pitchFamily="18" charset="0"/>
                          <a:cs typeface="Arial" panose="020B0604020202020204" pitchFamily="34" charset="0"/>
                        </a:rPr>
                        <m:t>𝟏</m:t>
                      </m:r>
                      <m:r>
                        <a:rPr lang="fr-FR" sz="32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3200" b="1" i="1" dirty="0" smtClean="0">
                          <a:effectLst/>
                          <a:latin typeface="Cambria Math" panose="02040503050406030204" pitchFamily="18" charset="0"/>
                          <a:ea typeface="Times New Roman" panose="02020603050405020304" pitchFamily="18" charset="0"/>
                          <a:cs typeface="Arial" panose="020B0604020202020204" pitchFamily="34" charset="0"/>
                        </a:rPr>
                        <m:t>𝟒𝟎</m:t>
                      </m:r>
                    </m:oMath>
                  </m:oMathPara>
                </a14:m>
                <a:endParaRPr lang="fr-FR" sz="3200" b="1"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3200" b="1" dirty="0">
                    <a:effectLst/>
                    <a:latin typeface="Times New Roman" panose="02020603050405020304" pitchFamily="18" charset="0"/>
                    <a:ea typeface="Times New Roman" panose="02020603050405020304" pitchFamily="18" charset="0"/>
                    <a:cs typeface="Arial" panose="020B0604020202020204" pitchFamily="34" charset="0"/>
                  </a:rPr>
                  <a:t>Alors Rami a cueilli le plus petit nombre de cerises. »</a:t>
                </a: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L'enseignant(e) </a:t>
                </a:r>
                <a:r>
                  <a:rPr lang="en-US" sz="1200" b="1" dirty="0" err="1">
                    <a:solidFill>
                      <a:srgbClr val="595959"/>
                    </a:solidFill>
                    <a:latin typeface="Comic Sans MS"/>
                    <a:sym typeface="Calibri"/>
                  </a:rPr>
                  <a:t>dit</a:t>
                </a:r>
                <a:r>
                  <a:rPr lang="en-US" sz="1200" b="1" dirty="0">
                    <a:solidFill>
                      <a:srgbClr val="595959"/>
                    </a:solidFill>
                    <a:latin typeface="Comic Sans MS"/>
                    <a:sym typeface="Calibri"/>
                  </a:rPr>
                  <a:t>:</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3200" b="0" dirty="0">
                    <a:solidFill>
                      <a:schemeClr val="bg1"/>
                    </a:solidFill>
                    <a:latin typeface="Comic Sans MS"/>
                    <a:sym typeface="Comic Sans MS"/>
                  </a:rPr>
                  <a:t>Qui a cueilli le plus petit nombre de cerises ? Combien de cerises a-t-il cueillies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err="1">
                    <a:solidFill>
                      <a:srgbClr val="595959"/>
                    </a:solidFill>
                    <a:latin typeface="Comic Sans MS"/>
                    <a:sym typeface="Calibri"/>
                  </a:rPr>
                  <a:t>L'enseignant</a:t>
                </a:r>
                <a:r>
                  <a:rPr lang="en-US" sz="1200" b="1" dirty="0">
                    <a:solidFill>
                      <a:srgbClr val="595959"/>
                    </a:solidFill>
                    <a:latin typeface="Comic Sans MS"/>
                    <a:sym typeface="Calibri"/>
                  </a:rPr>
                  <a:t>(e) </a:t>
                </a:r>
                <a:r>
                  <a:rPr lang="en-US" sz="1200" b="1" dirty="0" err="1">
                    <a:solidFill>
                      <a:srgbClr val="595959"/>
                    </a:solidFill>
                    <a:latin typeface="Comic Sans MS"/>
                    <a:sym typeface="Calibri"/>
                  </a:rPr>
                  <a:t>dit</a:t>
                </a:r>
                <a:r>
                  <a:rPr lang="en-US" sz="1200" b="1" dirty="0">
                    <a:solidFill>
                      <a:srgbClr val="595959"/>
                    </a:solidFill>
                    <a:latin typeface="Comic Sans MS"/>
                    <a:sym typeface="Calibri"/>
                  </a:rPr>
                  <a:t>:</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3200" dirty="0">
                    <a:effectLst/>
                    <a:latin typeface="Times New Roman" panose="02020603050405020304" pitchFamily="18" charset="0"/>
                    <a:ea typeface="Times New Roman" panose="02020603050405020304" pitchFamily="18" charset="0"/>
                    <a:cs typeface="Arial" panose="020B0604020202020204" pitchFamily="34" charset="0"/>
                  </a:rPr>
                  <a:t>Pour trouver la fraction d'un nombre, nous suivons deux étapes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3200" dirty="0">
                    <a:effectLst/>
                    <a:latin typeface="Times New Roman" panose="02020603050405020304" pitchFamily="18" charset="0"/>
                    <a:ea typeface="Times New Roman" panose="02020603050405020304" pitchFamily="18" charset="0"/>
                    <a:cs typeface="Arial" panose="020B0604020202020204" pitchFamily="34" charset="0"/>
                  </a:rPr>
                  <a:t>D'abord, nous divisons le nombre par le dénominateur de la fraction.</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3200" dirty="0">
                    <a:effectLst/>
                    <a:latin typeface="Times New Roman" panose="02020603050405020304" pitchFamily="18" charset="0"/>
                    <a:ea typeface="Times New Roman" panose="02020603050405020304" pitchFamily="18" charset="0"/>
                    <a:cs typeface="Arial" panose="020B0604020202020204" pitchFamily="34" charset="0"/>
                  </a:rPr>
                  <a:t>Ensuite, nous multiplions le résultat ainsi obtenu par le numérateur de la fraction.</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3200" dirty="0">
                    <a:effectLst/>
                    <a:latin typeface="Times New Roman" panose="02020603050405020304" pitchFamily="18" charset="0"/>
                    <a:ea typeface="Times New Roman" panose="02020603050405020304" pitchFamily="18" charset="0"/>
                    <a:cs typeface="Arial" panose="020B0604020202020204" pitchFamily="34" charset="0"/>
                  </a:rPr>
                  <a:t>Rami a cueilli </a:t>
                </a:r>
                <a:r>
                  <a:rPr lang="en-US" sz="3200" b="0" i="0">
                    <a:effectLst/>
                    <a:latin typeface="Cambria Math" panose="02040503050406030204" pitchFamily="18" charset="0"/>
                    <a:ea typeface="Times New Roman" panose="02020603050405020304" pitchFamily="18" charset="0"/>
                    <a:cs typeface="Arial" panose="020B0604020202020204" pitchFamily="34" charset="0"/>
                  </a:rPr>
                  <a:t>1/5</a:t>
                </a:r>
                <a:r>
                  <a:rPr lang="fr-FR" sz="3200" dirty="0">
                    <a:effectLst/>
                    <a:latin typeface="Times New Roman" panose="02020603050405020304" pitchFamily="18" charset="0"/>
                    <a:ea typeface="Times New Roman" panose="02020603050405020304" pitchFamily="18" charset="0"/>
                    <a:cs typeface="Arial" panose="020B0604020202020204" pitchFamily="34" charset="0"/>
                  </a:rPr>
                  <a:t> des 200 cerises, donc pour trouver le nombre de cerises qu'il a cueillies, nous divisons d'abord 200 par 5 : 200÷5=40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3200" dirty="0">
                    <a:effectLst/>
                    <a:latin typeface="Times New Roman" panose="02020603050405020304" pitchFamily="18" charset="0"/>
                    <a:ea typeface="Times New Roman" panose="02020603050405020304" pitchFamily="18" charset="0"/>
                    <a:cs typeface="Arial" panose="020B0604020202020204" pitchFamily="34" charset="0"/>
                  </a:rPr>
                  <a:t>Puis nous multiplions le résultat de la division, 40, par 1 : 40×1=40.</a:t>
                </a: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21</a:t>
            </a:fld>
            <a:endParaRPr lang="en-US" dirty="0">
              <a:latin typeface="Comic Sans MS" panose="030F0702030302020204" pitchFamily="66" charset="0"/>
            </a:endParaRPr>
          </a:p>
        </p:txBody>
      </p:sp>
    </p:spTree>
    <p:extLst>
      <p:ext uri="{BB962C8B-B14F-4D97-AF65-F5344CB8AC3E}">
        <p14:creationId xmlns:p14="http://schemas.microsoft.com/office/powerpoint/2010/main" val="923840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Dans l'étang de la zone A du zoo, il y a 36 poissons. Les trois quarts des poissons de cet étang sont des poissons bleus. </a:t>
            </a:r>
            <a:r>
              <a:rPr lang="fr-FR" sz="1800" b="1">
                <a:effectLst/>
                <a:latin typeface="Times New Roman" panose="02020603050405020304" pitchFamily="18" charset="0"/>
                <a:ea typeface="Calibri" panose="020F0502020204030204" pitchFamily="34" charset="0"/>
                <a:cs typeface="Arial" panose="020B0604020202020204" pitchFamily="34" charset="0"/>
              </a:rPr>
              <a:t>Combien de poissons bleus y a-t-il dans </a:t>
            </a:r>
            <a:r>
              <a:rPr lang="fr-FR" sz="1800" b="1" dirty="0">
                <a:effectLst/>
                <a:latin typeface="Times New Roman" panose="02020603050405020304" pitchFamily="18" charset="0"/>
                <a:ea typeface="Calibri" panose="020F0502020204030204" pitchFamily="34" charset="0"/>
                <a:cs typeface="Arial" panose="020B0604020202020204" pitchFamily="34" charset="0"/>
              </a:rPr>
              <a:t>l'étang ? »</a:t>
            </a:r>
          </a:p>
          <a:p>
            <a:pPr marL="228600" indent="0"/>
            <a:endParaRPr lang="en-US" b="1" u="none" dirty="0"/>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200" b="1" dirty="0">
                <a:effectLst/>
                <a:latin typeface="Times New Roman" panose="02020603050405020304" pitchFamily="18" charset="0"/>
                <a:ea typeface="Calibri" panose="020F0502020204030204" pitchFamily="34" charset="0"/>
                <a:cs typeface="Arial" panose="020B0604020202020204" pitchFamily="34" charset="0"/>
              </a:rPr>
              <a:t>« Pour trouver le nombre de poissons, nous devons trouver les trois quarts de 36.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dirty="0">
                <a:effectLst/>
                <a:latin typeface="Times New Roman" panose="02020603050405020304" pitchFamily="18" charset="0"/>
                <a:ea typeface="Calibri" panose="020F0502020204030204" pitchFamily="34" charset="0"/>
                <a:cs typeface="Arial" panose="020B0604020202020204" pitchFamily="34" charset="0"/>
              </a:rPr>
              <a:t>Nous commençons par diviser 36 par 4. La réponse est 9.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dirty="0">
                <a:effectLst/>
                <a:latin typeface="Times New Roman" panose="02020603050405020304" pitchFamily="18" charset="0"/>
                <a:ea typeface="Calibri" panose="020F0502020204030204" pitchFamily="34" charset="0"/>
                <a:cs typeface="Arial" panose="020B0604020202020204" pitchFamily="34" charset="0"/>
              </a:rPr>
              <a:t>Puis nous multiplions 9 par 3. Nous obtenons 27.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dirty="0">
                <a:effectLst/>
                <a:latin typeface="Times New Roman" panose="02020603050405020304" pitchFamily="18" charset="0"/>
                <a:ea typeface="Calibri" panose="020F0502020204030204" pitchFamily="34" charset="0"/>
                <a:cs typeface="Arial" panose="020B0604020202020204" pitchFamily="34" charset="0"/>
              </a:rPr>
              <a:t>Il y a donc 27 poissons bleus dans l'étang.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u="none" dirty="0">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u="none" dirty="0">
                <a:effectLst/>
                <a:latin typeface="Times New Roman" panose="02020603050405020304" pitchFamily="18" charset="0"/>
                <a:ea typeface="Calibri" panose="020F0502020204030204" pitchFamily="34" charset="0"/>
                <a:cs typeface="Arial" panose="020B0604020202020204" pitchFamily="34" charset="0"/>
              </a:rPr>
              <a:t>Si les élèves n’arrivent pas à donner une réponse correcte, attendez la fin de l'activité d'apprentissage pour leur donner une seconde chance avant de leur expliquer la réponse. </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2326516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4</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Henri a 24 voitures jouets. Un tiers des voitures sont bleues et deux tiers des voitures sont rouges.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effectLst/>
                <a:latin typeface="Times New Roman" panose="02020603050405020304" pitchFamily="18" charset="0"/>
                <a:ea typeface="Calibri" panose="020F0502020204030204" pitchFamily="34" charset="0"/>
                <a:cs typeface="Arial" panose="020B0604020202020204" pitchFamily="34" charset="0"/>
              </a:rPr>
              <a:t>Trouvons le nombre des voitures de chaque couleur.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dirty="0">
                <a:effectLst/>
                <a:latin typeface="Times New Roman" panose="02020603050405020304" pitchFamily="18" charset="0"/>
                <a:ea typeface="Calibri" panose="020F0502020204030204" pitchFamily="34" charset="0"/>
                <a:cs typeface="Arial" panose="020B0604020202020204" pitchFamily="34" charset="0"/>
              </a:rPr>
              <a:t>Inscrivons "B" dans les cases des voitures à colorier en bleu, c'est-à-dire un tiers des 24 voitures représentées, et inscrivons "R" dans les cases des voitures à colorier en rouge, c'est-à-dire deux tiers des voitures représentées.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0" dirty="0">
              <a:effectLst/>
              <a:latin typeface="Calibri" panose="020F0502020204030204" pitchFamily="34" charset="0"/>
              <a:ea typeface="Calibri" panose="020F0502020204030204" pitchFamily="34" charset="0"/>
              <a:cs typeface="Arial" panose="020B0604020202020204" pitchFamily="34" charset="0"/>
            </a:endParaRPr>
          </a:p>
          <a:p>
            <a:pPr marL="228600" indent="0"/>
            <a:r>
              <a:rPr lang="fr-FR" sz="1800" dirty="0">
                <a:effectLst/>
                <a:latin typeface="Segoe UI" panose="020B0502040204020203" pitchFamily="34" charset="0"/>
              </a:rPr>
              <a:t>Si les élèves ne donnent pas de réponse correcte, donnez-leur l'indice ci-dessous. </a:t>
            </a:r>
          </a:p>
          <a:p>
            <a:pPr marL="228600" indent="0"/>
            <a:r>
              <a:rPr lang="fr-FR" sz="1800" dirty="0">
                <a:effectLst/>
                <a:latin typeface="Segoe UI" panose="020B0502040204020203" pitchFamily="34" charset="0"/>
              </a:rPr>
              <a:t>Un tiers des voitures sont bleues, et deux tiers sont rouges. Donc, pour chaque ensemble de trois voitures, vous devez colorier une voiture en bleu et deux voitures en rouge. </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5</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434094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Complétez par le nombre de voitures de chaque couleur. »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r>
              <a:rPr lang="fr-FR" sz="12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200" b="1" dirty="0">
                <a:effectLst/>
                <a:latin typeface="Times New Roman" panose="02020603050405020304" pitchFamily="18" charset="0"/>
                <a:ea typeface="Calibri" panose="020F0502020204030204" pitchFamily="34" charset="0"/>
                <a:cs typeface="Arial" panose="020B0604020202020204" pitchFamily="34" charset="0"/>
              </a:rPr>
              <a:t>« </a:t>
            </a:r>
            <a:r>
              <a:rPr lang="fr-FR" sz="1200" b="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En comptant le nombre de voitures de chaque couleur, nous découvrons que 8 voitures sont bleues et 16 voitures sont rouges. </a:t>
            </a:r>
          </a:p>
          <a:p>
            <a:r>
              <a:rPr lang="fr-FR" sz="1200" b="1"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Pensez-vous que nous pouvons trouver le nombre de voitures bleues et rouges sans regarder la figure ? » </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6</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481390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indent="0">
                  <a:lnSpc>
                    <a:spcPct val="107000"/>
                  </a:lnSpc>
                  <a:spcBef>
                    <a:spcPts val="0"/>
                  </a:spcBef>
                  <a:spcAft>
                    <a:spcPts val="800"/>
                  </a:spcAft>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Nous savons qu'un tiers des 24 voitures est bleu. Pouvez-vous imaginer un moyen pour trouver directement le nombre de voitures bleues ?</a:t>
                </a: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Choisissez l'expression convenable. »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228600" marR="0" indent="0">
                  <a:lnSpc>
                    <a:spcPct val="107000"/>
                  </a:lnSpc>
                  <a:spcBef>
                    <a:spcPts val="0"/>
                  </a:spcBef>
                  <a:spcAft>
                    <a:spcPts val="800"/>
                  </a:spcAft>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Nous savons qu'un tiers des voitures est bleu, ce qui signifie que les voitures sont divisées en trois ensembles égaux. </a:t>
                </a: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Pour trouver le nombre de voitures bleues, nous divisons le nombre de voitures par 3, puisque les voitures de l'ensemble sont partagées en trois ensembles égaux.</a:t>
                </a: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Ainsi, nous pouvons obtenir le tiers des 24 voitures en divisant 24 par 3, ce qui donne 8.</a:t>
                </a: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Le nombre de voitures bleues est donc </a:t>
                </a:r>
                <a14:m>
                  <m:oMath xmlns:m="http://schemas.openxmlformats.org/officeDocument/2006/math">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𝟐𝟒</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𝟑</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𝟖</m:t>
                    </m:r>
                  </m:oMath>
                </a14:m>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 »</a:t>
                </a: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Nous savons qu'un tiers des 24 voitures est bleu. Pouvez-vous imaginer un moyen pour trouver directement le nombre de voitures bleues ?</a:t>
                </a: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Choisissez l'expression convenable.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Nous savons qu'un tiers des voitures est bleu, ce qui signifie que les voitures sont divisées en trois ensembles égaux. </a:t>
                </a: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Pour trouver le nombre de voitures bleues, nous divisons le nombre de voitures par 3, puisque les voitures de l'ensemble sont partagées en trois ensembles égaux.</a:t>
                </a: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Ainsi, nous pouvons obtenir le tiers des 24 voitures en divisant 24 par 3, ce qui donne 8.</a:t>
                </a: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Le nombre de voitures bleues est donc </a:t>
                </a:r>
                <a:r>
                  <a:rPr lang="fr-FR" sz="1800" i="0" dirty="0">
                    <a:effectLst/>
                    <a:latin typeface="Cambria Math" panose="02040503050406030204" pitchFamily="18" charset="0"/>
                    <a:ea typeface="Times New Roman" panose="02020603050405020304" pitchFamily="18" charset="0"/>
                    <a:cs typeface="Arial" panose="020B0604020202020204" pitchFamily="34" charset="0"/>
                  </a:rPr>
                  <a:t>24÷3=8</a:t>
                </a:r>
                <a:r>
                  <a:rPr lang="fr-FR" sz="1800" dirty="0">
                    <a:effectLst/>
                    <a:latin typeface="Times New Roman" panose="02020603050405020304" pitchFamily="18" charset="0"/>
                    <a:ea typeface="Times New Roman" panose="02020603050405020304" pitchFamily="18" charset="0"/>
                    <a:cs typeface="Arial" panose="020B0604020202020204" pitchFamily="34" charset="0"/>
                  </a:rPr>
                  <a:t>.</a:t>
                </a:r>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7</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1398525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indent="0">
                  <a:lnSpc>
                    <a:spcPct val="107000"/>
                  </a:lnSpc>
                  <a:spcBef>
                    <a:spcPts val="0"/>
                  </a:spcBef>
                  <a:spcAft>
                    <a:spcPts val="800"/>
                  </a:spcAft>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Nous savons que deux tiers des 24 voitures sont rouges. Pouvez-vous trouver un moyen pour calculer le nombre de voitures rouges ?</a:t>
                </a: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Choisissez l'expression qui donnerait le nombre de voitures rouges. »</a:t>
                </a:r>
              </a:p>
              <a:p>
                <a:pPr marL="228600" marR="0" indent="0">
                  <a:lnSpc>
                    <a:spcPct val="107000"/>
                  </a:lnSpc>
                  <a:spcBef>
                    <a:spcPts val="0"/>
                  </a:spcBef>
                  <a:spcAft>
                    <a:spcPts val="800"/>
                  </a:spcAft>
                </a:pPr>
                <a:endParaRPr lang="fr-FR" sz="1800" b="1"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Pour trouver le nombre de voitures rouges, nous divisons le nombre de voitures par 3, puisque les voitures de l'ensemble sont partagées en trois ensembles égaux.</a:t>
                </a: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𝟐𝟒</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𝟑</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𝟖</m:t>
                      </m:r>
                    </m:oMath>
                  </m:oMathPara>
                </a14:m>
                <a:endParaRPr lang="fr-FR" sz="1800" b="1"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Ensuite, pour trouver le nombre de voitures rouges, nous avons une étape supplémentaire, nous devons multiplier le nombre obtenu par 2. </a:t>
                </a: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Le nombre de voitures rouges est </a:t>
                </a:r>
                <a14:m>
                  <m:oMath xmlns:m="http://schemas.openxmlformats.org/officeDocument/2006/math">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𝟖</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𝟐</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𝟏𝟔</m:t>
                    </m:r>
                    <m:r>
                      <a:rPr lang="fr-FR" sz="1800" b="1" i="1" dirty="0" smtClean="0">
                        <a:effectLst/>
                        <a:latin typeface="Cambria Math" panose="02040503050406030204" pitchFamily="18" charset="0"/>
                        <a:ea typeface="Times New Roman" panose="02020603050405020304" pitchFamily="18" charset="0"/>
                        <a:cs typeface="Arial" panose="020B0604020202020204" pitchFamily="34" charset="0"/>
                      </a:rPr>
                      <m:t>.</m:t>
                    </m:r>
                  </m:oMath>
                </a14:m>
                <a:endParaRPr lang="fr-FR" sz="1800" b="1"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Donc, pour trouver les deux tiers de 24, nous commençons par diviser 24 par 3, puis nous multiplions le nombre obtenu par 2. »</a:t>
                </a: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Nous savons que deux tiers des 24 voitures sont rouges. Pouvez-vous trouver un moyen pour calculer le nombre de voitures rouges ?</a:t>
                </a: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Choisissez l'expression qui donnerait le nombre de voitures rouges.</a:t>
                </a:r>
              </a:p>
              <a:p>
                <a:pPr marL="0" marR="0">
                  <a:lnSpc>
                    <a:spcPct val="107000"/>
                  </a:lnSpc>
                  <a:spcBef>
                    <a:spcPts val="0"/>
                  </a:spcBef>
                  <a:spcAft>
                    <a:spcPts val="800"/>
                  </a:spcAft>
                </a:pPr>
                <a:endParaRPr lang="fr-FR" sz="1800" dirty="0">
                  <a:effectLst/>
                  <a:latin typeface="Times New Roman" panose="02020603050405020304" pitchFamily="18" charset="0"/>
                  <a:ea typeface="Times New Roman" panose="02020603050405020304" pitchFamily="18"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Pour trouver le nombre de voitures rouges, nous divisons le nombre de voitures par 3, puisque les voitures de l'ensemble sont partagées en trois ensembles égaux.</a:t>
                </a:r>
              </a:p>
              <a:p>
                <a:pPr marL="0" marR="0">
                  <a:lnSpc>
                    <a:spcPct val="107000"/>
                  </a:lnSpc>
                  <a:spcBef>
                    <a:spcPts val="0"/>
                  </a:spcBef>
                  <a:spcAft>
                    <a:spcPts val="800"/>
                  </a:spcAft>
                </a:pPr>
                <a:r>
                  <a:rPr lang="fr-FR" sz="1800" i="0" dirty="0">
                    <a:effectLst/>
                    <a:latin typeface="Cambria Math" panose="02040503050406030204" pitchFamily="18" charset="0"/>
                    <a:ea typeface="Times New Roman" panose="02020603050405020304" pitchFamily="18" charset="0"/>
                    <a:cs typeface="Arial" panose="020B0604020202020204" pitchFamily="34" charset="0"/>
                  </a:rPr>
                  <a:t>24÷3=8</a:t>
                </a:r>
                <a:endParaRPr lang="fr-FR" sz="18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Ensuite, pour trouver le nombre de voitures rouges, nous avons une étape supplémentaire, nous devons multiplier le nombre obtenu par 2. </a:t>
                </a: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Le nombre de voitures rouges est </a:t>
                </a:r>
                <a:r>
                  <a:rPr lang="fr-FR" sz="1800" i="0" dirty="0">
                    <a:effectLst/>
                    <a:latin typeface="Cambria Math" panose="02040503050406030204" pitchFamily="18" charset="0"/>
                    <a:ea typeface="Times New Roman" panose="02020603050405020304" pitchFamily="18" charset="0"/>
                    <a:cs typeface="Arial" panose="020B0604020202020204" pitchFamily="34" charset="0"/>
                  </a:rPr>
                  <a:t>8×2=16.</a:t>
                </a:r>
                <a:endParaRPr lang="fr-FR" sz="1800" dirty="0">
                  <a:effectLst/>
                  <a:latin typeface="Times New Roman" panose="02020603050405020304" pitchFamily="18" charset="0"/>
                  <a:ea typeface="Times New Roman" panose="02020603050405020304" pitchFamily="18" charset="0"/>
                  <a:cs typeface="Arial" panose="020B0604020202020204" pitchFamily="34" charset="0"/>
                </a:endParaRPr>
              </a:p>
              <a:p>
                <a:pPr marL="0" marR="0">
                  <a:lnSpc>
                    <a:spcPct val="107000"/>
                  </a:lnSpc>
                  <a:spcBef>
                    <a:spcPts val="0"/>
                  </a:spcBef>
                  <a:spcAft>
                    <a:spcPts val="800"/>
                  </a:spcAft>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Donc, pour trouver les deux tiers de 24, nous commençons par diviser 24 par 3, puis nous multiplions le nombre obtenu par 2.</a:t>
                </a:r>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8</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20772216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pour l'enseignant(e)</a:t>
            </a:r>
          </a:p>
          <a:p>
            <a:pPr marL="228600" marR="0" indent="0">
              <a:lnSpc>
                <a:spcPct val="107000"/>
              </a:lnSpc>
              <a:spcBef>
                <a:spcPts val="0"/>
              </a:spcBef>
              <a:spcAft>
                <a:spcPts val="800"/>
              </a:spcAft>
            </a:pPr>
            <a:r>
              <a:rPr lang="fr-FR" sz="1800" b="0" dirty="0">
                <a:effectLst/>
                <a:latin typeface="Times New Roman" panose="02020603050405020304" pitchFamily="18" charset="0"/>
                <a:ea typeface="Calibri" panose="020F0502020204030204" pitchFamily="34" charset="0"/>
                <a:cs typeface="Arial" panose="020B0604020202020204" pitchFamily="34" charset="0"/>
              </a:rPr>
              <a:t>L’enseignant(e) dit : </a:t>
            </a:r>
            <a:r>
              <a:rPr lang="fr-FR" sz="1800" b="1" dirty="0">
                <a:effectLst/>
                <a:latin typeface="Times New Roman" panose="02020603050405020304" pitchFamily="18" charset="0"/>
                <a:ea typeface="Calibri" panose="020F0502020204030204" pitchFamily="34" charset="0"/>
                <a:cs typeface="Arial" panose="020B0604020202020204" pitchFamily="34" charset="0"/>
              </a:rPr>
              <a:t>« </a:t>
            </a: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Pour trouver la fraction d'un nombre, nous suivons deux étapes :</a:t>
            </a: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Par exemple, si nous voulons trouver les cinq septièmes de 42.</a:t>
            </a: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Tout d'abord, nous divisons le nombre par le dénominateur de la fraction. Ainsi, nous commençons par diviser 42 par 7.</a:t>
            </a: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Ensuite, nous multiplions le résultat ainsi obtenu par le numérateur de la fraction. Ainsi, nous multiplions 6 par 5, nous obtenons 30. </a:t>
            </a:r>
          </a:p>
          <a:p>
            <a:pPr marL="228600" marR="0" indent="0">
              <a:lnSpc>
                <a:spcPct val="107000"/>
              </a:lnSpc>
              <a:spcBef>
                <a:spcPts val="0"/>
              </a:spcBef>
              <a:spcAft>
                <a:spcPts val="800"/>
              </a:spcAft>
            </a:pPr>
            <a:r>
              <a:rPr lang="fr-FR" sz="1800" b="1" dirty="0">
                <a:effectLst/>
                <a:latin typeface="Times New Roman" panose="02020603050405020304" pitchFamily="18" charset="0"/>
                <a:ea typeface="Times New Roman" panose="02020603050405020304" pitchFamily="18" charset="0"/>
                <a:cs typeface="Arial" panose="020B0604020202020204" pitchFamily="34" charset="0"/>
              </a:rPr>
              <a:t>Donc, les cinq septièmes de 42 sont 30. »</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9</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23178067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dirty="0">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dirty="0">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dirty="0"/>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45867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0"/>
    </p:custDataLst>
  </p:cSld>
  <p:clrMap bg1="lt1" tx1="dk1" bg2="dk2" tx2="lt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8"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9.xml"/><Relationship Id="rId4" Type="http://schemas.openxmlformats.org/officeDocument/2006/relationships/image" Target="../media/image19.em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0.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0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2.xml"/><Relationship Id="rId5" Type="http://schemas.openxmlformats.org/officeDocument/2006/relationships/image" Target="../media/image18.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14.xml"/><Relationship Id="rId7" Type="http://schemas.openxmlformats.org/officeDocument/2006/relationships/image" Target="../media/image270.png"/><Relationship Id="rId2" Type="http://schemas.openxmlformats.org/officeDocument/2006/relationships/slideLayout" Target="../slideLayouts/slideLayout1.xml"/><Relationship Id="rId1" Type="http://schemas.openxmlformats.org/officeDocument/2006/relationships/tags" Target="../tags/tag2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4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25.xml"/><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26.xml"/><Relationship Id="rId5" Type="http://schemas.openxmlformats.org/officeDocument/2006/relationships/image" Target="../media/image31.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1.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29.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28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30.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310.png"/></Relationships>
</file>

<file path=ppt/slides/_rels/slide2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slideLayout" Target="../slideLayouts/slideLayout8.xml"/><Relationship Id="rId1" Type="http://schemas.openxmlformats.org/officeDocument/2006/relationships/tags" Target="../tags/tag31.xml"/><Relationship Id="rId4" Type="http://schemas.openxmlformats.org/officeDocument/2006/relationships/image" Target="../media/image35.jp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3.xml"/><Relationship Id="rId5" Type="http://schemas.openxmlformats.org/officeDocument/2006/relationships/image" Target="../media/image11.sv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5.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7.xml"/><Relationship Id="rId7" Type="http://schemas.openxmlformats.org/officeDocument/2006/relationships/image" Target="../media/image13.png"/><Relationship Id="rId2" Type="http://schemas.openxmlformats.org/officeDocument/2006/relationships/slideLayout" Target="../slideLayouts/slideLayout1.xml"/><Relationship Id="rId1" Type="http://schemas.openxmlformats.org/officeDocument/2006/relationships/tags" Target="../tags/tag1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7.xml"/><Relationship Id="rId6" Type="http://schemas.openxmlformats.org/officeDocument/2006/relationships/image" Target="../media/image18.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8.xml"/><Relationship Id="rId6" Type="http://schemas.openxmlformats.org/officeDocument/2006/relationships/image" Target="../media/image20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BCDCF3B7-0C3C-4646-BFFB-A48BAEFA674F}"/>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D62568CB-1C57-4EA4-8810-E95D895987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6495" y="5411954"/>
            <a:ext cx="6275009" cy="830997"/>
          </a:xfrm>
          <a:prstGeom prst="rect">
            <a:avLst/>
          </a:prstGeom>
        </p:spPr>
      </p:pic>
      <p:sp>
        <p:nvSpPr>
          <p:cNvPr id="15" name="Rectangle 14">
            <a:extLst>
              <a:ext uri="{FF2B5EF4-FFF2-40B4-BE49-F238E27FC236}">
                <a16:creationId xmlns:a16="http://schemas.microsoft.com/office/drawing/2014/main" id="{2496F8BC-DAA5-4387-B458-1022061CADCF}"/>
              </a:ext>
            </a:extLst>
          </p:cNvPr>
          <p:cNvSpPr/>
          <p:nvPr/>
        </p:nvSpPr>
        <p:spPr>
          <a:xfrm>
            <a:off x="418009" y="6303335"/>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Development (CRDP) with the support of USAID-funded QITABI 2 project.</a:t>
            </a:r>
          </a:p>
        </p:txBody>
      </p:sp>
      <p:pic>
        <p:nvPicPr>
          <p:cNvPr id="16" name="Picture 15">
            <a:extLst>
              <a:ext uri="{FF2B5EF4-FFF2-40B4-BE49-F238E27FC236}">
                <a16:creationId xmlns:a16="http://schemas.microsoft.com/office/drawing/2014/main" id="{354E84AD-A907-4F4A-9836-ED218CC07617}"/>
              </a:ext>
            </a:extLst>
          </p:cNvPr>
          <p:cNvPicPr>
            <a:picLocks noChangeAspect="1"/>
          </p:cNvPicPr>
          <p:nvPr/>
        </p:nvPicPr>
        <p:blipFill rotWithShape="1">
          <a:blip r:embed="rId5">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7" name="Straight Connector 16">
            <a:extLst>
              <a:ext uri="{FF2B5EF4-FFF2-40B4-BE49-F238E27FC236}">
                <a16:creationId xmlns:a16="http://schemas.microsoft.com/office/drawing/2014/main" id="{EAE29665-1F06-464F-8BBF-47A1EC7E0B97}"/>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AACA8CF-BDB0-4CAE-9969-FE7E82DCF403}"/>
              </a:ext>
            </a:extLst>
          </p:cNvPr>
          <p:cNvSpPr txBox="1"/>
          <p:nvPr/>
        </p:nvSpPr>
        <p:spPr>
          <a:xfrm>
            <a:off x="-8660" y="3077622"/>
            <a:ext cx="7348559" cy="830997"/>
          </a:xfrm>
          <a:prstGeom prst="rect">
            <a:avLst/>
          </a:prstGeom>
          <a:solidFill>
            <a:schemeClr val="accent5">
              <a:lumMod val="40000"/>
              <a:lumOff val="60000"/>
            </a:schemeClr>
          </a:solidFill>
        </p:spPr>
        <p:txBody>
          <a:bodyPr wrap="square" lIns="91440" tIns="45720" rIns="91440" bIns="45720" rtlCol="0" anchor="t">
            <a:spAutoFit/>
          </a:bodyPr>
          <a:lstStyle/>
          <a:p>
            <a:pPr marL="274320" lvl="3">
              <a:buSzPts val="2000"/>
            </a:pPr>
            <a:r>
              <a:rPr lang="fr-FR" sz="4800" b="1" dirty="0">
                <a:solidFill>
                  <a:schemeClr val="accent2">
                    <a:lumMod val="75000"/>
                  </a:schemeClr>
                </a:solidFill>
                <a:latin typeface="Comic Sans MS"/>
              </a:rPr>
              <a:t>EB5 – chapitre 11</a:t>
            </a:r>
            <a:endParaRPr lang="fr-FR" sz="4800" b="1" dirty="0">
              <a:solidFill>
                <a:schemeClr val="accent2">
                  <a:lumMod val="75000"/>
                </a:schemeClr>
              </a:solidFill>
              <a:latin typeface="Comic Sans MS" panose="030F0702030302020204" pitchFamily="66" charset="0"/>
            </a:endParaRPr>
          </a:p>
        </p:txBody>
      </p:sp>
      <p:sp>
        <p:nvSpPr>
          <p:cNvPr id="18" name="TextBox 17">
            <a:extLst>
              <a:ext uri="{FF2B5EF4-FFF2-40B4-BE49-F238E27FC236}">
                <a16:creationId xmlns:a16="http://schemas.microsoft.com/office/drawing/2014/main" id="{429BF939-77D9-40DC-B419-49B7BC9B2716}"/>
              </a:ext>
            </a:extLst>
          </p:cNvPr>
          <p:cNvSpPr txBox="1"/>
          <p:nvPr/>
        </p:nvSpPr>
        <p:spPr>
          <a:xfrm>
            <a:off x="-8659" y="1880529"/>
            <a:ext cx="7348559" cy="1200329"/>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fr-FR" sz="3600" b="1" dirty="0">
                <a:solidFill>
                  <a:schemeClr val="bg1"/>
                </a:solidFill>
                <a:latin typeface="Comic Sans MS"/>
              </a:rPr>
              <a:t>Fractions : équivalence,   simplification et comparaison</a:t>
            </a:r>
            <a:endParaRPr lang="fr-FR" sz="3600" b="1" dirty="0">
              <a:solidFill>
                <a:schemeClr val="bg1"/>
              </a:solidFill>
              <a:latin typeface="Comic Sans MS" panose="030F0702030302020204" pitchFamily="66" charset="0"/>
            </a:endParaRPr>
          </a:p>
        </p:txBody>
      </p:sp>
      <p:pic>
        <p:nvPicPr>
          <p:cNvPr id="19" name="Picture 18">
            <a:extLst>
              <a:ext uri="{FF2B5EF4-FFF2-40B4-BE49-F238E27FC236}">
                <a16:creationId xmlns:a16="http://schemas.microsoft.com/office/drawing/2014/main" id="{50C23000-2490-4556-B119-02D4F9B41E45}"/>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0852" y="692471"/>
            <a:ext cx="3946842" cy="4500015"/>
          </a:xfrm>
          <a:prstGeom prst="rect">
            <a:avLst/>
          </a:prstGeom>
          <a:noFill/>
          <a:ln>
            <a:noFill/>
          </a:ln>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441" y="661332"/>
            <a:ext cx="2733118" cy="3299987"/>
          </a:xfrm>
          <a:prstGeom prst="rect">
            <a:avLst/>
          </a:prstGeom>
        </p:spPr>
      </p:pic>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24228" y="4351322"/>
            <a:ext cx="10143000" cy="1789084"/>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fr-FR" sz="5400" dirty="0">
                <a:solidFill>
                  <a:schemeClr val="accent1">
                    <a:lumMod val="50000"/>
                  </a:schemeClr>
                </a:solidFill>
                <a:latin typeface="Comic Sans MS"/>
              </a:rPr>
              <a:t>Maîtrise des connaissances mathématiques et fluidité</a:t>
            </a:r>
            <a:endParaRPr lang="fr-FR" sz="5400" b="1" dirty="0">
              <a:solidFill>
                <a:schemeClr val="accent1">
                  <a:lumMod val="50000"/>
                </a:schemeClr>
              </a:solidFill>
              <a:latin typeface="Comic Sans MS"/>
            </a:endParaRPr>
          </a:p>
        </p:txBody>
      </p:sp>
    </p:spTree>
    <p:custDataLst>
      <p:tags r:id="rId1"/>
    </p:custDataLst>
    <p:extLst>
      <p:ext uri="{BB962C8B-B14F-4D97-AF65-F5344CB8AC3E}">
        <p14:creationId xmlns:p14="http://schemas.microsoft.com/office/powerpoint/2010/main" val="42747221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a:t>
            </a:r>
            <a:endParaRPr lang="fr-FR" sz="3200" dirty="0">
              <a:solidFill>
                <a:schemeClr val="bg1"/>
              </a:solidFill>
              <a:sym typeface="Comic Sans MS"/>
            </a:endParaRPr>
          </a:p>
        </p:txBody>
      </p:sp>
      <p:sp>
        <p:nvSpPr>
          <p:cNvPr id="14" name="TextBox 13">
            <a:extLst>
              <a:ext uri="{FF2B5EF4-FFF2-40B4-BE49-F238E27FC236}">
                <a16:creationId xmlns:a16="http://schemas.microsoft.com/office/drawing/2014/main" id="{86021AB6-7577-46FC-8527-4DB376182A3C}"/>
              </a:ext>
            </a:extLst>
          </p:cNvPr>
          <p:cNvSpPr txBox="1"/>
          <p:nvPr/>
        </p:nvSpPr>
        <p:spPr>
          <a:xfrm>
            <a:off x="9529482" y="136956"/>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fr-FR">
                <a:solidFill>
                  <a:schemeClr val="tx1">
                    <a:lumMod val="50000"/>
                    <a:lumOff val="50000"/>
                  </a:schemeClr>
                </a:solidFill>
                <a:latin typeface="+mj-lt"/>
              </a:rPr>
              <a:t>Exercices d’application</a:t>
            </a:r>
            <a:endParaRPr lang="fr-F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DFAE123-F4D2-4D2C-BF20-A47DC7E934A6}"/>
                  </a:ext>
                </a:extLst>
              </p:cNvPr>
              <p:cNvSpPr txBox="1"/>
              <p:nvPr/>
            </p:nvSpPr>
            <p:spPr>
              <a:xfrm>
                <a:off x="563459" y="2152208"/>
                <a:ext cx="7951891" cy="3597395"/>
              </a:xfrm>
              <a:prstGeom prst="rect">
                <a:avLst/>
              </a:prstGeom>
              <a:noFill/>
            </p:spPr>
            <p:txBody>
              <a:bodyPr wrap="square">
                <a:spAutoFit/>
              </a:bodyPr>
              <a:lstStyle/>
              <a:p>
                <a:pPr>
                  <a:spcAft>
                    <a:spcPts val="800"/>
                  </a:spcAft>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Les girafes atteignent environ une taille de 600 centimètres. Leur cou représente environ </a:t>
                </a:r>
                <a14:m>
                  <m:oMath xmlns:m="http://schemas.openxmlformats.org/officeDocument/2006/math">
                    <m:f>
                      <m:fPr>
                        <m:ctrlP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ctrlPr>
                      </m:fPr>
                      <m:num>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2</m:t>
                        </m:r>
                      </m:num>
                      <m:den>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5</m:t>
                        </m:r>
                      </m:den>
                    </m:f>
                  </m:oMath>
                </a14:m>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 de leur taille. Quelle est la longueur du cou d'une girafe ?</a:t>
                </a:r>
              </a:p>
              <a:p>
                <a:pPr>
                  <a:spcAft>
                    <a:spcPts val="800"/>
                  </a:spcAft>
                </a:pPr>
                <a:endParaRPr lang="fr-FR" sz="2800" dirty="0">
                  <a:solidFill>
                    <a:schemeClr val="tx1">
                      <a:lumMod val="65000"/>
                      <a:lumOff val="35000"/>
                    </a:schemeClr>
                  </a:solidFill>
                  <a:latin typeface="+mn-lt"/>
                  <a:ea typeface="Calibri" panose="020F0502020204030204" pitchFamily="34" charset="0"/>
                  <a:cs typeface="Arial" panose="020B0604020202020204" pitchFamily="34" charset="0"/>
                </a:endParaRPr>
              </a:p>
              <a:p>
                <a:pPr>
                  <a:spcAft>
                    <a:spcPts val="800"/>
                  </a:spcAft>
                </a:pPr>
                <a:endParaRPr lang="fr-FR" sz="2800" dirty="0">
                  <a:solidFill>
                    <a:schemeClr val="tx1">
                      <a:lumMod val="65000"/>
                      <a:lumOff val="35000"/>
                    </a:schemeClr>
                  </a:solidFill>
                  <a:latin typeface="+mn-lt"/>
                  <a:ea typeface="Calibri" panose="020F0502020204030204" pitchFamily="34" charset="0"/>
                  <a:cs typeface="Arial" panose="020B0604020202020204" pitchFamily="34" charset="0"/>
                </a:endParaRPr>
              </a:p>
              <a:p>
                <a:pPr>
                  <a:spcAft>
                    <a:spcPts val="800"/>
                  </a:spcAft>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Le cou de la girafe a une longueur de           cm.</a:t>
                </a:r>
              </a:p>
            </p:txBody>
          </p:sp>
        </mc:Choice>
        <mc:Fallback xmlns="">
          <p:sp>
            <p:nvSpPr>
              <p:cNvPr id="10" name="TextBox 9">
                <a:extLst>
                  <a:ext uri="{FF2B5EF4-FFF2-40B4-BE49-F238E27FC236}">
                    <a16:creationId xmlns:a16="http://schemas.microsoft.com/office/drawing/2014/main" id="{9DFAE123-F4D2-4D2C-BF20-A47DC7E934A6}"/>
                  </a:ext>
                </a:extLst>
              </p:cNvPr>
              <p:cNvSpPr txBox="1">
                <a:spLocks noRot="1" noChangeAspect="1" noMove="1" noResize="1" noEditPoints="1" noAdjustHandles="1" noChangeArrowheads="1" noChangeShapeType="1" noTextEdit="1"/>
              </p:cNvSpPr>
              <p:nvPr/>
            </p:nvSpPr>
            <p:spPr>
              <a:xfrm>
                <a:off x="563459" y="2152208"/>
                <a:ext cx="7951891" cy="3597395"/>
              </a:xfrm>
              <a:prstGeom prst="rect">
                <a:avLst/>
              </a:prstGeom>
              <a:blipFill>
                <a:blip r:embed="rId4"/>
                <a:stretch>
                  <a:fillRect l="-1533" t="-1695" r="-1456" b="-3898"/>
                </a:stretch>
              </a:blipFill>
            </p:spPr>
            <p:txBody>
              <a:bodyPr/>
              <a:lstStyle/>
              <a:p>
                <a:r>
                  <a:rPr lang="fr-FR">
                    <a:noFill/>
                  </a:rPr>
                  <a:t> </a:t>
                </a:r>
              </a:p>
            </p:txBody>
          </p:sp>
        </mc:Fallback>
      </mc:AlternateContent>
      <p:pic>
        <p:nvPicPr>
          <p:cNvPr id="3" name="Picture 2">
            <a:extLst>
              <a:ext uri="{FF2B5EF4-FFF2-40B4-BE49-F238E27FC236}">
                <a16:creationId xmlns:a16="http://schemas.microsoft.com/office/drawing/2014/main" id="{A02B9042-3CCF-4A9A-B30C-C96DB8614223}"/>
              </a:ext>
            </a:extLst>
          </p:cNvPr>
          <p:cNvPicPr>
            <a:picLocks noChangeAspect="1"/>
          </p:cNvPicPr>
          <p:nvPr/>
        </p:nvPicPr>
        <p:blipFill>
          <a:blip r:embed="rId5"/>
          <a:srcRect/>
          <a:stretch/>
        </p:blipFill>
        <p:spPr>
          <a:xfrm>
            <a:off x="8339871" y="1945452"/>
            <a:ext cx="2818666" cy="4340247"/>
          </a:xfrm>
          <a:prstGeom prst="rect">
            <a:avLst/>
          </a:prstGeom>
        </p:spPr>
      </p:pic>
      <p:sp>
        <p:nvSpPr>
          <p:cNvPr id="18" name="Rectangle: Rounded Corners 17">
            <a:extLst>
              <a:ext uri="{FF2B5EF4-FFF2-40B4-BE49-F238E27FC236}">
                <a16:creationId xmlns:a16="http://schemas.microsoft.com/office/drawing/2014/main" id="{48DCBEFC-6373-45A2-88AE-62B5E8D6F94D}"/>
              </a:ext>
            </a:extLst>
          </p:cNvPr>
          <p:cNvSpPr/>
          <p:nvPr/>
        </p:nvSpPr>
        <p:spPr>
          <a:xfrm>
            <a:off x="6814824" y="5270849"/>
            <a:ext cx="971606"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240</a:t>
            </a:r>
          </a:p>
        </p:txBody>
      </p:sp>
    </p:spTree>
    <p:custDataLst>
      <p:tags r:id="rId1"/>
    </p:custDataLst>
    <p:extLst>
      <p:ext uri="{BB962C8B-B14F-4D97-AF65-F5344CB8AC3E}">
        <p14:creationId xmlns:p14="http://schemas.microsoft.com/office/powerpoint/2010/main" val="1585621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18"/>
                                        </p:tgtEl>
                                        <p:attrNameLst>
                                          <p:attrName>stroke.color</p:attrName>
                                        </p:attrNameLst>
                                      </p:cBhvr>
                                      <p:to>
                                        <p:clrVal>
                                          <a:srgbClr val="74C274"/>
                                        </p:clrVal>
                                      </p:to>
                                    </p:set>
                                    <p:set>
                                      <p:cBhvr>
                                        <p:cTn id="7" dur="indefinite"/>
                                        <p:tgtEl>
                                          <p:spTgt spid="18"/>
                                        </p:tgtEl>
                                        <p:attrNameLst>
                                          <p:attrName>stroke.on</p:attrName>
                                        </p:attrNameLst>
                                      </p:cBhvr>
                                      <p:to>
                                        <p:strVal val="true"/>
                                      </p:to>
                                    </p:set>
                                  </p:childTnLst>
                                </p:cTn>
                              </p:par>
                              <p:par>
                                <p:cTn id="8" presetID="1" presetClass="emph" presetSubtype="1" nodeType="withEffect">
                                  <p:stCondLst>
                                    <p:cond delay="0"/>
                                  </p:stCondLst>
                                  <p:childTnLst>
                                    <p:set>
                                      <p:cBhvr>
                                        <p:cTn id="9" dur="indefinite"/>
                                        <p:tgtEl>
                                          <p:spTgt spid="18"/>
                                        </p:tgtEl>
                                        <p:attrNameLst>
                                          <p:attrName>fillcolor</p:attrName>
                                        </p:attrNameLst>
                                      </p:cBhvr>
                                      <p:to>
                                        <p:clrVal>
                                          <a:srgbClr val="74C274"/>
                                        </p:clrVal>
                                      </p:to>
                                    </p:set>
                                    <p:set>
                                      <p:cBhvr>
                                        <p:cTn id="10" dur="indefinite"/>
                                        <p:tgtEl>
                                          <p:spTgt spid="18"/>
                                        </p:tgtEl>
                                        <p:attrNameLst>
                                          <p:attrName>fill.type</p:attrName>
                                        </p:attrNameLst>
                                      </p:cBhvr>
                                      <p:to>
                                        <p:strVal val="solid"/>
                                      </p:to>
                                    </p:set>
                                    <p:set>
                                      <p:cBhvr>
                                        <p:cTn id="11" dur="indefinite"/>
                                        <p:tgtEl>
                                          <p:spTgt spid="1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les deux équations ci-dessous.</a:t>
            </a:r>
          </a:p>
        </p:txBody>
      </p:sp>
      <p:sp>
        <p:nvSpPr>
          <p:cNvPr id="10" name="TextBox 9">
            <a:extLst>
              <a:ext uri="{FF2B5EF4-FFF2-40B4-BE49-F238E27FC236}">
                <a16:creationId xmlns:a16="http://schemas.microsoft.com/office/drawing/2014/main" id="{9DFAE123-F4D2-4D2C-BF20-A47DC7E934A6}"/>
              </a:ext>
            </a:extLst>
          </p:cNvPr>
          <p:cNvSpPr txBox="1"/>
          <p:nvPr/>
        </p:nvSpPr>
        <p:spPr>
          <a:xfrm>
            <a:off x="535224" y="1540006"/>
            <a:ext cx="6869966" cy="2246769"/>
          </a:xfrm>
          <a:prstGeom prst="rect">
            <a:avLst/>
          </a:prstGeom>
          <a:noFill/>
        </p:spPr>
        <p:txBody>
          <a:bodyPr wrap="square">
            <a:spAutoFit/>
          </a:bodyPr>
          <a:lstStyle/>
          <a:p>
            <a:pPr>
              <a:spcAft>
                <a:spcPts val="800"/>
              </a:spcAft>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Il y a 200 livres sur les étagères d'une salle de classe. Les trois quarts d'entre eux sont des livres de mathématiques. Combien de livres de mathématiques y a-t-il sur les étagères ?</a:t>
            </a:r>
          </a:p>
        </p:txBody>
      </p:sp>
      <p:sp>
        <p:nvSpPr>
          <p:cNvPr id="18" name="Rectangle: Rounded Corners 17">
            <a:extLst>
              <a:ext uri="{FF2B5EF4-FFF2-40B4-BE49-F238E27FC236}">
                <a16:creationId xmlns:a16="http://schemas.microsoft.com/office/drawing/2014/main" id="{48DCBEFC-6373-45A2-88AE-62B5E8D6F94D}"/>
              </a:ext>
            </a:extLst>
          </p:cNvPr>
          <p:cNvSpPr/>
          <p:nvPr/>
        </p:nvSpPr>
        <p:spPr>
          <a:xfrm>
            <a:off x="4251222" y="5126862"/>
            <a:ext cx="971606"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150</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871765F-E30D-4E91-9DB2-4C24E4F64116}"/>
                  </a:ext>
                </a:extLst>
              </p:cNvPr>
              <p:cNvSpPr txBox="1"/>
              <p:nvPr/>
            </p:nvSpPr>
            <p:spPr>
              <a:xfrm>
                <a:off x="2500" y="5098451"/>
                <a:ext cx="6093500"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2800" smtClean="0">
                          <a:solidFill>
                            <a:schemeClr val="tx1">
                              <a:lumMod val="65000"/>
                              <a:lumOff val="35000"/>
                            </a:schemeClr>
                          </a:solidFill>
                          <a:latin typeface="Cambria Math" panose="02040503050406030204" pitchFamily="18" charset="0"/>
                        </a:rPr>
                        <m:t> </m:t>
                      </m:r>
                      <m:r>
                        <a:rPr lang="en-US" sz="2800" b="0" i="0" smtClean="0">
                          <a:solidFill>
                            <a:schemeClr val="tx1">
                              <a:lumMod val="65000"/>
                              <a:lumOff val="35000"/>
                            </a:schemeClr>
                          </a:solidFill>
                          <a:latin typeface="Cambria Math" panose="02040503050406030204" pitchFamily="18" charset="0"/>
                        </a:rPr>
                        <m:t>       </m:t>
                      </m:r>
                      <m:r>
                        <a:rPr lang="fr-FR" sz="2800" i="0">
                          <a:solidFill>
                            <a:schemeClr val="tx1">
                              <a:lumMod val="65000"/>
                              <a:lumOff val="35000"/>
                            </a:schemeClr>
                          </a:solidFill>
                          <a:latin typeface="Cambria Math" panose="02040503050406030204" pitchFamily="18" charset="0"/>
                        </a:rPr>
                        <m:t>×</m:t>
                      </m:r>
                      <m:r>
                        <a:rPr lang="en-US" sz="2800" b="0" i="0" smtClean="0">
                          <a:solidFill>
                            <a:schemeClr val="tx1">
                              <a:lumMod val="65000"/>
                              <a:lumOff val="35000"/>
                            </a:schemeClr>
                          </a:solidFill>
                          <a:latin typeface="Cambria Math" panose="02040503050406030204" pitchFamily="18" charset="0"/>
                        </a:rPr>
                        <m:t>              </m:t>
                      </m:r>
                      <m:r>
                        <a:rPr lang="fr-FR" sz="2800" i="0">
                          <a:solidFill>
                            <a:schemeClr val="tx1">
                              <a:lumMod val="65000"/>
                              <a:lumOff val="35000"/>
                            </a:schemeClr>
                          </a:solidFill>
                          <a:latin typeface="Cambria Math" panose="02040503050406030204" pitchFamily="18" charset="0"/>
                        </a:rPr>
                        <m:t>= </m:t>
                      </m:r>
                    </m:oMath>
                  </m:oMathPara>
                </a14:m>
                <a:endParaRPr lang="fr-FR" sz="2800" dirty="0">
                  <a:solidFill>
                    <a:schemeClr val="tx1">
                      <a:lumMod val="65000"/>
                      <a:lumOff val="35000"/>
                    </a:schemeClr>
                  </a:solidFill>
                  <a:latin typeface="+mn-lt"/>
                </a:endParaRPr>
              </a:p>
            </p:txBody>
          </p:sp>
        </mc:Choice>
        <mc:Fallback xmlns="">
          <p:sp>
            <p:nvSpPr>
              <p:cNvPr id="11" name="TextBox 10">
                <a:extLst>
                  <a:ext uri="{FF2B5EF4-FFF2-40B4-BE49-F238E27FC236}">
                    <a16:creationId xmlns:a16="http://schemas.microsoft.com/office/drawing/2014/main" id="{2871765F-E30D-4E91-9DB2-4C24E4F64116}"/>
                  </a:ext>
                </a:extLst>
              </p:cNvPr>
              <p:cNvSpPr txBox="1">
                <a:spLocks noRot="1" noChangeAspect="1" noMove="1" noResize="1" noEditPoints="1" noAdjustHandles="1" noChangeArrowheads="1" noChangeShapeType="1" noTextEdit="1"/>
              </p:cNvSpPr>
              <p:nvPr/>
            </p:nvSpPr>
            <p:spPr>
              <a:xfrm>
                <a:off x="2500" y="5098451"/>
                <a:ext cx="6093500" cy="523220"/>
              </a:xfrm>
              <a:prstGeom prst="rect">
                <a:avLst/>
              </a:prstGeom>
              <a:blipFill>
                <a:blip r:embed="rId4"/>
                <a:stretch>
                  <a:fillRect/>
                </a:stretch>
              </a:blipFill>
            </p:spPr>
            <p:txBody>
              <a:bodyPr/>
              <a:lstStyle/>
              <a:p>
                <a:r>
                  <a:rPr lang="en-US">
                    <a:noFill/>
                  </a:rPr>
                  <a:t> </a:t>
                </a:r>
              </a:p>
            </p:txBody>
          </p:sp>
        </mc:Fallback>
      </mc:AlternateContent>
      <p:sp>
        <p:nvSpPr>
          <p:cNvPr id="12" name="Rectangle: Rounded Corners 11">
            <a:extLst>
              <a:ext uri="{FF2B5EF4-FFF2-40B4-BE49-F238E27FC236}">
                <a16:creationId xmlns:a16="http://schemas.microsoft.com/office/drawing/2014/main" id="{80C7D262-D08D-409E-B080-533587B98DD8}"/>
              </a:ext>
            </a:extLst>
          </p:cNvPr>
          <p:cNvSpPr/>
          <p:nvPr/>
        </p:nvSpPr>
        <p:spPr>
          <a:xfrm>
            <a:off x="2818237" y="5126862"/>
            <a:ext cx="971606"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a:t>
            </a:r>
          </a:p>
        </p:txBody>
      </p:sp>
      <p:sp>
        <p:nvSpPr>
          <p:cNvPr id="13" name="Rectangle: Rounded Corners 12">
            <a:extLst>
              <a:ext uri="{FF2B5EF4-FFF2-40B4-BE49-F238E27FC236}">
                <a16:creationId xmlns:a16="http://schemas.microsoft.com/office/drawing/2014/main" id="{226CB914-48D7-4D4B-BD82-24EFDE280E9E}"/>
              </a:ext>
            </a:extLst>
          </p:cNvPr>
          <p:cNvSpPr/>
          <p:nvPr/>
        </p:nvSpPr>
        <p:spPr>
          <a:xfrm>
            <a:off x="1486187" y="5114371"/>
            <a:ext cx="971606"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50</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31F01AD5-DFFB-4A38-B32E-6DEEB2D60A0D}"/>
                  </a:ext>
                </a:extLst>
              </p:cNvPr>
              <p:cNvSpPr txBox="1"/>
              <p:nvPr/>
            </p:nvSpPr>
            <p:spPr>
              <a:xfrm>
                <a:off x="1611059" y="4152621"/>
                <a:ext cx="4943006" cy="528158"/>
              </a:xfrm>
              <a:prstGeom prst="rect">
                <a:avLst/>
              </a:prstGeom>
              <a:noFill/>
            </p:spPr>
            <p:txBody>
              <a:bodyPr wrap="square">
                <a:spAutoFit/>
              </a:bodyPr>
              <a:lstStyle/>
              <a:p>
                <a:pPr marL="0" marR="0">
                  <a:lnSpc>
                    <a:spcPct val="107000"/>
                  </a:lnSpc>
                  <a:spcBef>
                    <a:spcPts val="0"/>
                  </a:spcBef>
                  <a:spcAft>
                    <a:spcPts val="800"/>
                  </a:spcAft>
                </a:pPr>
                <a:r>
                  <a:rPr lang="en-US" sz="2800" dirty="0">
                    <a:solidFill>
                      <a:schemeClr val="tx1">
                        <a:lumMod val="65000"/>
                        <a:lumOff val="35000"/>
                      </a:schemeClr>
                    </a:solidFill>
                    <a:effectLst/>
                    <a:latin typeface="+mj-lt"/>
                    <a:ea typeface="Times New Roman" panose="02020603050405020304" pitchFamily="18" charset="0"/>
                    <a:cs typeface="Times New Roman" panose="02020603050405020304" pitchFamily="18" charset="0"/>
                  </a:rPr>
                  <a:t>200</a:t>
                </a:r>
                <a14:m>
                  <m:oMath xmlns:m="http://schemas.openxmlformats.org/officeDocument/2006/math">
                    <m:r>
                      <a:rPr lang="en-US" sz="2800" i="1" smtClean="0">
                        <a:solidFill>
                          <a:schemeClr val="tx1">
                            <a:lumMod val="65000"/>
                            <a:lumOff val="35000"/>
                          </a:schemeClr>
                        </a:solidFill>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800" b="0" i="1" smtClean="0">
                        <a:solidFill>
                          <a:schemeClr val="tx1">
                            <a:lumMod val="65000"/>
                            <a:lumOff val="35000"/>
                          </a:schemeClr>
                        </a:solidFill>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2800" dirty="0">
                    <a:solidFill>
                      <a:schemeClr val="tx1">
                        <a:lumMod val="65000"/>
                        <a:lumOff val="35000"/>
                      </a:schemeClr>
                    </a:solidFill>
                    <a:effectLst/>
                    <a:latin typeface="+mn-lt"/>
                    <a:ea typeface="Times New Roman" panose="02020603050405020304" pitchFamily="18" charset="0"/>
                    <a:cs typeface="Arial" panose="020B0604020202020204" pitchFamily="34" charset="0"/>
                  </a:rPr>
                  <a:t> </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8" name="TextBox 7">
                <a:extLst>
                  <a:ext uri="{FF2B5EF4-FFF2-40B4-BE49-F238E27FC236}">
                    <a16:creationId xmlns:a16="http://schemas.microsoft.com/office/drawing/2014/main" id="{31F01AD5-DFFB-4A38-B32E-6DEEB2D60A0D}"/>
                  </a:ext>
                </a:extLst>
              </p:cNvPr>
              <p:cNvSpPr txBox="1">
                <a:spLocks noRot="1" noChangeAspect="1" noMove="1" noResize="1" noEditPoints="1" noAdjustHandles="1" noChangeArrowheads="1" noChangeShapeType="1" noTextEdit="1"/>
              </p:cNvSpPr>
              <p:nvPr/>
            </p:nvSpPr>
            <p:spPr>
              <a:xfrm>
                <a:off x="1611059" y="4152621"/>
                <a:ext cx="4943006" cy="528158"/>
              </a:xfrm>
              <a:prstGeom prst="rect">
                <a:avLst/>
              </a:prstGeom>
              <a:blipFill>
                <a:blip r:embed="rId5"/>
                <a:stretch>
                  <a:fillRect l="-2466" t="-10345" b="-31034"/>
                </a:stretch>
              </a:blipFill>
            </p:spPr>
            <p:txBody>
              <a:bodyPr/>
              <a:lstStyle/>
              <a:p>
                <a:r>
                  <a:rPr lang="en-US">
                    <a:noFill/>
                  </a:rPr>
                  <a:t> </a:t>
                </a:r>
              </a:p>
            </p:txBody>
          </p:sp>
        </mc:Fallback>
      </mc:AlternateContent>
      <p:sp>
        <p:nvSpPr>
          <p:cNvPr id="15" name="Rectangle: Rounded Corners 14">
            <a:extLst>
              <a:ext uri="{FF2B5EF4-FFF2-40B4-BE49-F238E27FC236}">
                <a16:creationId xmlns:a16="http://schemas.microsoft.com/office/drawing/2014/main" id="{395E2FC8-1071-4C88-9DDC-9CC3039978CA}"/>
              </a:ext>
            </a:extLst>
          </p:cNvPr>
          <p:cNvSpPr/>
          <p:nvPr/>
        </p:nvSpPr>
        <p:spPr>
          <a:xfrm>
            <a:off x="4058501" y="4180556"/>
            <a:ext cx="971606"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50</a:t>
            </a:r>
          </a:p>
        </p:txBody>
      </p:sp>
      <p:sp>
        <p:nvSpPr>
          <p:cNvPr id="16" name="Rectangle: Rounded Corners 15">
            <a:extLst>
              <a:ext uri="{FF2B5EF4-FFF2-40B4-BE49-F238E27FC236}">
                <a16:creationId xmlns:a16="http://schemas.microsoft.com/office/drawing/2014/main" id="{6D622F75-068E-4EF3-88AC-62A7DC1B0708}"/>
              </a:ext>
            </a:extLst>
          </p:cNvPr>
          <p:cNvSpPr/>
          <p:nvPr/>
        </p:nvSpPr>
        <p:spPr>
          <a:xfrm>
            <a:off x="2707274" y="4180797"/>
            <a:ext cx="971606"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4</a:t>
            </a:r>
          </a:p>
        </p:txBody>
      </p:sp>
      <p:pic>
        <p:nvPicPr>
          <p:cNvPr id="9" name="Picture 8">
            <a:extLst>
              <a:ext uri="{FF2B5EF4-FFF2-40B4-BE49-F238E27FC236}">
                <a16:creationId xmlns:a16="http://schemas.microsoft.com/office/drawing/2014/main" id="{0BBCC5CC-2033-48A9-A77D-24675E771ABE}"/>
              </a:ext>
            </a:extLst>
          </p:cNvPr>
          <p:cNvPicPr>
            <a:picLocks noChangeAspect="1"/>
          </p:cNvPicPr>
          <p:nvPr/>
        </p:nvPicPr>
        <p:blipFill>
          <a:blip r:embed="rId6"/>
          <a:srcRect/>
          <a:stretch/>
        </p:blipFill>
        <p:spPr>
          <a:xfrm>
            <a:off x="7405190" y="1354823"/>
            <a:ext cx="4251586" cy="4928831"/>
          </a:xfrm>
          <a:prstGeom prst="rect">
            <a:avLst/>
          </a:prstGeom>
        </p:spPr>
      </p:pic>
    </p:spTree>
    <p:custDataLst>
      <p:tags r:id="rId1"/>
    </p:custDataLst>
    <p:extLst>
      <p:ext uri="{BB962C8B-B14F-4D97-AF65-F5344CB8AC3E}">
        <p14:creationId xmlns:p14="http://schemas.microsoft.com/office/powerpoint/2010/main" val="1151977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16"/>
                                        </p:tgtEl>
                                        <p:attrNameLst>
                                          <p:attrName>stroke.color</p:attrName>
                                        </p:attrNameLst>
                                      </p:cBhvr>
                                      <p:to>
                                        <p:clrVal>
                                          <a:srgbClr val="74C274"/>
                                        </p:clrVal>
                                      </p:to>
                                    </p:set>
                                    <p:set>
                                      <p:cBhvr>
                                        <p:cTn id="7" dur="indefinite"/>
                                        <p:tgtEl>
                                          <p:spTgt spid="16"/>
                                        </p:tgtEl>
                                        <p:attrNameLst>
                                          <p:attrName>stroke.on</p:attrName>
                                        </p:attrNameLst>
                                      </p:cBhvr>
                                      <p:to>
                                        <p:strVal val="true"/>
                                      </p:to>
                                    </p:set>
                                  </p:childTnLst>
                                </p:cTn>
                              </p:par>
                              <p:par>
                                <p:cTn id="8" presetID="1" presetClass="emph" presetSubtype="1" nodeType="withEffect">
                                  <p:stCondLst>
                                    <p:cond delay="0"/>
                                  </p:stCondLst>
                                  <p:childTnLst>
                                    <p:set>
                                      <p:cBhvr>
                                        <p:cTn id="9" dur="indefinite"/>
                                        <p:tgtEl>
                                          <p:spTgt spid="16"/>
                                        </p:tgtEl>
                                        <p:attrNameLst>
                                          <p:attrName>fillcolor</p:attrName>
                                        </p:attrNameLst>
                                      </p:cBhvr>
                                      <p:to>
                                        <p:clrVal>
                                          <a:srgbClr val="74C274"/>
                                        </p:clrVal>
                                      </p:to>
                                    </p:set>
                                    <p:set>
                                      <p:cBhvr>
                                        <p:cTn id="10" dur="indefinite"/>
                                        <p:tgtEl>
                                          <p:spTgt spid="16"/>
                                        </p:tgtEl>
                                        <p:attrNameLst>
                                          <p:attrName>fill.type</p:attrName>
                                        </p:attrNameLst>
                                      </p:cBhvr>
                                      <p:to>
                                        <p:strVal val="solid"/>
                                      </p:to>
                                    </p:set>
                                    <p:set>
                                      <p:cBhvr>
                                        <p:cTn id="11" dur="indefinite"/>
                                        <p:tgtEl>
                                          <p:spTgt spid="16"/>
                                        </p:tgtEl>
                                        <p:attrNameLst>
                                          <p:attrName>fill.on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7" presetClass="emph" presetSubtype="1" nodeType="clickEffect">
                                  <p:stCondLst>
                                    <p:cond delay="0"/>
                                  </p:stCondLst>
                                  <p:childTnLst>
                                    <p:set>
                                      <p:cBhvr>
                                        <p:cTn id="15" dur="indefinite"/>
                                        <p:tgtEl>
                                          <p:spTgt spid="15"/>
                                        </p:tgtEl>
                                        <p:attrNameLst>
                                          <p:attrName>stroke.color</p:attrName>
                                        </p:attrNameLst>
                                      </p:cBhvr>
                                      <p:to>
                                        <p:clrVal>
                                          <a:srgbClr val="74C274"/>
                                        </p:clrVal>
                                      </p:to>
                                    </p:set>
                                    <p:set>
                                      <p:cBhvr>
                                        <p:cTn id="16" dur="indefinite"/>
                                        <p:tgtEl>
                                          <p:spTgt spid="15"/>
                                        </p:tgtEl>
                                        <p:attrNameLst>
                                          <p:attrName>stroke.on</p:attrName>
                                        </p:attrNameLst>
                                      </p:cBhvr>
                                      <p:to>
                                        <p:strVal val="true"/>
                                      </p:to>
                                    </p:set>
                                  </p:childTnLst>
                                </p:cTn>
                              </p:par>
                              <p:par>
                                <p:cTn id="17" presetID="1" presetClass="emph" presetSubtype="1" nodeType="withEffect">
                                  <p:stCondLst>
                                    <p:cond delay="0"/>
                                  </p:stCondLst>
                                  <p:childTnLst>
                                    <p:set>
                                      <p:cBhvr>
                                        <p:cTn id="18" dur="indefinite"/>
                                        <p:tgtEl>
                                          <p:spTgt spid="15"/>
                                        </p:tgtEl>
                                        <p:attrNameLst>
                                          <p:attrName>fillcolor</p:attrName>
                                        </p:attrNameLst>
                                      </p:cBhvr>
                                      <p:to>
                                        <p:clrVal>
                                          <a:srgbClr val="74C274"/>
                                        </p:clrVal>
                                      </p:to>
                                    </p:set>
                                    <p:set>
                                      <p:cBhvr>
                                        <p:cTn id="19" dur="indefinite"/>
                                        <p:tgtEl>
                                          <p:spTgt spid="15"/>
                                        </p:tgtEl>
                                        <p:attrNameLst>
                                          <p:attrName>fill.type</p:attrName>
                                        </p:attrNameLst>
                                      </p:cBhvr>
                                      <p:to>
                                        <p:strVal val="solid"/>
                                      </p:to>
                                    </p:set>
                                    <p:set>
                                      <p:cBhvr>
                                        <p:cTn id="20" dur="indefinite"/>
                                        <p:tgtEl>
                                          <p:spTgt spid="15"/>
                                        </p:tgtEl>
                                        <p:attrNameLst>
                                          <p:attrName>fill.on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7" presetClass="emph" presetSubtype="1" nodeType="clickEffect">
                                  <p:stCondLst>
                                    <p:cond delay="0"/>
                                  </p:stCondLst>
                                  <p:childTnLst>
                                    <p:set>
                                      <p:cBhvr>
                                        <p:cTn id="24" dur="indefinite"/>
                                        <p:tgtEl>
                                          <p:spTgt spid="13"/>
                                        </p:tgtEl>
                                        <p:attrNameLst>
                                          <p:attrName>stroke.color</p:attrName>
                                        </p:attrNameLst>
                                      </p:cBhvr>
                                      <p:to>
                                        <p:clrVal>
                                          <a:srgbClr val="74C274"/>
                                        </p:clrVal>
                                      </p:to>
                                    </p:set>
                                    <p:set>
                                      <p:cBhvr>
                                        <p:cTn id="25" dur="indefinite"/>
                                        <p:tgtEl>
                                          <p:spTgt spid="13"/>
                                        </p:tgtEl>
                                        <p:attrNameLst>
                                          <p:attrName>stroke.on</p:attrName>
                                        </p:attrNameLst>
                                      </p:cBhvr>
                                      <p:to>
                                        <p:strVal val="true"/>
                                      </p:to>
                                    </p:set>
                                  </p:childTnLst>
                                </p:cTn>
                              </p:par>
                              <p:par>
                                <p:cTn id="26" presetID="1" presetClass="emph" presetSubtype="1" nodeType="withEffect">
                                  <p:stCondLst>
                                    <p:cond delay="0"/>
                                  </p:stCondLst>
                                  <p:childTnLst>
                                    <p:set>
                                      <p:cBhvr>
                                        <p:cTn id="27" dur="indefinite"/>
                                        <p:tgtEl>
                                          <p:spTgt spid="13"/>
                                        </p:tgtEl>
                                        <p:attrNameLst>
                                          <p:attrName>fillcolor</p:attrName>
                                        </p:attrNameLst>
                                      </p:cBhvr>
                                      <p:to>
                                        <p:clrVal>
                                          <a:srgbClr val="74C274"/>
                                        </p:clrVal>
                                      </p:to>
                                    </p:set>
                                    <p:set>
                                      <p:cBhvr>
                                        <p:cTn id="28" dur="indefinite"/>
                                        <p:tgtEl>
                                          <p:spTgt spid="13"/>
                                        </p:tgtEl>
                                        <p:attrNameLst>
                                          <p:attrName>fill.type</p:attrName>
                                        </p:attrNameLst>
                                      </p:cBhvr>
                                      <p:to>
                                        <p:strVal val="solid"/>
                                      </p:to>
                                    </p:set>
                                    <p:set>
                                      <p:cBhvr>
                                        <p:cTn id="29" dur="indefinite"/>
                                        <p:tgtEl>
                                          <p:spTgt spid="13"/>
                                        </p:tgtEl>
                                        <p:attrNameLst>
                                          <p:attrName>fill.on</p:attrName>
                                        </p:attrNameLst>
                                      </p:cBhvr>
                                      <p:to>
                                        <p:strVal val="true"/>
                                      </p:to>
                                    </p:set>
                                  </p:childTnLst>
                                </p:cTn>
                              </p:par>
                            </p:childTnLst>
                          </p:cTn>
                        </p:par>
                      </p:childTnLst>
                    </p:cTn>
                  </p:par>
                  <p:par>
                    <p:cTn id="30" fill="hold">
                      <p:stCondLst>
                        <p:cond delay="indefinite"/>
                      </p:stCondLst>
                      <p:childTnLst>
                        <p:par>
                          <p:cTn id="31" fill="hold">
                            <p:stCondLst>
                              <p:cond delay="0"/>
                            </p:stCondLst>
                            <p:childTnLst>
                              <p:par>
                                <p:cTn id="32" presetID="7" presetClass="emph" presetSubtype="1" nodeType="clickEffect">
                                  <p:stCondLst>
                                    <p:cond delay="0"/>
                                  </p:stCondLst>
                                  <p:childTnLst>
                                    <p:set>
                                      <p:cBhvr>
                                        <p:cTn id="33" dur="indefinite"/>
                                        <p:tgtEl>
                                          <p:spTgt spid="12"/>
                                        </p:tgtEl>
                                        <p:attrNameLst>
                                          <p:attrName>stroke.color</p:attrName>
                                        </p:attrNameLst>
                                      </p:cBhvr>
                                      <p:to>
                                        <p:clrVal>
                                          <a:srgbClr val="74C274"/>
                                        </p:clrVal>
                                      </p:to>
                                    </p:set>
                                    <p:set>
                                      <p:cBhvr>
                                        <p:cTn id="34" dur="indefinite"/>
                                        <p:tgtEl>
                                          <p:spTgt spid="12"/>
                                        </p:tgtEl>
                                        <p:attrNameLst>
                                          <p:attrName>stroke.on</p:attrName>
                                        </p:attrNameLst>
                                      </p:cBhvr>
                                      <p:to>
                                        <p:strVal val="true"/>
                                      </p:to>
                                    </p:set>
                                  </p:childTnLst>
                                </p:cTn>
                              </p:par>
                              <p:par>
                                <p:cTn id="35" presetID="1" presetClass="emph" presetSubtype="1" nodeType="withEffect">
                                  <p:stCondLst>
                                    <p:cond delay="0"/>
                                  </p:stCondLst>
                                  <p:childTnLst>
                                    <p:set>
                                      <p:cBhvr>
                                        <p:cTn id="36" dur="indefinite"/>
                                        <p:tgtEl>
                                          <p:spTgt spid="12"/>
                                        </p:tgtEl>
                                        <p:attrNameLst>
                                          <p:attrName>fillcolor</p:attrName>
                                        </p:attrNameLst>
                                      </p:cBhvr>
                                      <p:to>
                                        <p:clrVal>
                                          <a:srgbClr val="74C274"/>
                                        </p:clrVal>
                                      </p:to>
                                    </p:set>
                                    <p:set>
                                      <p:cBhvr>
                                        <p:cTn id="37" dur="indefinite"/>
                                        <p:tgtEl>
                                          <p:spTgt spid="12"/>
                                        </p:tgtEl>
                                        <p:attrNameLst>
                                          <p:attrName>fill.type</p:attrName>
                                        </p:attrNameLst>
                                      </p:cBhvr>
                                      <p:to>
                                        <p:strVal val="solid"/>
                                      </p:to>
                                    </p:set>
                                    <p:set>
                                      <p:cBhvr>
                                        <p:cTn id="38" dur="indefinite"/>
                                        <p:tgtEl>
                                          <p:spTgt spid="12"/>
                                        </p:tgtEl>
                                        <p:attrNameLst>
                                          <p:attrName>fill.on</p:attrName>
                                        </p:attrNameLst>
                                      </p:cBhvr>
                                      <p:to>
                                        <p:strVal val="true"/>
                                      </p:to>
                                    </p:set>
                                  </p:childTnLst>
                                </p:cTn>
                              </p:par>
                            </p:childTnLst>
                          </p:cTn>
                        </p:par>
                      </p:childTnLst>
                    </p:cTn>
                  </p:par>
                  <p:par>
                    <p:cTn id="39" fill="hold">
                      <p:stCondLst>
                        <p:cond delay="indefinite"/>
                      </p:stCondLst>
                      <p:childTnLst>
                        <p:par>
                          <p:cTn id="40" fill="hold">
                            <p:stCondLst>
                              <p:cond delay="0"/>
                            </p:stCondLst>
                            <p:childTnLst>
                              <p:par>
                                <p:cTn id="41" presetID="7" presetClass="emph" presetSubtype="1" nodeType="clickEffect">
                                  <p:stCondLst>
                                    <p:cond delay="0"/>
                                  </p:stCondLst>
                                  <p:childTnLst>
                                    <p:set>
                                      <p:cBhvr>
                                        <p:cTn id="42" dur="indefinite"/>
                                        <p:tgtEl>
                                          <p:spTgt spid="18"/>
                                        </p:tgtEl>
                                        <p:attrNameLst>
                                          <p:attrName>stroke.color</p:attrName>
                                        </p:attrNameLst>
                                      </p:cBhvr>
                                      <p:to>
                                        <p:clrVal>
                                          <a:srgbClr val="74C274"/>
                                        </p:clrVal>
                                      </p:to>
                                    </p:set>
                                    <p:set>
                                      <p:cBhvr>
                                        <p:cTn id="43" dur="indefinite"/>
                                        <p:tgtEl>
                                          <p:spTgt spid="18"/>
                                        </p:tgtEl>
                                        <p:attrNameLst>
                                          <p:attrName>stroke.on</p:attrName>
                                        </p:attrNameLst>
                                      </p:cBhvr>
                                      <p:to>
                                        <p:strVal val="true"/>
                                      </p:to>
                                    </p:set>
                                  </p:childTnLst>
                                </p:cTn>
                              </p:par>
                              <p:par>
                                <p:cTn id="44" presetID="1" presetClass="emph" presetSubtype="1" nodeType="withEffect">
                                  <p:stCondLst>
                                    <p:cond delay="0"/>
                                  </p:stCondLst>
                                  <p:childTnLst>
                                    <p:set>
                                      <p:cBhvr>
                                        <p:cTn id="45" dur="indefinite"/>
                                        <p:tgtEl>
                                          <p:spTgt spid="18"/>
                                        </p:tgtEl>
                                        <p:attrNameLst>
                                          <p:attrName>fillcolor</p:attrName>
                                        </p:attrNameLst>
                                      </p:cBhvr>
                                      <p:to>
                                        <p:clrVal>
                                          <a:srgbClr val="74C274"/>
                                        </p:clrVal>
                                      </p:to>
                                    </p:set>
                                    <p:set>
                                      <p:cBhvr>
                                        <p:cTn id="46" dur="indefinite"/>
                                        <p:tgtEl>
                                          <p:spTgt spid="18"/>
                                        </p:tgtEl>
                                        <p:attrNameLst>
                                          <p:attrName>fill.type</p:attrName>
                                        </p:attrNameLst>
                                      </p:cBhvr>
                                      <p:to>
                                        <p:strVal val="solid"/>
                                      </p:to>
                                    </p:set>
                                    <p:set>
                                      <p:cBhvr>
                                        <p:cTn id="47" dur="indefinite"/>
                                        <p:tgtEl>
                                          <p:spTgt spid="1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Choisissez la bonne réponse.</a:t>
            </a:r>
          </a:p>
        </p:txBody>
      </p:sp>
      <p:sp>
        <p:nvSpPr>
          <p:cNvPr id="10" name="TextBox 9">
            <a:extLst>
              <a:ext uri="{FF2B5EF4-FFF2-40B4-BE49-F238E27FC236}">
                <a16:creationId xmlns:a16="http://schemas.microsoft.com/office/drawing/2014/main" id="{9DFAE123-F4D2-4D2C-BF20-A47DC7E934A6}"/>
              </a:ext>
            </a:extLst>
          </p:cNvPr>
          <p:cNvSpPr txBox="1"/>
          <p:nvPr/>
        </p:nvSpPr>
        <p:spPr>
          <a:xfrm>
            <a:off x="442437" y="1444147"/>
            <a:ext cx="8541304" cy="1384995"/>
          </a:xfrm>
          <a:prstGeom prst="rect">
            <a:avLst/>
          </a:prstGeom>
          <a:noFill/>
        </p:spPr>
        <p:txBody>
          <a:bodyPr wrap="square">
            <a:spAutoFit/>
          </a:bodyPr>
          <a:lstStyle/>
          <a:p>
            <a:pPr>
              <a:spcAft>
                <a:spcPts val="800"/>
              </a:spcAft>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Sarah a 300 000 L.L. Si elle dépense les cinq sixièmes de son argent pour acheter une robe, combien d'argent lui reste-t-il ? </a:t>
            </a:r>
          </a:p>
        </p:txBody>
      </p:sp>
      <p:pic>
        <p:nvPicPr>
          <p:cNvPr id="3" name="Picture 2">
            <a:extLst>
              <a:ext uri="{FF2B5EF4-FFF2-40B4-BE49-F238E27FC236}">
                <a16:creationId xmlns:a16="http://schemas.microsoft.com/office/drawing/2014/main" id="{06DB0481-94E5-406E-8759-BBFD5D7D445D}"/>
              </a:ext>
            </a:extLst>
          </p:cNvPr>
          <p:cNvPicPr>
            <a:picLocks noChangeAspect="1"/>
          </p:cNvPicPr>
          <p:nvPr/>
        </p:nvPicPr>
        <p:blipFill>
          <a:blip r:embed="rId4"/>
          <a:srcRect/>
          <a:stretch/>
        </p:blipFill>
        <p:spPr>
          <a:xfrm>
            <a:off x="8604290" y="2139161"/>
            <a:ext cx="3022960" cy="4146538"/>
          </a:xfrm>
          <a:prstGeom prst="rect">
            <a:avLst/>
          </a:prstGeom>
        </p:spPr>
      </p:pic>
      <p:sp>
        <p:nvSpPr>
          <p:cNvPr id="20" name="Rectangle: Rounded Corners 19">
            <a:extLst>
              <a:ext uri="{FF2B5EF4-FFF2-40B4-BE49-F238E27FC236}">
                <a16:creationId xmlns:a16="http://schemas.microsoft.com/office/drawing/2014/main" id="{CBDA96ED-1A7C-478E-80C3-531C0E88D764}"/>
              </a:ext>
            </a:extLst>
          </p:cNvPr>
          <p:cNvSpPr/>
          <p:nvPr/>
        </p:nvSpPr>
        <p:spPr>
          <a:xfrm>
            <a:off x="1037411" y="3132077"/>
            <a:ext cx="2550299" cy="593846"/>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50 000 LL.</a:t>
            </a:r>
          </a:p>
        </p:txBody>
      </p:sp>
      <p:sp>
        <p:nvSpPr>
          <p:cNvPr id="23" name="Rectangle: Rounded Corners 22">
            <a:extLst>
              <a:ext uri="{FF2B5EF4-FFF2-40B4-BE49-F238E27FC236}">
                <a16:creationId xmlns:a16="http://schemas.microsoft.com/office/drawing/2014/main" id="{93017CE5-06C2-45DA-B680-72B45EDAE124}"/>
              </a:ext>
            </a:extLst>
          </p:cNvPr>
          <p:cNvSpPr/>
          <p:nvPr/>
        </p:nvSpPr>
        <p:spPr>
          <a:xfrm>
            <a:off x="1037412" y="4038128"/>
            <a:ext cx="2550299" cy="593846"/>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100 000 LL.</a:t>
            </a:r>
          </a:p>
        </p:txBody>
      </p:sp>
      <p:sp>
        <p:nvSpPr>
          <p:cNvPr id="24" name="Rectangle: Rounded Corners 23">
            <a:extLst>
              <a:ext uri="{FF2B5EF4-FFF2-40B4-BE49-F238E27FC236}">
                <a16:creationId xmlns:a16="http://schemas.microsoft.com/office/drawing/2014/main" id="{A7A5D829-9E78-4084-B147-B2BC42128CD4}"/>
              </a:ext>
            </a:extLst>
          </p:cNvPr>
          <p:cNvSpPr/>
          <p:nvPr/>
        </p:nvSpPr>
        <p:spPr>
          <a:xfrm>
            <a:off x="1037411" y="4944179"/>
            <a:ext cx="2550299" cy="593846"/>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150 000 LL.</a:t>
            </a:r>
          </a:p>
        </p:txBody>
      </p:sp>
      <p:sp>
        <p:nvSpPr>
          <p:cNvPr id="25" name="Rectangle: Rounded Corners 24">
            <a:extLst>
              <a:ext uri="{FF2B5EF4-FFF2-40B4-BE49-F238E27FC236}">
                <a16:creationId xmlns:a16="http://schemas.microsoft.com/office/drawing/2014/main" id="{E6855BAE-60A8-48A5-A918-190318428641}"/>
              </a:ext>
            </a:extLst>
          </p:cNvPr>
          <p:cNvSpPr/>
          <p:nvPr/>
        </p:nvSpPr>
        <p:spPr>
          <a:xfrm>
            <a:off x="4474748" y="4038128"/>
            <a:ext cx="2550299" cy="593846"/>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250 000 LL.</a:t>
            </a:r>
          </a:p>
        </p:txBody>
      </p:sp>
      <p:sp>
        <p:nvSpPr>
          <p:cNvPr id="26" name="Rectangle: Rounded Corners 25">
            <a:extLst>
              <a:ext uri="{FF2B5EF4-FFF2-40B4-BE49-F238E27FC236}">
                <a16:creationId xmlns:a16="http://schemas.microsoft.com/office/drawing/2014/main" id="{D0D5F143-A99E-4305-92E6-7BFE44F62C01}"/>
              </a:ext>
            </a:extLst>
          </p:cNvPr>
          <p:cNvSpPr/>
          <p:nvPr/>
        </p:nvSpPr>
        <p:spPr>
          <a:xfrm>
            <a:off x="4474748" y="3132077"/>
            <a:ext cx="2550299" cy="593846"/>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200 000 LL.</a:t>
            </a:r>
          </a:p>
        </p:txBody>
      </p:sp>
      <p:pic>
        <p:nvPicPr>
          <p:cNvPr id="11" name="Picture 10">
            <a:extLst>
              <a:ext uri="{FF2B5EF4-FFF2-40B4-BE49-F238E27FC236}">
                <a16:creationId xmlns:a16="http://schemas.microsoft.com/office/drawing/2014/main" id="{B9D342CB-7B2A-4CE1-BAEE-8D2C1658FDF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260350" flipH="1">
            <a:off x="11323841" y="6005733"/>
            <a:ext cx="753307" cy="753307"/>
          </a:xfrm>
          <a:prstGeom prst="rect">
            <a:avLst/>
          </a:prstGeom>
        </p:spPr>
      </p:pic>
    </p:spTree>
    <p:custDataLst>
      <p:tags r:id="rId1"/>
    </p:custDataLst>
    <p:extLst>
      <p:ext uri="{BB962C8B-B14F-4D97-AF65-F5344CB8AC3E}">
        <p14:creationId xmlns:p14="http://schemas.microsoft.com/office/powerpoint/2010/main" val="350071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indefinite"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26"/>
                    </p:tgtEl>
                  </p:cond>
                </p:stCondLst>
                <p:endSync evt="end" delay="0">
                  <p:rtn val="all"/>
                </p:endSync>
                <p:childTnLst>
                  <p:par>
                    <p:cTn id="9" fill="hold">
                      <p:stCondLst>
                        <p:cond delay="0"/>
                      </p:stCondLst>
                      <p:childTnLst>
                        <p:par>
                          <p:cTn id="10" fill="hold">
                            <p:stCondLst>
                              <p:cond delay="0"/>
                            </p:stCondLst>
                            <p:childTnLst>
                              <p:par>
                                <p:cTn id="11" presetID="26" presetClass="emph" presetSubtype="0" fill="hold" grpId="0" nodeType="clickEffect">
                                  <p:stCondLst>
                                    <p:cond delay="0"/>
                                  </p:stCondLst>
                                  <p:childTnLst>
                                    <p:animEffect transition="out" filter="fade">
                                      <p:cBhvr>
                                        <p:cTn id="12" dur="500" tmFilter="0, 0; .2, .5; .8, .5; 1, 0"/>
                                        <p:tgtEl>
                                          <p:spTgt spid="26"/>
                                        </p:tgtEl>
                                      </p:cBhvr>
                                    </p:animEffect>
                                    <p:animScale>
                                      <p:cBhvr>
                                        <p:cTn id="13" dur="250" autoRev="1" fill="hold"/>
                                        <p:tgtEl>
                                          <p:spTgt spid="26"/>
                                        </p:tgtEl>
                                      </p:cBhvr>
                                      <p:by x="105000" y="105000"/>
                                    </p:animScale>
                                  </p:childTnLst>
                                </p:cTn>
                              </p:par>
                            </p:childTnLst>
                          </p:cTn>
                        </p:par>
                      </p:childTnLst>
                    </p:cTn>
                  </p:par>
                </p:childTnLst>
              </p:cTn>
              <p:nextCondLst>
                <p:cond evt="onClick" delay="0">
                  <p:tgtEl>
                    <p:spTgt spid="26"/>
                  </p:tgtEl>
                </p:cond>
              </p:nextCondLst>
            </p:seq>
            <p:seq concurrent="1" nextAc="seek">
              <p:cTn id="14" restart="whenNotActive" fill="hold" evtFilter="cancelBubble" nodeType="interactiveSeq">
                <p:stCondLst>
                  <p:cond evt="onClick" delay="0">
                    <p:tgtEl>
                      <p:spTgt spid="25"/>
                    </p:tgtEl>
                  </p:cond>
                </p:stCondLst>
                <p:endSync evt="end" delay="0">
                  <p:rtn val="all"/>
                </p:endSync>
                <p:childTnLst>
                  <p:par>
                    <p:cTn id="15" fill="hold">
                      <p:stCondLst>
                        <p:cond delay="0"/>
                      </p:stCondLst>
                      <p:childTnLst>
                        <p:par>
                          <p:cTn id="16" fill="hold">
                            <p:stCondLst>
                              <p:cond delay="0"/>
                            </p:stCondLst>
                            <p:childTnLst>
                              <p:par>
                                <p:cTn id="17" presetID="26" presetClass="emph" presetSubtype="0" fill="hold" grpId="0" nodeType="clickEffect">
                                  <p:stCondLst>
                                    <p:cond delay="0"/>
                                  </p:stCondLst>
                                  <p:childTnLst>
                                    <p:animEffect transition="out" filter="fade">
                                      <p:cBhvr>
                                        <p:cTn id="18" dur="500" tmFilter="0, 0; .2, .5; .8, .5; 1, 0"/>
                                        <p:tgtEl>
                                          <p:spTgt spid="25"/>
                                        </p:tgtEl>
                                      </p:cBhvr>
                                    </p:animEffect>
                                    <p:animScale>
                                      <p:cBhvr>
                                        <p:cTn id="19" dur="250" autoRev="1" fill="hold"/>
                                        <p:tgtEl>
                                          <p:spTgt spid="25"/>
                                        </p:tgtEl>
                                      </p:cBhvr>
                                      <p:by x="105000" y="105000"/>
                                    </p:animScale>
                                  </p:childTnLst>
                                </p:cTn>
                              </p:par>
                            </p:childTnLst>
                          </p:cTn>
                        </p:par>
                      </p:childTnLst>
                    </p:cTn>
                  </p:par>
                </p:childTnLst>
              </p:cTn>
              <p:nextCondLst>
                <p:cond evt="onClick" delay="0">
                  <p:tgtEl>
                    <p:spTgt spid="25"/>
                  </p:tgtEl>
                </p:cond>
              </p:nextCondLst>
            </p:seq>
            <p:seq concurrent="1" nextAc="seek">
              <p:cTn id="20" restart="whenNotActive" fill="hold" evtFilter="cancelBubble" nodeType="interactiveSeq">
                <p:stCondLst>
                  <p:cond evt="onClick" delay="0">
                    <p:tgtEl>
                      <p:spTgt spid="23"/>
                    </p:tgtEl>
                  </p:cond>
                </p:stCondLst>
                <p:endSync evt="end" delay="0">
                  <p:rtn val="all"/>
                </p:endSync>
                <p:childTnLst>
                  <p:par>
                    <p:cTn id="21" fill="hold">
                      <p:stCondLst>
                        <p:cond delay="0"/>
                      </p:stCondLst>
                      <p:childTnLst>
                        <p:par>
                          <p:cTn id="22" fill="hold">
                            <p:stCondLst>
                              <p:cond delay="0"/>
                            </p:stCondLst>
                            <p:childTnLst>
                              <p:par>
                                <p:cTn id="23" presetID="26" presetClass="emph" presetSubtype="0" fill="hold" grpId="0" nodeType="clickEffect">
                                  <p:stCondLst>
                                    <p:cond delay="0"/>
                                  </p:stCondLst>
                                  <p:childTnLst>
                                    <p:animEffect transition="out" filter="fade">
                                      <p:cBhvr>
                                        <p:cTn id="24" dur="500" tmFilter="0, 0; .2, .5; .8, .5; 1, 0"/>
                                        <p:tgtEl>
                                          <p:spTgt spid="23"/>
                                        </p:tgtEl>
                                      </p:cBhvr>
                                    </p:animEffect>
                                    <p:animScale>
                                      <p:cBhvr>
                                        <p:cTn id="25" dur="250" autoRev="1" fill="hold"/>
                                        <p:tgtEl>
                                          <p:spTgt spid="23"/>
                                        </p:tgtEl>
                                      </p:cBhvr>
                                      <p:by x="105000" y="105000"/>
                                    </p:animScale>
                                  </p:childTnLst>
                                </p:cTn>
                              </p:par>
                            </p:childTnLst>
                          </p:cTn>
                        </p:par>
                      </p:childTnLst>
                    </p:cTn>
                  </p:par>
                </p:childTnLst>
              </p:cTn>
              <p:nextCondLst>
                <p:cond evt="onClick" delay="0">
                  <p:tgtEl>
                    <p:spTgt spid="23"/>
                  </p:tgtEl>
                </p:cond>
              </p:nextCondLst>
            </p:seq>
            <p:seq concurrent="1" nextAc="seek">
              <p:cTn id="26" restart="whenNotActive" fill="hold" evtFilter="cancelBubble" nodeType="interactiveSeq">
                <p:stCondLst>
                  <p:cond evt="onClick" delay="0">
                    <p:tgtEl>
                      <p:spTgt spid="24"/>
                    </p:tgtEl>
                  </p:cond>
                </p:stCondLst>
                <p:endSync evt="end" delay="0">
                  <p:rtn val="all"/>
                </p:endSync>
                <p:childTnLst>
                  <p:par>
                    <p:cTn id="27" fill="hold">
                      <p:stCondLst>
                        <p:cond delay="0"/>
                      </p:stCondLst>
                      <p:childTnLst>
                        <p:par>
                          <p:cTn id="28" fill="hold">
                            <p:stCondLst>
                              <p:cond delay="0"/>
                            </p:stCondLst>
                            <p:childTnLst>
                              <p:par>
                                <p:cTn id="29" presetID="26" presetClass="emph" presetSubtype="0" fill="hold" grpId="0" nodeType="clickEffect">
                                  <p:stCondLst>
                                    <p:cond delay="0"/>
                                  </p:stCondLst>
                                  <p:childTnLst>
                                    <p:animEffect transition="out" filter="fade">
                                      <p:cBhvr>
                                        <p:cTn id="30" dur="500" tmFilter="0, 0; .2, .5; .8, .5; 1, 0"/>
                                        <p:tgtEl>
                                          <p:spTgt spid="24"/>
                                        </p:tgtEl>
                                      </p:cBhvr>
                                    </p:animEffect>
                                    <p:animScale>
                                      <p:cBhvr>
                                        <p:cTn id="31" dur="250" autoRev="1" fill="hold"/>
                                        <p:tgtEl>
                                          <p:spTgt spid="24"/>
                                        </p:tgtEl>
                                      </p:cBhvr>
                                      <p:by x="105000" y="105000"/>
                                    </p:animScale>
                                  </p:childTnLst>
                                </p:cTn>
                              </p:par>
                            </p:childTnLst>
                          </p:cTn>
                        </p:par>
                      </p:childTnLst>
                    </p:cTn>
                  </p:par>
                </p:childTnLst>
              </p:cTn>
              <p:nextCondLst>
                <p:cond evt="onClick" delay="0">
                  <p:tgtEl>
                    <p:spTgt spid="24"/>
                  </p:tgtEl>
                </p:cond>
              </p:nextCondLst>
            </p:seq>
            <p:seq concurrent="1" nextAc="seek">
              <p:cTn id="32" restart="whenNotActive" fill="hold" evtFilter="cancelBubble" nodeType="interactiveSeq">
                <p:stCondLst>
                  <p:cond evt="onClick" delay="0">
                    <p:tgtEl>
                      <p:spTgt spid="20"/>
                    </p:tgtEl>
                  </p:cond>
                </p:stCondLst>
                <p:endSync evt="end" delay="0">
                  <p:rtn val="all"/>
                </p:endSync>
                <p:childTnLst>
                  <p:par>
                    <p:cTn id="33" fill="hold">
                      <p:stCondLst>
                        <p:cond delay="0"/>
                      </p:stCondLst>
                      <p:childTnLst>
                        <p:par>
                          <p:cTn id="34" fill="hold">
                            <p:stCondLst>
                              <p:cond delay="0"/>
                            </p:stCondLst>
                            <p:childTnLst>
                              <p:par>
                                <p:cTn id="35" presetID="19" presetClass="emph" presetSubtype="0" fill="hold" grpId="0" nodeType="clickEffect">
                                  <p:stCondLst>
                                    <p:cond delay="0"/>
                                  </p:stCondLst>
                                  <p:childTnLst>
                                    <p:animClr clrSpc="rgb" dir="cw">
                                      <p:cBhvr override="childStyle">
                                        <p:cTn id="36" dur="500" fill="hold"/>
                                        <p:tgtEl>
                                          <p:spTgt spid="20"/>
                                        </p:tgtEl>
                                        <p:attrNameLst>
                                          <p:attrName>style.color</p:attrName>
                                        </p:attrNameLst>
                                      </p:cBhvr>
                                      <p:to>
                                        <a:srgbClr val="74C274"/>
                                      </p:to>
                                    </p:animClr>
                                    <p:animClr clrSpc="rgb" dir="cw">
                                      <p:cBhvr>
                                        <p:cTn id="37" dur="500" fill="hold"/>
                                        <p:tgtEl>
                                          <p:spTgt spid="20"/>
                                        </p:tgtEl>
                                        <p:attrNameLst>
                                          <p:attrName>fillcolor</p:attrName>
                                        </p:attrNameLst>
                                      </p:cBhvr>
                                      <p:to>
                                        <a:srgbClr val="74C274"/>
                                      </p:to>
                                    </p:animClr>
                                    <p:set>
                                      <p:cBhvr>
                                        <p:cTn id="38" dur="500" fill="hold"/>
                                        <p:tgtEl>
                                          <p:spTgt spid="20"/>
                                        </p:tgtEl>
                                        <p:attrNameLst>
                                          <p:attrName>fill.type</p:attrName>
                                        </p:attrNameLst>
                                      </p:cBhvr>
                                      <p:to>
                                        <p:strVal val="solid"/>
                                      </p:to>
                                    </p:set>
                                    <p:set>
                                      <p:cBhvr>
                                        <p:cTn id="39" dur="500" fill="hold"/>
                                        <p:tgtEl>
                                          <p:spTgt spid="20"/>
                                        </p:tgtEl>
                                        <p:attrNameLst>
                                          <p:attrName>fill.on</p:attrName>
                                        </p:attrNameLst>
                                      </p:cBhvr>
                                      <p:to>
                                        <p:strVal val="true"/>
                                      </p:to>
                                    </p:set>
                                  </p:childTnLst>
                                </p:cTn>
                              </p:par>
                              <p:par>
                                <p:cTn id="40" presetID="3" presetClass="emph" presetSubtype="2" fill="hold" grpId="1" nodeType="withEffect">
                                  <p:stCondLst>
                                    <p:cond delay="0"/>
                                  </p:stCondLst>
                                  <p:childTnLst>
                                    <p:animClr clrSpc="rgb" dir="cw">
                                      <p:cBhvr override="childStyle">
                                        <p:cTn id="41" dur="500" fill="hold"/>
                                        <p:tgtEl>
                                          <p:spTgt spid="20"/>
                                        </p:tgtEl>
                                        <p:attrNameLst>
                                          <p:attrName>style.color</p:attrName>
                                        </p:attrNameLst>
                                      </p:cBhvr>
                                      <p:to>
                                        <a:srgbClr val="FFFFFF"/>
                                      </p:to>
                                    </p:animClr>
                                  </p:childTnLst>
                                </p:cTn>
                              </p:par>
                            </p:childTnLst>
                          </p:cTn>
                        </p:par>
                      </p:childTnLst>
                    </p:cTn>
                  </p:par>
                </p:childTnLst>
              </p:cTn>
              <p:nextCondLst>
                <p:cond evt="onClick" delay="0">
                  <p:tgtEl>
                    <p:spTgt spid="20"/>
                  </p:tgtEl>
                </p:cond>
              </p:nextCondLst>
            </p:seq>
          </p:childTnLst>
        </p:cTn>
      </p:par>
    </p:tnLst>
    <p:bldLst>
      <p:bldP spid="20" grpId="0" animBg="1"/>
      <p:bldP spid="20" grpId="1" animBg="1"/>
      <p:bldP spid="23" grpId="0" animBg="1"/>
      <p:bldP spid="24" grpId="0" animBg="1"/>
      <p:bldP spid="25" grpId="0" animBg="1"/>
      <p:bldP spid="2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Qui a raison, Karim ou Aya ?</a:t>
            </a:r>
          </a:p>
        </p:txBody>
      </p:sp>
      <p:sp>
        <p:nvSpPr>
          <p:cNvPr id="10" name="TextBox 9">
            <a:extLst>
              <a:ext uri="{FF2B5EF4-FFF2-40B4-BE49-F238E27FC236}">
                <a16:creationId xmlns:a16="http://schemas.microsoft.com/office/drawing/2014/main" id="{9DFAE123-F4D2-4D2C-BF20-A47DC7E934A6}"/>
              </a:ext>
            </a:extLst>
          </p:cNvPr>
          <p:cNvSpPr txBox="1"/>
          <p:nvPr/>
        </p:nvSpPr>
        <p:spPr>
          <a:xfrm>
            <a:off x="389044" y="1345920"/>
            <a:ext cx="9440757" cy="954107"/>
          </a:xfrm>
          <a:prstGeom prst="rect">
            <a:avLst/>
          </a:prstGeom>
          <a:noFill/>
        </p:spPr>
        <p:txBody>
          <a:bodyPr wrap="square">
            <a:spAutoFit/>
          </a:bodyPr>
          <a:lstStyle/>
          <a:p>
            <a:pPr>
              <a:spcAft>
                <a:spcPts val="800"/>
              </a:spcAft>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Karim et Aya ont tous deux essayé de trouver les trois huitièmes de 24. Qui des deux a raison ?</a:t>
            </a:r>
          </a:p>
        </p:txBody>
      </p:sp>
      <p:sp>
        <p:nvSpPr>
          <p:cNvPr id="20" name="Rectangle: Rounded Corners 19">
            <a:extLst>
              <a:ext uri="{FF2B5EF4-FFF2-40B4-BE49-F238E27FC236}">
                <a16:creationId xmlns:a16="http://schemas.microsoft.com/office/drawing/2014/main" id="{CBDA96ED-1A7C-478E-80C3-531C0E88D764}"/>
              </a:ext>
            </a:extLst>
          </p:cNvPr>
          <p:cNvSpPr/>
          <p:nvPr/>
        </p:nvSpPr>
        <p:spPr>
          <a:xfrm>
            <a:off x="5771213" y="2720723"/>
            <a:ext cx="2550299" cy="593846"/>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Karim</a:t>
            </a:r>
          </a:p>
        </p:txBody>
      </p:sp>
      <p:sp>
        <p:nvSpPr>
          <p:cNvPr id="26" name="Rectangle: Rounded Corners 25">
            <a:extLst>
              <a:ext uri="{FF2B5EF4-FFF2-40B4-BE49-F238E27FC236}">
                <a16:creationId xmlns:a16="http://schemas.microsoft.com/office/drawing/2014/main" id="{D0D5F143-A99E-4305-92E6-7BFE44F62C01}"/>
              </a:ext>
            </a:extLst>
          </p:cNvPr>
          <p:cNvSpPr/>
          <p:nvPr/>
        </p:nvSpPr>
        <p:spPr>
          <a:xfrm>
            <a:off x="555077" y="2720723"/>
            <a:ext cx="2550299" cy="593846"/>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Aya</a:t>
            </a:r>
          </a:p>
        </p:txBody>
      </p:sp>
      <mc:AlternateContent xmlns:mc="http://schemas.openxmlformats.org/markup-compatibility/2006" xmlns:a14="http://schemas.microsoft.com/office/drawing/2010/main">
        <mc:Choice Requires="a14">
          <p:sp>
            <p:nvSpPr>
              <p:cNvPr id="11" name="Oval Callout 32">
                <a:extLst>
                  <a:ext uri="{FF2B5EF4-FFF2-40B4-BE49-F238E27FC236}">
                    <a16:creationId xmlns:a16="http://schemas.microsoft.com/office/drawing/2014/main" id="{BA2DB51D-6EF3-4B7A-A453-350CE93ADE34}"/>
                  </a:ext>
                </a:extLst>
              </p:cNvPr>
              <p:cNvSpPr/>
              <p:nvPr/>
            </p:nvSpPr>
            <p:spPr>
              <a:xfrm>
                <a:off x="2604453" y="3451451"/>
                <a:ext cx="2823599" cy="1343025"/>
              </a:xfrm>
              <a:prstGeom prst="wedgeEllipseCallout">
                <a:avLst>
                  <a:gd name="adj1" fmla="val -69337"/>
                  <a:gd name="adj2" fmla="val 219"/>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r>
                        <a:rPr lang="en-US" sz="2800" i="1" smtClean="0">
                          <a:solidFill>
                            <a:schemeClr val="tx1">
                              <a:lumMod val="65000"/>
                              <a:lumOff val="35000"/>
                            </a:schemeClr>
                          </a:solidFill>
                          <a:effectLst/>
                          <a:latin typeface="Cambria Math" panose="02040503050406030204" pitchFamily="18" charset="0"/>
                          <a:ea typeface="Calibri" panose="020F0502020204030204" pitchFamily="34" charset="0"/>
                          <a:cs typeface="Arial" panose="020B0604020202020204" pitchFamily="34" charset="0"/>
                        </a:rPr>
                        <m:t>24÷3=8</m:t>
                      </m:r>
                    </m:oMath>
                  </m:oMathPara>
                </a14:m>
                <a:endParaRPr lang="en-US" sz="28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r>
                        <a:rPr lang="en-US" sz="2800" i="1">
                          <a:solidFill>
                            <a:schemeClr val="tx1">
                              <a:lumMod val="65000"/>
                              <a:lumOff val="35000"/>
                            </a:schemeClr>
                          </a:solidFill>
                          <a:effectLst/>
                          <a:latin typeface="Cambria Math" panose="02040503050406030204" pitchFamily="18" charset="0"/>
                          <a:ea typeface="Times New Roman" panose="02020603050405020304" pitchFamily="18" charset="0"/>
                          <a:cs typeface="Arial" panose="020B0604020202020204" pitchFamily="34" charset="0"/>
                        </a:rPr>
                        <m:t>8×8=64</m:t>
                      </m:r>
                    </m:oMath>
                  </m:oMathPara>
                </a14:m>
                <a:endParaRPr lang="en-US" sz="28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1" name="Oval Callout 32">
                <a:extLst>
                  <a:ext uri="{FF2B5EF4-FFF2-40B4-BE49-F238E27FC236}">
                    <a16:creationId xmlns:a16="http://schemas.microsoft.com/office/drawing/2014/main" id="{BA2DB51D-6EF3-4B7A-A453-350CE93ADE34}"/>
                  </a:ext>
                </a:extLst>
              </p:cNvPr>
              <p:cNvSpPr>
                <a:spLocks noRot="1" noChangeAspect="1" noMove="1" noResize="1" noEditPoints="1" noAdjustHandles="1" noChangeArrowheads="1" noChangeShapeType="1" noTextEdit="1"/>
              </p:cNvSpPr>
              <p:nvPr/>
            </p:nvSpPr>
            <p:spPr>
              <a:xfrm>
                <a:off x="2604453" y="3451451"/>
                <a:ext cx="2823599" cy="1343025"/>
              </a:xfrm>
              <a:prstGeom prst="wedgeEllipseCallout">
                <a:avLst>
                  <a:gd name="adj1" fmla="val -69337"/>
                  <a:gd name="adj2" fmla="val 219"/>
                </a:avLst>
              </a:prstGeom>
              <a:blipFill>
                <a:blip r:embed="rId4"/>
                <a:stretch>
                  <a:fillRect/>
                </a:stretch>
              </a:blipFill>
              <a:ln w="12700" cap="flat" cmpd="sng" algn="ctr">
                <a:solidFill>
                  <a:srgbClr val="5B9BD5">
                    <a:shade val="50000"/>
                  </a:srgbClr>
                </a:solidFill>
                <a:prstDash val="solid"/>
                <a:miter lim="800000"/>
              </a:ln>
              <a:effectLst/>
            </p:spPr>
            <p:txBody>
              <a:bodyPr/>
              <a:lstStyle/>
              <a:p>
                <a:r>
                  <a:rPr lang="en-US">
                    <a:noFill/>
                  </a:rPr>
                  <a:t> </a:t>
                </a:r>
              </a:p>
            </p:txBody>
          </p:sp>
        </mc:Fallback>
      </mc:AlternateContent>
      <p:pic>
        <p:nvPicPr>
          <p:cNvPr id="12" name="Picture 11">
            <a:extLst>
              <a:ext uri="{FF2B5EF4-FFF2-40B4-BE49-F238E27FC236}">
                <a16:creationId xmlns:a16="http://schemas.microsoft.com/office/drawing/2014/main" id="{E309D17C-C08E-41CF-ADCA-6CED6536C1DC}"/>
              </a:ext>
            </a:extLst>
          </p:cNvPr>
          <p:cNvPicPr/>
          <p:nvPr/>
        </p:nvPicPr>
        <p:blipFill>
          <a:blip r:embed="rId5"/>
          <a:srcRect/>
          <a:stretch/>
        </p:blipFill>
        <p:spPr>
          <a:xfrm>
            <a:off x="968913" y="3429000"/>
            <a:ext cx="1329125" cy="2971130"/>
          </a:xfrm>
          <a:prstGeom prst="rect">
            <a:avLst/>
          </a:prstGeom>
        </p:spPr>
      </p:pic>
      <p:pic>
        <p:nvPicPr>
          <p:cNvPr id="13" name="Picture 12">
            <a:extLst>
              <a:ext uri="{FF2B5EF4-FFF2-40B4-BE49-F238E27FC236}">
                <a16:creationId xmlns:a16="http://schemas.microsoft.com/office/drawing/2014/main" id="{36EACD7E-693A-47BA-9089-05B8E45C4E28}"/>
              </a:ext>
            </a:extLst>
          </p:cNvPr>
          <p:cNvPicPr/>
          <p:nvPr/>
        </p:nvPicPr>
        <p:blipFill>
          <a:blip r:embed="rId6"/>
          <a:srcRect/>
          <a:stretch/>
        </p:blipFill>
        <p:spPr>
          <a:xfrm>
            <a:off x="6565187" y="3314570"/>
            <a:ext cx="1528702" cy="2971129"/>
          </a:xfrm>
          <a:prstGeom prst="rect">
            <a:avLst/>
          </a:prstGeom>
        </p:spPr>
      </p:pic>
      <mc:AlternateContent xmlns:mc="http://schemas.openxmlformats.org/markup-compatibility/2006" xmlns:a14="http://schemas.microsoft.com/office/drawing/2010/main">
        <mc:Choice Requires="a14">
          <p:sp>
            <p:nvSpPr>
              <p:cNvPr id="14" name="Oval Callout 33">
                <a:extLst>
                  <a:ext uri="{FF2B5EF4-FFF2-40B4-BE49-F238E27FC236}">
                    <a16:creationId xmlns:a16="http://schemas.microsoft.com/office/drawing/2014/main" id="{B7E3891D-750A-452E-9C12-85A74ADF1C4B}"/>
                  </a:ext>
                </a:extLst>
              </p:cNvPr>
              <p:cNvSpPr/>
              <p:nvPr/>
            </p:nvSpPr>
            <p:spPr>
              <a:xfrm>
                <a:off x="8175747" y="3182030"/>
                <a:ext cx="2823599" cy="1600199"/>
              </a:xfrm>
              <a:prstGeom prst="wedgeEllipseCallout">
                <a:avLst>
                  <a:gd name="adj1" fmla="val -66941"/>
                  <a:gd name="adj2" fmla="val 4605"/>
                </a:avLst>
              </a:prstGeom>
              <a:no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r>
                        <a:rPr lang="en-US" sz="2800" i="1" smtClean="0">
                          <a:solidFill>
                            <a:schemeClr val="tx1">
                              <a:lumMod val="65000"/>
                              <a:lumOff val="35000"/>
                            </a:schemeClr>
                          </a:solidFill>
                          <a:effectLst/>
                          <a:latin typeface="Cambria Math" panose="02040503050406030204" pitchFamily="18" charset="0"/>
                          <a:ea typeface="Calibri" panose="020F0502020204030204" pitchFamily="34" charset="0"/>
                          <a:cs typeface="Arial" panose="020B0604020202020204" pitchFamily="34" charset="0"/>
                        </a:rPr>
                        <m:t>24÷8=3</m:t>
                      </m:r>
                    </m:oMath>
                  </m:oMathPara>
                </a14:m>
                <a:endParaRPr lang="en-US" sz="28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a:p>
                <a:pPr marL="0" marR="0" algn="ctr">
                  <a:lnSpc>
                    <a:spcPct val="107000"/>
                  </a:lnSpc>
                  <a:spcBef>
                    <a:spcPts val="0"/>
                  </a:spcBef>
                  <a:spcAft>
                    <a:spcPts val="800"/>
                  </a:spcAft>
                </a:pPr>
                <a14:m>
                  <m:oMathPara xmlns:m="http://schemas.openxmlformats.org/officeDocument/2006/math">
                    <m:oMathParaPr>
                      <m:jc m:val="centerGroup"/>
                    </m:oMathParaPr>
                    <m:oMath xmlns:m="http://schemas.openxmlformats.org/officeDocument/2006/math">
                      <m:r>
                        <a:rPr lang="en-US" sz="2800" i="1">
                          <a:solidFill>
                            <a:schemeClr val="tx1">
                              <a:lumMod val="65000"/>
                              <a:lumOff val="35000"/>
                            </a:schemeClr>
                          </a:solidFill>
                          <a:effectLst/>
                          <a:latin typeface="Cambria Math" panose="02040503050406030204" pitchFamily="18" charset="0"/>
                          <a:ea typeface="Times New Roman" panose="02020603050405020304" pitchFamily="18" charset="0"/>
                          <a:cs typeface="Arial" panose="020B0604020202020204" pitchFamily="34" charset="0"/>
                        </a:rPr>
                        <m:t>3×3=9</m:t>
                      </m:r>
                    </m:oMath>
                  </m:oMathPara>
                </a14:m>
                <a:endParaRPr lang="en-US" sz="28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14" name="Oval Callout 33">
                <a:extLst>
                  <a:ext uri="{FF2B5EF4-FFF2-40B4-BE49-F238E27FC236}">
                    <a16:creationId xmlns:a16="http://schemas.microsoft.com/office/drawing/2014/main" id="{B7E3891D-750A-452E-9C12-85A74ADF1C4B}"/>
                  </a:ext>
                </a:extLst>
              </p:cNvPr>
              <p:cNvSpPr>
                <a:spLocks noRot="1" noChangeAspect="1" noMove="1" noResize="1" noEditPoints="1" noAdjustHandles="1" noChangeArrowheads="1" noChangeShapeType="1" noTextEdit="1"/>
              </p:cNvSpPr>
              <p:nvPr/>
            </p:nvSpPr>
            <p:spPr>
              <a:xfrm>
                <a:off x="8175747" y="3182030"/>
                <a:ext cx="2823599" cy="1600199"/>
              </a:xfrm>
              <a:prstGeom prst="wedgeEllipseCallout">
                <a:avLst>
                  <a:gd name="adj1" fmla="val -66941"/>
                  <a:gd name="adj2" fmla="val 4605"/>
                </a:avLst>
              </a:prstGeom>
              <a:blipFill>
                <a:blip r:embed="rId7"/>
                <a:stretch>
                  <a:fillRect/>
                </a:stretch>
              </a:blipFill>
              <a:ln w="12700" cap="flat" cmpd="sng" algn="ctr">
                <a:solidFill>
                  <a:srgbClr val="5B9BD5">
                    <a:shade val="50000"/>
                  </a:srgbClr>
                </a:solidFill>
                <a:prstDash val="solid"/>
                <a:miter lim="800000"/>
              </a:ln>
              <a:effectLst/>
            </p:spPr>
            <p:txBody>
              <a:bodyPr/>
              <a:lstStyle/>
              <a:p>
                <a:r>
                  <a:rPr lang="en-US">
                    <a:noFill/>
                  </a:rPr>
                  <a:t> </a:t>
                </a:r>
              </a:p>
            </p:txBody>
          </p:sp>
        </mc:Fallback>
      </mc:AlternateContent>
      <p:pic>
        <p:nvPicPr>
          <p:cNvPr id="15" name="Picture 14">
            <a:extLst>
              <a:ext uri="{FF2B5EF4-FFF2-40B4-BE49-F238E27FC236}">
                <a16:creationId xmlns:a16="http://schemas.microsoft.com/office/drawing/2014/main" id="{FDDAE626-8725-44EE-ACCE-02C8106EC2D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20260350" flipH="1">
            <a:off x="11323841" y="6005733"/>
            <a:ext cx="753307" cy="753307"/>
          </a:xfrm>
          <a:prstGeom prst="rect">
            <a:avLst/>
          </a:prstGeom>
        </p:spPr>
      </p:pic>
    </p:spTree>
    <p:custDataLst>
      <p:tags r:id="rId1"/>
    </p:custDataLst>
    <p:extLst>
      <p:ext uri="{BB962C8B-B14F-4D97-AF65-F5344CB8AC3E}">
        <p14:creationId xmlns:p14="http://schemas.microsoft.com/office/powerpoint/2010/main" val="86276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indefinite"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20"/>
                    </p:tgtEl>
                  </p:cond>
                </p:stCondLst>
                <p:endSync evt="end" delay="0">
                  <p:rtn val="all"/>
                </p:endSync>
                <p:childTnLst>
                  <p:par>
                    <p:cTn id="9" fill="hold">
                      <p:stCondLst>
                        <p:cond delay="0"/>
                      </p:stCondLst>
                      <p:childTnLst>
                        <p:par>
                          <p:cTn id="10" fill="hold">
                            <p:stCondLst>
                              <p:cond delay="0"/>
                            </p:stCondLst>
                            <p:childTnLst>
                              <p:par>
                                <p:cTn id="11" presetID="19" presetClass="emph" presetSubtype="0" fill="hold" grpId="0" nodeType="clickEffect">
                                  <p:stCondLst>
                                    <p:cond delay="0"/>
                                  </p:stCondLst>
                                  <p:childTnLst>
                                    <p:animClr clrSpc="rgb" dir="cw">
                                      <p:cBhvr override="childStyle">
                                        <p:cTn id="12" dur="500" fill="hold"/>
                                        <p:tgtEl>
                                          <p:spTgt spid="20"/>
                                        </p:tgtEl>
                                        <p:attrNameLst>
                                          <p:attrName>style.color</p:attrName>
                                        </p:attrNameLst>
                                      </p:cBhvr>
                                      <p:to>
                                        <a:srgbClr val="74C274"/>
                                      </p:to>
                                    </p:animClr>
                                    <p:animClr clrSpc="rgb" dir="cw">
                                      <p:cBhvr>
                                        <p:cTn id="13" dur="500" fill="hold"/>
                                        <p:tgtEl>
                                          <p:spTgt spid="20"/>
                                        </p:tgtEl>
                                        <p:attrNameLst>
                                          <p:attrName>fillcolor</p:attrName>
                                        </p:attrNameLst>
                                      </p:cBhvr>
                                      <p:to>
                                        <a:srgbClr val="74C274"/>
                                      </p:to>
                                    </p:animClr>
                                    <p:set>
                                      <p:cBhvr>
                                        <p:cTn id="14" dur="500" fill="hold"/>
                                        <p:tgtEl>
                                          <p:spTgt spid="20"/>
                                        </p:tgtEl>
                                        <p:attrNameLst>
                                          <p:attrName>fill.type</p:attrName>
                                        </p:attrNameLst>
                                      </p:cBhvr>
                                      <p:to>
                                        <p:strVal val="solid"/>
                                      </p:to>
                                    </p:set>
                                    <p:set>
                                      <p:cBhvr>
                                        <p:cTn id="15" dur="500" fill="hold"/>
                                        <p:tgtEl>
                                          <p:spTgt spid="20"/>
                                        </p:tgtEl>
                                        <p:attrNameLst>
                                          <p:attrName>fill.on</p:attrName>
                                        </p:attrNameLst>
                                      </p:cBhvr>
                                      <p:to>
                                        <p:strVal val="true"/>
                                      </p:to>
                                    </p:set>
                                  </p:childTnLst>
                                </p:cTn>
                              </p:par>
                              <p:par>
                                <p:cTn id="16" presetID="3" presetClass="emph" presetSubtype="2" fill="hold" grpId="1" nodeType="withEffect">
                                  <p:stCondLst>
                                    <p:cond delay="0"/>
                                  </p:stCondLst>
                                  <p:childTnLst>
                                    <p:animClr clrSpc="rgb" dir="cw">
                                      <p:cBhvr override="childStyle">
                                        <p:cTn id="17" dur="500" fill="hold"/>
                                        <p:tgtEl>
                                          <p:spTgt spid="20"/>
                                        </p:tgtEl>
                                        <p:attrNameLst>
                                          <p:attrName>style.color</p:attrName>
                                        </p:attrNameLst>
                                      </p:cBhvr>
                                      <p:to>
                                        <a:srgbClr val="FFFFFF"/>
                                      </p:to>
                                    </p:animClr>
                                  </p:childTnLst>
                                </p:cTn>
                              </p:par>
                            </p:childTnLst>
                          </p:cTn>
                        </p:par>
                      </p:childTnLst>
                    </p:cTn>
                  </p:par>
                </p:childTnLst>
              </p:cTn>
              <p:nextCondLst>
                <p:cond evt="onClick" delay="0">
                  <p:tgtEl>
                    <p:spTgt spid="20"/>
                  </p:tgtEl>
                </p:cond>
              </p:nextCondLst>
            </p:seq>
            <p:seq concurrent="1" nextAc="seek">
              <p:cTn id="18" restart="whenNotActive" fill="hold" evtFilter="cancelBubble" nodeType="interactiveSeq">
                <p:stCondLst>
                  <p:cond evt="onClick" delay="0">
                    <p:tgtEl>
                      <p:spTgt spid="26"/>
                    </p:tgtEl>
                  </p:cond>
                </p:stCondLst>
                <p:endSync evt="end" delay="0">
                  <p:rtn val="all"/>
                </p:endSync>
                <p:childTnLst>
                  <p:par>
                    <p:cTn id="19" fill="hold">
                      <p:stCondLst>
                        <p:cond delay="0"/>
                      </p:stCondLst>
                      <p:childTnLst>
                        <p:par>
                          <p:cTn id="20" fill="hold">
                            <p:stCondLst>
                              <p:cond delay="0"/>
                            </p:stCondLst>
                            <p:childTnLst>
                              <p:par>
                                <p:cTn id="21" presetID="26" presetClass="emph" presetSubtype="0" fill="hold" grpId="0" nodeType="clickEffect">
                                  <p:stCondLst>
                                    <p:cond delay="0"/>
                                  </p:stCondLst>
                                  <p:childTnLst>
                                    <p:animEffect transition="out" filter="fade">
                                      <p:cBhvr>
                                        <p:cTn id="22" dur="500" tmFilter="0, 0; .2, .5; .8, .5; 1, 0"/>
                                        <p:tgtEl>
                                          <p:spTgt spid="26"/>
                                        </p:tgtEl>
                                      </p:cBhvr>
                                    </p:animEffect>
                                    <p:animScale>
                                      <p:cBhvr>
                                        <p:cTn id="23" dur="250" autoRev="1" fill="hold"/>
                                        <p:tgtEl>
                                          <p:spTgt spid="26"/>
                                        </p:tgtEl>
                                      </p:cBhvr>
                                      <p:by x="105000" y="105000"/>
                                    </p:animScale>
                                  </p:childTnLst>
                                </p:cTn>
                              </p:par>
                            </p:childTnLst>
                          </p:cTn>
                        </p:par>
                      </p:childTnLst>
                    </p:cTn>
                  </p:par>
                </p:childTnLst>
              </p:cTn>
              <p:nextCondLst>
                <p:cond evt="onClick" delay="0">
                  <p:tgtEl>
                    <p:spTgt spid="26"/>
                  </p:tgtEl>
                </p:cond>
              </p:nextCondLst>
            </p:seq>
          </p:childTnLst>
        </p:cTn>
      </p:par>
    </p:tnLst>
    <p:bldLst>
      <p:bldP spid="20" grpId="0" animBg="1"/>
      <p:bldP spid="20" grpId="1" animBg="1"/>
      <p:bldP spid="2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Trouvez les sept neuvièmes de 27.</a:t>
            </a:r>
          </a:p>
        </p:txBody>
      </p:sp>
      <p:sp>
        <p:nvSpPr>
          <p:cNvPr id="10" name="TextBox 9">
            <a:extLst>
              <a:ext uri="{FF2B5EF4-FFF2-40B4-BE49-F238E27FC236}">
                <a16:creationId xmlns:a16="http://schemas.microsoft.com/office/drawing/2014/main" id="{9DFAE123-F4D2-4D2C-BF20-A47DC7E934A6}"/>
              </a:ext>
            </a:extLst>
          </p:cNvPr>
          <p:cNvSpPr txBox="1"/>
          <p:nvPr/>
        </p:nvSpPr>
        <p:spPr>
          <a:xfrm>
            <a:off x="2458253" y="2431478"/>
            <a:ext cx="8234848" cy="646331"/>
          </a:xfrm>
          <a:prstGeom prst="rect">
            <a:avLst/>
          </a:prstGeom>
          <a:noFill/>
        </p:spPr>
        <p:txBody>
          <a:bodyPr wrap="square">
            <a:spAutoFit/>
          </a:bodyPr>
          <a:lstStyle/>
          <a:p>
            <a:pPr marL="0" marR="0">
              <a:spcBef>
                <a:spcPts val="0"/>
              </a:spcBef>
              <a:spcAft>
                <a:spcPts val="800"/>
              </a:spcAft>
            </a:pPr>
            <a:r>
              <a:rPr lang="fr-FR" sz="3600" dirty="0">
                <a:solidFill>
                  <a:schemeClr val="tx1">
                    <a:lumMod val="65000"/>
                    <a:lumOff val="35000"/>
                  </a:schemeClr>
                </a:solidFill>
                <a:effectLst/>
                <a:latin typeface="+mn-lt"/>
                <a:ea typeface="Calibri" panose="020F0502020204030204" pitchFamily="34" charset="0"/>
                <a:cs typeface="Arial" panose="020B0604020202020204" pitchFamily="34" charset="0"/>
              </a:rPr>
              <a:t>Sept neuvièmes de 27 est égal à </a:t>
            </a:r>
          </a:p>
        </p:txBody>
      </p:sp>
      <p:sp>
        <p:nvSpPr>
          <p:cNvPr id="14" name="Rectangle: Rounded Corners 13">
            <a:extLst>
              <a:ext uri="{FF2B5EF4-FFF2-40B4-BE49-F238E27FC236}">
                <a16:creationId xmlns:a16="http://schemas.microsoft.com/office/drawing/2014/main" id="{C267FEEE-D703-44E9-BC3A-6C1AC3694EFF}"/>
              </a:ext>
            </a:extLst>
          </p:cNvPr>
          <p:cNvSpPr/>
          <p:nvPr/>
        </p:nvSpPr>
        <p:spPr>
          <a:xfrm>
            <a:off x="5547360" y="3350004"/>
            <a:ext cx="109728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21</a:t>
            </a:r>
          </a:p>
        </p:txBody>
      </p:sp>
    </p:spTree>
    <p:custDataLst>
      <p:tags r:id="rId1"/>
    </p:custDataLst>
    <p:extLst>
      <p:ext uri="{BB962C8B-B14F-4D97-AF65-F5344CB8AC3E}">
        <p14:creationId xmlns:p14="http://schemas.microsoft.com/office/powerpoint/2010/main" val="2246733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14"/>
                                        </p:tgtEl>
                                        <p:attrNameLst>
                                          <p:attrName>stroke.color</p:attrName>
                                        </p:attrNameLst>
                                      </p:cBhvr>
                                      <p:to>
                                        <p:clrVal>
                                          <a:srgbClr val="74C274"/>
                                        </p:clrVal>
                                      </p:to>
                                    </p:set>
                                    <p:set>
                                      <p:cBhvr>
                                        <p:cTn id="7" dur="indefinite"/>
                                        <p:tgtEl>
                                          <p:spTgt spid="14"/>
                                        </p:tgtEl>
                                        <p:attrNameLst>
                                          <p:attrName>stroke.on</p:attrName>
                                        </p:attrNameLst>
                                      </p:cBhvr>
                                      <p:to>
                                        <p:strVal val="true"/>
                                      </p:to>
                                    </p:set>
                                  </p:childTnLst>
                                </p:cTn>
                              </p:par>
                              <p:par>
                                <p:cTn id="8" presetID="1" presetClass="emph" presetSubtype="1" nodeType="withEffect">
                                  <p:stCondLst>
                                    <p:cond delay="0"/>
                                  </p:stCondLst>
                                  <p:childTnLst>
                                    <p:set>
                                      <p:cBhvr>
                                        <p:cTn id="9" dur="indefinite"/>
                                        <p:tgtEl>
                                          <p:spTgt spid="14"/>
                                        </p:tgtEl>
                                        <p:attrNameLst>
                                          <p:attrName>fillcolor</p:attrName>
                                        </p:attrNameLst>
                                      </p:cBhvr>
                                      <p:to>
                                        <p:clrVal>
                                          <a:srgbClr val="74C274"/>
                                        </p:clrVal>
                                      </p:to>
                                    </p:set>
                                    <p:set>
                                      <p:cBhvr>
                                        <p:cTn id="10" dur="indefinite"/>
                                        <p:tgtEl>
                                          <p:spTgt spid="14"/>
                                        </p:tgtEl>
                                        <p:attrNameLst>
                                          <p:attrName>fill.type</p:attrName>
                                        </p:attrNameLst>
                                      </p:cBhvr>
                                      <p:to>
                                        <p:strVal val="solid"/>
                                      </p:to>
                                    </p:set>
                                    <p:set>
                                      <p:cBhvr>
                                        <p:cTn id="11" dur="indefinite"/>
                                        <p:tgtEl>
                                          <p:spTgt spid="1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les égalités suivantes.</a:t>
            </a:r>
          </a:p>
        </p:txBody>
      </p:sp>
      <p:grpSp>
        <p:nvGrpSpPr>
          <p:cNvPr id="12" name="Group 11">
            <a:extLst>
              <a:ext uri="{FF2B5EF4-FFF2-40B4-BE49-F238E27FC236}">
                <a16:creationId xmlns:a16="http://schemas.microsoft.com/office/drawing/2014/main" id="{9D4762CE-FA9E-47A1-B2BF-DC4BA0CDB2B5}"/>
              </a:ext>
            </a:extLst>
          </p:cNvPr>
          <p:cNvGrpSpPr/>
          <p:nvPr/>
        </p:nvGrpSpPr>
        <p:grpSpPr>
          <a:xfrm>
            <a:off x="3198099" y="2393166"/>
            <a:ext cx="1099920" cy="1382257"/>
            <a:chOff x="2345635" y="2768024"/>
            <a:chExt cx="1099920" cy="1382257"/>
          </a:xfrm>
        </p:grpSpPr>
        <p:cxnSp>
          <p:nvCxnSpPr>
            <p:cNvPr id="13" name="Straight Connector 12">
              <a:extLst>
                <a:ext uri="{FF2B5EF4-FFF2-40B4-BE49-F238E27FC236}">
                  <a16:creationId xmlns:a16="http://schemas.microsoft.com/office/drawing/2014/main" id="{407B193C-8A19-42F5-BB72-33B8E573F173}"/>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93D7E05-9662-4F2D-95B3-5AAE6E489E28}"/>
                </a:ext>
              </a:extLst>
            </p:cNvPr>
            <p:cNvSpPr txBox="1"/>
            <p:nvPr/>
          </p:nvSpPr>
          <p:spPr>
            <a:xfrm>
              <a:off x="2713677" y="2768024"/>
              <a:ext cx="398804"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2</a:t>
              </a:r>
              <a:endParaRPr lang="fr-FR" sz="3600" dirty="0"/>
            </a:p>
          </p:txBody>
        </p:sp>
        <p:sp>
          <p:nvSpPr>
            <p:cNvPr id="15" name="TextBox 14">
              <a:extLst>
                <a:ext uri="{FF2B5EF4-FFF2-40B4-BE49-F238E27FC236}">
                  <a16:creationId xmlns:a16="http://schemas.microsoft.com/office/drawing/2014/main" id="{DC4A843C-1650-4246-8D0F-D8AE28673C65}"/>
                </a:ext>
              </a:extLst>
            </p:cNvPr>
            <p:cNvSpPr txBox="1"/>
            <p:nvPr/>
          </p:nvSpPr>
          <p:spPr>
            <a:xfrm>
              <a:off x="2696193" y="3503950"/>
              <a:ext cx="398804"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5</a:t>
              </a:r>
              <a:endParaRPr lang="fr-FR" sz="3600" dirty="0"/>
            </a:p>
          </p:txBody>
        </p:sp>
      </p:gr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3C8F3185-DB8C-4519-B261-0865E4F274A0}"/>
                  </a:ext>
                </a:extLst>
              </p:cNvPr>
              <p:cNvSpPr txBox="1"/>
              <p:nvPr/>
            </p:nvSpPr>
            <p:spPr>
              <a:xfrm>
                <a:off x="4504848" y="2651083"/>
                <a:ext cx="6093500" cy="646331"/>
              </a:xfrm>
              <a:prstGeom prst="rect">
                <a:avLst/>
              </a:prstGeom>
              <a:noFill/>
            </p:spPr>
            <p:txBody>
              <a:bodyPr wrap="square">
                <a:spAutoFit/>
              </a:bodyPr>
              <a:lstStyle/>
              <a:p>
                <a14:m>
                  <m:oMath xmlns:m="http://schemas.openxmlformats.org/officeDocument/2006/math">
                    <m:r>
                      <a:rPr lang="fr-FR" sz="3600"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fr-FR" sz="3600" dirty="0">
                    <a:solidFill>
                      <a:schemeClr val="tx1">
                        <a:lumMod val="65000"/>
                        <a:lumOff val="35000"/>
                      </a:schemeClr>
                    </a:solidFill>
                    <a:latin typeface="+mn-lt"/>
                  </a:rPr>
                  <a:t> 30 = </a:t>
                </a:r>
              </a:p>
            </p:txBody>
          </p:sp>
        </mc:Choice>
        <mc:Fallback xmlns="">
          <p:sp>
            <p:nvSpPr>
              <p:cNvPr id="16" name="TextBox 15">
                <a:extLst>
                  <a:ext uri="{FF2B5EF4-FFF2-40B4-BE49-F238E27FC236}">
                    <a16:creationId xmlns:a16="http://schemas.microsoft.com/office/drawing/2014/main" id="{3C8F3185-DB8C-4519-B261-0865E4F274A0}"/>
                  </a:ext>
                </a:extLst>
              </p:cNvPr>
              <p:cNvSpPr txBox="1">
                <a:spLocks noRot="1" noChangeAspect="1" noMove="1" noResize="1" noEditPoints="1" noAdjustHandles="1" noChangeArrowheads="1" noChangeShapeType="1" noTextEdit="1"/>
              </p:cNvSpPr>
              <p:nvPr/>
            </p:nvSpPr>
            <p:spPr>
              <a:xfrm>
                <a:off x="4504848" y="2651083"/>
                <a:ext cx="6093500" cy="646331"/>
              </a:xfrm>
              <a:prstGeom prst="rect">
                <a:avLst/>
              </a:prstGeom>
              <a:blipFill>
                <a:blip r:embed="rId4"/>
                <a:stretch>
                  <a:fillRect t="-15094" b="-34906"/>
                </a:stretch>
              </a:blipFill>
            </p:spPr>
            <p:txBody>
              <a:bodyPr/>
              <a:lstStyle/>
              <a:p>
                <a:r>
                  <a:rPr lang="fr-FR">
                    <a:noFill/>
                  </a:rPr>
                  <a:t> </a:t>
                </a:r>
              </a:p>
            </p:txBody>
          </p:sp>
        </mc:Fallback>
      </mc:AlternateContent>
      <p:grpSp>
        <p:nvGrpSpPr>
          <p:cNvPr id="19" name="Group 18">
            <a:extLst>
              <a:ext uri="{FF2B5EF4-FFF2-40B4-BE49-F238E27FC236}">
                <a16:creationId xmlns:a16="http://schemas.microsoft.com/office/drawing/2014/main" id="{ABD13397-1515-47D0-A042-60DFB5AC8298}"/>
              </a:ext>
            </a:extLst>
          </p:cNvPr>
          <p:cNvGrpSpPr/>
          <p:nvPr/>
        </p:nvGrpSpPr>
        <p:grpSpPr>
          <a:xfrm>
            <a:off x="3320201" y="4134137"/>
            <a:ext cx="1099920" cy="1382257"/>
            <a:chOff x="2345635" y="2768024"/>
            <a:chExt cx="1099920" cy="1382257"/>
          </a:xfrm>
        </p:grpSpPr>
        <p:cxnSp>
          <p:nvCxnSpPr>
            <p:cNvPr id="22" name="Straight Connector 21">
              <a:extLst>
                <a:ext uri="{FF2B5EF4-FFF2-40B4-BE49-F238E27FC236}">
                  <a16:creationId xmlns:a16="http://schemas.microsoft.com/office/drawing/2014/main" id="{3609867F-FBA8-47D3-AD2B-753D24D7919A}"/>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3DEC371-FDAD-4859-B252-39537B4E0167}"/>
                </a:ext>
              </a:extLst>
            </p:cNvPr>
            <p:cNvSpPr txBox="1"/>
            <p:nvPr/>
          </p:nvSpPr>
          <p:spPr>
            <a:xfrm>
              <a:off x="2713677" y="2768024"/>
              <a:ext cx="398804"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5</a:t>
              </a:r>
              <a:endParaRPr lang="fr-FR" sz="3600" dirty="0"/>
            </a:p>
          </p:txBody>
        </p:sp>
        <p:sp>
          <p:nvSpPr>
            <p:cNvPr id="24" name="TextBox 23">
              <a:extLst>
                <a:ext uri="{FF2B5EF4-FFF2-40B4-BE49-F238E27FC236}">
                  <a16:creationId xmlns:a16="http://schemas.microsoft.com/office/drawing/2014/main" id="{ECCE3C09-6D2C-48CB-8187-6F25560A6095}"/>
                </a:ext>
              </a:extLst>
            </p:cNvPr>
            <p:cNvSpPr txBox="1"/>
            <p:nvPr/>
          </p:nvSpPr>
          <p:spPr>
            <a:xfrm>
              <a:off x="2696193" y="3503950"/>
              <a:ext cx="398804"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9</a:t>
              </a:r>
              <a:endParaRPr lang="fr-FR" sz="3600" dirty="0"/>
            </a:p>
          </p:txBody>
        </p:sp>
      </p:gr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73FFA92E-B67F-4F0C-9117-9B70A69C67B1}"/>
                  </a:ext>
                </a:extLst>
              </p:cNvPr>
              <p:cNvSpPr txBox="1"/>
              <p:nvPr/>
            </p:nvSpPr>
            <p:spPr>
              <a:xfrm>
                <a:off x="4420121" y="4426524"/>
                <a:ext cx="6093500" cy="646331"/>
              </a:xfrm>
              <a:prstGeom prst="rect">
                <a:avLst/>
              </a:prstGeom>
              <a:noFill/>
            </p:spPr>
            <p:txBody>
              <a:bodyPr wrap="square">
                <a:spAutoFit/>
              </a:bodyPr>
              <a:lstStyle/>
              <a:p>
                <a14:m>
                  <m:oMath xmlns:m="http://schemas.openxmlformats.org/officeDocument/2006/math">
                    <m:r>
                      <a:rPr lang="fr-FR" sz="3600"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fr-FR" sz="3600" dirty="0">
                    <a:solidFill>
                      <a:schemeClr val="tx1">
                        <a:lumMod val="65000"/>
                        <a:lumOff val="35000"/>
                      </a:schemeClr>
                    </a:solidFill>
                    <a:latin typeface="+mn-lt"/>
                  </a:rPr>
                  <a:t>            = 25 </a:t>
                </a:r>
              </a:p>
            </p:txBody>
          </p:sp>
        </mc:Choice>
        <mc:Fallback xmlns="">
          <p:sp>
            <p:nvSpPr>
              <p:cNvPr id="20" name="TextBox 19">
                <a:extLst>
                  <a:ext uri="{FF2B5EF4-FFF2-40B4-BE49-F238E27FC236}">
                    <a16:creationId xmlns:a16="http://schemas.microsoft.com/office/drawing/2014/main" id="{73FFA92E-B67F-4F0C-9117-9B70A69C67B1}"/>
                  </a:ext>
                </a:extLst>
              </p:cNvPr>
              <p:cNvSpPr txBox="1">
                <a:spLocks noRot="1" noChangeAspect="1" noMove="1" noResize="1" noEditPoints="1" noAdjustHandles="1" noChangeArrowheads="1" noChangeShapeType="1" noTextEdit="1"/>
              </p:cNvSpPr>
              <p:nvPr/>
            </p:nvSpPr>
            <p:spPr>
              <a:xfrm>
                <a:off x="4420121" y="4426524"/>
                <a:ext cx="6093500" cy="646331"/>
              </a:xfrm>
              <a:prstGeom prst="rect">
                <a:avLst/>
              </a:prstGeom>
              <a:blipFill>
                <a:blip r:embed="rId5"/>
                <a:stretch>
                  <a:fillRect t="-14151" b="-34906"/>
                </a:stretch>
              </a:blipFill>
            </p:spPr>
            <p:txBody>
              <a:bodyPr/>
              <a:lstStyle/>
              <a:p>
                <a:r>
                  <a:rPr lang="fr-FR">
                    <a:noFill/>
                  </a:rPr>
                  <a:t> </a:t>
                </a:r>
              </a:p>
            </p:txBody>
          </p:sp>
        </mc:Fallback>
      </mc:AlternateContent>
      <p:sp>
        <p:nvSpPr>
          <p:cNvPr id="25" name="Rectangle: Rounded Corners 24">
            <a:extLst>
              <a:ext uri="{FF2B5EF4-FFF2-40B4-BE49-F238E27FC236}">
                <a16:creationId xmlns:a16="http://schemas.microsoft.com/office/drawing/2014/main" id="{68023C94-9106-4578-8691-BDF61C6E0C57}"/>
              </a:ext>
            </a:extLst>
          </p:cNvPr>
          <p:cNvSpPr/>
          <p:nvPr/>
        </p:nvSpPr>
        <p:spPr>
          <a:xfrm>
            <a:off x="6096000" y="2498060"/>
            <a:ext cx="109728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12</a:t>
            </a:r>
          </a:p>
        </p:txBody>
      </p:sp>
      <p:sp>
        <p:nvSpPr>
          <p:cNvPr id="26" name="Rectangle: Rounded Corners 25">
            <a:extLst>
              <a:ext uri="{FF2B5EF4-FFF2-40B4-BE49-F238E27FC236}">
                <a16:creationId xmlns:a16="http://schemas.microsoft.com/office/drawing/2014/main" id="{94179A29-66C7-4C1F-9D47-30BDC3C3CDFA}"/>
              </a:ext>
            </a:extLst>
          </p:cNvPr>
          <p:cNvSpPr/>
          <p:nvPr/>
        </p:nvSpPr>
        <p:spPr>
          <a:xfrm>
            <a:off x="4971401" y="4158455"/>
            <a:ext cx="109728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45</a:t>
            </a:r>
          </a:p>
        </p:txBody>
      </p:sp>
    </p:spTree>
    <p:custDataLst>
      <p:tags r:id="rId1"/>
    </p:custDataLst>
    <p:extLst>
      <p:ext uri="{BB962C8B-B14F-4D97-AF65-F5344CB8AC3E}">
        <p14:creationId xmlns:p14="http://schemas.microsoft.com/office/powerpoint/2010/main" val="1743702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25"/>
                                        </p:tgtEl>
                                        <p:attrNameLst>
                                          <p:attrName>stroke.color</p:attrName>
                                        </p:attrNameLst>
                                      </p:cBhvr>
                                      <p:to>
                                        <p:clrVal>
                                          <a:srgbClr val="74C274"/>
                                        </p:clrVal>
                                      </p:to>
                                    </p:set>
                                    <p:set>
                                      <p:cBhvr>
                                        <p:cTn id="7" dur="indefinite"/>
                                        <p:tgtEl>
                                          <p:spTgt spid="25"/>
                                        </p:tgtEl>
                                        <p:attrNameLst>
                                          <p:attrName>stroke.on</p:attrName>
                                        </p:attrNameLst>
                                      </p:cBhvr>
                                      <p:to>
                                        <p:strVal val="true"/>
                                      </p:to>
                                    </p:set>
                                  </p:childTnLst>
                                </p:cTn>
                              </p:par>
                              <p:par>
                                <p:cTn id="8" presetID="1" presetClass="emph" presetSubtype="1" nodeType="withEffect">
                                  <p:stCondLst>
                                    <p:cond delay="0"/>
                                  </p:stCondLst>
                                  <p:childTnLst>
                                    <p:set>
                                      <p:cBhvr>
                                        <p:cTn id="9" dur="indefinite"/>
                                        <p:tgtEl>
                                          <p:spTgt spid="25"/>
                                        </p:tgtEl>
                                        <p:attrNameLst>
                                          <p:attrName>fillcolor</p:attrName>
                                        </p:attrNameLst>
                                      </p:cBhvr>
                                      <p:to>
                                        <p:clrVal>
                                          <a:srgbClr val="74C274"/>
                                        </p:clrVal>
                                      </p:to>
                                    </p:set>
                                    <p:set>
                                      <p:cBhvr>
                                        <p:cTn id="10" dur="indefinite"/>
                                        <p:tgtEl>
                                          <p:spTgt spid="25"/>
                                        </p:tgtEl>
                                        <p:attrNameLst>
                                          <p:attrName>fill.type</p:attrName>
                                        </p:attrNameLst>
                                      </p:cBhvr>
                                      <p:to>
                                        <p:strVal val="solid"/>
                                      </p:to>
                                    </p:set>
                                    <p:set>
                                      <p:cBhvr>
                                        <p:cTn id="11" dur="indefinite"/>
                                        <p:tgtEl>
                                          <p:spTgt spid="25"/>
                                        </p:tgtEl>
                                        <p:attrNameLst>
                                          <p:attrName>fill.on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7" presetClass="emph" presetSubtype="1" nodeType="clickEffect">
                                  <p:stCondLst>
                                    <p:cond delay="0"/>
                                  </p:stCondLst>
                                  <p:childTnLst>
                                    <p:set>
                                      <p:cBhvr>
                                        <p:cTn id="15" dur="indefinite"/>
                                        <p:tgtEl>
                                          <p:spTgt spid="26"/>
                                        </p:tgtEl>
                                        <p:attrNameLst>
                                          <p:attrName>stroke.color</p:attrName>
                                        </p:attrNameLst>
                                      </p:cBhvr>
                                      <p:to>
                                        <p:clrVal>
                                          <a:srgbClr val="74C274"/>
                                        </p:clrVal>
                                      </p:to>
                                    </p:set>
                                    <p:set>
                                      <p:cBhvr>
                                        <p:cTn id="16" dur="indefinite"/>
                                        <p:tgtEl>
                                          <p:spTgt spid="26"/>
                                        </p:tgtEl>
                                        <p:attrNameLst>
                                          <p:attrName>stroke.on</p:attrName>
                                        </p:attrNameLst>
                                      </p:cBhvr>
                                      <p:to>
                                        <p:strVal val="true"/>
                                      </p:to>
                                    </p:set>
                                  </p:childTnLst>
                                </p:cTn>
                              </p:par>
                              <p:par>
                                <p:cTn id="17" presetID="1" presetClass="emph" presetSubtype="1" nodeType="withEffect">
                                  <p:stCondLst>
                                    <p:cond delay="0"/>
                                  </p:stCondLst>
                                  <p:childTnLst>
                                    <p:set>
                                      <p:cBhvr>
                                        <p:cTn id="18" dur="indefinite"/>
                                        <p:tgtEl>
                                          <p:spTgt spid="26"/>
                                        </p:tgtEl>
                                        <p:attrNameLst>
                                          <p:attrName>fillcolor</p:attrName>
                                        </p:attrNameLst>
                                      </p:cBhvr>
                                      <p:to>
                                        <p:clrVal>
                                          <a:srgbClr val="74C274"/>
                                        </p:clrVal>
                                      </p:to>
                                    </p:set>
                                    <p:set>
                                      <p:cBhvr>
                                        <p:cTn id="19" dur="indefinite"/>
                                        <p:tgtEl>
                                          <p:spTgt spid="26"/>
                                        </p:tgtEl>
                                        <p:attrNameLst>
                                          <p:attrName>fill.type</p:attrName>
                                        </p:attrNameLst>
                                      </p:cBhvr>
                                      <p:to>
                                        <p:strVal val="solid"/>
                                      </p:to>
                                    </p:set>
                                    <p:set>
                                      <p:cBhvr>
                                        <p:cTn id="20" dur="indefinite"/>
                                        <p:tgtEl>
                                          <p:spTgt spid="26"/>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les égalités suivantes.</a:t>
            </a:r>
          </a:p>
        </p:txBody>
      </p:sp>
      <p:grpSp>
        <p:nvGrpSpPr>
          <p:cNvPr id="12" name="Group 11">
            <a:extLst>
              <a:ext uri="{FF2B5EF4-FFF2-40B4-BE49-F238E27FC236}">
                <a16:creationId xmlns:a16="http://schemas.microsoft.com/office/drawing/2014/main" id="{9D4762CE-FA9E-47A1-B2BF-DC4BA0CDB2B5}"/>
              </a:ext>
            </a:extLst>
          </p:cNvPr>
          <p:cNvGrpSpPr/>
          <p:nvPr/>
        </p:nvGrpSpPr>
        <p:grpSpPr>
          <a:xfrm>
            <a:off x="1489342" y="2813447"/>
            <a:ext cx="1099920" cy="660976"/>
            <a:chOff x="2345635" y="2768024"/>
            <a:chExt cx="1099920" cy="660976"/>
          </a:xfrm>
        </p:grpSpPr>
        <p:cxnSp>
          <p:nvCxnSpPr>
            <p:cNvPr id="13" name="Straight Connector 12">
              <a:extLst>
                <a:ext uri="{FF2B5EF4-FFF2-40B4-BE49-F238E27FC236}">
                  <a16:creationId xmlns:a16="http://schemas.microsoft.com/office/drawing/2014/main" id="{407B193C-8A19-42F5-BB72-33B8E573F173}"/>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93D7E05-9662-4F2D-95B3-5AAE6E489E28}"/>
                </a:ext>
              </a:extLst>
            </p:cNvPr>
            <p:cNvSpPr txBox="1"/>
            <p:nvPr/>
          </p:nvSpPr>
          <p:spPr>
            <a:xfrm>
              <a:off x="2713677" y="2768024"/>
              <a:ext cx="398804"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3</a:t>
              </a:r>
              <a:endParaRPr lang="fr-FR" sz="1800" dirty="0"/>
            </a:p>
          </p:txBody>
        </p:sp>
      </p:gr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3C8F3185-DB8C-4519-B261-0865E4F274A0}"/>
                  </a:ext>
                </a:extLst>
              </p:cNvPr>
              <p:cNvSpPr txBox="1"/>
              <p:nvPr/>
            </p:nvSpPr>
            <p:spPr>
              <a:xfrm>
                <a:off x="2589262" y="3105834"/>
                <a:ext cx="6093500" cy="646331"/>
              </a:xfrm>
              <a:prstGeom prst="rect">
                <a:avLst/>
              </a:prstGeom>
              <a:noFill/>
            </p:spPr>
            <p:txBody>
              <a:bodyPr wrap="square">
                <a:spAutoFit/>
              </a:bodyPr>
              <a:lstStyle/>
              <a:p>
                <a14:m>
                  <m:oMath xmlns:m="http://schemas.openxmlformats.org/officeDocument/2006/math">
                    <m:r>
                      <a:rPr lang="fr-FR" sz="3600"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fr-FR" sz="3600" dirty="0">
                    <a:solidFill>
                      <a:schemeClr val="tx1">
                        <a:lumMod val="65000"/>
                        <a:lumOff val="35000"/>
                      </a:schemeClr>
                    </a:solidFill>
                    <a:latin typeface="+mn-lt"/>
                  </a:rPr>
                  <a:t> 24 = 18 </a:t>
                </a:r>
              </a:p>
            </p:txBody>
          </p:sp>
        </mc:Choice>
        <mc:Fallback xmlns="">
          <p:sp>
            <p:nvSpPr>
              <p:cNvPr id="16" name="TextBox 15">
                <a:extLst>
                  <a:ext uri="{FF2B5EF4-FFF2-40B4-BE49-F238E27FC236}">
                    <a16:creationId xmlns:a16="http://schemas.microsoft.com/office/drawing/2014/main" id="{3C8F3185-DB8C-4519-B261-0865E4F274A0}"/>
                  </a:ext>
                </a:extLst>
              </p:cNvPr>
              <p:cNvSpPr txBox="1">
                <a:spLocks noRot="1" noChangeAspect="1" noMove="1" noResize="1" noEditPoints="1" noAdjustHandles="1" noChangeArrowheads="1" noChangeShapeType="1" noTextEdit="1"/>
              </p:cNvSpPr>
              <p:nvPr/>
            </p:nvSpPr>
            <p:spPr>
              <a:xfrm>
                <a:off x="2589262" y="3105834"/>
                <a:ext cx="6093500" cy="646331"/>
              </a:xfrm>
              <a:prstGeom prst="rect">
                <a:avLst/>
              </a:prstGeom>
              <a:blipFill>
                <a:blip r:embed="rId4"/>
                <a:stretch>
                  <a:fillRect t="-14019" b="-33645"/>
                </a:stretch>
              </a:blipFill>
            </p:spPr>
            <p:txBody>
              <a:bodyPr/>
              <a:lstStyle/>
              <a:p>
                <a:r>
                  <a:rPr lang="fr-FR">
                    <a:noFill/>
                  </a:rPr>
                  <a:t> </a:t>
                </a:r>
              </a:p>
            </p:txBody>
          </p:sp>
        </mc:Fallback>
      </mc:AlternateContent>
      <p:grpSp>
        <p:nvGrpSpPr>
          <p:cNvPr id="19" name="Group 18">
            <a:extLst>
              <a:ext uri="{FF2B5EF4-FFF2-40B4-BE49-F238E27FC236}">
                <a16:creationId xmlns:a16="http://schemas.microsoft.com/office/drawing/2014/main" id="{ABD13397-1515-47D0-A042-60DFB5AC8298}"/>
              </a:ext>
            </a:extLst>
          </p:cNvPr>
          <p:cNvGrpSpPr/>
          <p:nvPr/>
        </p:nvGrpSpPr>
        <p:grpSpPr>
          <a:xfrm>
            <a:off x="7585482" y="3470365"/>
            <a:ext cx="1099920" cy="721281"/>
            <a:chOff x="2345635" y="3429000"/>
            <a:chExt cx="1099920" cy="721281"/>
          </a:xfrm>
        </p:grpSpPr>
        <p:cxnSp>
          <p:nvCxnSpPr>
            <p:cNvPr id="22" name="Straight Connector 21">
              <a:extLst>
                <a:ext uri="{FF2B5EF4-FFF2-40B4-BE49-F238E27FC236}">
                  <a16:creationId xmlns:a16="http://schemas.microsoft.com/office/drawing/2014/main" id="{3609867F-FBA8-47D3-AD2B-753D24D7919A}"/>
                </a:ext>
              </a:extLst>
            </p:cNvPr>
            <p:cNvCxnSpPr/>
            <p:nvPr/>
          </p:nvCxnSpPr>
          <p:spPr>
            <a:xfrm>
              <a:off x="23456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CCE3C09-6D2C-48CB-8187-6F25560A6095}"/>
                </a:ext>
              </a:extLst>
            </p:cNvPr>
            <p:cNvSpPr txBox="1"/>
            <p:nvPr/>
          </p:nvSpPr>
          <p:spPr>
            <a:xfrm>
              <a:off x="2696193" y="3503950"/>
              <a:ext cx="398804" cy="646331"/>
            </a:xfrm>
            <a:prstGeom prst="rect">
              <a:avLst/>
            </a:prstGeom>
            <a:noFill/>
          </p:spPr>
          <p:txBody>
            <a:bodyPr wrap="square">
              <a:spAutoFit/>
            </a:bodyPr>
            <a:lstStyle/>
            <a:p>
              <a:r>
                <a:rPr lang="en-US" sz="3600" dirty="0">
                  <a:solidFill>
                    <a:prstClr val="black">
                      <a:lumMod val="65000"/>
                      <a:lumOff val="35000"/>
                    </a:prstClr>
                  </a:solidFill>
                  <a:latin typeface="Comic Sans MS"/>
                  <a:cs typeface="Arial" panose="020B0604020202020204" pitchFamily="34" charset="0"/>
                </a:rPr>
                <a:t>7</a:t>
              </a:r>
              <a:endParaRPr lang="fr-FR" sz="1800" dirty="0"/>
            </a:p>
          </p:txBody>
        </p:sp>
      </p:gr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73FFA92E-B67F-4F0C-9117-9B70A69C67B1}"/>
                  </a:ext>
                </a:extLst>
              </p:cNvPr>
              <p:cNvSpPr txBox="1"/>
              <p:nvPr/>
            </p:nvSpPr>
            <p:spPr>
              <a:xfrm>
                <a:off x="8682762" y="3105834"/>
                <a:ext cx="2360376" cy="646331"/>
              </a:xfrm>
              <a:prstGeom prst="rect">
                <a:avLst/>
              </a:prstGeom>
              <a:noFill/>
            </p:spPr>
            <p:txBody>
              <a:bodyPr wrap="square">
                <a:spAutoFit/>
              </a:bodyPr>
              <a:lstStyle/>
              <a:p>
                <a14:m>
                  <m:oMath xmlns:m="http://schemas.openxmlformats.org/officeDocument/2006/math">
                    <m:r>
                      <a:rPr lang="fr-FR" sz="3600" i="1" dirty="0"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fr-FR" sz="3600" dirty="0">
                    <a:solidFill>
                      <a:schemeClr val="tx1">
                        <a:lumMod val="65000"/>
                        <a:lumOff val="35000"/>
                      </a:schemeClr>
                    </a:solidFill>
                    <a:latin typeface="+mn-lt"/>
                  </a:rPr>
                  <a:t> 28 = 12 </a:t>
                </a:r>
              </a:p>
            </p:txBody>
          </p:sp>
        </mc:Choice>
        <mc:Fallback xmlns="">
          <p:sp>
            <p:nvSpPr>
              <p:cNvPr id="20" name="TextBox 19">
                <a:extLst>
                  <a:ext uri="{FF2B5EF4-FFF2-40B4-BE49-F238E27FC236}">
                    <a16:creationId xmlns:a16="http://schemas.microsoft.com/office/drawing/2014/main" id="{73FFA92E-B67F-4F0C-9117-9B70A69C67B1}"/>
                  </a:ext>
                </a:extLst>
              </p:cNvPr>
              <p:cNvSpPr txBox="1">
                <a:spLocks noRot="1" noChangeAspect="1" noMove="1" noResize="1" noEditPoints="1" noAdjustHandles="1" noChangeArrowheads="1" noChangeShapeType="1" noTextEdit="1"/>
              </p:cNvSpPr>
              <p:nvPr/>
            </p:nvSpPr>
            <p:spPr>
              <a:xfrm>
                <a:off x="8682762" y="3105834"/>
                <a:ext cx="2360376" cy="646331"/>
              </a:xfrm>
              <a:prstGeom prst="rect">
                <a:avLst/>
              </a:prstGeom>
              <a:blipFill>
                <a:blip r:embed="rId5"/>
                <a:stretch>
                  <a:fillRect t="-14019" r="-6701" b="-33645"/>
                </a:stretch>
              </a:blipFill>
            </p:spPr>
            <p:txBody>
              <a:bodyPr/>
              <a:lstStyle/>
              <a:p>
                <a:r>
                  <a:rPr lang="fr-FR">
                    <a:noFill/>
                  </a:rPr>
                  <a:t> </a:t>
                </a:r>
              </a:p>
            </p:txBody>
          </p:sp>
        </mc:Fallback>
      </mc:AlternateContent>
      <p:sp>
        <p:nvSpPr>
          <p:cNvPr id="15" name="Rectangle: Rounded Corners 14">
            <a:extLst>
              <a:ext uri="{FF2B5EF4-FFF2-40B4-BE49-F238E27FC236}">
                <a16:creationId xmlns:a16="http://schemas.microsoft.com/office/drawing/2014/main" id="{F0188AA4-1D3F-457E-A5A9-8FFF19D3F8E6}"/>
              </a:ext>
            </a:extLst>
          </p:cNvPr>
          <p:cNvSpPr/>
          <p:nvPr/>
        </p:nvSpPr>
        <p:spPr>
          <a:xfrm>
            <a:off x="7585482" y="2449326"/>
            <a:ext cx="109728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3</a:t>
            </a:r>
          </a:p>
        </p:txBody>
      </p:sp>
      <p:sp>
        <p:nvSpPr>
          <p:cNvPr id="23" name="Rectangle: Rounded Corners 22">
            <a:extLst>
              <a:ext uri="{FF2B5EF4-FFF2-40B4-BE49-F238E27FC236}">
                <a16:creationId xmlns:a16="http://schemas.microsoft.com/office/drawing/2014/main" id="{1DAF1303-EDD3-48F1-B4F7-A66DA08D24CB}"/>
              </a:ext>
            </a:extLst>
          </p:cNvPr>
          <p:cNvSpPr/>
          <p:nvPr/>
        </p:nvSpPr>
        <p:spPr>
          <a:xfrm>
            <a:off x="1489342" y="3635957"/>
            <a:ext cx="109728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4</a:t>
            </a:r>
          </a:p>
        </p:txBody>
      </p:sp>
    </p:spTree>
    <p:custDataLst>
      <p:tags r:id="rId1"/>
    </p:custDataLst>
    <p:extLst>
      <p:ext uri="{BB962C8B-B14F-4D97-AF65-F5344CB8AC3E}">
        <p14:creationId xmlns:p14="http://schemas.microsoft.com/office/powerpoint/2010/main" val="3098793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23"/>
                                        </p:tgtEl>
                                        <p:attrNameLst>
                                          <p:attrName>stroke.color</p:attrName>
                                        </p:attrNameLst>
                                      </p:cBhvr>
                                      <p:to>
                                        <p:clrVal>
                                          <a:srgbClr val="74C274"/>
                                        </p:clrVal>
                                      </p:to>
                                    </p:set>
                                    <p:set>
                                      <p:cBhvr>
                                        <p:cTn id="7" dur="indefinite"/>
                                        <p:tgtEl>
                                          <p:spTgt spid="23"/>
                                        </p:tgtEl>
                                        <p:attrNameLst>
                                          <p:attrName>stroke.on</p:attrName>
                                        </p:attrNameLst>
                                      </p:cBhvr>
                                      <p:to>
                                        <p:strVal val="true"/>
                                      </p:to>
                                    </p:set>
                                  </p:childTnLst>
                                </p:cTn>
                              </p:par>
                              <p:par>
                                <p:cTn id="8" presetID="1" presetClass="emph" presetSubtype="1" nodeType="withEffect">
                                  <p:stCondLst>
                                    <p:cond delay="0"/>
                                  </p:stCondLst>
                                  <p:childTnLst>
                                    <p:set>
                                      <p:cBhvr>
                                        <p:cTn id="9" dur="indefinite"/>
                                        <p:tgtEl>
                                          <p:spTgt spid="23"/>
                                        </p:tgtEl>
                                        <p:attrNameLst>
                                          <p:attrName>fillcolor</p:attrName>
                                        </p:attrNameLst>
                                      </p:cBhvr>
                                      <p:to>
                                        <p:clrVal>
                                          <a:srgbClr val="74C274"/>
                                        </p:clrVal>
                                      </p:to>
                                    </p:set>
                                    <p:set>
                                      <p:cBhvr>
                                        <p:cTn id="10" dur="indefinite"/>
                                        <p:tgtEl>
                                          <p:spTgt spid="23"/>
                                        </p:tgtEl>
                                        <p:attrNameLst>
                                          <p:attrName>fill.type</p:attrName>
                                        </p:attrNameLst>
                                      </p:cBhvr>
                                      <p:to>
                                        <p:strVal val="solid"/>
                                      </p:to>
                                    </p:set>
                                    <p:set>
                                      <p:cBhvr>
                                        <p:cTn id="11" dur="indefinite"/>
                                        <p:tgtEl>
                                          <p:spTgt spid="23"/>
                                        </p:tgtEl>
                                        <p:attrNameLst>
                                          <p:attrName>fill.on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7" presetClass="emph" presetSubtype="1" nodeType="clickEffect">
                                  <p:stCondLst>
                                    <p:cond delay="0"/>
                                  </p:stCondLst>
                                  <p:childTnLst>
                                    <p:set>
                                      <p:cBhvr>
                                        <p:cTn id="15" dur="indefinite"/>
                                        <p:tgtEl>
                                          <p:spTgt spid="15"/>
                                        </p:tgtEl>
                                        <p:attrNameLst>
                                          <p:attrName>stroke.color</p:attrName>
                                        </p:attrNameLst>
                                      </p:cBhvr>
                                      <p:to>
                                        <p:clrVal>
                                          <a:srgbClr val="74C274"/>
                                        </p:clrVal>
                                      </p:to>
                                    </p:set>
                                    <p:set>
                                      <p:cBhvr>
                                        <p:cTn id="16" dur="indefinite"/>
                                        <p:tgtEl>
                                          <p:spTgt spid="15"/>
                                        </p:tgtEl>
                                        <p:attrNameLst>
                                          <p:attrName>stroke.on</p:attrName>
                                        </p:attrNameLst>
                                      </p:cBhvr>
                                      <p:to>
                                        <p:strVal val="true"/>
                                      </p:to>
                                    </p:set>
                                  </p:childTnLst>
                                </p:cTn>
                              </p:par>
                              <p:par>
                                <p:cTn id="17" presetID="1" presetClass="emph" presetSubtype="1" nodeType="withEffect">
                                  <p:stCondLst>
                                    <p:cond delay="0"/>
                                  </p:stCondLst>
                                  <p:childTnLst>
                                    <p:set>
                                      <p:cBhvr>
                                        <p:cTn id="18" dur="indefinite"/>
                                        <p:tgtEl>
                                          <p:spTgt spid="15"/>
                                        </p:tgtEl>
                                        <p:attrNameLst>
                                          <p:attrName>fillcolor</p:attrName>
                                        </p:attrNameLst>
                                      </p:cBhvr>
                                      <p:to>
                                        <p:clrVal>
                                          <a:srgbClr val="74C274"/>
                                        </p:clrVal>
                                      </p:to>
                                    </p:set>
                                    <p:set>
                                      <p:cBhvr>
                                        <p:cTn id="19" dur="indefinite"/>
                                        <p:tgtEl>
                                          <p:spTgt spid="15"/>
                                        </p:tgtEl>
                                        <p:attrNameLst>
                                          <p:attrName>fill.type</p:attrName>
                                        </p:attrNameLst>
                                      </p:cBhvr>
                                      <p:to>
                                        <p:strVal val="solid"/>
                                      </p:to>
                                    </p:set>
                                    <p:set>
                                      <p:cBhvr>
                                        <p:cTn id="20" dur="indefinite"/>
                                        <p:tgtEl>
                                          <p:spTgt spid="1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245A341-67B7-49D2-83BC-1C7196F6A943}"/>
              </a:ext>
            </a:extLst>
          </p:cNvPr>
          <p:cNvSpPr txBox="1">
            <a:spLocks/>
          </p:cNvSpPr>
          <p:nvPr/>
        </p:nvSpPr>
        <p:spPr>
          <a:xfrm>
            <a:off x="1024500" y="4889440"/>
            <a:ext cx="10143000" cy="1267670"/>
          </a:xfrm>
          <a:prstGeom prst="rect">
            <a:avLst/>
          </a:prstGeom>
          <a:solidFill>
            <a:srgbClr val="DAF3F6"/>
          </a:solidFill>
          <a:ln>
            <a:solidFill>
              <a:srgbClr val="C7E6F5"/>
            </a:solidFill>
          </a:ln>
          <a:effectLst/>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fr-FR" sz="5400" dirty="0">
                <a:solidFill>
                  <a:schemeClr val="accent1">
                    <a:lumMod val="50000"/>
                  </a:schemeClr>
                </a:solidFill>
                <a:latin typeface="+mj-lt"/>
              </a:rPr>
              <a:t>Évaluation Formative Commune</a:t>
            </a:r>
            <a:endParaRPr lang="fr-FR" sz="5400" b="1" dirty="0">
              <a:solidFill>
                <a:schemeClr val="accent1">
                  <a:lumMod val="50000"/>
                </a:schemeClr>
              </a:solidFill>
              <a:latin typeface="Comic Sans MS" panose="030F0702030302020204" pitchFamily="66" charset="0"/>
            </a:endParaRPr>
          </a:p>
        </p:txBody>
      </p:sp>
      <p:grpSp>
        <p:nvGrpSpPr>
          <p:cNvPr id="2" name="Group 1">
            <a:extLst>
              <a:ext uri="{FF2B5EF4-FFF2-40B4-BE49-F238E27FC236}">
                <a16:creationId xmlns:a16="http://schemas.microsoft.com/office/drawing/2014/main" id="{FAD7C37A-5098-47E6-99AF-F56BE9B6F82C}"/>
              </a:ext>
            </a:extLst>
          </p:cNvPr>
          <p:cNvGrpSpPr/>
          <p:nvPr/>
        </p:nvGrpSpPr>
        <p:grpSpPr>
          <a:xfrm>
            <a:off x="4198069" y="1281644"/>
            <a:ext cx="3287797" cy="3341373"/>
            <a:chOff x="4198069" y="1281644"/>
            <a:chExt cx="3287797" cy="3341373"/>
          </a:xfrm>
        </p:grpSpPr>
        <p:sp>
          <p:nvSpPr>
            <p:cNvPr id="6" name="Freeform: Shape 5">
              <a:extLst>
                <a:ext uri="{FF2B5EF4-FFF2-40B4-BE49-F238E27FC236}">
                  <a16:creationId xmlns:a16="http://schemas.microsoft.com/office/drawing/2014/main" id="{55F15E61-D015-4810-882D-E059AD7DC5A9}"/>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dirty="0"/>
            </a:p>
          </p:txBody>
        </p:sp>
        <p:sp>
          <p:nvSpPr>
            <p:cNvPr id="7" name="Freeform: Shape 6">
              <a:extLst>
                <a:ext uri="{FF2B5EF4-FFF2-40B4-BE49-F238E27FC236}">
                  <a16:creationId xmlns:a16="http://schemas.microsoft.com/office/drawing/2014/main" id="{BE06FACB-1C31-4FBD-B999-45A0D962638A}"/>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AA845A6B-330C-4511-B482-D3A60A7093E5}"/>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dirty="0"/>
            </a:p>
          </p:txBody>
        </p:sp>
        <p:sp>
          <p:nvSpPr>
            <p:cNvPr id="9" name="Freeform: Shape 8">
              <a:extLst>
                <a:ext uri="{FF2B5EF4-FFF2-40B4-BE49-F238E27FC236}">
                  <a16:creationId xmlns:a16="http://schemas.microsoft.com/office/drawing/2014/main" id="{3473EA28-2020-413D-ACB1-7E2DE271B337}"/>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dirty="0"/>
            </a:p>
          </p:txBody>
        </p:sp>
        <p:sp>
          <p:nvSpPr>
            <p:cNvPr id="10" name="Freeform: Shape 9">
              <a:extLst>
                <a:ext uri="{FF2B5EF4-FFF2-40B4-BE49-F238E27FC236}">
                  <a16:creationId xmlns:a16="http://schemas.microsoft.com/office/drawing/2014/main" id="{65D35BC8-5929-4FCC-9F56-E21F343873C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dirty="0"/>
            </a:p>
          </p:txBody>
        </p:sp>
        <p:sp>
          <p:nvSpPr>
            <p:cNvPr id="11" name="Freeform: Shape 10">
              <a:extLst>
                <a:ext uri="{FF2B5EF4-FFF2-40B4-BE49-F238E27FC236}">
                  <a16:creationId xmlns:a16="http://schemas.microsoft.com/office/drawing/2014/main" id="{919608D1-CDDD-4D0A-9907-84CECB637020}"/>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dirty="0"/>
            </a:p>
          </p:txBody>
        </p:sp>
        <p:sp>
          <p:nvSpPr>
            <p:cNvPr id="12" name="Freeform: Shape 11">
              <a:extLst>
                <a:ext uri="{FF2B5EF4-FFF2-40B4-BE49-F238E27FC236}">
                  <a16:creationId xmlns:a16="http://schemas.microsoft.com/office/drawing/2014/main" id="{44320DD4-0731-4543-9EFB-E810FC48AE77}"/>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dirty="0"/>
            </a:p>
          </p:txBody>
        </p:sp>
        <p:sp>
          <p:nvSpPr>
            <p:cNvPr id="13" name="Freeform: Shape 12">
              <a:extLst>
                <a:ext uri="{FF2B5EF4-FFF2-40B4-BE49-F238E27FC236}">
                  <a16:creationId xmlns:a16="http://schemas.microsoft.com/office/drawing/2014/main" id="{7C242BD1-C0B2-4A16-A4E7-6C5CEA65268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dirty="0"/>
            </a:p>
          </p:txBody>
        </p:sp>
      </p:grpSp>
    </p:spTree>
    <p:custDataLst>
      <p:tags r:id="rId1"/>
    </p:custDataLst>
    <p:extLst>
      <p:ext uri="{BB962C8B-B14F-4D97-AF65-F5344CB8AC3E}">
        <p14:creationId xmlns:p14="http://schemas.microsoft.com/office/powerpoint/2010/main" val="10161324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Trouvez les deux cinquièmes de 35.</a:t>
            </a:r>
          </a:p>
        </p:txBody>
      </p:sp>
      <p:sp>
        <p:nvSpPr>
          <p:cNvPr id="5" name="TextBox 4">
            <a:extLst>
              <a:ext uri="{FF2B5EF4-FFF2-40B4-BE49-F238E27FC236}">
                <a16:creationId xmlns:a16="http://schemas.microsoft.com/office/drawing/2014/main" id="{FCA99FA8-E615-4361-A4BD-37B7F4A7B5F9}"/>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fr-FR">
                <a:solidFill>
                  <a:schemeClr val="tx1">
                    <a:lumMod val="50000"/>
                    <a:lumOff val="50000"/>
                  </a:schemeClr>
                </a:solidFill>
                <a:latin typeface="+mj-lt"/>
              </a:rPr>
              <a:t>Vérifiez votre compréhension</a:t>
            </a:r>
            <a:endParaRPr lang="fr-FR"/>
          </a:p>
        </p:txBody>
      </p:sp>
      <p:sp>
        <p:nvSpPr>
          <p:cNvPr id="7" name="TextBox 6">
            <a:extLst>
              <a:ext uri="{FF2B5EF4-FFF2-40B4-BE49-F238E27FC236}">
                <a16:creationId xmlns:a16="http://schemas.microsoft.com/office/drawing/2014/main" id="{DFC22700-C35F-4CD3-8215-7E3FC74D472C}"/>
              </a:ext>
            </a:extLst>
          </p:cNvPr>
          <p:cNvSpPr txBox="1"/>
          <p:nvPr/>
        </p:nvSpPr>
        <p:spPr>
          <a:xfrm>
            <a:off x="432820" y="1668977"/>
            <a:ext cx="7258898" cy="553998"/>
          </a:xfrm>
          <a:prstGeom prst="rect">
            <a:avLst/>
          </a:prstGeom>
          <a:noFill/>
        </p:spPr>
        <p:txBody>
          <a:bodyPr wrap="square">
            <a:spAutoFit/>
          </a:bodyPr>
          <a:lstStyle/>
          <a:p>
            <a:pPr marL="0" marR="0">
              <a:spcBef>
                <a:spcPts val="0"/>
              </a:spcBef>
              <a:spcAft>
                <a:spcPts val="800"/>
              </a:spcAft>
            </a:pPr>
            <a:r>
              <a:rPr lang="fr-FR" sz="3000" dirty="0">
                <a:solidFill>
                  <a:schemeClr val="tx1">
                    <a:lumMod val="65000"/>
                    <a:lumOff val="35000"/>
                  </a:schemeClr>
                </a:solidFill>
                <a:effectLst/>
                <a:latin typeface="+mn-lt"/>
                <a:ea typeface="Calibri" panose="020F0502020204030204" pitchFamily="34" charset="0"/>
                <a:cs typeface="Arial" panose="020B0604020202020204" pitchFamily="34" charset="0"/>
              </a:rPr>
              <a:t>Les deux cinquièmes de 35 sont égaux à </a:t>
            </a:r>
          </a:p>
        </p:txBody>
      </p:sp>
      <p:sp>
        <p:nvSpPr>
          <p:cNvPr id="8" name="Rectangle: Rounded Corners 7">
            <a:extLst>
              <a:ext uri="{FF2B5EF4-FFF2-40B4-BE49-F238E27FC236}">
                <a16:creationId xmlns:a16="http://schemas.microsoft.com/office/drawing/2014/main" id="{F851AB62-4B1D-45A9-8282-B42441D573F9}"/>
              </a:ext>
            </a:extLst>
          </p:cNvPr>
          <p:cNvSpPr/>
          <p:nvPr/>
        </p:nvSpPr>
        <p:spPr>
          <a:xfrm>
            <a:off x="7813380" y="1470396"/>
            <a:ext cx="109728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14</a:t>
            </a:r>
          </a:p>
        </p:txBody>
      </p:sp>
    </p:spTree>
    <p:custDataLst>
      <p:tags r:id="rId1"/>
    </p:custDataLst>
    <p:extLst>
      <p:ext uri="{BB962C8B-B14F-4D97-AF65-F5344CB8AC3E}">
        <p14:creationId xmlns:p14="http://schemas.microsoft.com/office/powerpoint/2010/main" val="321836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8"/>
                                        </p:tgtEl>
                                        <p:attrNameLst>
                                          <p:attrName>stroke.color</p:attrName>
                                        </p:attrNameLst>
                                      </p:cBhvr>
                                      <p:to>
                                        <p:clrVal>
                                          <a:srgbClr val="74C274"/>
                                        </p:clrVal>
                                      </p:to>
                                    </p:set>
                                    <p:set>
                                      <p:cBhvr>
                                        <p:cTn id="7" dur="indefinite"/>
                                        <p:tgtEl>
                                          <p:spTgt spid="8"/>
                                        </p:tgtEl>
                                        <p:attrNameLst>
                                          <p:attrName>stroke.on</p:attrName>
                                        </p:attrNameLst>
                                      </p:cBhvr>
                                      <p:to>
                                        <p:strVal val="true"/>
                                      </p:to>
                                    </p:set>
                                  </p:childTnLst>
                                </p:cTn>
                              </p:par>
                              <p:par>
                                <p:cTn id="8" presetID="1" presetClass="emph" presetSubtype="1" nodeType="withEffect">
                                  <p:stCondLst>
                                    <p:cond delay="0"/>
                                  </p:stCondLst>
                                  <p:childTnLst>
                                    <p:set>
                                      <p:cBhvr>
                                        <p:cTn id="9" dur="indefinite"/>
                                        <p:tgtEl>
                                          <p:spTgt spid="8"/>
                                        </p:tgtEl>
                                        <p:attrNameLst>
                                          <p:attrName>fillcolor</p:attrName>
                                        </p:attrNameLst>
                                      </p:cBhvr>
                                      <p:to>
                                        <p:clrVal>
                                          <a:srgbClr val="74C274"/>
                                        </p:clrVal>
                                      </p:to>
                                    </p:set>
                                    <p:set>
                                      <p:cBhvr>
                                        <p:cTn id="10" dur="indefinite"/>
                                        <p:tgtEl>
                                          <p:spTgt spid="8"/>
                                        </p:tgtEl>
                                        <p:attrNameLst>
                                          <p:attrName>fill.type</p:attrName>
                                        </p:attrNameLst>
                                      </p:cBhvr>
                                      <p:to>
                                        <p:strVal val="solid"/>
                                      </p:to>
                                    </p:set>
                                    <p:set>
                                      <p:cBhvr>
                                        <p:cTn id="11" dur="indefinite"/>
                                        <p:tgtEl>
                                          <p:spTgt spid="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fr-FR" sz="3200" b="1" i="0" u="none" strike="noStrike" kern="0" cap="none" spc="0" normalizeH="0" baseline="0" dirty="0">
                <a:ln>
                  <a:noFill/>
                </a:ln>
                <a:solidFill>
                  <a:prstClr val="white"/>
                </a:solidFill>
                <a:effectLst/>
                <a:uLnTx/>
                <a:uFillTx/>
                <a:latin typeface="Comic Sans MS"/>
                <a:cs typeface="Arial"/>
                <a:sym typeface="Comic Sans MS"/>
              </a:rPr>
              <a:t>Objectif d’a</a:t>
            </a:r>
            <a:r>
              <a:rPr lang="fr-FR" sz="3200" b="1" dirty="0">
                <a:solidFill>
                  <a:prstClr val="white"/>
                </a:solidFill>
                <a:latin typeface="Comic Sans MS"/>
                <a:sym typeface="Comic Sans MS"/>
              </a:rPr>
              <a:t>pprentissage spécifique</a:t>
            </a:r>
            <a:endParaRPr kumimoji="0" lang="fr-FR" sz="3200" b="1" i="0" u="none" strike="noStrike" kern="0" cap="none" spc="0" normalizeH="0" baseline="0" dirty="0">
              <a:ln>
                <a:noFill/>
              </a:ln>
              <a:solidFill>
                <a:prstClr val="white"/>
              </a:solidFill>
              <a:effectLst/>
              <a:uLnTx/>
              <a:uFillTx/>
              <a:latin typeface="Comic Sans MS"/>
              <a:cs typeface="Arial"/>
              <a:sym typeface="Comic Sans MS"/>
            </a:endParaRPr>
          </a:p>
        </p:txBody>
      </p:sp>
      <mc:AlternateContent xmlns:mc="http://schemas.openxmlformats.org/markup-compatibility/2006" xmlns:a14="http://schemas.microsoft.com/office/drawing/2010/main">
        <mc:Choice Requires="a14">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04172" y="1304342"/>
                <a:ext cx="10895424" cy="4837325"/>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fr-FR" sz="3600" b="1" dirty="0">
                    <a:solidFill>
                      <a:srgbClr val="3A729A"/>
                    </a:solidFill>
                    <a:latin typeface="Comic Sans MS"/>
                  </a:rPr>
                  <a:t>Égalité et simplification des fractions</a:t>
                </a:r>
              </a:p>
              <a:p>
                <a:pPr marL="457200">
                  <a:lnSpc>
                    <a:spcPct val="150000"/>
                  </a:lnSpc>
                  <a:buClr>
                    <a:srgbClr val="0076A3"/>
                  </a:buClr>
                  <a:buSzPts val="1100"/>
                </a:pPr>
                <a:r>
                  <a:rPr lang="fr-FR" sz="3200" dirty="0">
                    <a:solidFill>
                      <a:schemeClr val="tx1">
                        <a:lumMod val="65000"/>
                        <a:lumOff val="35000"/>
                      </a:schemeClr>
                    </a:solidFill>
                    <a:latin typeface="Comic Sans MS"/>
                  </a:rPr>
                  <a:t>Reconnaître une fraction de type</a:t>
                </a:r>
                <a14:m>
                  <m:oMath xmlns:m="http://schemas.openxmlformats.org/officeDocument/2006/math">
                    <m:r>
                      <a:rPr lang="fr-FR" sz="3200" smtClean="0">
                        <a:solidFill>
                          <a:schemeClr val="tx1">
                            <a:lumMod val="65000"/>
                            <a:lumOff val="35000"/>
                          </a:schemeClr>
                        </a:solidFill>
                        <a:latin typeface="Cambria Math" panose="02040503050406030204" pitchFamily="18" charset="0"/>
                      </a:rPr>
                      <m:t> </m:t>
                    </m:r>
                    <m:f>
                      <m:fPr>
                        <m:ctrlPr>
                          <a:rPr lang="fr-FR" sz="3200" i="1" smtClean="0">
                            <a:solidFill>
                              <a:schemeClr val="tx1">
                                <a:lumMod val="65000"/>
                                <a:lumOff val="35000"/>
                              </a:schemeClr>
                            </a:solidFill>
                            <a:latin typeface="Cambria Math" panose="02040503050406030204" pitchFamily="18" charset="0"/>
                          </a:rPr>
                        </m:ctrlPr>
                      </m:fPr>
                      <m:num>
                        <m:r>
                          <a:rPr lang="fr-FR" sz="3200" smtClean="0">
                            <a:solidFill>
                              <a:schemeClr val="tx1">
                                <a:lumMod val="65000"/>
                                <a:lumOff val="35000"/>
                              </a:schemeClr>
                            </a:solidFill>
                            <a:latin typeface="Cambria Math" panose="02040503050406030204" pitchFamily="18" charset="0"/>
                          </a:rPr>
                          <m:t>𝑎</m:t>
                        </m:r>
                      </m:num>
                      <m:den>
                        <m:r>
                          <a:rPr lang="fr-FR" sz="3200" smtClean="0">
                            <a:solidFill>
                              <a:schemeClr val="tx1">
                                <a:lumMod val="65000"/>
                                <a:lumOff val="35000"/>
                              </a:schemeClr>
                            </a:solidFill>
                            <a:latin typeface="Cambria Math" panose="02040503050406030204" pitchFamily="18" charset="0"/>
                          </a:rPr>
                          <m:t>𝑏</m:t>
                        </m:r>
                      </m:den>
                    </m:f>
                    <m:r>
                      <a:rPr lang="fr-FR" sz="3200" smtClean="0">
                        <a:solidFill>
                          <a:schemeClr val="tx1">
                            <a:lumMod val="65000"/>
                            <a:lumOff val="35000"/>
                          </a:schemeClr>
                        </a:solidFill>
                        <a:latin typeface="Cambria Math" panose="02040503050406030204" pitchFamily="18" charset="0"/>
                      </a:rPr>
                      <m:t> </m:t>
                    </m:r>
                    <m:r>
                      <a:rPr lang="fr-FR" sz="3200" b="0" i="0" smtClean="0">
                        <a:solidFill>
                          <a:schemeClr val="tx1">
                            <a:lumMod val="65000"/>
                            <a:lumOff val="35000"/>
                          </a:schemeClr>
                        </a:solidFill>
                        <a:latin typeface="Cambria Math" panose="02040503050406030204" pitchFamily="18" charset="0"/>
                      </a:rPr>
                      <m:t> </m:t>
                    </m:r>
                  </m:oMath>
                </a14:m>
                <a:r>
                  <a:rPr lang="fr-FR" sz="3200" dirty="0">
                    <a:solidFill>
                      <a:schemeClr val="tx1">
                        <a:lumMod val="65000"/>
                        <a:lumOff val="35000"/>
                      </a:schemeClr>
                    </a:solidFill>
                    <a:latin typeface="Comic Sans MS"/>
                  </a:rPr>
                  <a:t>(a &gt; b et b </a:t>
                </a:r>
                <a14:m>
                  <m:oMath xmlns:m="http://schemas.openxmlformats.org/officeDocument/2006/math">
                    <m:r>
                      <a:rPr lang="fr-FR" sz="3200" smtClean="0">
                        <a:solidFill>
                          <a:schemeClr val="tx1">
                            <a:lumMod val="65000"/>
                            <a:lumOff val="35000"/>
                          </a:schemeClr>
                        </a:solidFill>
                        <a:latin typeface="Cambria Math" panose="02040503050406030204" pitchFamily="18" charset="0"/>
                      </a:rPr>
                      <m:t>≠ </m:t>
                    </m:r>
                  </m:oMath>
                </a14:m>
                <a:r>
                  <a:rPr lang="fr-FR" sz="3200" dirty="0">
                    <a:solidFill>
                      <a:schemeClr val="tx1">
                        <a:lumMod val="65000"/>
                        <a:lumOff val="35000"/>
                      </a:schemeClr>
                    </a:solidFill>
                    <a:latin typeface="Comic Sans MS"/>
                  </a:rPr>
                  <a:t>0)</a:t>
                </a:r>
              </a:p>
              <a:p>
                <a:pPr marL="971550" lvl="8" indent="-457200">
                  <a:lnSpc>
                    <a:spcPct val="150000"/>
                  </a:lnSpc>
                  <a:buClr>
                    <a:srgbClr val="0076A3"/>
                  </a:buClr>
                  <a:buSzPct val="100000"/>
                  <a:buFont typeface="Arial" panose="020B0604020202020204" pitchFamily="34" charset="0"/>
                  <a:buChar char="•"/>
                </a:pPr>
                <a:r>
                  <a:rPr lang="fr-FR" sz="2800" dirty="0">
                    <a:solidFill>
                      <a:schemeClr val="tx1">
                        <a:lumMod val="65000"/>
                        <a:lumOff val="35000"/>
                      </a:schemeClr>
                    </a:solidFill>
                    <a:latin typeface="Comic Sans MS"/>
                  </a:rPr>
                  <a:t>Calculer la fraction</a:t>
                </a:r>
                <a14:m>
                  <m:oMath xmlns:m="http://schemas.openxmlformats.org/officeDocument/2006/math">
                    <m:r>
                      <a:rPr lang="fr-FR" sz="2800" smtClean="0">
                        <a:solidFill>
                          <a:schemeClr val="tx1">
                            <a:lumMod val="65000"/>
                            <a:lumOff val="35000"/>
                          </a:schemeClr>
                        </a:solidFill>
                        <a:latin typeface="Cambria Math" panose="02040503050406030204" pitchFamily="18" charset="0"/>
                      </a:rPr>
                      <m:t>  </m:t>
                    </m:r>
                    <m:f>
                      <m:fPr>
                        <m:ctrlPr>
                          <a:rPr lang="fr-FR" sz="2800" i="1" smtClean="0">
                            <a:solidFill>
                              <a:schemeClr val="tx1">
                                <a:lumMod val="65000"/>
                                <a:lumOff val="35000"/>
                              </a:schemeClr>
                            </a:solidFill>
                            <a:latin typeface="Cambria Math" panose="02040503050406030204" pitchFamily="18" charset="0"/>
                          </a:rPr>
                        </m:ctrlPr>
                      </m:fPr>
                      <m:num>
                        <m:r>
                          <a:rPr lang="fr-FR" sz="2800" smtClean="0">
                            <a:solidFill>
                              <a:schemeClr val="tx1">
                                <a:lumMod val="65000"/>
                                <a:lumOff val="35000"/>
                              </a:schemeClr>
                            </a:solidFill>
                            <a:latin typeface="Cambria Math" panose="02040503050406030204" pitchFamily="18" charset="0"/>
                          </a:rPr>
                          <m:t>𝑎</m:t>
                        </m:r>
                      </m:num>
                      <m:den>
                        <m:r>
                          <a:rPr lang="fr-FR" sz="2800" smtClean="0">
                            <a:solidFill>
                              <a:schemeClr val="tx1">
                                <a:lumMod val="65000"/>
                                <a:lumOff val="35000"/>
                              </a:schemeClr>
                            </a:solidFill>
                            <a:latin typeface="Cambria Math" panose="02040503050406030204" pitchFamily="18" charset="0"/>
                          </a:rPr>
                          <m:t>𝑏</m:t>
                        </m:r>
                      </m:den>
                    </m:f>
                  </m:oMath>
                </a14:m>
                <a:r>
                  <a:rPr lang="fr-FR" sz="2800" dirty="0">
                    <a:solidFill>
                      <a:schemeClr val="tx1">
                        <a:lumMod val="65000"/>
                        <a:lumOff val="35000"/>
                      </a:schemeClr>
                    </a:solidFill>
                    <a:latin typeface="Comic Sans MS"/>
                  </a:rPr>
                  <a:t> d’un nombre n par le résultat de deux opérations successives “diviser par b”, “multiplier par a”</a:t>
                </a:r>
              </a:p>
              <a:p>
                <a:pPr marL="514350" lvl="8">
                  <a:buClr>
                    <a:srgbClr val="0076A3"/>
                  </a:buClr>
                  <a:buSzPct val="100000"/>
                </a:pPr>
                <a:endParaRPr lang="fr-FR" sz="3600" b="1" dirty="0">
                  <a:solidFill>
                    <a:srgbClr val="3A729A"/>
                  </a:solidFill>
                  <a:latin typeface="Comic Sans MS" panose="030F0702030302020204" pitchFamily="66" charset="0"/>
                </a:endParaRPr>
              </a:p>
              <a:p>
                <a:pPr marL="91440" indent="-127000">
                  <a:spcBef>
                    <a:spcPts val="1400"/>
                  </a:spcBef>
                  <a:buSzPts val="2000"/>
                  <a:buFont typeface="Arial"/>
                  <a:buChar char=" "/>
                </a:pPr>
                <a:endParaRPr lang="fr-FR" sz="3600" dirty="0">
                  <a:latin typeface="Comic Sans MS" panose="030F0702030302020204" pitchFamily="66" charset="0"/>
                </a:endParaRPr>
              </a:p>
              <a:p>
                <a:pPr>
                  <a:spcBef>
                    <a:spcPts val="1400"/>
                  </a:spcBef>
                  <a:buSzPts val="2200"/>
                </a:pPr>
                <a:endParaRPr lang="fr-FR" sz="3600" dirty="0">
                  <a:latin typeface="Comic Sans MS" panose="030F0702030302020204" pitchFamily="66" charset="0"/>
                </a:endParaRPr>
              </a:p>
            </p:txBody>
          </p:sp>
        </mc:Choice>
        <mc:Fallback xmlns="">
          <p:sp>
            <p:nvSpPr>
              <p:cNvPr id="9" name="Google Shape;86;ga338da080d_1_6">
                <a:extLst>
                  <a:ext uri="{FF2B5EF4-FFF2-40B4-BE49-F238E27FC236}">
                    <a16:creationId xmlns:a16="http://schemas.microsoft.com/office/drawing/2014/main" id="{D8CC48AA-D7CE-4BD6-A9BA-C6C4132AD253}"/>
                  </a:ext>
                </a:extLst>
              </p:cNvPr>
              <p:cNvSpPr txBox="1">
                <a:spLocks noRot="1" noChangeAspect="1" noMove="1" noResize="1" noEditPoints="1" noAdjustHandles="1" noChangeArrowheads="1" noChangeShapeType="1" noTextEdit="1"/>
              </p:cNvSpPr>
              <p:nvPr/>
            </p:nvSpPr>
            <p:spPr>
              <a:xfrm>
                <a:off x="104172" y="1304342"/>
                <a:ext cx="10895424" cy="4837325"/>
              </a:xfrm>
              <a:prstGeom prst="rect">
                <a:avLst/>
              </a:prstGeom>
              <a:blipFill>
                <a:blip r:embed="rId4"/>
                <a:stretch>
                  <a:fillRect r="-2126"/>
                </a:stretch>
              </a:blipFill>
              <a:ln>
                <a:noFill/>
              </a:ln>
            </p:spPr>
            <p:txBody>
              <a:bodyPr/>
              <a:lstStyle/>
              <a:p>
                <a:r>
                  <a:rPr lang="fr-FR">
                    <a:noFill/>
                  </a:rPr>
                  <a:t> </a:t>
                </a:r>
              </a:p>
            </p:txBody>
          </p:sp>
        </mc:Fallback>
      </mc:AlternateContent>
      <p:pic>
        <p:nvPicPr>
          <p:cNvPr id="5" name="Picture 4">
            <a:extLst>
              <a:ext uri="{FF2B5EF4-FFF2-40B4-BE49-F238E27FC236}">
                <a16:creationId xmlns:a16="http://schemas.microsoft.com/office/drawing/2014/main" id="{9F85A790-9B23-4219-9B92-88398FC9978E}"/>
              </a:ext>
            </a:extLst>
          </p:cNvPr>
          <p:cNvPicPr>
            <a:picLocks noChangeAspect="1"/>
          </p:cNvPicPr>
          <p:nvPr/>
        </p:nvPicPr>
        <p:blipFill>
          <a:blip r:embed="rId5"/>
          <a:stretch>
            <a:fillRect/>
          </a:stretch>
        </p:blipFill>
        <p:spPr>
          <a:xfrm>
            <a:off x="10903242" y="0"/>
            <a:ext cx="932074" cy="1956413"/>
          </a:xfrm>
          <a:prstGeom prst="rect">
            <a:avLst/>
          </a:prstGeom>
        </p:spPr>
      </p:pic>
    </p:spTree>
    <p:custDataLst>
      <p:tags r:id="rId1"/>
    </p:custDataLst>
    <p:extLst>
      <p:ext uri="{BB962C8B-B14F-4D97-AF65-F5344CB8AC3E}">
        <p14:creationId xmlns:p14="http://schemas.microsoft.com/office/powerpoint/2010/main" val="9300959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Trouvez le nombre de cerises cueillies par Jihad et Walid.</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DFAE123-F4D2-4D2C-BF20-A47DC7E934A6}"/>
                  </a:ext>
                </a:extLst>
              </p:cNvPr>
              <p:cNvSpPr txBox="1"/>
              <p:nvPr/>
            </p:nvSpPr>
            <p:spPr>
              <a:xfrm>
                <a:off x="519566" y="1905000"/>
                <a:ext cx="8360766" cy="3674980"/>
              </a:xfrm>
              <a:prstGeom prst="rect">
                <a:avLst/>
              </a:prstGeom>
              <a:noFill/>
            </p:spPr>
            <p:txBody>
              <a:bodyPr wrap="square">
                <a:spAutoFit/>
              </a:bodyPr>
              <a:lstStyle/>
              <a:p>
                <a:pPr>
                  <a:spcAft>
                    <a:spcPts val="800"/>
                  </a:spcAft>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Jihad, Walid, et Rami sont allés cueillir des cerises. Une heure après avoir commencé, ils avaient cueilli ensemble 200 cerises. Si Jihad a cueilli </a:t>
                </a:r>
                <a14:m>
                  <m:oMath xmlns:m="http://schemas.openxmlformats.org/officeDocument/2006/math">
                    <m:f>
                      <m:fPr>
                        <m:ctrlP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ctrlPr>
                      </m:fPr>
                      <m:num>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4</m:t>
                        </m:r>
                      </m:num>
                      <m:den>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10</m:t>
                        </m:r>
                      </m:den>
                    </m:f>
                  </m:oMath>
                </a14:m>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 des cerises, Walid a cueilli </a:t>
                </a:r>
                <a14:m>
                  <m:oMath xmlns:m="http://schemas.openxmlformats.org/officeDocument/2006/math">
                    <m:f>
                      <m:fPr>
                        <m:ctrlP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ctrlPr>
                      </m:fPr>
                      <m:num>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2</m:t>
                        </m:r>
                      </m:num>
                      <m:den>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5</m:t>
                        </m:r>
                      </m:den>
                    </m:f>
                  </m:oMath>
                </a14:m>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 des cerises et Rami a cueilli </a:t>
                </a:r>
                <a14:m>
                  <m:oMath xmlns:m="http://schemas.openxmlformats.org/officeDocument/2006/math">
                    <m:f>
                      <m:fPr>
                        <m:ctrlP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ctrlPr>
                      </m:fPr>
                      <m:num>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1</m:t>
                        </m:r>
                      </m:num>
                      <m:den>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5</m:t>
                        </m:r>
                      </m:den>
                    </m:f>
                  </m:oMath>
                </a14:m>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 des cerises.</a:t>
                </a:r>
              </a:p>
              <a:p>
                <a:pPr>
                  <a:spcAft>
                    <a:spcPts val="800"/>
                  </a:spcAft>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Jihad a cueilli            cerises.</a:t>
                </a:r>
              </a:p>
              <a:p>
                <a:pPr>
                  <a:spcAft>
                    <a:spcPts val="800"/>
                  </a:spcAft>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Walid a cueilli            cerises. </a:t>
                </a:r>
              </a:p>
            </p:txBody>
          </p:sp>
        </mc:Choice>
        <mc:Fallback xmlns="">
          <p:sp>
            <p:nvSpPr>
              <p:cNvPr id="10" name="TextBox 9">
                <a:extLst>
                  <a:ext uri="{FF2B5EF4-FFF2-40B4-BE49-F238E27FC236}">
                    <a16:creationId xmlns:a16="http://schemas.microsoft.com/office/drawing/2014/main" id="{9DFAE123-F4D2-4D2C-BF20-A47DC7E934A6}"/>
                  </a:ext>
                </a:extLst>
              </p:cNvPr>
              <p:cNvSpPr txBox="1">
                <a:spLocks noRot="1" noChangeAspect="1" noMove="1" noResize="1" noEditPoints="1" noAdjustHandles="1" noChangeArrowheads="1" noChangeShapeType="1" noTextEdit="1"/>
              </p:cNvSpPr>
              <p:nvPr/>
            </p:nvSpPr>
            <p:spPr>
              <a:xfrm>
                <a:off x="519566" y="1905000"/>
                <a:ext cx="8360766" cy="3674980"/>
              </a:xfrm>
              <a:prstGeom prst="rect">
                <a:avLst/>
              </a:prstGeom>
              <a:blipFill>
                <a:blip r:embed="rId4"/>
                <a:stretch>
                  <a:fillRect l="-1458" t="-1827" r="-1822" b="-3654"/>
                </a:stretch>
              </a:blipFill>
            </p:spPr>
            <p:txBody>
              <a:bodyPr/>
              <a:lstStyle/>
              <a:p>
                <a:r>
                  <a:rPr lang="fr-FR">
                    <a:noFill/>
                  </a:rPr>
                  <a:t> </a:t>
                </a:r>
              </a:p>
            </p:txBody>
          </p:sp>
        </mc:Fallback>
      </mc:AlternateContent>
      <p:sp>
        <p:nvSpPr>
          <p:cNvPr id="18" name="Rectangle: Rounded Corners 17">
            <a:extLst>
              <a:ext uri="{FF2B5EF4-FFF2-40B4-BE49-F238E27FC236}">
                <a16:creationId xmlns:a16="http://schemas.microsoft.com/office/drawing/2014/main" id="{48DCBEFC-6373-45A2-88AE-62B5E8D6F94D}"/>
              </a:ext>
            </a:extLst>
          </p:cNvPr>
          <p:cNvSpPr/>
          <p:nvPr/>
        </p:nvSpPr>
        <p:spPr>
          <a:xfrm>
            <a:off x="3035359" y="4480135"/>
            <a:ext cx="102683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80</a:t>
            </a:r>
          </a:p>
        </p:txBody>
      </p:sp>
      <p:sp>
        <p:nvSpPr>
          <p:cNvPr id="9" name="Rectangle: Rounded Corners 8">
            <a:extLst>
              <a:ext uri="{FF2B5EF4-FFF2-40B4-BE49-F238E27FC236}">
                <a16:creationId xmlns:a16="http://schemas.microsoft.com/office/drawing/2014/main" id="{0AC3C759-6414-4C5B-9B1D-40BDBE9EC409}"/>
              </a:ext>
            </a:extLst>
          </p:cNvPr>
          <p:cNvSpPr/>
          <p:nvPr/>
        </p:nvSpPr>
        <p:spPr>
          <a:xfrm>
            <a:off x="3035359" y="5085171"/>
            <a:ext cx="102683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80</a:t>
            </a:r>
          </a:p>
        </p:txBody>
      </p:sp>
      <p:pic>
        <p:nvPicPr>
          <p:cNvPr id="7" name="Graphic 6">
            <a:extLst>
              <a:ext uri="{FF2B5EF4-FFF2-40B4-BE49-F238E27FC236}">
                <a16:creationId xmlns:a16="http://schemas.microsoft.com/office/drawing/2014/main" id="{B3BD9319-C144-49F0-9F39-7B14E0E0D04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298464" y="2464725"/>
            <a:ext cx="2076157" cy="2284256"/>
          </a:xfrm>
          <a:prstGeom prst="rect">
            <a:avLst/>
          </a:prstGeom>
        </p:spPr>
      </p:pic>
    </p:spTree>
    <p:custDataLst>
      <p:tags r:id="rId1"/>
    </p:custDataLst>
    <p:extLst>
      <p:ext uri="{BB962C8B-B14F-4D97-AF65-F5344CB8AC3E}">
        <p14:creationId xmlns:p14="http://schemas.microsoft.com/office/powerpoint/2010/main" val="283896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18"/>
                                        </p:tgtEl>
                                        <p:attrNameLst>
                                          <p:attrName>fillcolor</p:attrName>
                                        </p:attrNameLst>
                                      </p:cBhvr>
                                      <p:to>
                                        <p:clrVal>
                                          <a:srgbClr val="74C274"/>
                                        </p:clrVal>
                                      </p:to>
                                    </p:set>
                                    <p:set>
                                      <p:cBhvr>
                                        <p:cTn id="7" dur="indefinite"/>
                                        <p:tgtEl>
                                          <p:spTgt spid="18"/>
                                        </p:tgtEl>
                                        <p:attrNameLst>
                                          <p:attrName>fill.type</p:attrName>
                                        </p:attrNameLst>
                                      </p:cBhvr>
                                      <p:to>
                                        <p:strVal val="solid"/>
                                      </p:to>
                                    </p:set>
                                    <p:set>
                                      <p:cBhvr>
                                        <p:cTn id="8" dur="indefinite"/>
                                        <p:tgtEl>
                                          <p:spTgt spid="18"/>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18"/>
                                        </p:tgtEl>
                                        <p:attrNameLst>
                                          <p:attrName>stroke.color</p:attrName>
                                        </p:attrNameLst>
                                      </p:cBhvr>
                                      <p:to>
                                        <p:clrVal>
                                          <a:srgbClr val="74C274"/>
                                        </p:clrVal>
                                      </p:to>
                                    </p:set>
                                    <p:set>
                                      <p:cBhvr>
                                        <p:cTn id="11" dur="indefinite"/>
                                        <p:tgtEl>
                                          <p:spTgt spid="18"/>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9"/>
                                        </p:tgtEl>
                                        <p:attrNameLst>
                                          <p:attrName>fillcolor</p:attrName>
                                        </p:attrNameLst>
                                      </p:cBhvr>
                                      <p:to>
                                        <p:clrVal>
                                          <a:srgbClr val="74C274"/>
                                        </p:clrVal>
                                      </p:to>
                                    </p:set>
                                    <p:set>
                                      <p:cBhvr>
                                        <p:cTn id="16" dur="indefinite"/>
                                        <p:tgtEl>
                                          <p:spTgt spid="9"/>
                                        </p:tgtEl>
                                        <p:attrNameLst>
                                          <p:attrName>fill.type</p:attrName>
                                        </p:attrNameLst>
                                      </p:cBhvr>
                                      <p:to>
                                        <p:strVal val="solid"/>
                                      </p:to>
                                    </p:set>
                                    <p:set>
                                      <p:cBhvr>
                                        <p:cTn id="17" dur="indefinite"/>
                                        <p:tgtEl>
                                          <p:spTgt spid="9"/>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9"/>
                                        </p:tgtEl>
                                        <p:attrNameLst>
                                          <p:attrName>stroke.color</p:attrName>
                                        </p:attrNameLst>
                                      </p:cBhvr>
                                      <p:to>
                                        <p:clrVal>
                                          <a:srgbClr val="74C274"/>
                                        </p:clrVal>
                                      </p:to>
                                    </p:set>
                                    <p:set>
                                      <p:cBhvr>
                                        <p:cTn id="20" dur="indefinite"/>
                                        <p:tgtEl>
                                          <p:spTgt spid="9"/>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Qui a cueilli le plus petit nombre de cerises ? Combien de cerises a-t-il cueillies ? </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BF48A8F-3BDF-409F-929E-ADFA4AE4AD05}"/>
                  </a:ext>
                </a:extLst>
              </p:cNvPr>
              <p:cNvSpPr txBox="1"/>
              <p:nvPr/>
            </p:nvSpPr>
            <p:spPr>
              <a:xfrm>
                <a:off x="548711" y="1905000"/>
                <a:ext cx="8360766" cy="3674980"/>
              </a:xfrm>
              <a:prstGeom prst="rect">
                <a:avLst/>
              </a:prstGeom>
              <a:noFill/>
            </p:spPr>
            <p:txBody>
              <a:bodyPr wrap="square">
                <a:spAutoFit/>
              </a:bodyPr>
              <a:lstStyle/>
              <a:p>
                <a:pPr>
                  <a:spcAft>
                    <a:spcPts val="800"/>
                  </a:spcAft>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Jihad, Walid, et Rami sont allés cueillir des cerises. Une heure après avoir commencé, ils avaient cueilli ensemble 200 cerises. Si Jihad a cueilli </a:t>
                </a:r>
                <a14:m>
                  <m:oMath xmlns:m="http://schemas.openxmlformats.org/officeDocument/2006/math">
                    <m:f>
                      <m:fPr>
                        <m:ctrlP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ctrlPr>
                      </m:fPr>
                      <m:num>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4</m:t>
                        </m:r>
                      </m:num>
                      <m:den>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10</m:t>
                        </m:r>
                      </m:den>
                    </m:f>
                  </m:oMath>
                </a14:m>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 des cerises, Walid a cueilli </a:t>
                </a:r>
                <a14:m>
                  <m:oMath xmlns:m="http://schemas.openxmlformats.org/officeDocument/2006/math">
                    <m:f>
                      <m:fPr>
                        <m:ctrlP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ctrlPr>
                      </m:fPr>
                      <m:num>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2</m:t>
                        </m:r>
                      </m:num>
                      <m:den>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5</m:t>
                        </m:r>
                      </m:den>
                    </m:f>
                  </m:oMath>
                </a14:m>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 des cerises et Rami a cueilli </a:t>
                </a:r>
                <a14:m>
                  <m:oMath xmlns:m="http://schemas.openxmlformats.org/officeDocument/2006/math">
                    <m:f>
                      <m:fPr>
                        <m:ctrlP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ctrlPr>
                      </m:fPr>
                      <m:num>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1</m:t>
                        </m:r>
                      </m:num>
                      <m:den>
                        <m:r>
                          <a:rPr lang="en-US" sz="2800" b="0" i="1" smtClean="0">
                            <a:solidFill>
                              <a:schemeClr val="tx1">
                                <a:lumMod val="65000"/>
                                <a:lumOff val="35000"/>
                              </a:schemeClr>
                            </a:solidFill>
                            <a:latin typeface="Cambria Math" panose="02040503050406030204" pitchFamily="18" charset="0"/>
                            <a:ea typeface="Calibri" panose="020F0502020204030204" pitchFamily="34" charset="0"/>
                            <a:cs typeface="Arial" panose="020B0604020202020204" pitchFamily="34" charset="0"/>
                          </a:rPr>
                          <m:t>5</m:t>
                        </m:r>
                      </m:den>
                    </m:f>
                  </m:oMath>
                </a14:m>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 des cerises.</a:t>
                </a:r>
              </a:p>
              <a:p>
                <a:pPr>
                  <a:spcAft>
                    <a:spcPts val="800"/>
                  </a:spcAft>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              a cueilli le plus petit nombre de cerises.</a:t>
                </a:r>
              </a:p>
              <a:p>
                <a:pPr>
                  <a:spcAft>
                    <a:spcPts val="800"/>
                  </a:spcAft>
                </a:pPr>
                <a:r>
                  <a:rPr lang="fr-FR" sz="2800" dirty="0">
                    <a:solidFill>
                      <a:schemeClr val="tx1">
                        <a:lumMod val="65000"/>
                        <a:lumOff val="35000"/>
                      </a:schemeClr>
                    </a:solidFill>
                    <a:latin typeface="+mn-lt"/>
                    <a:ea typeface="Calibri" panose="020F0502020204030204" pitchFamily="34" charset="0"/>
                    <a:cs typeface="Arial" panose="020B0604020202020204" pitchFamily="34" charset="0"/>
                  </a:rPr>
                  <a:t>Il a cueilli            cerises. </a:t>
                </a:r>
              </a:p>
            </p:txBody>
          </p:sp>
        </mc:Choice>
        <mc:Fallback xmlns="">
          <p:sp>
            <p:nvSpPr>
              <p:cNvPr id="12" name="TextBox 11">
                <a:extLst>
                  <a:ext uri="{FF2B5EF4-FFF2-40B4-BE49-F238E27FC236}">
                    <a16:creationId xmlns:a16="http://schemas.microsoft.com/office/drawing/2014/main" id="{7BF48A8F-3BDF-409F-929E-ADFA4AE4AD05}"/>
                  </a:ext>
                </a:extLst>
              </p:cNvPr>
              <p:cNvSpPr txBox="1">
                <a:spLocks noRot="1" noChangeAspect="1" noMove="1" noResize="1" noEditPoints="1" noAdjustHandles="1" noChangeArrowheads="1" noChangeShapeType="1" noTextEdit="1"/>
              </p:cNvSpPr>
              <p:nvPr/>
            </p:nvSpPr>
            <p:spPr>
              <a:xfrm>
                <a:off x="548711" y="1905000"/>
                <a:ext cx="8360766" cy="3674980"/>
              </a:xfrm>
              <a:prstGeom prst="rect">
                <a:avLst/>
              </a:prstGeom>
              <a:blipFill>
                <a:blip r:embed="rId4"/>
                <a:stretch>
                  <a:fillRect l="-1458" t="-1827" r="-1822" b="-3654"/>
                </a:stretch>
              </a:blipFill>
            </p:spPr>
            <p:txBody>
              <a:bodyPr/>
              <a:lstStyle/>
              <a:p>
                <a:r>
                  <a:rPr lang="fr-FR">
                    <a:noFill/>
                  </a:rPr>
                  <a:t> </a:t>
                </a:r>
              </a:p>
            </p:txBody>
          </p:sp>
        </mc:Fallback>
      </mc:AlternateContent>
      <p:sp>
        <p:nvSpPr>
          <p:cNvPr id="13" name="Rectangle: Rounded Corners 12">
            <a:extLst>
              <a:ext uri="{FF2B5EF4-FFF2-40B4-BE49-F238E27FC236}">
                <a16:creationId xmlns:a16="http://schemas.microsoft.com/office/drawing/2014/main" id="{9A922525-73C3-4A0C-9944-790A6E4EEFF9}"/>
              </a:ext>
            </a:extLst>
          </p:cNvPr>
          <p:cNvSpPr/>
          <p:nvPr/>
        </p:nvSpPr>
        <p:spPr>
          <a:xfrm>
            <a:off x="2404339" y="4996385"/>
            <a:ext cx="102683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40</a:t>
            </a:r>
          </a:p>
        </p:txBody>
      </p:sp>
      <p:sp>
        <p:nvSpPr>
          <p:cNvPr id="11" name="Rectangle: Rounded Corners 10">
            <a:extLst>
              <a:ext uri="{FF2B5EF4-FFF2-40B4-BE49-F238E27FC236}">
                <a16:creationId xmlns:a16="http://schemas.microsoft.com/office/drawing/2014/main" id="{8D056393-5F14-4751-9C7C-B0A99BAF8361}"/>
              </a:ext>
            </a:extLst>
          </p:cNvPr>
          <p:cNvSpPr/>
          <p:nvPr/>
        </p:nvSpPr>
        <p:spPr>
          <a:xfrm>
            <a:off x="698501" y="4501576"/>
            <a:ext cx="1357691"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Rami</a:t>
            </a:r>
          </a:p>
        </p:txBody>
      </p:sp>
      <p:pic>
        <p:nvPicPr>
          <p:cNvPr id="7" name="Graphic 6">
            <a:extLst>
              <a:ext uri="{FF2B5EF4-FFF2-40B4-BE49-F238E27FC236}">
                <a16:creationId xmlns:a16="http://schemas.microsoft.com/office/drawing/2014/main" id="{4EA6035F-C349-45F0-AFEA-38A4902FF91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298464" y="2464725"/>
            <a:ext cx="2076157" cy="2284256"/>
          </a:xfrm>
          <a:prstGeom prst="rect">
            <a:avLst/>
          </a:prstGeom>
        </p:spPr>
      </p:pic>
    </p:spTree>
    <p:custDataLst>
      <p:tags r:id="rId1"/>
    </p:custDataLst>
    <p:extLst>
      <p:ext uri="{BB962C8B-B14F-4D97-AF65-F5344CB8AC3E}">
        <p14:creationId xmlns:p14="http://schemas.microsoft.com/office/powerpoint/2010/main" val="104946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11"/>
                                        </p:tgtEl>
                                        <p:attrNameLst>
                                          <p:attrName>fillcolor</p:attrName>
                                        </p:attrNameLst>
                                      </p:cBhvr>
                                      <p:to>
                                        <p:clrVal>
                                          <a:srgbClr val="74C274"/>
                                        </p:clrVal>
                                      </p:to>
                                    </p:set>
                                    <p:set>
                                      <p:cBhvr>
                                        <p:cTn id="7" dur="indefinite"/>
                                        <p:tgtEl>
                                          <p:spTgt spid="11"/>
                                        </p:tgtEl>
                                        <p:attrNameLst>
                                          <p:attrName>fill.type</p:attrName>
                                        </p:attrNameLst>
                                      </p:cBhvr>
                                      <p:to>
                                        <p:strVal val="solid"/>
                                      </p:to>
                                    </p:set>
                                    <p:set>
                                      <p:cBhvr>
                                        <p:cTn id="8" dur="indefinite"/>
                                        <p:tgtEl>
                                          <p:spTgt spid="11"/>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11"/>
                                        </p:tgtEl>
                                        <p:attrNameLst>
                                          <p:attrName>stroke.color</p:attrName>
                                        </p:attrNameLst>
                                      </p:cBhvr>
                                      <p:to>
                                        <p:clrVal>
                                          <a:srgbClr val="74C274"/>
                                        </p:clrVal>
                                      </p:to>
                                    </p:set>
                                    <p:set>
                                      <p:cBhvr>
                                        <p:cTn id="11" dur="indefinite"/>
                                        <p:tgtEl>
                                          <p:spTgt spid="11"/>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1" nodeType="clickEffect">
                                  <p:stCondLst>
                                    <p:cond delay="0"/>
                                  </p:stCondLst>
                                  <p:childTnLst>
                                    <p:set>
                                      <p:cBhvr>
                                        <p:cTn id="15" dur="indefinite"/>
                                        <p:tgtEl>
                                          <p:spTgt spid="13"/>
                                        </p:tgtEl>
                                        <p:attrNameLst>
                                          <p:attrName>fillcolor</p:attrName>
                                        </p:attrNameLst>
                                      </p:cBhvr>
                                      <p:to>
                                        <p:clrVal>
                                          <a:srgbClr val="74C274"/>
                                        </p:clrVal>
                                      </p:to>
                                    </p:set>
                                    <p:set>
                                      <p:cBhvr>
                                        <p:cTn id="16" dur="indefinite"/>
                                        <p:tgtEl>
                                          <p:spTgt spid="13"/>
                                        </p:tgtEl>
                                        <p:attrNameLst>
                                          <p:attrName>fill.type</p:attrName>
                                        </p:attrNameLst>
                                      </p:cBhvr>
                                      <p:to>
                                        <p:strVal val="solid"/>
                                      </p:to>
                                    </p:set>
                                    <p:set>
                                      <p:cBhvr>
                                        <p:cTn id="17" dur="indefinite"/>
                                        <p:tgtEl>
                                          <p:spTgt spid="13"/>
                                        </p:tgtEl>
                                        <p:attrNameLst>
                                          <p:attrName>fill.on</p:attrName>
                                        </p:attrNameLst>
                                      </p:cBhvr>
                                      <p:to>
                                        <p:strVal val="true"/>
                                      </p:to>
                                    </p:set>
                                  </p:childTnLst>
                                </p:cTn>
                              </p:par>
                              <p:par>
                                <p:cTn id="18" presetID="7" presetClass="emph" presetSubtype="1" nodeType="withEffect">
                                  <p:stCondLst>
                                    <p:cond delay="0"/>
                                  </p:stCondLst>
                                  <p:childTnLst>
                                    <p:set>
                                      <p:cBhvr>
                                        <p:cTn id="19" dur="indefinite"/>
                                        <p:tgtEl>
                                          <p:spTgt spid="13"/>
                                        </p:tgtEl>
                                        <p:attrNameLst>
                                          <p:attrName>stroke.color</p:attrName>
                                        </p:attrNameLst>
                                      </p:cBhvr>
                                      <p:to>
                                        <p:clrVal>
                                          <a:srgbClr val="74C274"/>
                                        </p:clrVal>
                                      </p:to>
                                    </p:set>
                                    <p:set>
                                      <p:cBhvr>
                                        <p:cTn id="20" dur="indefinite"/>
                                        <p:tgtEl>
                                          <p:spTgt spid="13"/>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85651"/>
          <a:stretch/>
        </p:blipFill>
        <p:spPr>
          <a:xfrm>
            <a:off x="5414" y="0"/>
            <a:ext cx="12181172" cy="984069"/>
          </a:xfrm>
          <a:prstGeom prst="rect">
            <a:avLst/>
          </a:prstGeom>
        </p:spPr>
      </p:pic>
      <p:cxnSp>
        <p:nvCxnSpPr>
          <p:cNvPr id="6" name="Straight Connector 5"/>
          <p:cNvCxnSpPr/>
          <p:nvPr/>
        </p:nvCxnSpPr>
        <p:spPr>
          <a:xfrm>
            <a:off x="391886" y="1070109"/>
            <a:ext cx="1138210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t="21373"/>
          <a:stretch/>
        </p:blipFill>
        <p:spPr>
          <a:xfrm>
            <a:off x="2368" y="1465728"/>
            <a:ext cx="12187263" cy="5392271"/>
          </a:xfrm>
          <a:prstGeom prst="rect">
            <a:avLst/>
          </a:prstGeom>
        </p:spPr>
      </p:pic>
    </p:spTree>
    <p:custDataLst>
      <p:tags r:id="rId1"/>
    </p:custDataLst>
    <p:extLst>
      <p:ext uri="{BB962C8B-B14F-4D97-AF65-F5344CB8AC3E}">
        <p14:creationId xmlns:p14="http://schemas.microsoft.com/office/powerpoint/2010/main" val="1189941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23180"/>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2800" b="1" dirty="0">
                <a:solidFill>
                  <a:schemeClr val="bg1"/>
                </a:solidFill>
                <a:latin typeface="Comic Sans MS"/>
                <a:sym typeface="Comic Sans MS"/>
              </a:rPr>
              <a:t>Combien de poissons bleus y a-t-il dans l'étang ?</a:t>
            </a:r>
          </a:p>
        </p:txBody>
      </p:sp>
      <p:sp>
        <p:nvSpPr>
          <p:cNvPr id="6" name="TextBox 5">
            <a:extLst>
              <a:ext uri="{FF2B5EF4-FFF2-40B4-BE49-F238E27FC236}">
                <a16:creationId xmlns:a16="http://schemas.microsoft.com/office/drawing/2014/main" id="{B38E2EBE-E411-454C-9306-D57F0F04482A}"/>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fr-FR" b="0" i="0">
                <a:solidFill>
                  <a:schemeClr val="tx1">
                    <a:lumMod val="50000"/>
                    <a:lumOff val="50000"/>
                  </a:schemeClr>
                </a:solidFill>
                <a:effectLst/>
                <a:latin typeface="+mj-lt"/>
              </a:rPr>
              <a:t>Résolution de Problèmes </a:t>
            </a:r>
            <a:endParaRPr lang="fr-FR">
              <a:solidFill>
                <a:schemeClr val="tx1">
                  <a:lumMod val="50000"/>
                  <a:lumOff val="50000"/>
                </a:schemeClr>
              </a:solidFill>
              <a:latin typeface="+mj-lt"/>
            </a:endParaRP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C9CF2AA8-A98F-4A27-852F-308DF5AAC9F5}"/>
                  </a:ext>
                </a:extLst>
              </p:cNvPr>
              <p:cNvSpPr txBox="1"/>
              <p:nvPr/>
            </p:nvSpPr>
            <p:spPr>
              <a:xfrm>
                <a:off x="520861" y="1967960"/>
                <a:ext cx="6991913" cy="2873735"/>
              </a:xfrm>
              <a:prstGeom prst="rect">
                <a:avLst/>
              </a:prstGeom>
              <a:noFill/>
            </p:spPr>
            <p:txBody>
              <a:bodyPr wrap="square">
                <a:spAutoFit/>
              </a:bodyPr>
              <a:lstStyle/>
              <a:p>
                <a:pPr>
                  <a:lnSpc>
                    <a:spcPct val="150000"/>
                  </a:lnSpc>
                </a:pPr>
                <a:r>
                  <a:rPr lang="fr-FR" sz="2800" dirty="0">
                    <a:solidFill>
                      <a:schemeClr val="tx1">
                        <a:lumMod val="65000"/>
                        <a:lumOff val="35000"/>
                      </a:schemeClr>
                    </a:solidFill>
                    <a:latin typeface="Comic Sans MS"/>
                  </a:rPr>
                  <a:t>Dans l'étang de la zone A du zoo, il y a 36 poissons.  Les </a:t>
                </a:r>
                <a14:m>
                  <m:oMath xmlns:m="http://schemas.openxmlformats.org/officeDocument/2006/math">
                    <m:f>
                      <m:fPr>
                        <m:ctrlPr>
                          <a:rPr lang="en-US" sz="2800" b="0" i="1" smtClean="0">
                            <a:solidFill>
                              <a:schemeClr val="tx1">
                                <a:lumMod val="65000"/>
                                <a:lumOff val="35000"/>
                              </a:schemeClr>
                            </a:solidFill>
                            <a:latin typeface="Cambria Math" panose="02040503050406030204" pitchFamily="18" charset="0"/>
                          </a:rPr>
                        </m:ctrlPr>
                      </m:fPr>
                      <m:num>
                        <m:r>
                          <a:rPr lang="en-US" sz="2800" b="0" i="1" smtClean="0">
                            <a:solidFill>
                              <a:schemeClr val="tx1">
                                <a:lumMod val="65000"/>
                                <a:lumOff val="35000"/>
                              </a:schemeClr>
                            </a:solidFill>
                            <a:latin typeface="Cambria Math" panose="02040503050406030204" pitchFamily="18" charset="0"/>
                          </a:rPr>
                          <m:t>3</m:t>
                        </m:r>
                      </m:num>
                      <m:den>
                        <m:r>
                          <a:rPr lang="en-US" sz="2800" b="0" i="1" smtClean="0">
                            <a:solidFill>
                              <a:schemeClr val="tx1">
                                <a:lumMod val="65000"/>
                                <a:lumOff val="35000"/>
                              </a:schemeClr>
                            </a:solidFill>
                            <a:latin typeface="Cambria Math" panose="02040503050406030204" pitchFamily="18" charset="0"/>
                          </a:rPr>
                          <m:t>4</m:t>
                        </m:r>
                      </m:den>
                    </m:f>
                  </m:oMath>
                </a14:m>
                <a:r>
                  <a:rPr lang="fr-FR" sz="2800" dirty="0">
                    <a:solidFill>
                      <a:schemeClr val="tx1">
                        <a:lumMod val="65000"/>
                        <a:lumOff val="35000"/>
                      </a:schemeClr>
                    </a:solidFill>
                    <a:latin typeface="Comic Sans MS"/>
                  </a:rPr>
                  <a:t> des poissons de cet étang sont des poissons bleus. Combien de poissons bleus y a-t-il dans l'étang ?</a:t>
                </a:r>
              </a:p>
            </p:txBody>
          </p:sp>
        </mc:Choice>
        <mc:Fallback>
          <p:sp>
            <p:nvSpPr>
              <p:cNvPr id="7" name="TextBox 6">
                <a:extLst>
                  <a:ext uri="{FF2B5EF4-FFF2-40B4-BE49-F238E27FC236}">
                    <a16:creationId xmlns:a16="http://schemas.microsoft.com/office/drawing/2014/main" id="{C9CF2AA8-A98F-4A27-852F-308DF5AAC9F5}"/>
                  </a:ext>
                </a:extLst>
              </p:cNvPr>
              <p:cNvSpPr txBox="1">
                <a:spLocks noRot="1" noChangeAspect="1" noMove="1" noResize="1" noEditPoints="1" noAdjustHandles="1" noChangeArrowheads="1" noChangeShapeType="1" noTextEdit="1"/>
              </p:cNvSpPr>
              <p:nvPr/>
            </p:nvSpPr>
            <p:spPr>
              <a:xfrm>
                <a:off x="520861" y="1967960"/>
                <a:ext cx="6991913" cy="2873735"/>
              </a:xfrm>
              <a:prstGeom prst="rect">
                <a:avLst/>
              </a:prstGeom>
              <a:blipFill>
                <a:blip r:embed="rId4"/>
                <a:stretch>
                  <a:fillRect l="-1744" b="-5096"/>
                </a:stretch>
              </a:blipFill>
            </p:spPr>
            <p:txBody>
              <a:bodyPr/>
              <a:lstStyle/>
              <a:p>
                <a:r>
                  <a:rPr lang="fr-FR">
                    <a:noFill/>
                  </a:rPr>
                  <a:t> </a:t>
                </a:r>
              </a:p>
            </p:txBody>
          </p:sp>
        </mc:Fallback>
      </mc:AlternateContent>
      <p:sp>
        <p:nvSpPr>
          <p:cNvPr id="13" name="Rectangle: Rounded Corners 12">
            <a:extLst>
              <a:ext uri="{FF2B5EF4-FFF2-40B4-BE49-F238E27FC236}">
                <a16:creationId xmlns:a16="http://schemas.microsoft.com/office/drawing/2014/main" id="{3358FF13-F901-42D6-A8A4-2C0972E78502}"/>
              </a:ext>
            </a:extLst>
          </p:cNvPr>
          <p:cNvSpPr/>
          <p:nvPr/>
        </p:nvSpPr>
        <p:spPr>
          <a:xfrm>
            <a:off x="3007392" y="4841695"/>
            <a:ext cx="1393158" cy="81615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rPr>
              <a:t>27</a:t>
            </a:r>
          </a:p>
        </p:txBody>
      </p:sp>
      <p:pic>
        <p:nvPicPr>
          <p:cNvPr id="4" name="Picture 3" descr="A picture containing text, plant&#10;&#10;Description automatically generated">
            <a:extLst>
              <a:ext uri="{FF2B5EF4-FFF2-40B4-BE49-F238E27FC236}">
                <a16:creationId xmlns:a16="http://schemas.microsoft.com/office/drawing/2014/main" id="{C76AC8E4-25D1-462D-A704-49A40798A84B}"/>
              </a:ext>
            </a:extLst>
          </p:cNvPr>
          <p:cNvPicPr>
            <a:picLocks noChangeAspect="1"/>
          </p:cNvPicPr>
          <p:nvPr/>
        </p:nvPicPr>
        <p:blipFill>
          <a:blip r:embed="rId5"/>
          <a:stretch>
            <a:fillRect/>
          </a:stretch>
        </p:blipFill>
        <p:spPr>
          <a:xfrm>
            <a:off x="7315200" y="2192300"/>
            <a:ext cx="4355939" cy="3465550"/>
          </a:xfrm>
          <a:prstGeom prst="rect">
            <a:avLst/>
          </a:prstGeom>
        </p:spPr>
      </p:pic>
    </p:spTree>
    <p:custDataLst>
      <p:tags r:id="rId1"/>
    </p:custDataLst>
    <p:extLst>
      <p:ext uri="{BB962C8B-B14F-4D97-AF65-F5344CB8AC3E}">
        <p14:creationId xmlns:p14="http://schemas.microsoft.com/office/powerpoint/2010/main" val="3349966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13"/>
                                        </p:tgtEl>
                                        <p:attrNameLst>
                                          <p:attrName>fillcolor</p:attrName>
                                        </p:attrNameLst>
                                      </p:cBhvr>
                                      <p:to>
                                        <p:clrVal>
                                          <a:srgbClr val="74C274"/>
                                        </p:clrVal>
                                      </p:to>
                                    </p:set>
                                    <p:set>
                                      <p:cBhvr>
                                        <p:cTn id="7" dur="indefinite"/>
                                        <p:tgtEl>
                                          <p:spTgt spid="13"/>
                                        </p:tgtEl>
                                        <p:attrNameLst>
                                          <p:attrName>fill.type</p:attrName>
                                        </p:attrNameLst>
                                      </p:cBhvr>
                                      <p:to>
                                        <p:strVal val="solid"/>
                                      </p:to>
                                    </p:set>
                                    <p:set>
                                      <p:cBhvr>
                                        <p:cTn id="8" dur="indefinite"/>
                                        <p:tgtEl>
                                          <p:spTgt spid="13"/>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13"/>
                                        </p:tgtEl>
                                        <p:attrNameLst>
                                          <p:attrName>stroke.color</p:attrName>
                                        </p:attrNameLst>
                                      </p:cBhvr>
                                      <p:to>
                                        <p:clrVal>
                                          <a:srgbClr val="74C274"/>
                                        </p:clrVal>
                                      </p:to>
                                    </p:set>
                                    <p:set>
                                      <p:cBhvr>
                                        <p:cTn id="11" dur="indefinite"/>
                                        <p:tgtEl>
                                          <p:spTgt spid="13"/>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7" y="48246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fr-FR" sz="5400" dirty="0">
                <a:solidFill>
                  <a:schemeClr val="accent1">
                    <a:lumMod val="50000"/>
                  </a:schemeClr>
                </a:solidFill>
                <a:latin typeface="Comic Sans MS" panose="030F0702030302020204" pitchFamily="66" charset="0"/>
              </a:rPr>
              <a:t>Compréhension Conceptuelle</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479111" cy="830997"/>
          </a:xfrm>
          <a:prstGeom prst="rect">
            <a:avLst/>
          </a:prstGeom>
          <a:noFill/>
        </p:spPr>
        <p:txBody>
          <a:bodyPr wrap="none" rtlCol="0">
            <a:spAutoFit/>
          </a:bodyPr>
          <a:lstStyle/>
          <a:p>
            <a:r>
              <a:rPr lang="en-US" sz="4800" b="1" dirty="0">
                <a:solidFill>
                  <a:schemeClr val="bg1"/>
                </a:solidFill>
                <a:latin typeface="+mj-lt"/>
              </a:rPr>
              <a:t>Compréhension</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Trouvez le nombre de voitures de chaque couleur.</a:t>
            </a:r>
          </a:p>
        </p:txBody>
      </p:sp>
      <p:sp>
        <p:nvSpPr>
          <p:cNvPr id="6" name="TextBox 5">
            <a:extLst>
              <a:ext uri="{FF2B5EF4-FFF2-40B4-BE49-F238E27FC236}">
                <a16:creationId xmlns:a16="http://schemas.microsoft.com/office/drawing/2014/main" id="{B38E2EBE-E411-454C-9306-D57F0F04482A}"/>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fr-FR" b="0" i="0">
                <a:solidFill>
                  <a:schemeClr val="tx1">
                    <a:lumMod val="50000"/>
                    <a:lumOff val="50000"/>
                  </a:schemeClr>
                </a:solidFill>
                <a:effectLst/>
                <a:latin typeface="+mj-lt"/>
              </a:rPr>
              <a:t>Activité d’apprentissage</a:t>
            </a:r>
            <a:endParaRPr lang="fr-FR">
              <a:solidFill>
                <a:schemeClr val="tx1">
                  <a:lumMod val="50000"/>
                  <a:lumOff val="50000"/>
                </a:schemeClr>
              </a:solidFill>
              <a:latin typeface="+mj-lt"/>
            </a:endParaRPr>
          </a:p>
        </p:txBody>
      </p:sp>
      <p:pic>
        <p:nvPicPr>
          <p:cNvPr id="41" name="Picture 40">
            <a:extLst>
              <a:ext uri="{FF2B5EF4-FFF2-40B4-BE49-F238E27FC236}">
                <a16:creationId xmlns:a16="http://schemas.microsoft.com/office/drawing/2014/main" id="{3F9049A3-63B2-4D02-8CDF-47B19DC5323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0033" y="1931079"/>
            <a:ext cx="910044" cy="802774"/>
          </a:xfrm>
          <a:prstGeom prst="rect">
            <a:avLst/>
          </a:prstGeom>
          <a:noFill/>
          <a:ln>
            <a:noFill/>
          </a:ln>
        </p:spPr>
      </p:pic>
      <p:sp>
        <p:nvSpPr>
          <p:cNvPr id="2" name="Rectangle: Rounded Corners 1">
            <a:extLst>
              <a:ext uri="{FF2B5EF4-FFF2-40B4-BE49-F238E27FC236}">
                <a16:creationId xmlns:a16="http://schemas.microsoft.com/office/drawing/2014/main" id="{7B2EC736-A03D-41C1-B5C0-7E75CD629D4B}"/>
              </a:ext>
            </a:extLst>
          </p:cNvPr>
          <p:cNvSpPr/>
          <p:nvPr/>
        </p:nvSpPr>
        <p:spPr>
          <a:xfrm>
            <a:off x="571862" y="2224563"/>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a:t>
            </a:r>
          </a:p>
        </p:txBody>
      </p:sp>
      <p:pic>
        <p:nvPicPr>
          <p:cNvPr id="101" name="Picture 100">
            <a:extLst>
              <a:ext uri="{FF2B5EF4-FFF2-40B4-BE49-F238E27FC236}">
                <a16:creationId xmlns:a16="http://schemas.microsoft.com/office/drawing/2014/main" id="{EFBB248A-CBB5-4105-AAA5-3A614CC7AA0F}"/>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0033" y="2858427"/>
            <a:ext cx="910044" cy="802774"/>
          </a:xfrm>
          <a:prstGeom prst="rect">
            <a:avLst/>
          </a:prstGeom>
          <a:noFill/>
          <a:ln>
            <a:noFill/>
          </a:ln>
        </p:spPr>
      </p:pic>
      <p:sp>
        <p:nvSpPr>
          <p:cNvPr id="102" name="Rectangle: Rounded Corners 101">
            <a:extLst>
              <a:ext uri="{FF2B5EF4-FFF2-40B4-BE49-F238E27FC236}">
                <a16:creationId xmlns:a16="http://schemas.microsoft.com/office/drawing/2014/main" id="{A30ACFE4-A145-4314-B467-9A10DBD6FE3A}"/>
              </a:ext>
            </a:extLst>
          </p:cNvPr>
          <p:cNvSpPr/>
          <p:nvPr/>
        </p:nvSpPr>
        <p:spPr>
          <a:xfrm>
            <a:off x="571862" y="3151911"/>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a:t>
            </a:r>
          </a:p>
        </p:txBody>
      </p:sp>
      <p:pic>
        <p:nvPicPr>
          <p:cNvPr id="104" name="Picture 103">
            <a:extLst>
              <a:ext uri="{FF2B5EF4-FFF2-40B4-BE49-F238E27FC236}">
                <a16:creationId xmlns:a16="http://schemas.microsoft.com/office/drawing/2014/main" id="{5C88BFAD-A671-4EFD-AED1-ED3114E7498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0033" y="3785775"/>
            <a:ext cx="910044" cy="802774"/>
          </a:xfrm>
          <a:prstGeom prst="rect">
            <a:avLst/>
          </a:prstGeom>
          <a:noFill/>
          <a:ln>
            <a:noFill/>
          </a:ln>
        </p:spPr>
      </p:pic>
      <p:sp>
        <p:nvSpPr>
          <p:cNvPr id="105" name="Rectangle: Rounded Corners 104">
            <a:extLst>
              <a:ext uri="{FF2B5EF4-FFF2-40B4-BE49-F238E27FC236}">
                <a16:creationId xmlns:a16="http://schemas.microsoft.com/office/drawing/2014/main" id="{61841262-4824-44A5-8BA8-3A62B7C5D88D}"/>
              </a:ext>
            </a:extLst>
          </p:cNvPr>
          <p:cNvSpPr/>
          <p:nvPr/>
        </p:nvSpPr>
        <p:spPr>
          <a:xfrm>
            <a:off x="571862" y="4079259"/>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a:t>
            </a:r>
          </a:p>
        </p:txBody>
      </p:sp>
      <p:pic>
        <p:nvPicPr>
          <p:cNvPr id="107" name="Picture 106">
            <a:extLst>
              <a:ext uri="{FF2B5EF4-FFF2-40B4-BE49-F238E27FC236}">
                <a16:creationId xmlns:a16="http://schemas.microsoft.com/office/drawing/2014/main" id="{AA582BE2-B307-49D0-AE98-11DED82AE66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0033" y="4713123"/>
            <a:ext cx="910044" cy="802774"/>
          </a:xfrm>
          <a:prstGeom prst="rect">
            <a:avLst/>
          </a:prstGeom>
          <a:noFill/>
          <a:ln>
            <a:noFill/>
          </a:ln>
        </p:spPr>
      </p:pic>
      <p:sp>
        <p:nvSpPr>
          <p:cNvPr id="108" name="Rectangle: Rounded Corners 107">
            <a:extLst>
              <a:ext uri="{FF2B5EF4-FFF2-40B4-BE49-F238E27FC236}">
                <a16:creationId xmlns:a16="http://schemas.microsoft.com/office/drawing/2014/main" id="{BC3C792D-D9F6-470B-B00C-24138D314C7D}"/>
              </a:ext>
            </a:extLst>
          </p:cNvPr>
          <p:cNvSpPr/>
          <p:nvPr/>
        </p:nvSpPr>
        <p:spPr>
          <a:xfrm>
            <a:off x="571862" y="5006607"/>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a:t>
            </a:r>
          </a:p>
        </p:txBody>
      </p:sp>
      <p:pic>
        <p:nvPicPr>
          <p:cNvPr id="113" name="Picture 112">
            <a:extLst>
              <a:ext uri="{FF2B5EF4-FFF2-40B4-BE49-F238E27FC236}">
                <a16:creationId xmlns:a16="http://schemas.microsoft.com/office/drawing/2014/main" id="{73728A1C-E13F-496C-BB15-A78A183E5BD3}"/>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83101" y="1931079"/>
            <a:ext cx="910044" cy="802774"/>
          </a:xfrm>
          <a:prstGeom prst="rect">
            <a:avLst/>
          </a:prstGeom>
          <a:noFill/>
          <a:ln>
            <a:noFill/>
          </a:ln>
        </p:spPr>
      </p:pic>
      <p:sp>
        <p:nvSpPr>
          <p:cNvPr id="114" name="Rectangle: Rounded Corners 113">
            <a:extLst>
              <a:ext uri="{FF2B5EF4-FFF2-40B4-BE49-F238E27FC236}">
                <a16:creationId xmlns:a16="http://schemas.microsoft.com/office/drawing/2014/main" id="{B224DBAD-D3B4-4E9F-9D71-D94956254804}"/>
              </a:ext>
            </a:extLst>
          </p:cNvPr>
          <p:cNvSpPr/>
          <p:nvPr/>
        </p:nvSpPr>
        <p:spPr>
          <a:xfrm>
            <a:off x="2495090" y="2224563"/>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16" name="Picture 115">
            <a:extLst>
              <a:ext uri="{FF2B5EF4-FFF2-40B4-BE49-F238E27FC236}">
                <a16:creationId xmlns:a16="http://schemas.microsoft.com/office/drawing/2014/main" id="{CE3144C1-31A1-4695-B42E-25E6C67AC59B}"/>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83101" y="2858427"/>
            <a:ext cx="910044" cy="802774"/>
          </a:xfrm>
          <a:prstGeom prst="rect">
            <a:avLst/>
          </a:prstGeom>
          <a:noFill/>
          <a:ln>
            <a:noFill/>
          </a:ln>
        </p:spPr>
      </p:pic>
      <p:sp>
        <p:nvSpPr>
          <p:cNvPr id="117" name="Rectangle: Rounded Corners 116">
            <a:extLst>
              <a:ext uri="{FF2B5EF4-FFF2-40B4-BE49-F238E27FC236}">
                <a16:creationId xmlns:a16="http://schemas.microsoft.com/office/drawing/2014/main" id="{FFBA2832-9303-4036-9823-040C52555DCA}"/>
              </a:ext>
            </a:extLst>
          </p:cNvPr>
          <p:cNvSpPr/>
          <p:nvPr/>
        </p:nvSpPr>
        <p:spPr>
          <a:xfrm>
            <a:off x="2495090" y="3151911"/>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19" name="Picture 118">
            <a:extLst>
              <a:ext uri="{FF2B5EF4-FFF2-40B4-BE49-F238E27FC236}">
                <a16:creationId xmlns:a16="http://schemas.microsoft.com/office/drawing/2014/main" id="{346F5F5F-8917-4C1F-9B7A-5AC910675AC4}"/>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83101" y="3785775"/>
            <a:ext cx="910044" cy="802774"/>
          </a:xfrm>
          <a:prstGeom prst="rect">
            <a:avLst/>
          </a:prstGeom>
          <a:noFill/>
          <a:ln>
            <a:noFill/>
          </a:ln>
        </p:spPr>
      </p:pic>
      <p:sp>
        <p:nvSpPr>
          <p:cNvPr id="120" name="Rectangle: Rounded Corners 119">
            <a:extLst>
              <a:ext uri="{FF2B5EF4-FFF2-40B4-BE49-F238E27FC236}">
                <a16:creationId xmlns:a16="http://schemas.microsoft.com/office/drawing/2014/main" id="{ED7ABAF6-D842-4427-AE8F-0440B2B33A9F}"/>
              </a:ext>
            </a:extLst>
          </p:cNvPr>
          <p:cNvSpPr/>
          <p:nvPr/>
        </p:nvSpPr>
        <p:spPr>
          <a:xfrm>
            <a:off x="2495090" y="4079259"/>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22" name="Picture 121">
            <a:extLst>
              <a:ext uri="{FF2B5EF4-FFF2-40B4-BE49-F238E27FC236}">
                <a16:creationId xmlns:a16="http://schemas.microsoft.com/office/drawing/2014/main" id="{35CBBC97-057F-4984-9581-4B29C022EAC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83101" y="4713123"/>
            <a:ext cx="910044" cy="802774"/>
          </a:xfrm>
          <a:prstGeom prst="rect">
            <a:avLst/>
          </a:prstGeom>
          <a:noFill/>
          <a:ln>
            <a:noFill/>
          </a:ln>
        </p:spPr>
      </p:pic>
      <p:sp>
        <p:nvSpPr>
          <p:cNvPr id="123" name="Rectangle: Rounded Corners 122">
            <a:extLst>
              <a:ext uri="{FF2B5EF4-FFF2-40B4-BE49-F238E27FC236}">
                <a16:creationId xmlns:a16="http://schemas.microsoft.com/office/drawing/2014/main" id="{41C19C69-EB7F-4DBA-8502-A8FE19E911E2}"/>
              </a:ext>
            </a:extLst>
          </p:cNvPr>
          <p:cNvSpPr/>
          <p:nvPr/>
        </p:nvSpPr>
        <p:spPr>
          <a:xfrm>
            <a:off x="2495090" y="5006607"/>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25" name="Picture 124">
            <a:extLst>
              <a:ext uri="{FF2B5EF4-FFF2-40B4-BE49-F238E27FC236}">
                <a16:creationId xmlns:a16="http://schemas.microsoft.com/office/drawing/2014/main" id="{DBCB3766-CDFC-48A3-B3F0-0471E3C1EA0B}"/>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6534" y="1931079"/>
            <a:ext cx="910044" cy="802774"/>
          </a:xfrm>
          <a:prstGeom prst="rect">
            <a:avLst/>
          </a:prstGeom>
          <a:noFill/>
          <a:ln>
            <a:noFill/>
          </a:ln>
        </p:spPr>
      </p:pic>
      <p:sp>
        <p:nvSpPr>
          <p:cNvPr id="126" name="Rectangle: Rounded Corners 125">
            <a:extLst>
              <a:ext uri="{FF2B5EF4-FFF2-40B4-BE49-F238E27FC236}">
                <a16:creationId xmlns:a16="http://schemas.microsoft.com/office/drawing/2014/main" id="{D9221C0A-9808-4BC1-9B80-54FE18E04A87}"/>
              </a:ext>
            </a:extLst>
          </p:cNvPr>
          <p:cNvSpPr/>
          <p:nvPr/>
        </p:nvSpPr>
        <p:spPr>
          <a:xfrm>
            <a:off x="4408523" y="2224563"/>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28" name="Picture 127">
            <a:extLst>
              <a:ext uri="{FF2B5EF4-FFF2-40B4-BE49-F238E27FC236}">
                <a16:creationId xmlns:a16="http://schemas.microsoft.com/office/drawing/2014/main" id="{D764BDD3-0A78-4AA0-80BA-6AD76B7A370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6534" y="2858427"/>
            <a:ext cx="910044" cy="802774"/>
          </a:xfrm>
          <a:prstGeom prst="rect">
            <a:avLst/>
          </a:prstGeom>
          <a:noFill/>
          <a:ln>
            <a:noFill/>
          </a:ln>
        </p:spPr>
      </p:pic>
      <p:sp>
        <p:nvSpPr>
          <p:cNvPr id="129" name="Rectangle: Rounded Corners 128">
            <a:extLst>
              <a:ext uri="{FF2B5EF4-FFF2-40B4-BE49-F238E27FC236}">
                <a16:creationId xmlns:a16="http://schemas.microsoft.com/office/drawing/2014/main" id="{49D7FB38-8BDA-43AA-8740-9610C1170186}"/>
              </a:ext>
            </a:extLst>
          </p:cNvPr>
          <p:cNvSpPr/>
          <p:nvPr/>
        </p:nvSpPr>
        <p:spPr>
          <a:xfrm>
            <a:off x="4408523" y="3151911"/>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31" name="Picture 130">
            <a:extLst>
              <a:ext uri="{FF2B5EF4-FFF2-40B4-BE49-F238E27FC236}">
                <a16:creationId xmlns:a16="http://schemas.microsoft.com/office/drawing/2014/main" id="{EF4E14ED-3397-4280-88A0-A30D27078733}"/>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6534" y="3785775"/>
            <a:ext cx="910044" cy="802774"/>
          </a:xfrm>
          <a:prstGeom prst="rect">
            <a:avLst/>
          </a:prstGeom>
          <a:noFill/>
          <a:ln>
            <a:noFill/>
          </a:ln>
        </p:spPr>
      </p:pic>
      <p:sp>
        <p:nvSpPr>
          <p:cNvPr id="132" name="Rectangle: Rounded Corners 131">
            <a:extLst>
              <a:ext uri="{FF2B5EF4-FFF2-40B4-BE49-F238E27FC236}">
                <a16:creationId xmlns:a16="http://schemas.microsoft.com/office/drawing/2014/main" id="{8B4C3EB3-E7B0-4DA1-8F39-A12A9831A264}"/>
              </a:ext>
            </a:extLst>
          </p:cNvPr>
          <p:cNvSpPr/>
          <p:nvPr/>
        </p:nvSpPr>
        <p:spPr>
          <a:xfrm>
            <a:off x="4408523" y="4079259"/>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34" name="Picture 133">
            <a:extLst>
              <a:ext uri="{FF2B5EF4-FFF2-40B4-BE49-F238E27FC236}">
                <a16:creationId xmlns:a16="http://schemas.microsoft.com/office/drawing/2014/main" id="{749B2930-D615-4750-A830-A4F30FA8A90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6534" y="4713123"/>
            <a:ext cx="910044" cy="802774"/>
          </a:xfrm>
          <a:prstGeom prst="rect">
            <a:avLst/>
          </a:prstGeom>
          <a:noFill/>
          <a:ln>
            <a:noFill/>
          </a:ln>
        </p:spPr>
      </p:pic>
      <p:sp>
        <p:nvSpPr>
          <p:cNvPr id="135" name="Rectangle: Rounded Corners 134">
            <a:extLst>
              <a:ext uri="{FF2B5EF4-FFF2-40B4-BE49-F238E27FC236}">
                <a16:creationId xmlns:a16="http://schemas.microsoft.com/office/drawing/2014/main" id="{7CBBC65C-F297-4738-A4ED-52067DDE38B6}"/>
              </a:ext>
            </a:extLst>
          </p:cNvPr>
          <p:cNvSpPr/>
          <p:nvPr/>
        </p:nvSpPr>
        <p:spPr>
          <a:xfrm>
            <a:off x="4408523" y="5006607"/>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37" name="Picture 136">
            <a:extLst>
              <a:ext uri="{FF2B5EF4-FFF2-40B4-BE49-F238E27FC236}">
                <a16:creationId xmlns:a16="http://schemas.microsoft.com/office/drawing/2014/main" id="{2DB42570-DF8F-4ACD-99C2-3399603B482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20403" y="1931079"/>
            <a:ext cx="910044" cy="802774"/>
          </a:xfrm>
          <a:prstGeom prst="rect">
            <a:avLst/>
          </a:prstGeom>
          <a:noFill/>
          <a:ln>
            <a:noFill/>
          </a:ln>
        </p:spPr>
      </p:pic>
      <p:sp>
        <p:nvSpPr>
          <p:cNvPr id="138" name="Rectangle: Rounded Corners 137">
            <a:extLst>
              <a:ext uri="{FF2B5EF4-FFF2-40B4-BE49-F238E27FC236}">
                <a16:creationId xmlns:a16="http://schemas.microsoft.com/office/drawing/2014/main" id="{0C9EC608-52D5-4470-8E20-5AE320B5F8D2}"/>
              </a:ext>
            </a:extLst>
          </p:cNvPr>
          <p:cNvSpPr/>
          <p:nvPr/>
        </p:nvSpPr>
        <p:spPr>
          <a:xfrm>
            <a:off x="6322232" y="2224563"/>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a:t>
            </a:r>
          </a:p>
        </p:txBody>
      </p:sp>
      <p:pic>
        <p:nvPicPr>
          <p:cNvPr id="140" name="Picture 139">
            <a:extLst>
              <a:ext uri="{FF2B5EF4-FFF2-40B4-BE49-F238E27FC236}">
                <a16:creationId xmlns:a16="http://schemas.microsoft.com/office/drawing/2014/main" id="{834CDFA7-4E81-4911-8305-88BFF58E293F}"/>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20403" y="2858427"/>
            <a:ext cx="910044" cy="802774"/>
          </a:xfrm>
          <a:prstGeom prst="rect">
            <a:avLst/>
          </a:prstGeom>
          <a:noFill/>
          <a:ln>
            <a:noFill/>
          </a:ln>
        </p:spPr>
      </p:pic>
      <p:sp>
        <p:nvSpPr>
          <p:cNvPr id="141" name="Rectangle: Rounded Corners 140">
            <a:extLst>
              <a:ext uri="{FF2B5EF4-FFF2-40B4-BE49-F238E27FC236}">
                <a16:creationId xmlns:a16="http://schemas.microsoft.com/office/drawing/2014/main" id="{AC25E212-6FEB-437F-8C39-0113A5B676FD}"/>
              </a:ext>
            </a:extLst>
          </p:cNvPr>
          <p:cNvSpPr/>
          <p:nvPr/>
        </p:nvSpPr>
        <p:spPr>
          <a:xfrm>
            <a:off x="6322232" y="3151911"/>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a:t>
            </a:r>
          </a:p>
        </p:txBody>
      </p:sp>
      <p:pic>
        <p:nvPicPr>
          <p:cNvPr id="143" name="Picture 142">
            <a:extLst>
              <a:ext uri="{FF2B5EF4-FFF2-40B4-BE49-F238E27FC236}">
                <a16:creationId xmlns:a16="http://schemas.microsoft.com/office/drawing/2014/main" id="{5FC44A19-5525-4B77-99E8-A6E83CF78D73}"/>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20403" y="3785775"/>
            <a:ext cx="910044" cy="802774"/>
          </a:xfrm>
          <a:prstGeom prst="rect">
            <a:avLst/>
          </a:prstGeom>
          <a:noFill/>
          <a:ln>
            <a:noFill/>
          </a:ln>
        </p:spPr>
      </p:pic>
      <p:sp>
        <p:nvSpPr>
          <p:cNvPr id="144" name="Rectangle: Rounded Corners 143">
            <a:extLst>
              <a:ext uri="{FF2B5EF4-FFF2-40B4-BE49-F238E27FC236}">
                <a16:creationId xmlns:a16="http://schemas.microsoft.com/office/drawing/2014/main" id="{ADBB01FE-457E-47A0-ADE1-49201FD3E7A4}"/>
              </a:ext>
            </a:extLst>
          </p:cNvPr>
          <p:cNvSpPr/>
          <p:nvPr/>
        </p:nvSpPr>
        <p:spPr>
          <a:xfrm>
            <a:off x="6322232" y="4079259"/>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a:t>
            </a:r>
          </a:p>
        </p:txBody>
      </p:sp>
      <p:pic>
        <p:nvPicPr>
          <p:cNvPr id="146" name="Picture 145">
            <a:extLst>
              <a:ext uri="{FF2B5EF4-FFF2-40B4-BE49-F238E27FC236}">
                <a16:creationId xmlns:a16="http://schemas.microsoft.com/office/drawing/2014/main" id="{BB930D14-A38B-47B7-9C78-CB3E395C9DF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20403" y="4713123"/>
            <a:ext cx="910044" cy="802774"/>
          </a:xfrm>
          <a:prstGeom prst="rect">
            <a:avLst/>
          </a:prstGeom>
          <a:noFill/>
          <a:ln>
            <a:noFill/>
          </a:ln>
        </p:spPr>
      </p:pic>
      <p:sp>
        <p:nvSpPr>
          <p:cNvPr id="147" name="Rectangle: Rounded Corners 146">
            <a:extLst>
              <a:ext uri="{FF2B5EF4-FFF2-40B4-BE49-F238E27FC236}">
                <a16:creationId xmlns:a16="http://schemas.microsoft.com/office/drawing/2014/main" id="{CEFD2927-BCEC-499E-B87F-915756E08B9E}"/>
              </a:ext>
            </a:extLst>
          </p:cNvPr>
          <p:cNvSpPr/>
          <p:nvPr/>
        </p:nvSpPr>
        <p:spPr>
          <a:xfrm>
            <a:off x="6322232" y="5006607"/>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B</a:t>
            </a:r>
          </a:p>
        </p:txBody>
      </p:sp>
      <p:pic>
        <p:nvPicPr>
          <p:cNvPr id="149" name="Picture 148">
            <a:extLst>
              <a:ext uri="{FF2B5EF4-FFF2-40B4-BE49-F238E27FC236}">
                <a16:creationId xmlns:a16="http://schemas.microsoft.com/office/drawing/2014/main" id="{4DCDC6C0-5DBB-478C-A6AE-6F393D8A8EF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23420" y="1931079"/>
            <a:ext cx="910044" cy="802774"/>
          </a:xfrm>
          <a:prstGeom prst="rect">
            <a:avLst/>
          </a:prstGeom>
          <a:noFill/>
          <a:ln>
            <a:noFill/>
          </a:ln>
        </p:spPr>
      </p:pic>
      <p:sp>
        <p:nvSpPr>
          <p:cNvPr id="150" name="Rectangle: Rounded Corners 149">
            <a:extLst>
              <a:ext uri="{FF2B5EF4-FFF2-40B4-BE49-F238E27FC236}">
                <a16:creationId xmlns:a16="http://schemas.microsoft.com/office/drawing/2014/main" id="{32698BE7-0262-43FF-93F5-C88144148DF9}"/>
              </a:ext>
            </a:extLst>
          </p:cNvPr>
          <p:cNvSpPr/>
          <p:nvPr/>
        </p:nvSpPr>
        <p:spPr>
          <a:xfrm>
            <a:off x="8247205" y="2224563"/>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52" name="Picture 151">
            <a:extLst>
              <a:ext uri="{FF2B5EF4-FFF2-40B4-BE49-F238E27FC236}">
                <a16:creationId xmlns:a16="http://schemas.microsoft.com/office/drawing/2014/main" id="{71666211-F223-41E4-807D-7003FB5034E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23420" y="2858427"/>
            <a:ext cx="910044" cy="802774"/>
          </a:xfrm>
          <a:prstGeom prst="rect">
            <a:avLst/>
          </a:prstGeom>
          <a:noFill/>
          <a:ln>
            <a:noFill/>
          </a:ln>
        </p:spPr>
      </p:pic>
      <p:sp>
        <p:nvSpPr>
          <p:cNvPr id="153" name="Rectangle: Rounded Corners 152">
            <a:extLst>
              <a:ext uri="{FF2B5EF4-FFF2-40B4-BE49-F238E27FC236}">
                <a16:creationId xmlns:a16="http://schemas.microsoft.com/office/drawing/2014/main" id="{C992F405-0D8C-486F-895B-F0920E7648CA}"/>
              </a:ext>
            </a:extLst>
          </p:cNvPr>
          <p:cNvSpPr/>
          <p:nvPr/>
        </p:nvSpPr>
        <p:spPr>
          <a:xfrm>
            <a:off x="8247205" y="3151911"/>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55" name="Picture 154">
            <a:extLst>
              <a:ext uri="{FF2B5EF4-FFF2-40B4-BE49-F238E27FC236}">
                <a16:creationId xmlns:a16="http://schemas.microsoft.com/office/drawing/2014/main" id="{3B3C860B-77A7-40F2-9687-BF97EBF5309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23420" y="3785775"/>
            <a:ext cx="910044" cy="802774"/>
          </a:xfrm>
          <a:prstGeom prst="rect">
            <a:avLst/>
          </a:prstGeom>
          <a:noFill/>
          <a:ln>
            <a:noFill/>
          </a:ln>
        </p:spPr>
      </p:pic>
      <p:sp>
        <p:nvSpPr>
          <p:cNvPr id="156" name="Rectangle: Rounded Corners 155">
            <a:extLst>
              <a:ext uri="{FF2B5EF4-FFF2-40B4-BE49-F238E27FC236}">
                <a16:creationId xmlns:a16="http://schemas.microsoft.com/office/drawing/2014/main" id="{DC20F7FC-D191-4216-8DF5-C18943176984}"/>
              </a:ext>
            </a:extLst>
          </p:cNvPr>
          <p:cNvSpPr/>
          <p:nvPr/>
        </p:nvSpPr>
        <p:spPr>
          <a:xfrm>
            <a:off x="8247205" y="4079259"/>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58" name="Picture 157">
            <a:extLst>
              <a:ext uri="{FF2B5EF4-FFF2-40B4-BE49-F238E27FC236}">
                <a16:creationId xmlns:a16="http://schemas.microsoft.com/office/drawing/2014/main" id="{A1000DD2-56AF-416E-B00C-C828668A81C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23420" y="4713123"/>
            <a:ext cx="910044" cy="802774"/>
          </a:xfrm>
          <a:prstGeom prst="rect">
            <a:avLst/>
          </a:prstGeom>
          <a:noFill/>
          <a:ln>
            <a:noFill/>
          </a:ln>
        </p:spPr>
      </p:pic>
      <p:sp>
        <p:nvSpPr>
          <p:cNvPr id="159" name="Rectangle: Rounded Corners 158">
            <a:extLst>
              <a:ext uri="{FF2B5EF4-FFF2-40B4-BE49-F238E27FC236}">
                <a16:creationId xmlns:a16="http://schemas.microsoft.com/office/drawing/2014/main" id="{3E4D8E31-58BF-4094-A5DD-52D0D7564FE7}"/>
              </a:ext>
            </a:extLst>
          </p:cNvPr>
          <p:cNvSpPr/>
          <p:nvPr/>
        </p:nvSpPr>
        <p:spPr>
          <a:xfrm>
            <a:off x="8247205" y="5006607"/>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61" name="Picture 160">
            <a:extLst>
              <a:ext uri="{FF2B5EF4-FFF2-40B4-BE49-F238E27FC236}">
                <a16:creationId xmlns:a16="http://schemas.microsoft.com/office/drawing/2014/main" id="{CFFE5C17-C052-4824-83E0-079DA5E18814}"/>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26437" y="1931079"/>
            <a:ext cx="910044" cy="802774"/>
          </a:xfrm>
          <a:prstGeom prst="rect">
            <a:avLst/>
          </a:prstGeom>
          <a:noFill/>
          <a:ln>
            <a:noFill/>
          </a:ln>
        </p:spPr>
      </p:pic>
      <p:sp>
        <p:nvSpPr>
          <p:cNvPr id="162" name="Rectangle: Rounded Corners 161">
            <a:extLst>
              <a:ext uri="{FF2B5EF4-FFF2-40B4-BE49-F238E27FC236}">
                <a16:creationId xmlns:a16="http://schemas.microsoft.com/office/drawing/2014/main" id="{15C8FA3D-2C27-4242-85C1-F71BB06AB4A7}"/>
              </a:ext>
            </a:extLst>
          </p:cNvPr>
          <p:cNvSpPr/>
          <p:nvPr/>
        </p:nvSpPr>
        <p:spPr>
          <a:xfrm>
            <a:off x="10150222" y="2224563"/>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64" name="Picture 163">
            <a:extLst>
              <a:ext uri="{FF2B5EF4-FFF2-40B4-BE49-F238E27FC236}">
                <a16:creationId xmlns:a16="http://schemas.microsoft.com/office/drawing/2014/main" id="{0CE65396-4510-46BE-9620-3A00006CDD1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26437" y="2858427"/>
            <a:ext cx="910044" cy="802774"/>
          </a:xfrm>
          <a:prstGeom prst="rect">
            <a:avLst/>
          </a:prstGeom>
          <a:noFill/>
          <a:ln>
            <a:noFill/>
          </a:ln>
        </p:spPr>
      </p:pic>
      <p:sp>
        <p:nvSpPr>
          <p:cNvPr id="165" name="Rectangle: Rounded Corners 164">
            <a:extLst>
              <a:ext uri="{FF2B5EF4-FFF2-40B4-BE49-F238E27FC236}">
                <a16:creationId xmlns:a16="http://schemas.microsoft.com/office/drawing/2014/main" id="{41379E53-3F04-408A-8924-6C50AC5A3867}"/>
              </a:ext>
            </a:extLst>
          </p:cNvPr>
          <p:cNvSpPr/>
          <p:nvPr/>
        </p:nvSpPr>
        <p:spPr>
          <a:xfrm>
            <a:off x="10150222" y="3151911"/>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67" name="Picture 166">
            <a:extLst>
              <a:ext uri="{FF2B5EF4-FFF2-40B4-BE49-F238E27FC236}">
                <a16:creationId xmlns:a16="http://schemas.microsoft.com/office/drawing/2014/main" id="{BB9E7634-C0D7-4C25-8442-3F7852296933}"/>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26437" y="3785775"/>
            <a:ext cx="910044" cy="802774"/>
          </a:xfrm>
          <a:prstGeom prst="rect">
            <a:avLst/>
          </a:prstGeom>
          <a:noFill/>
          <a:ln>
            <a:noFill/>
          </a:ln>
        </p:spPr>
      </p:pic>
      <p:sp>
        <p:nvSpPr>
          <p:cNvPr id="168" name="Rectangle: Rounded Corners 167">
            <a:extLst>
              <a:ext uri="{FF2B5EF4-FFF2-40B4-BE49-F238E27FC236}">
                <a16:creationId xmlns:a16="http://schemas.microsoft.com/office/drawing/2014/main" id="{335B9E7C-E14D-4AD7-875D-75EC04C3E3EC}"/>
              </a:ext>
            </a:extLst>
          </p:cNvPr>
          <p:cNvSpPr/>
          <p:nvPr/>
        </p:nvSpPr>
        <p:spPr>
          <a:xfrm>
            <a:off x="10150222" y="4079259"/>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pic>
        <p:nvPicPr>
          <p:cNvPr id="170" name="Picture 169">
            <a:extLst>
              <a:ext uri="{FF2B5EF4-FFF2-40B4-BE49-F238E27FC236}">
                <a16:creationId xmlns:a16="http://schemas.microsoft.com/office/drawing/2014/main" id="{CFD31E0A-DFC8-4EDF-ACE5-646D9E650573}"/>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26437" y="4713123"/>
            <a:ext cx="910044" cy="802774"/>
          </a:xfrm>
          <a:prstGeom prst="rect">
            <a:avLst/>
          </a:prstGeom>
          <a:noFill/>
          <a:ln>
            <a:noFill/>
          </a:ln>
        </p:spPr>
      </p:pic>
      <p:sp>
        <p:nvSpPr>
          <p:cNvPr id="171" name="Rectangle: Rounded Corners 170">
            <a:extLst>
              <a:ext uri="{FF2B5EF4-FFF2-40B4-BE49-F238E27FC236}">
                <a16:creationId xmlns:a16="http://schemas.microsoft.com/office/drawing/2014/main" id="{7DCA6019-611E-4765-BF35-9A911E483EC1}"/>
              </a:ext>
            </a:extLst>
          </p:cNvPr>
          <p:cNvSpPr/>
          <p:nvPr/>
        </p:nvSpPr>
        <p:spPr>
          <a:xfrm>
            <a:off x="10150222" y="5006607"/>
            <a:ext cx="573638" cy="389358"/>
          </a:xfrm>
          <a:prstGeom prst="round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R</a:t>
            </a:r>
          </a:p>
        </p:txBody>
      </p:sp>
    </p:spTree>
    <p:custDataLst>
      <p:tags r:id="rId1"/>
    </p:custDataLst>
    <p:extLst>
      <p:ext uri="{BB962C8B-B14F-4D97-AF65-F5344CB8AC3E}">
        <p14:creationId xmlns:p14="http://schemas.microsoft.com/office/powerpoint/2010/main" val="1019287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2"/>
                                        </p:tgtEl>
                                        <p:attrNameLst>
                                          <p:attrName>stroke.color</p:attrName>
                                        </p:attrNameLst>
                                      </p:cBhvr>
                                      <p:to>
                                        <p:clrVal>
                                          <a:srgbClr val="8EB3C2"/>
                                        </p:clrVal>
                                      </p:to>
                                    </p:set>
                                    <p:set>
                                      <p:cBhvr>
                                        <p:cTn id="7" dur="indefinite"/>
                                        <p:tgtEl>
                                          <p:spTgt spid="2"/>
                                        </p:tgtEl>
                                        <p:attrNameLst>
                                          <p:attrName>stroke.on</p:attrName>
                                        </p:attrNameLst>
                                      </p:cBhvr>
                                      <p:to>
                                        <p:strVal val="true"/>
                                      </p:to>
                                    </p:set>
                                  </p:childTnLst>
                                </p:cTn>
                              </p:par>
                              <p:par>
                                <p:cTn id="8" presetID="1" presetClass="emph" presetSubtype="1" nodeType="withEffect">
                                  <p:stCondLst>
                                    <p:cond delay="0"/>
                                  </p:stCondLst>
                                  <p:childTnLst>
                                    <p:set>
                                      <p:cBhvr>
                                        <p:cTn id="9" dur="indefinite"/>
                                        <p:tgtEl>
                                          <p:spTgt spid="2"/>
                                        </p:tgtEl>
                                        <p:attrNameLst>
                                          <p:attrName>fillcolor</p:attrName>
                                        </p:attrNameLst>
                                      </p:cBhvr>
                                      <p:to>
                                        <p:clrVal>
                                          <a:srgbClr val="8EB3C2"/>
                                        </p:clrVal>
                                      </p:to>
                                    </p:set>
                                    <p:set>
                                      <p:cBhvr>
                                        <p:cTn id="10" dur="indefinite"/>
                                        <p:tgtEl>
                                          <p:spTgt spid="2"/>
                                        </p:tgtEl>
                                        <p:attrNameLst>
                                          <p:attrName>fill.type</p:attrName>
                                        </p:attrNameLst>
                                      </p:cBhvr>
                                      <p:to>
                                        <p:strVal val="solid"/>
                                      </p:to>
                                    </p:set>
                                    <p:set>
                                      <p:cBhvr>
                                        <p:cTn id="11" dur="indefinite"/>
                                        <p:tgtEl>
                                          <p:spTgt spid="2"/>
                                        </p:tgtEl>
                                        <p:attrNameLst>
                                          <p:attrName>fill.on</p:attrName>
                                        </p:attrNameLst>
                                      </p:cBhvr>
                                      <p:to>
                                        <p:strVal val="true"/>
                                      </p:to>
                                    </p:set>
                                  </p:childTnLst>
                                </p:cTn>
                              </p:par>
                              <p:par>
                                <p:cTn id="12" presetID="7" presetClass="emph" presetSubtype="1" nodeType="withEffect">
                                  <p:stCondLst>
                                    <p:cond delay="0"/>
                                  </p:stCondLst>
                                  <p:childTnLst>
                                    <p:set>
                                      <p:cBhvr>
                                        <p:cTn id="13" dur="indefinite"/>
                                        <p:tgtEl>
                                          <p:spTgt spid="102"/>
                                        </p:tgtEl>
                                        <p:attrNameLst>
                                          <p:attrName>stroke.color</p:attrName>
                                        </p:attrNameLst>
                                      </p:cBhvr>
                                      <p:to>
                                        <p:clrVal>
                                          <a:srgbClr val="8EB3C2"/>
                                        </p:clrVal>
                                      </p:to>
                                    </p:set>
                                    <p:set>
                                      <p:cBhvr>
                                        <p:cTn id="14" dur="indefinite"/>
                                        <p:tgtEl>
                                          <p:spTgt spid="102"/>
                                        </p:tgtEl>
                                        <p:attrNameLst>
                                          <p:attrName>stroke.on</p:attrName>
                                        </p:attrNameLst>
                                      </p:cBhvr>
                                      <p:to>
                                        <p:strVal val="true"/>
                                      </p:to>
                                    </p:set>
                                  </p:childTnLst>
                                </p:cTn>
                              </p:par>
                              <p:par>
                                <p:cTn id="15" presetID="1" presetClass="emph" presetSubtype="1" nodeType="withEffect">
                                  <p:stCondLst>
                                    <p:cond delay="0"/>
                                  </p:stCondLst>
                                  <p:childTnLst>
                                    <p:set>
                                      <p:cBhvr>
                                        <p:cTn id="16" dur="indefinite"/>
                                        <p:tgtEl>
                                          <p:spTgt spid="102"/>
                                        </p:tgtEl>
                                        <p:attrNameLst>
                                          <p:attrName>fillcolor</p:attrName>
                                        </p:attrNameLst>
                                      </p:cBhvr>
                                      <p:to>
                                        <p:clrVal>
                                          <a:srgbClr val="8EB3C2"/>
                                        </p:clrVal>
                                      </p:to>
                                    </p:set>
                                    <p:set>
                                      <p:cBhvr>
                                        <p:cTn id="17" dur="indefinite"/>
                                        <p:tgtEl>
                                          <p:spTgt spid="102"/>
                                        </p:tgtEl>
                                        <p:attrNameLst>
                                          <p:attrName>fill.type</p:attrName>
                                        </p:attrNameLst>
                                      </p:cBhvr>
                                      <p:to>
                                        <p:strVal val="solid"/>
                                      </p:to>
                                    </p:set>
                                    <p:set>
                                      <p:cBhvr>
                                        <p:cTn id="18" dur="indefinite"/>
                                        <p:tgtEl>
                                          <p:spTgt spid="102"/>
                                        </p:tgtEl>
                                        <p:attrNameLst>
                                          <p:attrName>fill.on</p:attrName>
                                        </p:attrNameLst>
                                      </p:cBhvr>
                                      <p:to>
                                        <p:strVal val="true"/>
                                      </p:to>
                                    </p:set>
                                  </p:childTnLst>
                                </p:cTn>
                              </p:par>
                              <p:par>
                                <p:cTn id="19" presetID="7" presetClass="emph" presetSubtype="1" nodeType="withEffect">
                                  <p:stCondLst>
                                    <p:cond delay="0"/>
                                  </p:stCondLst>
                                  <p:childTnLst>
                                    <p:set>
                                      <p:cBhvr>
                                        <p:cTn id="20" dur="indefinite"/>
                                        <p:tgtEl>
                                          <p:spTgt spid="105"/>
                                        </p:tgtEl>
                                        <p:attrNameLst>
                                          <p:attrName>stroke.color</p:attrName>
                                        </p:attrNameLst>
                                      </p:cBhvr>
                                      <p:to>
                                        <p:clrVal>
                                          <a:srgbClr val="8EB3C2"/>
                                        </p:clrVal>
                                      </p:to>
                                    </p:set>
                                    <p:set>
                                      <p:cBhvr>
                                        <p:cTn id="21" dur="indefinite"/>
                                        <p:tgtEl>
                                          <p:spTgt spid="105"/>
                                        </p:tgtEl>
                                        <p:attrNameLst>
                                          <p:attrName>stroke.on</p:attrName>
                                        </p:attrNameLst>
                                      </p:cBhvr>
                                      <p:to>
                                        <p:strVal val="true"/>
                                      </p:to>
                                    </p:set>
                                  </p:childTnLst>
                                </p:cTn>
                              </p:par>
                              <p:par>
                                <p:cTn id="22" presetID="1" presetClass="emph" presetSubtype="1" nodeType="withEffect">
                                  <p:stCondLst>
                                    <p:cond delay="0"/>
                                  </p:stCondLst>
                                  <p:childTnLst>
                                    <p:set>
                                      <p:cBhvr>
                                        <p:cTn id="23" dur="indefinite"/>
                                        <p:tgtEl>
                                          <p:spTgt spid="105"/>
                                        </p:tgtEl>
                                        <p:attrNameLst>
                                          <p:attrName>fillcolor</p:attrName>
                                        </p:attrNameLst>
                                      </p:cBhvr>
                                      <p:to>
                                        <p:clrVal>
                                          <a:srgbClr val="8EB3C2"/>
                                        </p:clrVal>
                                      </p:to>
                                    </p:set>
                                    <p:set>
                                      <p:cBhvr>
                                        <p:cTn id="24" dur="indefinite"/>
                                        <p:tgtEl>
                                          <p:spTgt spid="105"/>
                                        </p:tgtEl>
                                        <p:attrNameLst>
                                          <p:attrName>fill.type</p:attrName>
                                        </p:attrNameLst>
                                      </p:cBhvr>
                                      <p:to>
                                        <p:strVal val="solid"/>
                                      </p:to>
                                    </p:set>
                                    <p:set>
                                      <p:cBhvr>
                                        <p:cTn id="25" dur="indefinite"/>
                                        <p:tgtEl>
                                          <p:spTgt spid="105"/>
                                        </p:tgtEl>
                                        <p:attrNameLst>
                                          <p:attrName>fill.on</p:attrName>
                                        </p:attrNameLst>
                                      </p:cBhvr>
                                      <p:to>
                                        <p:strVal val="true"/>
                                      </p:to>
                                    </p:set>
                                  </p:childTnLst>
                                </p:cTn>
                              </p:par>
                              <p:par>
                                <p:cTn id="26" presetID="7" presetClass="emph" presetSubtype="1" nodeType="withEffect">
                                  <p:stCondLst>
                                    <p:cond delay="0"/>
                                  </p:stCondLst>
                                  <p:childTnLst>
                                    <p:set>
                                      <p:cBhvr>
                                        <p:cTn id="27" dur="indefinite"/>
                                        <p:tgtEl>
                                          <p:spTgt spid="108"/>
                                        </p:tgtEl>
                                        <p:attrNameLst>
                                          <p:attrName>stroke.color</p:attrName>
                                        </p:attrNameLst>
                                      </p:cBhvr>
                                      <p:to>
                                        <p:clrVal>
                                          <a:srgbClr val="8EB3C2"/>
                                        </p:clrVal>
                                      </p:to>
                                    </p:set>
                                    <p:set>
                                      <p:cBhvr>
                                        <p:cTn id="28" dur="indefinite"/>
                                        <p:tgtEl>
                                          <p:spTgt spid="108"/>
                                        </p:tgtEl>
                                        <p:attrNameLst>
                                          <p:attrName>stroke.on</p:attrName>
                                        </p:attrNameLst>
                                      </p:cBhvr>
                                      <p:to>
                                        <p:strVal val="true"/>
                                      </p:to>
                                    </p:set>
                                  </p:childTnLst>
                                </p:cTn>
                              </p:par>
                              <p:par>
                                <p:cTn id="29" presetID="1" presetClass="emph" presetSubtype="1" nodeType="withEffect">
                                  <p:stCondLst>
                                    <p:cond delay="0"/>
                                  </p:stCondLst>
                                  <p:childTnLst>
                                    <p:set>
                                      <p:cBhvr>
                                        <p:cTn id="30" dur="indefinite"/>
                                        <p:tgtEl>
                                          <p:spTgt spid="108"/>
                                        </p:tgtEl>
                                        <p:attrNameLst>
                                          <p:attrName>fillcolor</p:attrName>
                                        </p:attrNameLst>
                                      </p:cBhvr>
                                      <p:to>
                                        <p:clrVal>
                                          <a:srgbClr val="8EB3C2"/>
                                        </p:clrVal>
                                      </p:to>
                                    </p:set>
                                    <p:set>
                                      <p:cBhvr>
                                        <p:cTn id="31" dur="indefinite"/>
                                        <p:tgtEl>
                                          <p:spTgt spid="108"/>
                                        </p:tgtEl>
                                        <p:attrNameLst>
                                          <p:attrName>fill.type</p:attrName>
                                        </p:attrNameLst>
                                      </p:cBhvr>
                                      <p:to>
                                        <p:strVal val="solid"/>
                                      </p:to>
                                    </p:set>
                                    <p:set>
                                      <p:cBhvr>
                                        <p:cTn id="32" dur="indefinite"/>
                                        <p:tgtEl>
                                          <p:spTgt spid="108"/>
                                        </p:tgtEl>
                                        <p:attrNameLst>
                                          <p:attrName>fill.on</p:attrName>
                                        </p:attrNameLst>
                                      </p:cBhvr>
                                      <p:to>
                                        <p:strVal val="true"/>
                                      </p:to>
                                    </p:set>
                                  </p:childTnLst>
                                </p:cTn>
                              </p:par>
                              <p:par>
                                <p:cTn id="33" presetID="7" presetClass="emph" presetSubtype="1" nodeType="withEffect">
                                  <p:stCondLst>
                                    <p:cond delay="0"/>
                                  </p:stCondLst>
                                  <p:childTnLst>
                                    <p:set>
                                      <p:cBhvr>
                                        <p:cTn id="34" dur="indefinite"/>
                                        <p:tgtEl>
                                          <p:spTgt spid="138"/>
                                        </p:tgtEl>
                                        <p:attrNameLst>
                                          <p:attrName>stroke.color</p:attrName>
                                        </p:attrNameLst>
                                      </p:cBhvr>
                                      <p:to>
                                        <p:clrVal>
                                          <a:srgbClr val="8EB3C2"/>
                                        </p:clrVal>
                                      </p:to>
                                    </p:set>
                                    <p:set>
                                      <p:cBhvr>
                                        <p:cTn id="35" dur="indefinite"/>
                                        <p:tgtEl>
                                          <p:spTgt spid="138"/>
                                        </p:tgtEl>
                                        <p:attrNameLst>
                                          <p:attrName>stroke.on</p:attrName>
                                        </p:attrNameLst>
                                      </p:cBhvr>
                                      <p:to>
                                        <p:strVal val="true"/>
                                      </p:to>
                                    </p:set>
                                  </p:childTnLst>
                                </p:cTn>
                              </p:par>
                              <p:par>
                                <p:cTn id="36" presetID="1" presetClass="emph" presetSubtype="1" nodeType="withEffect">
                                  <p:stCondLst>
                                    <p:cond delay="0"/>
                                  </p:stCondLst>
                                  <p:childTnLst>
                                    <p:set>
                                      <p:cBhvr>
                                        <p:cTn id="37" dur="indefinite"/>
                                        <p:tgtEl>
                                          <p:spTgt spid="138"/>
                                        </p:tgtEl>
                                        <p:attrNameLst>
                                          <p:attrName>fillcolor</p:attrName>
                                        </p:attrNameLst>
                                      </p:cBhvr>
                                      <p:to>
                                        <p:clrVal>
                                          <a:srgbClr val="8EB3C2"/>
                                        </p:clrVal>
                                      </p:to>
                                    </p:set>
                                    <p:set>
                                      <p:cBhvr>
                                        <p:cTn id="38" dur="indefinite"/>
                                        <p:tgtEl>
                                          <p:spTgt spid="138"/>
                                        </p:tgtEl>
                                        <p:attrNameLst>
                                          <p:attrName>fill.type</p:attrName>
                                        </p:attrNameLst>
                                      </p:cBhvr>
                                      <p:to>
                                        <p:strVal val="solid"/>
                                      </p:to>
                                    </p:set>
                                    <p:set>
                                      <p:cBhvr>
                                        <p:cTn id="39" dur="indefinite"/>
                                        <p:tgtEl>
                                          <p:spTgt spid="138"/>
                                        </p:tgtEl>
                                        <p:attrNameLst>
                                          <p:attrName>fill.on</p:attrName>
                                        </p:attrNameLst>
                                      </p:cBhvr>
                                      <p:to>
                                        <p:strVal val="true"/>
                                      </p:to>
                                    </p:set>
                                  </p:childTnLst>
                                </p:cTn>
                              </p:par>
                              <p:par>
                                <p:cTn id="40" presetID="7" presetClass="emph" presetSubtype="1" nodeType="withEffect">
                                  <p:stCondLst>
                                    <p:cond delay="0"/>
                                  </p:stCondLst>
                                  <p:childTnLst>
                                    <p:set>
                                      <p:cBhvr>
                                        <p:cTn id="41" dur="indefinite"/>
                                        <p:tgtEl>
                                          <p:spTgt spid="141"/>
                                        </p:tgtEl>
                                        <p:attrNameLst>
                                          <p:attrName>stroke.color</p:attrName>
                                        </p:attrNameLst>
                                      </p:cBhvr>
                                      <p:to>
                                        <p:clrVal>
                                          <a:srgbClr val="8EB3C2"/>
                                        </p:clrVal>
                                      </p:to>
                                    </p:set>
                                    <p:set>
                                      <p:cBhvr>
                                        <p:cTn id="42" dur="indefinite"/>
                                        <p:tgtEl>
                                          <p:spTgt spid="141"/>
                                        </p:tgtEl>
                                        <p:attrNameLst>
                                          <p:attrName>stroke.on</p:attrName>
                                        </p:attrNameLst>
                                      </p:cBhvr>
                                      <p:to>
                                        <p:strVal val="true"/>
                                      </p:to>
                                    </p:set>
                                  </p:childTnLst>
                                </p:cTn>
                              </p:par>
                              <p:par>
                                <p:cTn id="43" presetID="1" presetClass="emph" presetSubtype="1" nodeType="withEffect">
                                  <p:stCondLst>
                                    <p:cond delay="0"/>
                                  </p:stCondLst>
                                  <p:childTnLst>
                                    <p:set>
                                      <p:cBhvr>
                                        <p:cTn id="44" dur="indefinite"/>
                                        <p:tgtEl>
                                          <p:spTgt spid="141"/>
                                        </p:tgtEl>
                                        <p:attrNameLst>
                                          <p:attrName>fillcolor</p:attrName>
                                        </p:attrNameLst>
                                      </p:cBhvr>
                                      <p:to>
                                        <p:clrVal>
                                          <a:srgbClr val="8EB3C2"/>
                                        </p:clrVal>
                                      </p:to>
                                    </p:set>
                                    <p:set>
                                      <p:cBhvr>
                                        <p:cTn id="45" dur="indefinite"/>
                                        <p:tgtEl>
                                          <p:spTgt spid="141"/>
                                        </p:tgtEl>
                                        <p:attrNameLst>
                                          <p:attrName>fill.type</p:attrName>
                                        </p:attrNameLst>
                                      </p:cBhvr>
                                      <p:to>
                                        <p:strVal val="solid"/>
                                      </p:to>
                                    </p:set>
                                    <p:set>
                                      <p:cBhvr>
                                        <p:cTn id="46" dur="indefinite"/>
                                        <p:tgtEl>
                                          <p:spTgt spid="141"/>
                                        </p:tgtEl>
                                        <p:attrNameLst>
                                          <p:attrName>fill.on</p:attrName>
                                        </p:attrNameLst>
                                      </p:cBhvr>
                                      <p:to>
                                        <p:strVal val="true"/>
                                      </p:to>
                                    </p:set>
                                  </p:childTnLst>
                                </p:cTn>
                              </p:par>
                              <p:par>
                                <p:cTn id="47" presetID="7" presetClass="emph" presetSubtype="1" nodeType="withEffect">
                                  <p:stCondLst>
                                    <p:cond delay="0"/>
                                  </p:stCondLst>
                                  <p:childTnLst>
                                    <p:set>
                                      <p:cBhvr>
                                        <p:cTn id="48" dur="indefinite"/>
                                        <p:tgtEl>
                                          <p:spTgt spid="147"/>
                                        </p:tgtEl>
                                        <p:attrNameLst>
                                          <p:attrName>stroke.color</p:attrName>
                                        </p:attrNameLst>
                                      </p:cBhvr>
                                      <p:to>
                                        <p:clrVal>
                                          <a:srgbClr val="8EB3C2"/>
                                        </p:clrVal>
                                      </p:to>
                                    </p:set>
                                    <p:set>
                                      <p:cBhvr>
                                        <p:cTn id="49" dur="indefinite"/>
                                        <p:tgtEl>
                                          <p:spTgt spid="147"/>
                                        </p:tgtEl>
                                        <p:attrNameLst>
                                          <p:attrName>stroke.on</p:attrName>
                                        </p:attrNameLst>
                                      </p:cBhvr>
                                      <p:to>
                                        <p:strVal val="true"/>
                                      </p:to>
                                    </p:set>
                                  </p:childTnLst>
                                </p:cTn>
                              </p:par>
                              <p:par>
                                <p:cTn id="50" presetID="1" presetClass="emph" presetSubtype="1" nodeType="withEffect">
                                  <p:stCondLst>
                                    <p:cond delay="0"/>
                                  </p:stCondLst>
                                  <p:childTnLst>
                                    <p:set>
                                      <p:cBhvr>
                                        <p:cTn id="51" dur="indefinite"/>
                                        <p:tgtEl>
                                          <p:spTgt spid="147"/>
                                        </p:tgtEl>
                                        <p:attrNameLst>
                                          <p:attrName>fillcolor</p:attrName>
                                        </p:attrNameLst>
                                      </p:cBhvr>
                                      <p:to>
                                        <p:clrVal>
                                          <a:srgbClr val="8EB3C2"/>
                                        </p:clrVal>
                                      </p:to>
                                    </p:set>
                                    <p:set>
                                      <p:cBhvr>
                                        <p:cTn id="52" dur="indefinite"/>
                                        <p:tgtEl>
                                          <p:spTgt spid="147"/>
                                        </p:tgtEl>
                                        <p:attrNameLst>
                                          <p:attrName>fill.type</p:attrName>
                                        </p:attrNameLst>
                                      </p:cBhvr>
                                      <p:to>
                                        <p:strVal val="solid"/>
                                      </p:to>
                                    </p:set>
                                    <p:set>
                                      <p:cBhvr>
                                        <p:cTn id="53" dur="indefinite"/>
                                        <p:tgtEl>
                                          <p:spTgt spid="147"/>
                                        </p:tgtEl>
                                        <p:attrNameLst>
                                          <p:attrName>fill.on</p:attrName>
                                        </p:attrNameLst>
                                      </p:cBhvr>
                                      <p:to>
                                        <p:strVal val="true"/>
                                      </p:to>
                                    </p:set>
                                  </p:childTnLst>
                                </p:cTn>
                              </p:par>
                              <p:par>
                                <p:cTn id="54" presetID="7" presetClass="emph" presetSubtype="1" nodeType="withEffect">
                                  <p:stCondLst>
                                    <p:cond delay="0"/>
                                  </p:stCondLst>
                                  <p:childTnLst>
                                    <p:set>
                                      <p:cBhvr>
                                        <p:cTn id="55" dur="indefinite"/>
                                        <p:tgtEl>
                                          <p:spTgt spid="144"/>
                                        </p:tgtEl>
                                        <p:attrNameLst>
                                          <p:attrName>stroke.color</p:attrName>
                                        </p:attrNameLst>
                                      </p:cBhvr>
                                      <p:to>
                                        <p:clrVal>
                                          <a:srgbClr val="8EB3C2"/>
                                        </p:clrVal>
                                      </p:to>
                                    </p:set>
                                    <p:set>
                                      <p:cBhvr>
                                        <p:cTn id="56" dur="indefinite"/>
                                        <p:tgtEl>
                                          <p:spTgt spid="144"/>
                                        </p:tgtEl>
                                        <p:attrNameLst>
                                          <p:attrName>stroke.on</p:attrName>
                                        </p:attrNameLst>
                                      </p:cBhvr>
                                      <p:to>
                                        <p:strVal val="true"/>
                                      </p:to>
                                    </p:set>
                                  </p:childTnLst>
                                </p:cTn>
                              </p:par>
                              <p:par>
                                <p:cTn id="57" presetID="1" presetClass="emph" presetSubtype="1" nodeType="withEffect">
                                  <p:stCondLst>
                                    <p:cond delay="0"/>
                                  </p:stCondLst>
                                  <p:childTnLst>
                                    <p:set>
                                      <p:cBhvr>
                                        <p:cTn id="58" dur="indefinite"/>
                                        <p:tgtEl>
                                          <p:spTgt spid="144"/>
                                        </p:tgtEl>
                                        <p:attrNameLst>
                                          <p:attrName>fillcolor</p:attrName>
                                        </p:attrNameLst>
                                      </p:cBhvr>
                                      <p:to>
                                        <p:clrVal>
                                          <a:srgbClr val="8EB3C2"/>
                                        </p:clrVal>
                                      </p:to>
                                    </p:set>
                                    <p:set>
                                      <p:cBhvr>
                                        <p:cTn id="59" dur="indefinite"/>
                                        <p:tgtEl>
                                          <p:spTgt spid="144"/>
                                        </p:tgtEl>
                                        <p:attrNameLst>
                                          <p:attrName>fill.type</p:attrName>
                                        </p:attrNameLst>
                                      </p:cBhvr>
                                      <p:to>
                                        <p:strVal val="solid"/>
                                      </p:to>
                                    </p:set>
                                    <p:set>
                                      <p:cBhvr>
                                        <p:cTn id="60" dur="indefinite"/>
                                        <p:tgtEl>
                                          <p:spTgt spid="144"/>
                                        </p:tgtEl>
                                        <p:attrNameLst>
                                          <p:attrName>fill.on</p:attrName>
                                        </p:attrNameLst>
                                      </p:cBhvr>
                                      <p:to>
                                        <p:strVal val="true"/>
                                      </p:to>
                                    </p:set>
                                  </p:childTnLst>
                                </p:cTn>
                              </p:par>
                            </p:childTnLst>
                          </p:cTn>
                        </p:par>
                      </p:childTnLst>
                    </p:cTn>
                  </p:par>
                  <p:par>
                    <p:cTn id="61" fill="hold">
                      <p:stCondLst>
                        <p:cond delay="indefinite"/>
                      </p:stCondLst>
                      <p:childTnLst>
                        <p:par>
                          <p:cTn id="62" fill="hold">
                            <p:stCondLst>
                              <p:cond delay="0"/>
                            </p:stCondLst>
                            <p:childTnLst>
                              <p:par>
                                <p:cTn id="63" presetID="7" presetClass="emph" presetSubtype="1" nodeType="clickEffect">
                                  <p:stCondLst>
                                    <p:cond delay="0"/>
                                  </p:stCondLst>
                                  <p:childTnLst>
                                    <p:set>
                                      <p:cBhvr>
                                        <p:cTn id="64" dur="indefinite"/>
                                        <p:tgtEl>
                                          <p:spTgt spid="114"/>
                                        </p:tgtEl>
                                        <p:attrNameLst>
                                          <p:attrName>stroke.color</p:attrName>
                                        </p:attrNameLst>
                                      </p:cBhvr>
                                      <p:to>
                                        <p:clrVal>
                                          <a:srgbClr val="C00000"/>
                                        </p:clrVal>
                                      </p:to>
                                    </p:set>
                                    <p:set>
                                      <p:cBhvr>
                                        <p:cTn id="65" dur="indefinite"/>
                                        <p:tgtEl>
                                          <p:spTgt spid="114"/>
                                        </p:tgtEl>
                                        <p:attrNameLst>
                                          <p:attrName>stroke.on</p:attrName>
                                        </p:attrNameLst>
                                      </p:cBhvr>
                                      <p:to>
                                        <p:strVal val="true"/>
                                      </p:to>
                                    </p:set>
                                  </p:childTnLst>
                                </p:cTn>
                              </p:par>
                              <p:par>
                                <p:cTn id="66" presetID="1" presetClass="emph" presetSubtype="1" nodeType="withEffect">
                                  <p:stCondLst>
                                    <p:cond delay="0"/>
                                  </p:stCondLst>
                                  <p:childTnLst>
                                    <p:set>
                                      <p:cBhvr>
                                        <p:cTn id="67" dur="indefinite"/>
                                        <p:tgtEl>
                                          <p:spTgt spid="114"/>
                                        </p:tgtEl>
                                        <p:attrNameLst>
                                          <p:attrName>fillcolor</p:attrName>
                                        </p:attrNameLst>
                                      </p:cBhvr>
                                      <p:to>
                                        <p:clrVal>
                                          <a:srgbClr val="C00000"/>
                                        </p:clrVal>
                                      </p:to>
                                    </p:set>
                                    <p:set>
                                      <p:cBhvr>
                                        <p:cTn id="68" dur="indefinite"/>
                                        <p:tgtEl>
                                          <p:spTgt spid="114"/>
                                        </p:tgtEl>
                                        <p:attrNameLst>
                                          <p:attrName>fill.type</p:attrName>
                                        </p:attrNameLst>
                                      </p:cBhvr>
                                      <p:to>
                                        <p:strVal val="solid"/>
                                      </p:to>
                                    </p:set>
                                    <p:set>
                                      <p:cBhvr>
                                        <p:cTn id="69" dur="indefinite"/>
                                        <p:tgtEl>
                                          <p:spTgt spid="114"/>
                                        </p:tgtEl>
                                        <p:attrNameLst>
                                          <p:attrName>fill.on</p:attrName>
                                        </p:attrNameLst>
                                      </p:cBhvr>
                                      <p:to>
                                        <p:strVal val="true"/>
                                      </p:to>
                                    </p:set>
                                  </p:childTnLst>
                                </p:cTn>
                              </p:par>
                              <p:par>
                                <p:cTn id="70" presetID="7" presetClass="emph" presetSubtype="1" nodeType="withEffect">
                                  <p:stCondLst>
                                    <p:cond delay="0"/>
                                  </p:stCondLst>
                                  <p:childTnLst>
                                    <p:set>
                                      <p:cBhvr>
                                        <p:cTn id="71" dur="indefinite"/>
                                        <p:tgtEl>
                                          <p:spTgt spid="126"/>
                                        </p:tgtEl>
                                        <p:attrNameLst>
                                          <p:attrName>stroke.color</p:attrName>
                                        </p:attrNameLst>
                                      </p:cBhvr>
                                      <p:to>
                                        <p:clrVal>
                                          <a:srgbClr val="C00000"/>
                                        </p:clrVal>
                                      </p:to>
                                    </p:set>
                                    <p:set>
                                      <p:cBhvr>
                                        <p:cTn id="72" dur="indefinite"/>
                                        <p:tgtEl>
                                          <p:spTgt spid="126"/>
                                        </p:tgtEl>
                                        <p:attrNameLst>
                                          <p:attrName>stroke.on</p:attrName>
                                        </p:attrNameLst>
                                      </p:cBhvr>
                                      <p:to>
                                        <p:strVal val="true"/>
                                      </p:to>
                                    </p:set>
                                  </p:childTnLst>
                                </p:cTn>
                              </p:par>
                              <p:par>
                                <p:cTn id="73" presetID="1" presetClass="emph" presetSubtype="1" nodeType="withEffect">
                                  <p:stCondLst>
                                    <p:cond delay="0"/>
                                  </p:stCondLst>
                                  <p:childTnLst>
                                    <p:set>
                                      <p:cBhvr>
                                        <p:cTn id="74" dur="indefinite"/>
                                        <p:tgtEl>
                                          <p:spTgt spid="126"/>
                                        </p:tgtEl>
                                        <p:attrNameLst>
                                          <p:attrName>fillcolor</p:attrName>
                                        </p:attrNameLst>
                                      </p:cBhvr>
                                      <p:to>
                                        <p:clrVal>
                                          <a:srgbClr val="C00000"/>
                                        </p:clrVal>
                                      </p:to>
                                    </p:set>
                                    <p:set>
                                      <p:cBhvr>
                                        <p:cTn id="75" dur="indefinite"/>
                                        <p:tgtEl>
                                          <p:spTgt spid="126"/>
                                        </p:tgtEl>
                                        <p:attrNameLst>
                                          <p:attrName>fill.type</p:attrName>
                                        </p:attrNameLst>
                                      </p:cBhvr>
                                      <p:to>
                                        <p:strVal val="solid"/>
                                      </p:to>
                                    </p:set>
                                    <p:set>
                                      <p:cBhvr>
                                        <p:cTn id="76" dur="indefinite"/>
                                        <p:tgtEl>
                                          <p:spTgt spid="126"/>
                                        </p:tgtEl>
                                        <p:attrNameLst>
                                          <p:attrName>fill.on</p:attrName>
                                        </p:attrNameLst>
                                      </p:cBhvr>
                                      <p:to>
                                        <p:strVal val="true"/>
                                      </p:to>
                                    </p:set>
                                  </p:childTnLst>
                                </p:cTn>
                              </p:par>
                              <p:par>
                                <p:cTn id="77" presetID="7" presetClass="emph" presetSubtype="1" nodeType="withEffect">
                                  <p:stCondLst>
                                    <p:cond delay="0"/>
                                  </p:stCondLst>
                                  <p:childTnLst>
                                    <p:set>
                                      <p:cBhvr>
                                        <p:cTn id="78" dur="indefinite"/>
                                        <p:tgtEl>
                                          <p:spTgt spid="117"/>
                                        </p:tgtEl>
                                        <p:attrNameLst>
                                          <p:attrName>stroke.color</p:attrName>
                                        </p:attrNameLst>
                                      </p:cBhvr>
                                      <p:to>
                                        <p:clrVal>
                                          <a:srgbClr val="C00000"/>
                                        </p:clrVal>
                                      </p:to>
                                    </p:set>
                                    <p:set>
                                      <p:cBhvr>
                                        <p:cTn id="79" dur="indefinite"/>
                                        <p:tgtEl>
                                          <p:spTgt spid="117"/>
                                        </p:tgtEl>
                                        <p:attrNameLst>
                                          <p:attrName>stroke.on</p:attrName>
                                        </p:attrNameLst>
                                      </p:cBhvr>
                                      <p:to>
                                        <p:strVal val="true"/>
                                      </p:to>
                                    </p:set>
                                  </p:childTnLst>
                                </p:cTn>
                              </p:par>
                              <p:par>
                                <p:cTn id="80" presetID="1" presetClass="emph" presetSubtype="1" nodeType="withEffect">
                                  <p:stCondLst>
                                    <p:cond delay="0"/>
                                  </p:stCondLst>
                                  <p:childTnLst>
                                    <p:set>
                                      <p:cBhvr>
                                        <p:cTn id="81" dur="indefinite"/>
                                        <p:tgtEl>
                                          <p:spTgt spid="117"/>
                                        </p:tgtEl>
                                        <p:attrNameLst>
                                          <p:attrName>fillcolor</p:attrName>
                                        </p:attrNameLst>
                                      </p:cBhvr>
                                      <p:to>
                                        <p:clrVal>
                                          <a:srgbClr val="C00000"/>
                                        </p:clrVal>
                                      </p:to>
                                    </p:set>
                                    <p:set>
                                      <p:cBhvr>
                                        <p:cTn id="82" dur="indefinite"/>
                                        <p:tgtEl>
                                          <p:spTgt spid="117"/>
                                        </p:tgtEl>
                                        <p:attrNameLst>
                                          <p:attrName>fill.type</p:attrName>
                                        </p:attrNameLst>
                                      </p:cBhvr>
                                      <p:to>
                                        <p:strVal val="solid"/>
                                      </p:to>
                                    </p:set>
                                    <p:set>
                                      <p:cBhvr>
                                        <p:cTn id="83" dur="indefinite"/>
                                        <p:tgtEl>
                                          <p:spTgt spid="117"/>
                                        </p:tgtEl>
                                        <p:attrNameLst>
                                          <p:attrName>fill.on</p:attrName>
                                        </p:attrNameLst>
                                      </p:cBhvr>
                                      <p:to>
                                        <p:strVal val="true"/>
                                      </p:to>
                                    </p:set>
                                  </p:childTnLst>
                                </p:cTn>
                              </p:par>
                              <p:par>
                                <p:cTn id="84" presetID="7" presetClass="emph" presetSubtype="1" nodeType="withEffect">
                                  <p:stCondLst>
                                    <p:cond delay="0"/>
                                  </p:stCondLst>
                                  <p:childTnLst>
                                    <p:set>
                                      <p:cBhvr>
                                        <p:cTn id="85" dur="indefinite"/>
                                        <p:tgtEl>
                                          <p:spTgt spid="129"/>
                                        </p:tgtEl>
                                        <p:attrNameLst>
                                          <p:attrName>stroke.color</p:attrName>
                                        </p:attrNameLst>
                                      </p:cBhvr>
                                      <p:to>
                                        <p:clrVal>
                                          <a:srgbClr val="C00000"/>
                                        </p:clrVal>
                                      </p:to>
                                    </p:set>
                                    <p:set>
                                      <p:cBhvr>
                                        <p:cTn id="86" dur="indefinite"/>
                                        <p:tgtEl>
                                          <p:spTgt spid="129"/>
                                        </p:tgtEl>
                                        <p:attrNameLst>
                                          <p:attrName>stroke.on</p:attrName>
                                        </p:attrNameLst>
                                      </p:cBhvr>
                                      <p:to>
                                        <p:strVal val="true"/>
                                      </p:to>
                                    </p:set>
                                  </p:childTnLst>
                                </p:cTn>
                              </p:par>
                              <p:par>
                                <p:cTn id="87" presetID="1" presetClass="emph" presetSubtype="1" nodeType="withEffect">
                                  <p:stCondLst>
                                    <p:cond delay="0"/>
                                  </p:stCondLst>
                                  <p:childTnLst>
                                    <p:set>
                                      <p:cBhvr>
                                        <p:cTn id="88" dur="indefinite"/>
                                        <p:tgtEl>
                                          <p:spTgt spid="129"/>
                                        </p:tgtEl>
                                        <p:attrNameLst>
                                          <p:attrName>fillcolor</p:attrName>
                                        </p:attrNameLst>
                                      </p:cBhvr>
                                      <p:to>
                                        <p:clrVal>
                                          <a:srgbClr val="C00000"/>
                                        </p:clrVal>
                                      </p:to>
                                    </p:set>
                                    <p:set>
                                      <p:cBhvr>
                                        <p:cTn id="89" dur="indefinite"/>
                                        <p:tgtEl>
                                          <p:spTgt spid="129"/>
                                        </p:tgtEl>
                                        <p:attrNameLst>
                                          <p:attrName>fill.type</p:attrName>
                                        </p:attrNameLst>
                                      </p:cBhvr>
                                      <p:to>
                                        <p:strVal val="solid"/>
                                      </p:to>
                                    </p:set>
                                    <p:set>
                                      <p:cBhvr>
                                        <p:cTn id="90" dur="indefinite"/>
                                        <p:tgtEl>
                                          <p:spTgt spid="129"/>
                                        </p:tgtEl>
                                        <p:attrNameLst>
                                          <p:attrName>fill.on</p:attrName>
                                        </p:attrNameLst>
                                      </p:cBhvr>
                                      <p:to>
                                        <p:strVal val="true"/>
                                      </p:to>
                                    </p:set>
                                  </p:childTnLst>
                                </p:cTn>
                              </p:par>
                              <p:par>
                                <p:cTn id="91" presetID="7" presetClass="emph" presetSubtype="1" nodeType="withEffect">
                                  <p:stCondLst>
                                    <p:cond delay="0"/>
                                  </p:stCondLst>
                                  <p:childTnLst>
                                    <p:set>
                                      <p:cBhvr>
                                        <p:cTn id="92" dur="indefinite"/>
                                        <p:tgtEl>
                                          <p:spTgt spid="120"/>
                                        </p:tgtEl>
                                        <p:attrNameLst>
                                          <p:attrName>stroke.color</p:attrName>
                                        </p:attrNameLst>
                                      </p:cBhvr>
                                      <p:to>
                                        <p:clrVal>
                                          <a:srgbClr val="C00000"/>
                                        </p:clrVal>
                                      </p:to>
                                    </p:set>
                                    <p:set>
                                      <p:cBhvr>
                                        <p:cTn id="93" dur="indefinite"/>
                                        <p:tgtEl>
                                          <p:spTgt spid="120"/>
                                        </p:tgtEl>
                                        <p:attrNameLst>
                                          <p:attrName>stroke.on</p:attrName>
                                        </p:attrNameLst>
                                      </p:cBhvr>
                                      <p:to>
                                        <p:strVal val="true"/>
                                      </p:to>
                                    </p:set>
                                  </p:childTnLst>
                                </p:cTn>
                              </p:par>
                              <p:par>
                                <p:cTn id="94" presetID="1" presetClass="emph" presetSubtype="1" nodeType="withEffect">
                                  <p:stCondLst>
                                    <p:cond delay="0"/>
                                  </p:stCondLst>
                                  <p:childTnLst>
                                    <p:set>
                                      <p:cBhvr>
                                        <p:cTn id="95" dur="indefinite"/>
                                        <p:tgtEl>
                                          <p:spTgt spid="120"/>
                                        </p:tgtEl>
                                        <p:attrNameLst>
                                          <p:attrName>fillcolor</p:attrName>
                                        </p:attrNameLst>
                                      </p:cBhvr>
                                      <p:to>
                                        <p:clrVal>
                                          <a:srgbClr val="C00000"/>
                                        </p:clrVal>
                                      </p:to>
                                    </p:set>
                                    <p:set>
                                      <p:cBhvr>
                                        <p:cTn id="96" dur="indefinite"/>
                                        <p:tgtEl>
                                          <p:spTgt spid="120"/>
                                        </p:tgtEl>
                                        <p:attrNameLst>
                                          <p:attrName>fill.type</p:attrName>
                                        </p:attrNameLst>
                                      </p:cBhvr>
                                      <p:to>
                                        <p:strVal val="solid"/>
                                      </p:to>
                                    </p:set>
                                    <p:set>
                                      <p:cBhvr>
                                        <p:cTn id="97" dur="indefinite"/>
                                        <p:tgtEl>
                                          <p:spTgt spid="120"/>
                                        </p:tgtEl>
                                        <p:attrNameLst>
                                          <p:attrName>fill.on</p:attrName>
                                        </p:attrNameLst>
                                      </p:cBhvr>
                                      <p:to>
                                        <p:strVal val="true"/>
                                      </p:to>
                                    </p:set>
                                  </p:childTnLst>
                                </p:cTn>
                              </p:par>
                              <p:par>
                                <p:cTn id="98" presetID="7" presetClass="emph" presetSubtype="1" nodeType="withEffect">
                                  <p:stCondLst>
                                    <p:cond delay="0"/>
                                  </p:stCondLst>
                                  <p:childTnLst>
                                    <p:set>
                                      <p:cBhvr>
                                        <p:cTn id="99" dur="indefinite"/>
                                        <p:tgtEl>
                                          <p:spTgt spid="132"/>
                                        </p:tgtEl>
                                        <p:attrNameLst>
                                          <p:attrName>stroke.color</p:attrName>
                                        </p:attrNameLst>
                                      </p:cBhvr>
                                      <p:to>
                                        <p:clrVal>
                                          <a:srgbClr val="C00000"/>
                                        </p:clrVal>
                                      </p:to>
                                    </p:set>
                                    <p:set>
                                      <p:cBhvr>
                                        <p:cTn id="100" dur="indefinite"/>
                                        <p:tgtEl>
                                          <p:spTgt spid="132"/>
                                        </p:tgtEl>
                                        <p:attrNameLst>
                                          <p:attrName>stroke.on</p:attrName>
                                        </p:attrNameLst>
                                      </p:cBhvr>
                                      <p:to>
                                        <p:strVal val="true"/>
                                      </p:to>
                                    </p:set>
                                  </p:childTnLst>
                                </p:cTn>
                              </p:par>
                              <p:par>
                                <p:cTn id="101" presetID="1" presetClass="emph" presetSubtype="1" nodeType="withEffect">
                                  <p:stCondLst>
                                    <p:cond delay="0"/>
                                  </p:stCondLst>
                                  <p:childTnLst>
                                    <p:set>
                                      <p:cBhvr>
                                        <p:cTn id="102" dur="indefinite"/>
                                        <p:tgtEl>
                                          <p:spTgt spid="132"/>
                                        </p:tgtEl>
                                        <p:attrNameLst>
                                          <p:attrName>fillcolor</p:attrName>
                                        </p:attrNameLst>
                                      </p:cBhvr>
                                      <p:to>
                                        <p:clrVal>
                                          <a:srgbClr val="C00000"/>
                                        </p:clrVal>
                                      </p:to>
                                    </p:set>
                                    <p:set>
                                      <p:cBhvr>
                                        <p:cTn id="103" dur="indefinite"/>
                                        <p:tgtEl>
                                          <p:spTgt spid="132"/>
                                        </p:tgtEl>
                                        <p:attrNameLst>
                                          <p:attrName>fill.type</p:attrName>
                                        </p:attrNameLst>
                                      </p:cBhvr>
                                      <p:to>
                                        <p:strVal val="solid"/>
                                      </p:to>
                                    </p:set>
                                    <p:set>
                                      <p:cBhvr>
                                        <p:cTn id="104" dur="indefinite"/>
                                        <p:tgtEl>
                                          <p:spTgt spid="132"/>
                                        </p:tgtEl>
                                        <p:attrNameLst>
                                          <p:attrName>fill.on</p:attrName>
                                        </p:attrNameLst>
                                      </p:cBhvr>
                                      <p:to>
                                        <p:strVal val="true"/>
                                      </p:to>
                                    </p:set>
                                  </p:childTnLst>
                                </p:cTn>
                              </p:par>
                              <p:par>
                                <p:cTn id="105" presetID="7" presetClass="emph" presetSubtype="1" nodeType="withEffect">
                                  <p:stCondLst>
                                    <p:cond delay="0"/>
                                  </p:stCondLst>
                                  <p:childTnLst>
                                    <p:set>
                                      <p:cBhvr>
                                        <p:cTn id="106" dur="indefinite"/>
                                        <p:tgtEl>
                                          <p:spTgt spid="123"/>
                                        </p:tgtEl>
                                        <p:attrNameLst>
                                          <p:attrName>stroke.color</p:attrName>
                                        </p:attrNameLst>
                                      </p:cBhvr>
                                      <p:to>
                                        <p:clrVal>
                                          <a:srgbClr val="C00000"/>
                                        </p:clrVal>
                                      </p:to>
                                    </p:set>
                                    <p:set>
                                      <p:cBhvr>
                                        <p:cTn id="107" dur="indefinite"/>
                                        <p:tgtEl>
                                          <p:spTgt spid="123"/>
                                        </p:tgtEl>
                                        <p:attrNameLst>
                                          <p:attrName>stroke.on</p:attrName>
                                        </p:attrNameLst>
                                      </p:cBhvr>
                                      <p:to>
                                        <p:strVal val="true"/>
                                      </p:to>
                                    </p:set>
                                  </p:childTnLst>
                                </p:cTn>
                              </p:par>
                              <p:par>
                                <p:cTn id="108" presetID="1" presetClass="emph" presetSubtype="1" nodeType="withEffect">
                                  <p:stCondLst>
                                    <p:cond delay="0"/>
                                  </p:stCondLst>
                                  <p:childTnLst>
                                    <p:set>
                                      <p:cBhvr>
                                        <p:cTn id="109" dur="indefinite"/>
                                        <p:tgtEl>
                                          <p:spTgt spid="123"/>
                                        </p:tgtEl>
                                        <p:attrNameLst>
                                          <p:attrName>fillcolor</p:attrName>
                                        </p:attrNameLst>
                                      </p:cBhvr>
                                      <p:to>
                                        <p:clrVal>
                                          <a:srgbClr val="C00000"/>
                                        </p:clrVal>
                                      </p:to>
                                    </p:set>
                                    <p:set>
                                      <p:cBhvr>
                                        <p:cTn id="110" dur="indefinite"/>
                                        <p:tgtEl>
                                          <p:spTgt spid="123"/>
                                        </p:tgtEl>
                                        <p:attrNameLst>
                                          <p:attrName>fill.type</p:attrName>
                                        </p:attrNameLst>
                                      </p:cBhvr>
                                      <p:to>
                                        <p:strVal val="solid"/>
                                      </p:to>
                                    </p:set>
                                    <p:set>
                                      <p:cBhvr>
                                        <p:cTn id="111" dur="indefinite"/>
                                        <p:tgtEl>
                                          <p:spTgt spid="123"/>
                                        </p:tgtEl>
                                        <p:attrNameLst>
                                          <p:attrName>fill.on</p:attrName>
                                        </p:attrNameLst>
                                      </p:cBhvr>
                                      <p:to>
                                        <p:strVal val="true"/>
                                      </p:to>
                                    </p:set>
                                  </p:childTnLst>
                                </p:cTn>
                              </p:par>
                              <p:par>
                                <p:cTn id="112" presetID="7" presetClass="emph" presetSubtype="1" nodeType="withEffect">
                                  <p:stCondLst>
                                    <p:cond delay="0"/>
                                  </p:stCondLst>
                                  <p:childTnLst>
                                    <p:set>
                                      <p:cBhvr>
                                        <p:cTn id="113" dur="indefinite"/>
                                        <p:tgtEl>
                                          <p:spTgt spid="135"/>
                                        </p:tgtEl>
                                        <p:attrNameLst>
                                          <p:attrName>stroke.color</p:attrName>
                                        </p:attrNameLst>
                                      </p:cBhvr>
                                      <p:to>
                                        <p:clrVal>
                                          <a:srgbClr val="C00000"/>
                                        </p:clrVal>
                                      </p:to>
                                    </p:set>
                                    <p:set>
                                      <p:cBhvr>
                                        <p:cTn id="114" dur="indefinite"/>
                                        <p:tgtEl>
                                          <p:spTgt spid="135"/>
                                        </p:tgtEl>
                                        <p:attrNameLst>
                                          <p:attrName>stroke.on</p:attrName>
                                        </p:attrNameLst>
                                      </p:cBhvr>
                                      <p:to>
                                        <p:strVal val="true"/>
                                      </p:to>
                                    </p:set>
                                  </p:childTnLst>
                                </p:cTn>
                              </p:par>
                              <p:par>
                                <p:cTn id="115" presetID="1" presetClass="emph" presetSubtype="1" nodeType="withEffect">
                                  <p:stCondLst>
                                    <p:cond delay="0"/>
                                  </p:stCondLst>
                                  <p:childTnLst>
                                    <p:set>
                                      <p:cBhvr>
                                        <p:cTn id="116" dur="indefinite"/>
                                        <p:tgtEl>
                                          <p:spTgt spid="135"/>
                                        </p:tgtEl>
                                        <p:attrNameLst>
                                          <p:attrName>fillcolor</p:attrName>
                                        </p:attrNameLst>
                                      </p:cBhvr>
                                      <p:to>
                                        <p:clrVal>
                                          <a:srgbClr val="C00000"/>
                                        </p:clrVal>
                                      </p:to>
                                    </p:set>
                                    <p:set>
                                      <p:cBhvr>
                                        <p:cTn id="117" dur="indefinite"/>
                                        <p:tgtEl>
                                          <p:spTgt spid="135"/>
                                        </p:tgtEl>
                                        <p:attrNameLst>
                                          <p:attrName>fill.type</p:attrName>
                                        </p:attrNameLst>
                                      </p:cBhvr>
                                      <p:to>
                                        <p:strVal val="solid"/>
                                      </p:to>
                                    </p:set>
                                    <p:set>
                                      <p:cBhvr>
                                        <p:cTn id="118" dur="indefinite"/>
                                        <p:tgtEl>
                                          <p:spTgt spid="135"/>
                                        </p:tgtEl>
                                        <p:attrNameLst>
                                          <p:attrName>fill.on</p:attrName>
                                        </p:attrNameLst>
                                      </p:cBhvr>
                                      <p:to>
                                        <p:strVal val="true"/>
                                      </p:to>
                                    </p:set>
                                  </p:childTnLst>
                                </p:cTn>
                              </p:par>
                              <p:par>
                                <p:cTn id="119" presetID="7" presetClass="emph" presetSubtype="1" nodeType="withEffect">
                                  <p:stCondLst>
                                    <p:cond delay="0"/>
                                  </p:stCondLst>
                                  <p:childTnLst>
                                    <p:set>
                                      <p:cBhvr>
                                        <p:cTn id="120" dur="indefinite"/>
                                        <p:tgtEl>
                                          <p:spTgt spid="150"/>
                                        </p:tgtEl>
                                        <p:attrNameLst>
                                          <p:attrName>stroke.color</p:attrName>
                                        </p:attrNameLst>
                                      </p:cBhvr>
                                      <p:to>
                                        <p:clrVal>
                                          <a:srgbClr val="C00000"/>
                                        </p:clrVal>
                                      </p:to>
                                    </p:set>
                                    <p:set>
                                      <p:cBhvr>
                                        <p:cTn id="121" dur="indefinite"/>
                                        <p:tgtEl>
                                          <p:spTgt spid="150"/>
                                        </p:tgtEl>
                                        <p:attrNameLst>
                                          <p:attrName>stroke.on</p:attrName>
                                        </p:attrNameLst>
                                      </p:cBhvr>
                                      <p:to>
                                        <p:strVal val="true"/>
                                      </p:to>
                                    </p:set>
                                  </p:childTnLst>
                                </p:cTn>
                              </p:par>
                              <p:par>
                                <p:cTn id="122" presetID="1" presetClass="emph" presetSubtype="1" nodeType="withEffect">
                                  <p:stCondLst>
                                    <p:cond delay="0"/>
                                  </p:stCondLst>
                                  <p:childTnLst>
                                    <p:set>
                                      <p:cBhvr>
                                        <p:cTn id="123" dur="indefinite"/>
                                        <p:tgtEl>
                                          <p:spTgt spid="150"/>
                                        </p:tgtEl>
                                        <p:attrNameLst>
                                          <p:attrName>fillcolor</p:attrName>
                                        </p:attrNameLst>
                                      </p:cBhvr>
                                      <p:to>
                                        <p:clrVal>
                                          <a:srgbClr val="C00000"/>
                                        </p:clrVal>
                                      </p:to>
                                    </p:set>
                                    <p:set>
                                      <p:cBhvr>
                                        <p:cTn id="124" dur="indefinite"/>
                                        <p:tgtEl>
                                          <p:spTgt spid="150"/>
                                        </p:tgtEl>
                                        <p:attrNameLst>
                                          <p:attrName>fill.type</p:attrName>
                                        </p:attrNameLst>
                                      </p:cBhvr>
                                      <p:to>
                                        <p:strVal val="solid"/>
                                      </p:to>
                                    </p:set>
                                    <p:set>
                                      <p:cBhvr>
                                        <p:cTn id="125" dur="indefinite"/>
                                        <p:tgtEl>
                                          <p:spTgt spid="150"/>
                                        </p:tgtEl>
                                        <p:attrNameLst>
                                          <p:attrName>fill.on</p:attrName>
                                        </p:attrNameLst>
                                      </p:cBhvr>
                                      <p:to>
                                        <p:strVal val="true"/>
                                      </p:to>
                                    </p:set>
                                  </p:childTnLst>
                                </p:cTn>
                              </p:par>
                              <p:par>
                                <p:cTn id="126" presetID="7" presetClass="emph" presetSubtype="1" nodeType="withEffect">
                                  <p:stCondLst>
                                    <p:cond delay="0"/>
                                  </p:stCondLst>
                                  <p:childTnLst>
                                    <p:set>
                                      <p:cBhvr>
                                        <p:cTn id="127" dur="indefinite"/>
                                        <p:tgtEl>
                                          <p:spTgt spid="162"/>
                                        </p:tgtEl>
                                        <p:attrNameLst>
                                          <p:attrName>stroke.color</p:attrName>
                                        </p:attrNameLst>
                                      </p:cBhvr>
                                      <p:to>
                                        <p:clrVal>
                                          <a:srgbClr val="C00000"/>
                                        </p:clrVal>
                                      </p:to>
                                    </p:set>
                                    <p:set>
                                      <p:cBhvr>
                                        <p:cTn id="128" dur="indefinite"/>
                                        <p:tgtEl>
                                          <p:spTgt spid="162"/>
                                        </p:tgtEl>
                                        <p:attrNameLst>
                                          <p:attrName>stroke.on</p:attrName>
                                        </p:attrNameLst>
                                      </p:cBhvr>
                                      <p:to>
                                        <p:strVal val="true"/>
                                      </p:to>
                                    </p:set>
                                  </p:childTnLst>
                                </p:cTn>
                              </p:par>
                              <p:par>
                                <p:cTn id="129" presetID="1" presetClass="emph" presetSubtype="1" nodeType="withEffect">
                                  <p:stCondLst>
                                    <p:cond delay="0"/>
                                  </p:stCondLst>
                                  <p:childTnLst>
                                    <p:set>
                                      <p:cBhvr>
                                        <p:cTn id="130" dur="indefinite"/>
                                        <p:tgtEl>
                                          <p:spTgt spid="162"/>
                                        </p:tgtEl>
                                        <p:attrNameLst>
                                          <p:attrName>fillcolor</p:attrName>
                                        </p:attrNameLst>
                                      </p:cBhvr>
                                      <p:to>
                                        <p:clrVal>
                                          <a:srgbClr val="C00000"/>
                                        </p:clrVal>
                                      </p:to>
                                    </p:set>
                                    <p:set>
                                      <p:cBhvr>
                                        <p:cTn id="131" dur="indefinite"/>
                                        <p:tgtEl>
                                          <p:spTgt spid="162"/>
                                        </p:tgtEl>
                                        <p:attrNameLst>
                                          <p:attrName>fill.type</p:attrName>
                                        </p:attrNameLst>
                                      </p:cBhvr>
                                      <p:to>
                                        <p:strVal val="solid"/>
                                      </p:to>
                                    </p:set>
                                    <p:set>
                                      <p:cBhvr>
                                        <p:cTn id="132" dur="indefinite"/>
                                        <p:tgtEl>
                                          <p:spTgt spid="162"/>
                                        </p:tgtEl>
                                        <p:attrNameLst>
                                          <p:attrName>fill.on</p:attrName>
                                        </p:attrNameLst>
                                      </p:cBhvr>
                                      <p:to>
                                        <p:strVal val="true"/>
                                      </p:to>
                                    </p:set>
                                  </p:childTnLst>
                                </p:cTn>
                              </p:par>
                              <p:par>
                                <p:cTn id="133" presetID="7" presetClass="emph" presetSubtype="1" nodeType="withEffect">
                                  <p:stCondLst>
                                    <p:cond delay="0"/>
                                  </p:stCondLst>
                                  <p:childTnLst>
                                    <p:set>
                                      <p:cBhvr>
                                        <p:cTn id="134" dur="indefinite"/>
                                        <p:tgtEl>
                                          <p:spTgt spid="153"/>
                                        </p:tgtEl>
                                        <p:attrNameLst>
                                          <p:attrName>stroke.color</p:attrName>
                                        </p:attrNameLst>
                                      </p:cBhvr>
                                      <p:to>
                                        <p:clrVal>
                                          <a:srgbClr val="C00000"/>
                                        </p:clrVal>
                                      </p:to>
                                    </p:set>
                                    <p:set>
                                      <p:cBhvr>
                                        <p:cTn id="135" dur="indefinite"/>
                                        <p:tgtEl>
                                          <p:spTgt spid="153"/>
                                        </p:tgtEl>
                                        <p:attrNameLst>
                                          <p:attrName>stroke.on</p:attrName>
                                        </p:attrNameLst>
                                      </p:cBhvr>
                                      <p:to>
                                        <p:strVal val="true"/>
                                      </p:to>
                                    </p:set>
                                  </p:childTnLst>
                                </p:cTn>
                              </p:par>
                              <p:par>
                                <p:cTn id="136" presetID="1" presetClass="emph" presetSubtype="1" nodeType="withEffect">
                                  <p:stCondLst>
                                    <p:cond delay="0"/>
                                  </p:stCondLst>
                                  <p:childTnLst>
                                    <p:set>
                                      <p:cBhvr>
                                        <p:cTn id="137" dur="indefinite"/>
                                        <p:tgtEl>
                                          <p:spTgt spid="153"/>
                                        </p:tgtEl>
                                        <p:attrNameLst>
                                          <p:attrName>fillcolor</p:attrName>
                                        </p:attrNameLst>
                                      </p:cBhvr>
                                      <p:to>
                                        <p:clrVal>
                                          <a:srgbClr val="C00000"/>
                                        </p:clrVal>
                                      </p:to>
                                    </p:set>
                                    <p:set>
                                      <p:cBhvr>
                                        <p:cTn id="138" dur="indefinite"/>
                                        <p:tgtEl>
                                          <p:spTgt spid="153"/>
                                        </p:tgtEl>
                                        <p:attrNameLst>
                                          <p:attrName>fill.type</p:attrName>
                                        </p:attrNameLst>
                                      </p:cBhvr>
                                      <p:to>
                                        <p:strVal val="solid"/>
                                      </p:to>
                                    </p:set>
                                    <p:set>
                                      <p:cBhvr>
                                        <p:cTn id="139" dur="indefinite"/>
                                        <p:tgtEl>
                                          <p:spTgt spid="153"/>
                                        </p:tgtEl>
                                        <p:attrNameLst>
                                          <p:attrName>fill.on</p:attrName>
                                        </p:attrNameLst>
                                      </p:cBhvr>
                                      <p:to>
                                        <p:strVal val="true"/>
                                      </p:to>
                                    </p:set>
                                  </p:childTnLst>
                                </p:cTn>
                              </p:par>
                              <p:par>
                                <p:cTn id="140" presetID="7" presetClass="emph" presetSubtype="1" nodeType="withEffect">
                                  <p:stCondLst>
                                    <p:cond delay="0"/>
                                  </p:stCondLst>
                                  <p:childTnLst>
                                    <p:set>
                                      <p:cBhvr>
                                        <p:cTn id="141" dur="indefinite"/>
                                        <p:tgtEl>
                                          <p:spTgt spid="165"/>
                                        </p:tgtEl>
                                        <p:attrNameLst>
                                          <p:attrName>stroke.color</p:attrName>
                                        </p:attrNameLst>
                                      </p:cBhvr>
                                      <p:to>
                                        <p:clrVal>
                                          <a:srgbClr val="C00000"/>
                                        </p:clrVal>
                                      </p:to>
                                    </p:set>
                                    <p:set>
                                      <p:cBhvr>
                                        <p:cTn id="142" dur="indefinite"/>
                                        <p:tgtEl>
                                          <p:spTgt spid="165"/>
                                        </p:tgtEl>
                                        <p:attrNameLst>
                                          <p:attrName>stroke.on</p:attrName>
                                        </p:attrNameLst>
                                      </p:cBhvr>
                                      <p:to>
                                        <p:strVal val="true"/>
                                      </p:to>
                                    </p:set>
                                  </p:childTnLst>
                                </p:cTn>
                              </p:par>
                              <p:par>
                                <p:cTn id="143" presetID="1" presetClass="emph" presetSubtype="1" nodeType="withEffect">
                                  <p:stCondLst>
                                    <p:cond delay="0"/>
                                  </p:stCondLst>
                                  <p:childTnLst>
                                    <p:set>
                                      <p:cBhvr>
                                        <p:cTn id="144" dur="indefinite"/>
                                        <p:tgtEl>
                                          <p:spTgt spid="165"/>
                                        </p:tgtEl>
                                        <p:attrNameLst>
                                          <p:attrName>fillcolor</p:attrName>
                                        </p:attrNameLst>
                                      </p:cBhvr>
                                      <p:to>
                                        <p:clrVal>
                                          <a:srgbClr val="C00000"/>
                                        </p:clrVal>
                                      </p:to>
                                    </p:set>
                                    <p:set>
                                      <p:cBhvr>
                                        <p:cTn id="145" dur="indefinite"/>
                                        <p:tgtEl>
                                          <p:spTgt spid="165"/>
                                        </p:tgtEl>
                                        <p:attrNameLst>
                                          <p:attrName>fill.type</p:attrName>
                                        </p:attrNameLst>
                                      </p:cBhvr>
                                      <p:to>
                                        <p:strVal val="solid"/>
                                      </p:to>
                                    </p:set>
                                    <p:set>
                                      <p:cBhvr>
                                        <p:cTn id="146" dur="indefinite"/>
                                        <p:tgtEl>
                                          <p:spTgt spid="165"/>
                                        </p:tgtEl>
                                        <p:attrNameLst>
                                          <p:attrName>fill.on</p:attrName>
                                        </p:attrNameLst>
                                      </p:cBhvr>
                                      <p:to>
                                        <p:strVal val="true"/>
                                      </p:to>
                                    </p:set>
                                  </p:childTnLst>
                                </p:cTn>
                              </p:par>
                              <p:par>
                                <p:cTn id="147" presetID="7" presetClass="emph" presetSubtype="1" nodeType="withEffect">
                                  <p:stCondLst>
                                    <p:cond delay="0"/>
                                  </p:stCondLst>
                                  <p:childTnLst>
                                    <p:set>
                                      <p:cBhvr>
                                        <p:cTn id="148" dur="indefinite"/>
                                        <p:tgtEl>
                                          <p:spTgt spid="156"/>
                                        </p:tgtEl>
                                        <p:attrNameLst>
                                          <p:attrName>stroke.color</p:attrName>
                                        </p:attrNameLst>
                                      </p:cBhvr>
                                      <p:to>
                                        <p:clrVal>
                                          <a:srgbClr val="C00000"/>
                                        </p:clrVal>
                                      </p:to>
                                    </p:set>
                                    <p:set>
                                      <p:cBhvr>
                                        <p:cTn id="149" dur="indefinite"/>
                                        <p:tgtEl>
                                          <p:spTgt spid="156"/>
                                        </p:tgtEl>
                                        <p:attrNameLst>
                                          <p:attrName>stroke.on</p:attrName>
                                        </p:attrNameLst>
                                      </p:cBhvr>
                                      <p:to>
                                        <p:strVal val="true"/>
                                      </p:to>
                                    </p:set>
                                  </p:childTnLst>
                                </p:cTn>
                              </p:par>
                              <p:par>
                                <p:cTn id="150" presetID="1" presetClass="emph" presetSubtype="1" nodeType="withEffect">
                                  <p:stCondLst>
                                    <p:cond delay="0"/>
                                  </p:stCondLst>
                                  <p:childTnLst>
                                    <p:set>
                                      <p:cBhvr>
                                        <p:cTn id="151" dur="indefinite"/>
                                        <p:tgtEl>
                                          <p:spTgt spid="156"/>
                                        </p:tgtEl>
                                        <p:attrNameLst>
                                          <p:attrName>fillcolor</p:attrName>
                                        </p:attrNameLst>
                                      </p:cBhvr>
                                      <p:to>
                                        <p:clrVal>
                                          <a:srgbClr val="C00000"/>
                                        </p:clrVal>
                                      </p:to>
                                    </p:set>
                                    <p:set>
                                      <p:cBhvr>
                                        <p:cTn id="152" dur="indefinite"/>
                                        <p:tgtEl>
                                          <p:spTgt spid="156"/>
                                        </p:tgtEl>
                                        <p:attrNameLst>
                                          <p:attrName>fill.type</p:attrName>
                                        </p:attrNameLst>
                                      </p:cBhvr>
                                      <p:to>
                                        <p:strVal val="solid"/>
                                      </p:to>
                                    </p:set>
                                    <p:set>
                                      <p:cBhvr>
                                        <p:cTn id="153" dur="indefinite"/>
                                        <p:tgtEl>
                                          <p:spTgt spid="156"/>
                                        </p:tgtEl>
                                        <p:attrNameLst>
                                          <p:attrName>fill.on</p:attrName>
                                        </p:attrNameLst>
                                      </p:cBhvr>
                                      <p:to>
                                        <p:strVal val="true"/>
                                      </p:to>
                                    </p:set>
                                  </p:childTnLst>
                                </p:cTn>
                              </p:par>
                              <p:par>
                                <p:cTn id="154" presetID="7" presetClass="emph" presetSubtype="1" nodeType="withEffect">
                                  <p:stCondLst>
                                    <p:cond delay="0"/>
                                  </p:stCondLst>
                                  <p:childTnLst>
                                    <p:set>
                                      <p:cBhvr>
                                        <p:cTn id="155" dur="indefinite"/>
                                        <p:tgtEl>
                                          <p:spTgt spid="168"/>
                                        </p:tgtEl>
                                        <p:attrNameLst>
                                          <p:attrName>stroke.color</p:attrName>
                                        </p:attrNameLst>
                                      </p:cBhvr>
                                      <p:to>
                                        <p:clrVal>
                                          <a:srgbClr val="C00000"/>
                                        </p:clrVal>
                                      </p:to>
                                    </p:set>
                                    <p:set>
                                      <p:cBhvr>
                                        <p:cTn id="156" dur="indefinite"/>
                                        <p:tgtEl>
                                          <p:spTgt spid="168"/>
                                        </p:tgtEl>
                                        <p:attrNameLst>
                                          <p:attrName>stroke.on</p:attrName>
                                        </p:attrNameLst>
                                      </p:cBhvr>
                                      <p:to>
                                        <p:strVal val="true"/>
                                      </p:to>
                                    </p:set>
                                  </p:childTnLst>
                                </p:cTn>
                              </p:par>
                              <p:par>
                                <p:cTn id="157" presetID="1" presetClass="emph" presetSubtype="1" nodeType="withEffect">
                                  <p:stCondLst>
                                    <p:cond delay="0"/>
                                  </p:stCondLst>
                                  <p:childTnLst>
                                    <p:set>
                                      <p:cBhvr>
                                        <p:cTn id="158" dur="indefinite"/>
                                        <p:tgtEl>
                                          <p:spTgt spid="168"/>
                                        </p:tgtEl>
                                        <p:attrNameLst>
                                          <p:attrName>fillcolor</p:attrName>
                                        </p:attrNameLst>
                                      </p:cBhvr>
                                      <p:to>
                                        <p:clrVal>
                                          <a:srgbClr val="C00000"/>
                                        </p:clrVal>
                                      </p:to>
                                    </p:set>
                                    <p:set>
                                      <p:cBhvr>
                                        <p:cTn id="159" dur="indefinite"/>
                                        <p:tgtEl>
                                          <p:spTgt spid="168"/>
                                        </p:tgtEl>
                                        <p:attrNameLst>
                                          <p:attrName>fill.type</p:attrName>
                                        </p:attrNameLst>
                                      </p:cBhvr>
                                      <p:to>
                                        <p:strVal val="solid"/>
                                      </p:to>
                                    </p:set>
                                    <p:set>
                                      <p:cBhvr>
                                        <p:cTn id="160" dur="indefinite"/>
                                        <p:tgtEl>
                                          <p:spTgt spid="168"/>
                                        </p:tgtEl>
                                        <p:attrNameLst>
                                          <p:attrName>fill.on</p:attrName>
                                        </p:attrNameLst>
                                      </p:cBhvr>
                                      <p:to>
                                        <p:strVal val="true"/>
                                      </p:to>
                                    </p:set>
                                  </p:childTnLst>
                                </p:cTn>
                              </p:par>
                              <p:par>
                                <p:cTn id="161" presetID="7" presetClass="emph" presetSubtype="1" nodeType="withEffect">
                                  <p:stCondLst>
                                    <p:cond delay="0"/>
                                  </p:stCondLst>
                                  <p:childTnLst>
                                    <p:set>
                                      <p:cBhvr>
                                        <p:cTn id="162" dur="indefinite"/>
                                        <p:tgtEl>
                                          <p:spTgt spid="159"/>
                                        </p:tgtEl>
                                        <p:attrNameLst>
                                          <p:attrName>stroke.color</p:attrName>
                                        </p:attrNameLst>
                                      </p:cBhvr>
                                      <p:to>
                                        <p:clrVal>
                                          <a:srgbClr val="C00000"/>
                                        </p:clrVal>
                                      </p:to>
                                    </p:set>
                                    <p:set>
                                      <p:cBhvr>
                                        <p:cTn id="163" dur="indefinite"/>
                                        <p:tgtEl>
                                          <p:spTgt spid="159"/>
                                        </p:tgtEl>
                                        <p:attrNameLst>
                                          <p:attrName>stroke.on</p:attrName>
                                        </p:attrNameLst>
                                      </p:cBhvr>
                                      <p:to>
                                        <p:strVal val="true"/>
                                      </p:to>
                                    </p:set>
                                  </p:childTnLst>
                                </p:cTn>
                              </p:par>
                              <p:par>
                                <p:cTn id="164" presetID="1" presetClass="emph" presetSubtype="1" nodeType="withEffect">
                                  <p:stCondLst>
                                    <p:cond delay="0"/>
                                  </p:stCondLst>
                                  <p:childTnLst>
                                    <p:set>
                                      <p:cBhvr>
                                        <p:cTn id="165" dur="indefinite"/>
                                        <p:tgtEl>
                                          <p:spTgt spid="159"/>
                                        </p:tgtEl>
                                        <p:attrNameLst>
                                          <p:attrName>fillcolor</p:attrName>
                                        </p:attrNameLst>
                                      </p:cBhvr>
                                      <p:to>
                                        <p:clrVal>
                                          <a:srgbClr val="C00000"/>
                                        </p:clrVal>
                                      </p:to>
                                    </p:set>
                                    <p:set>
                                      <p:cBhvr>
                                        <p:cTn id="166" dur="indefinite"/>
                                        <p:tgtEl>
                                          <p:spTgt spid="159"/>
                                        </p:tgtEl>
                                        <p:attrNameLst>
                                          <p:attrName>fill.type</p:attrName>
                                        </p:attrNameLst>
                                      </p:cBhvr>
                                      <p:to>
                                        <p:strVal val="solid"/>
                                      </p:to>
                                    </p:set>
                                    <p:set>
                                      <p:cBhvr>
                                        <p:cTn id="167" dur="indefinite"/>
                                        <p:tgtEl>
                                          <p:spTgt spid="159"/>
                                        </p:tgtEl>
                                        <p:attrNameLst>
                                          <p:attrName>fill.on</p:attrName>
                                        </p:attrNameLst>
                                      </p:cBhvr>
                                      <p:to>
                                        <p:strVal val="true"/>
                                      </p:to>
                                    </p:set>
                                  </p:childTnLst>
                                </p:cTn>
                              </p:par>
                              <p:par>
                                <p:cTn id="168" presetID="7" presetClass="emph" presetSubtype="1" nodeType="withEffect">
                                  <p:stCondLst>
                                    <p:cond delay="0"/>
                                  </p:stCondLst>
                                  <p:childTnLst>
                                    <p:set>
                                      <p:cBhvr>
                                        <p:cTn id="169" dur="indefinite"/>
                                        <p:tgtEl>
                                          <p:spTgt spid="171"/>
                                        </p:tgtEl>
                                        <p:attrNameLst>
                                          <p:attrName>stroke.color</p:attrName>
                                        </p:attrNameLst>
                                      </p:cBhvr>
                                      <p:to>
                                        <p:clrVal>
                                          <a:srgbClr val="C00000"/>
                                        </p:clrVal>
                                      </p:to>
                                    </p:set>
                                    <p:set>
                                      <p:cBhvr>
                                        <p:cTn id="170" dur="indefinite"/>
                                        <p:tgtEl>
                                          <p:spTgt spid="171"/>
                                        </p:tgtEl>
                                        <p:attrNameLst>
                                          <p:attrName>stroke.on</p:attrName>
                                        </p:attrNameLst>
                                      </p:cBhvr>
                                      <p:to>
                                        <p:strVal val="true"/>
                                      </p:to>
                                    </p:set>
                                  </p:childTnLst>
                                </p:cTn>
                              </p:par>
                              <p:par>
                                <p:cTn id="171" presetID="1" presetClass="emph" presetSubtype="1" nodeType="withEffect">
                                  <p:stCondLst>
                                    <p:cond delay="0"/>
                                  </p:stCondLst>
                                  <p:childTnLst>
                                    <p:set>
                                      <p:cBhvr>
                                        <p:cTn id="172" dur="indefinite"/>
                                        <p:tgtEl>
                                          <p:spTgt spid="171"/>
                                        </p:tgtEl>
                                        <p:attrNameLst>
                                          <p:attrName>fillcolor</p:attrName>
                                        </p:attrNameLst>
                                      </p:cBhvr>
                                      <p:to>
                                        <p:clrVal>
                                          <a:srgbClr val="C00000"/>
                                        </p:clrVal>
                                      </p:to>
                                    </p:set>
                                    <p:set>
                                      <p:cBhvr>
                                        <p:cTn id="173" dur="indefinite"/>
                                        <p:tgtEl>
                                          <p:spTgt spid="171"/>
                                        </p:tgtEl>
                                        <p:attrNameLst>
                                          <p:attrName>fill.type</p:attrName>
                                        </p:attrNameLst>
                                      </p:cBhvr>
                                      <p:to>
                                        <p:strVal val="solid"/>
                                      </p:to>
                                    </p:set>
                                    <p:set>
                                      <p:cBhvr>
                                        <p:cTn id="174" dur="indefinite"/>
                                        <p:tgtEl>
                                          <p:spTgt spid="171"/>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a:t>
            </a:r>
          </a:p>
        </p:txBody>
      </p:sp>
      <p:sp>
        <p:nvSpPr>
          <p:cNvPr id="66" name="TextBox 65">
            <a:extLst>
              <a:ext uri="{FF2B5EF4-FFF2-40B4-BE49-F238E27FC236}">
                <a16:creationId xmlns:a16="http://schemas.microsoft.com/office/drawing/2014/main" id="{ECCEB708-5ED6-4AAA-ABF0-27D91CF55932}"/>
              </a:ext>
            </a:extLst>
          </p:cNvPr>
          <p:cNvSpPr txBox="1"/>
          <p:nvPr/>
        </p:nvSpPr>
        <p:spPr>
          <a:xfrm>
            <a:off x="642055" y="2538247"/>
            <a:ext cx="5327216" cy="400110"/>
          </a:xfrm>
          <a:prstGeom prst="rect">
            <a:avLst/>
          </a:prstGeom>
          <a:noFill/>
        </p:spPr>
        <p:txBody>
          <a:bodyPr wrap="square">
            <a:spAutoFit/>
          </a:bodyPr>
          <a:lstStyle/>
          <a:p>
            <a:r>
              <a:rPr lang="fr-FR" sz="2000" dirty="0">
                <a:solidFill>
                  <a:prstClr val="black">
                    <a:lumMod val="65000"/>
                    <a:lumOff val="35000"/>
                  </a:prstClr>
                </a:solidFill>
                <a:latin typeface="Comic Sans MS"/>
              </a:rPr>
              <a:t>Le nombre de voitures bleues est :</a:t>
            </a:r>
            <a:endParaRPr lang="fr-FR" sz="2000" dirty="0"/>
          </a:p>
        </p:txBody>
      </p:sp>
      <p:sp>
        <p:nvSpPr>
          <p:cNvPr id="80" name="TextBox 79">
            <a:extLst>
              <a:ext uri="{FF2B5EF4-FFF2-40B4-BE49-F238E27FC236}">
                <a16:creationId xmlns:a16="http://schemas.microsoft.com/office/drawing/2014/main" id="{F8112661-1A7A-4BB1-88A6-D7970F865CF3}"/>
              </a:ext>
            </a:extLst>
          </p:cNvPr>
          <p:cNvSpPr txBox="1"/>
          <p:nvPr/>
        </p:nvSpPr>
        <p:spPr>
          <a:xfrm>
            <a:off x="522207" y="3929879"/>
            <a:ext cx="5974844" cy="400110"/>
          </a:xfrm>
          <a:prstGeom prst="rect">
            <a:avLst/>
          </a:prstGeom>
          <a:noFill/>
        </p:spPr>
        <p:txBody>
          <a:bodyPr wrap="square">
            <a:spAutoFit/>
          </a:bodyPr>
          <a:lstStyle/>
          <a:p>
            <a:r>
              <a:rPr lang="fr-FR" sz="2000" dirty="0">
                <a:solidFill>
                  <a:prstClr val="black">
                    <a:lumMod val="65000"/>
                    <a:lumOff val="35000"/>
                  </a:prstClr>
                </a:solidFill>
                <a:latin typeface="Comic Sans MS"/>
              </a:rPr>
              <a:t>Le nombre de voitures rouges est :</a:t>
            </a:r>
            <a:endParaRPr lang="fr-FR" sz="2000" dirty="0"/>
          </a:p>
        </p:txBody>
      </p:sp>
      <p:sp>
        <p:nvSpPr>
          <p:cNvPr id="81" name="Rectangle: Rounded Corners 80">
            <a:extLst>
              <a:ext uri="{FF2B5EF4-FFF2-40B4-BE49-F238E27FC236}">
                <a16:creationId xmlns:a16="http://schemas.microsoft.com/office/drawing/2014/main" id="{443B5FAC-2363-46F5-9B9E-B92781E31309}"/>
              </a:ext>
            </a:extLst>
          </p:cNvPr>
          <p:cNvSpPr/>
          <p:nvPr/>
        </p:nvSpPr>
        <p:spPr>
          <a:xfrm>
            <a:off x="2207835" y="3080529"/>
            <a:ext cx="847986" cy="46166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bg1"/>
                </a:solidFill>
              </a:rPr>
              <a:t>8</a:t>
            </a:r>
          </a:p>
        </p:txBody>
      </p:sp>
      <p:sp>
        <p:nvSpPr>
          <p:cNvPr id="83" name="Rectangle: Rounded Corners 82">
            <a:extLst>
              <a:ext uri="{FF2B5EF4-FFF2-40B4-BE49-F238E27FC236}">
                <a16:creationId xmlns:a16="http://schemas.microsoft.com/office/drawing/2014/main" id="{7AEAED11-21FD-4678-B6DC-9CC09695D36B}"/>
              </a:ext>
            </a:extLst>
          </p:cNvPr>
          <p:cNvSpPr/>
          <p:nvPr/>
        </p:nvSpPr>
        <p:spPr>
          <a:xfrm>
            <a:off x="2207835" y="4515598"/>
            <a:ext cx="847986" cy="46166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t>16</a:t>
            </a:r>
          </a:p>
        </p:txBody>
      </p:sp>
      <p:pic>
        <p:nvPicPr>
          <p:cNvPr id="8" name="Picture 7">
            <a:extLst>
              <a:ext uri="{FF2B5EF4-FFF2-40B4-BE49-F238E27FC236}">
                <a16:creationId xmlns:a16="http://schemas.microsoft.com/office/drawing/2014/main" id="{039A833D-9AF3-46A8-9A6B-3AC267C0460B}"/>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40483" y="2354127"/>
            <a:ext cx="939800" cy="768350"/>
          </a:xfrm>
          <a:prstGeom prst="rect">
            <a:avLst/>
          </a:prstGeom>
          <a:noFill/>
          <a:ln>
            <a:noFill/>
          </a:ln>
        </p:spPr>
      </p:pic>
      <p:pic>
        <p:nvPicPr>
          <p:cNvPr id="9" name="Picture 8">
            <a:extLst>
              <a:ext uri="{FF2B5EF4-FFF2-40B4-BE49-F238E27FC236}">
                <a16:creationId xmlns:a16="http://schemas.microsoft.com/office/drawing/2014/main" id="{7AD94B79-9F67-4560-9030-A1205DC449D7}"/>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38089" y="2354127"/>
            <a:ext cx="858520" cy="701040"/>
          </a:xfrm>
          <a:prstGeom prst="rect">
            <a:avLst/>
          </a:prstGeom>
          <a:noFill/>
          <a:ln>
            <a:noFill/>
          </a:ln>
        </p:spPr>
      </p:pic>
      <p:pic>
        <p:nvPicPr>
          <p:cNvPr id="10" name="Picture 9">
            <a:extLst>
              <a:ext uri="{FF2B5EF4-FFF2-40B4-BE49-F238E27FC236}">
                <a16:creationId xmlns:a16="http://schemas.microsoft.com/office/drawing/2014/main" id="{D7EA7BB6-B3F7-4E91-8492-40D9763D545A}"/>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38089" y="3067390"/>
            <a:ext cx="858520" cy="701040"/>
          </a:xfrm>
          <a:prstGeom prst="rect">
            <a:avLst/>
          </a:prstGeom>
          <a:noFill/>
          <a:ln>
            <a:noFill/>
          </a:ln>
        </p:spPr>
      </p:pic>
      <p:pic>
        <p:nvPicPr>
          <p:cNvPr id="11" name="Picture 10">
            <a:extLst>
              <a:ext uri="{FF2B5EF4-FFF2-40B4-BE49-F238E27FC236}">
                <a16:creationId xmlns:a16="http://schemas.microsoft.com/office/drawing/2014/main" id="{05AC5334-27DD-4C30-A6BB-083DFD627D5E}"/>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38089" y="3780653"/>
            <a:ext cx="858520" cy="701040"/>
          </a:xfrm>
          <a:prstGeom prst="rect">
            <a:avLst/>
          </a:prstGeom>
          <a:noFill/>
          <a:ln>
            <a:noFill/>
          </a:ln>
        </p:spPr>
      </p:pic>
      <p:pic>
        <p:nvPicPr>
          <p:cNvPr id="12" name="Picture 11">
            <a:extLst>
              <a:ext uri="{FF2B5EF4-FFF2-40B4-BE49-F238E27FC236}">
                <a16:creationId xmlns:a16="http://schemas.microsoft.com/office/drawing/2014/main" id="{7AB1917E-B5A2-4021-989D-50D6FEBEC03C}"/>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38089" y="4535457"/>
            <a:ext cx="858520" cy="701040"/>
          </a:xfrm>
          <a:prstGeom prst="rect">
            <a:avLst/>
          </a:prstGeom>
          <a:noFill/>
          <a:ln>
            <a:noFill/>
          </a:ln>
        </p:spPr>
      </p:pic>
      <p:pic>
        <p:nvPicPr>
          <p:cNvPr id="13" name="Picture 12">
            <a:extLst>
              <a:ext uri="{FF2B5EF4-FFF2-40B4-BE49-F238E27FC236}">
                <a16:creationId xmlns:a16="http://schemas.microsoft.com/office/drawing/2014/main" id="{722AE9F5-84B2-4D4B-98DC-A5464C4886F5}"/>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40483" y="3074937"/>
            <a:ext cx="939800" cy="768350"/>
          </a:xfrm>
          <a:prstGeom prst="rect">
            <a:avLst/>
          </a:prstGeom>
          <a:noFill/>
          <a:ln>
            <a:noFill/>
          </a:ln>
        </p:spPr>
      </p:pic>
      <p:pic>
        <p:nvPicPr>
          <p:cNvPr id="14" name="Picture 13">
            <a:extLst>
              <a:ext uri="{FF2B5EF4-FFF2-40B4-BE49-F238E27FC236}">
                <a16:creationId xmlns:a16="http://schemas.microsoft.com/office/drawing/2014/main" id="{DEFC124B-5EB2-43F7-A202-2C521504E660}"/>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40483" y="3780653"/>
            <a:ext cx="939800" cy="768350"/>
          </a:xfrm>
          <a:prstGeom prst="rect">
            <a:avLst/>
          </a:prstGeom>
          <a:noFill/>
          <a:ln>
            <a:noFill/>
          </a:ln>
        </p:spPr>
      </p:pic>
      <p:pic>
        <p:nvPicPr>
          <p:cNvPr id="15" name="Picture 14">
            <a:extLst>
              <a:ext uri="{FF2B5EF4-FFF2-40B4-BE49-F238E27FC236}">
                <a16:creationId xmlns:a16="http://schemas.microsoft.com/office/drawing/2014/main" id="{AB56DA30-0354-4436-8464-DA0031012459}"/>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40483" y="4468147"/>
            <a:ext cx="939800" cy="768350"/>
          </a:xfrm>
          <a:prstGeom prst="rect">
            <a:avLst/>
          </a:prstGeom>
          <a:noFill/>
          <a:ln>
            <a:noFill/>
          </a:ln>
        </p:spPr>
      </p:pic>
      <p:pic>
        <p:nvPicPr>
          <p:cNvPr id="16" name="Picture 15">
            <a:extLst>
              <a:ext uri="{FF2B5EF4-FFF2-40B4-BE49-F238E27FC236}">
                <a16:creationId xmlns:a16="http://schemas.microsoft.com/office/drawing/2014/main" id="{8E66F59C-6F71-4BCE-90ED-A3C65EAC6CDA}"/>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2631" y="2354127"/>
            <a:ext cx="939800" cy="768350"/>
          </a:xfrm>
          <a:prstGeom prst="rect">
            <a:avLst/>
          </a:prstGeom>
          <a:noFill/>
          <a:ln>
            <a:noFill/>
          </a:ln>
        </p:spPr>
      </p:pic>
      <p:pic>
        <p:nvPicPr>
          <p:cNvPr id="17" name="Picture 16">
            <a:extLst>
              <a:ext uri="{FF2B5EF4-FFF2-40B4-BE49-F238E27FC236}">
                <a16:creationId xmlns:a16="http://schemas.microsoft.com/office/drawing/2014/main" id="{35AD920D-FCB8-403B-AB32-C4D41FBB6CA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2631" y="3074937"/>
            <a:ext cx="939800" cy="768350"/>
          </a:xfrm>
          <a:prstGeom prst="rect">
            <a:avLst/>
          </a:prstGeom>
          <a:noFill/>
          <a:ln>
            <a:noFill/>
          </a:ln>
        </p:spPr>
      </p:pic>
      <p:pic>
        <p:nvPicPr>
          <p:cNvPr id="18" name="Picture 17">
            <a:extLst>
              <a:ext uri="{FF2B5EF4-FFF2-40B4-BE49-F238E27FC236}">
                <a16:creationId xmlns:a16="http://schemas.microsoft.com/office/drawing/2014/main" id="{CD1BA05F-89DD-49AA-AF46-278F6AFD25CF}"/>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2631" y="3780653"/>
            <a:ext cx="939800" cy="768350"/>
          </a:xfrm>
          <a:prstGeom prst="rect">
            <a:avLst/>
          </a:prstGeom>
          <a:noFill/>
          <a:ln>
            <a:noFill/>
          </a:ln>
        </p:spPr>
      </p:pic>
      <p:pic>
        <p:nvPicPr>
          <p:cNvPr id="19" name="Picture 18">
            <a:extLst>
              <a:ext uri="{FF2B5EF4-FFF2-40B4-BE49-F238E27FC236}">
                <a16:creationId xmlns:a16="http://schemas.microsoft.com/office/drawing/2014/main" id="{C9E39D94-DFA6-45BA-8F66-23171E0CABE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2631" y="4468147"/>
            <a:ext cx="939800" cy="768350"/>
          </a:xfrm>
          <a:prstGeom prst="rect">
            <a:avLst/>
          </a:prstGeom>
          <a:noFill/>
          <a:ln>
            <a:noFill/>
          </a:ln>
        </p:spPr>
      </p:pic>
      <p:pic>
        <p:nvPicPr>
          <p:cNvPr id="20" name="Picture 19">
            <a:extLst>
              <a:ext uri="{FF2B5EF4-FFF2-40B4-BE49-F238E27FC236}">
                <a16:creationId xmlns:a16="http://schemas.microsoft.com/office/drawing/2014/main" id="{FF1B4CDF-1C7E-4E8E-9B50-F0277FF8E0B6}"/>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7173" y="2354127"/>
            <a:ext cx="939800" cy="768350"/>
          </a:xfrm>
          <a:prstGeom prst="rect">
            <a:avLst/>
          </a:prstGeom>
          <a:noFill/>
          <a:ln>
            <a:noFill/>
          </a:ln>
        </p:spPr>
      </p:pic>
      <p:pic>
        <p:nvPicPr>
          <p:cNvPr id="21" name="Picture 20">
            <a:extLst>
              <a:ext uri="{FF2B5EF4-FFF2-40B4-BE49-F238E27FC236}">
                <a16:creationId xmlns:a16="http://schemas.microsoft.com/office/drawing/2014/main" id="{C7DC5337-94A9-4087-8EB2-4461B2264832}"/>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04779" y="2354127"/>
            <a:ext cx="858520" cy="701040"/>
          </a:xfrm>
          <a:prstGeom prst="rect">
            <a:avLst/>
          </a:prstGeom>
          <a:noFill/>
          <a:ln>
            <a:noFill/>
          </a:ln>
        </p:spPr>
      </p:pic>
      <p:pic>
        <p:nvPicPr>
          <p:cNvPr id="22" name="Picture 21">
            <a:extLst>
              <a:ext uri="{FF2B5EF4-FFF2-40B4-BE49-F238E27FC236}">
                <a16:creationId xmlns:a16="http://schemas.microsoft.com/office/drawing/2014/main" id="{6627F95D-DB58-4A94-96B3-F3FC7FCFE7DD}"/>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04779" y="3067390"/>
            <a:ext cx="858520" cy="701040"/>
          </a:xfrm>
          <a:prstGeom prst="rect">
            <a:avLst/>
          </a:prstGeom>
          <a:noFill/>
          <a:ln>
            <a:noFill/>
          </a:ln>
        </p:spPr>
      </p:pic>
      <p:pic>
        <p:nvPicPr>
          <p:cNvPr id="23" name="Picture 22">
            <a:extLst>
              <a:ext uri="{FF2B5EF4-FFF2-40B4-BE49-F238E27FC236}">
                <a16:creationId xmlns:a16="http://schemas.microsoft.com/office/drawing/2014/main" id="{CB5C2893-F48E-49E7-84B0-4A21271B541D}"/>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04779" y="3780653"/>
            <a:ext cx="858520" cy="701040"/>
          </a:xfrm>
          <a:prstGeom prst="rect">
            <a:avLst/>
          </a:prstGeom>
          <a:noFill/>
          <a:ln>
            <a:noFill/>
          </a:ln>
        </p:spPr>
      </p:pic>
      <p:pic>
        <p:nvPicPr>
          <p:cNvPr id="24" name="Picture 23">
            <a:extLst>
              <a:ext uri="{FF2B5EF4-FFF2-40B4-BE49-F238E27FC236}">
                <a16:creationId xmlns:a16="http://schemas.microsoft.com/office/drawing/2014/main" id="{D334120D-46D3-4E5D-99A4-C4B4B5BC4A6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04779" y="4535457"/>
            <a:ext cx="858520" cy="701040"/>
          </a:xfrm>
          <a:prstGeom prst="rect">
            <a:avLst/>
          </a:prstGeom>
          <a:noFill/>
          <a:ln>
            <a:noFill/>
          </a:ln>
        </p:spPr>
      </p:pic>
      <p:pic>
        <p:nvPicPr>
          <p:cNvPr id="25" name="Picture 24">
            <a:extLst>
              <a:ext uri="{FF2B5EF4-FFF2-40B4-BE49-F238E27FC236}">
                <a16:creationId xmlns:a16="http://schemas.microsoft.com/office/drawing/2014/main" id="{03BCD6A0-E4BE-41B4-8A19-8401859F454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7173" y="3074937"/>
            <a:ext cx="939800" cy="768350"/>
          </a:xfrm>
          <a:prstGeom prst="rect">
            <a:avLst/>
          </a:prstGeom>
          <a:noFill/>
          <a:ln>
            <a:noFill/>
          </a:ln>
        </p:spPr>
      </p:pic>
      <p:pic>
        <p:nvPicPr>
          <p:cNvPr id="26" name="Picture 25">
            <a:extLst>
              <a:ext uri="{FF2B5EF4-FFF2-40B4-BE49-F238E27FC236}">
                <a16:creationId xmlns:a16="http://schemas.microsoft.com/office/drawing/2014/main" id="{074C2E86-2376-49A1-A2B3-56058D97700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7173" y="3780653"/>
            <a:ext cx="939800" cy="768350"/>
          </a:xfrm>
          <a:prstGeom prst="rect">
            <a:avLst/>
          </a:prstGeom>
          <a:noFill/>
          <a:ln>
            <a:noFill/>
          </a:ln>
        </p:spPr>
      </p:pic>
      <p:pic>
        <p:nvPicPr>
          <p:cNvPr id="27" name="Picture 26">
            <a:extLst>
              <a:ext uri="{FF2B5EF4-FFF2-40B4-BE49-F238E27FC236}">
                <a16:creationId xmlns:a16="http://schemas.microsoft.com/office/drawing/2014/main" id="{CBB0398B-ADBD-4CC9-9BA1-2571C26FC062}"/>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7173" y="4468147"/>
            <a:ext cx="939800" cy="768350"/>
          </a:xfrm>
          <a:prstGeom prst="rect">
            <a:avLst/>
          </a:prstGeom>
          <a:noFill/>
          <a:ln>
            <a:noFill/>
          </a:ln>
        </p:spPr>
      </p:pic>
      <p:pic>
        <p:nvPicPr>
          <p:cNvPr id="28" name="Picture 27">
            <a:extLst>
              <a:ext uri="{FF2B5EF4-FFF2-40B4-BE49-F238E27FC236}">
                <a16:creationId xmlns:a16="http://schemas.microsoft.com/office/drawing/2014/main" id="{32FB7D31-BFE4-446E-80F4-841D4A55058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89321" y="2354127"/>
            <a:ext cx="939800" cy="768350"/>
          </a:xfrm>
          <a:prstGeom prst="rect">
            <a:avLst/>
          </a:prstGeom>
          <a:noFill/>
          <a:ln>
            <a:noFill/>
          </a:ln>
        </p:spPr>
      </p:pic>
      <p:pic>
        <p:nvPicPr>
          <p:cNvPr id="29" name="Picture 28">
            <a:extLst>
              <a:ext uri="{FF2B5EF4-FFF2-40B4-BE49-F238E27FC236}">
                <a16:creationId xmlns:a16="http://schemas.microsoft.com/office/drawing/2014/main" id="{EA0EE8B3-0BAA-48FC-998F-8FB12EFC006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89321" y="3074937"/>
            <a:ext cx="939800" cy="768350"/>
          </a:xfrm>
          <a:prstGeom prst="rect">
            <a:avLst/>
          </a:prstGeom>
          <a:noFill/>
          <a:ln>
            <a:noFill/>
          </a:ln>
        </p:spPr>
      </p:pic>
      <p:pic>
        <p:nvPicPr>
          <p:cNvPr id="30" name="Picture 29">
            <a:extLst>
              <a:ext uri="{FF2B5EF4-FFF2-40B4-BE49-F238E27FC236}">
                <a16:creationId xmlns:a16="http://schemas.microsoft.com/office/drawing/2014/main" id="{E144A9F9-0FB2-49AB-8B91-DAA7ECE9F065}"/>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89321" y="3780653"/>
            <a:ext cx="939800" cy="768350"/>
          </a:xfrm>
          <a:prstGeom prst="rect">
            <a:avLst/>
          </a:prstGeom>
          <a:noFill/>
          <a:ln>
            <a:noFill/>
          </a:ln>
        </p:spPr>
      </p:pic>
      <p:pic>
        <p:nvPicPr>
          <p:cNvPr id="31" name="Picture 30">
            <a:extLst>
              <a:ext uri="{FF2B5EF4-FFF2-40B4-BE49-F238E27FC236}">
                <a16:creationId xmlns:a16="http://schemas.microsoft.com/office/drawing/2014/main" id="{E312D0E7-84F8-48F9-AAC2-58746E35743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89321" y="4468147"/>
            <a:ext cx="939800" cy="768350"/>
          </a:xfrm>
          <a:prstGeom prst="rect">
            <a:avLst/>
          </a:prstGeom>
          <a:noFill/>
          <a:ln>
            <a:noFill/>
          </a:ln>
        </p:spPr>
      </p:pic>
    </p:spTree>
    <p:custDataLst>
      <p:tags r:id="rId1"/>
    </p:custDataLst>
    <p:extLst>
      <p:ext uri="{BB962C8B-B14F-4D97-AF65-F5344CB8AC3E}">
        <p14:creationId xmlns:p14="http://schemas.microsoft.com/office/powerpoint/2010/main" val="1189654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81"/>
                                        </p:tgtEl>
                                        <p:attrNameLst>
                                          <p:attrName>stroke.color</p:attrName>
                                        </p:attrNameLst>
                                      </p:cBhvr>
                                      <p:to>
                                        <p:clrVal>
                                          <a:srgbClr val="74C274"/>
                                        </p:clrVal>
                                      </p:to>
                                    </p:set>
                                    <p:set>
                                      <p:cBhvr>
                                        <p:cTn id="7" dur="indefinite"/>
                                        <p:tgtEl>
                                          <p:spTgt spid="81"/>
                                        </p:tgtEl>
                                        <p:attrNameLst>
                                          <p:attrName>stroke.on</p:attrName>
                                        </p:attrNameLst>
                                      </p:cBhvr>
                                      <p:to>
                                        <p:strVal val="true"/>
                                      </p:to>
                                    </p:set>
                                  </p:childTnLst>
                                </p:cTn>
                              </p:par>
                              <p:par>
                                <p:cTn id="8" presetID="1" presetClass="emph" presetSubtype="1" nodeType="withEffect">
                                  <p:stCondLst>
                                    <p:cond delay="0"/>
                                  </p:stCondLst>
                                  <p:childTnLst>
                                    <p:set>
                                      <p:cBhvr>
                                        <p:cTn id="9" dur="indefinite"/>
                                        <p:tgtEl>
                                          <p:spTgt spid="81"/>
                                        </p:tgtEl>
                                        <p:attrNameLst>
                                          <p:attrName>fillcolor</p:attrName>
                                        </p:attrNameLst>
                                      </p:cBhvr>
                                      <p:to>
                                        <p:clrVal>
                                          <a:srgbClr val="74C274"/>
                                        </p:clrVal>
                                      </p:to>
                                    </p:set>
                                    <p:set>
                                      <p:cBhvr>
                                        <p:cTn id="10" dur="indefinite"/>
                                        <p:tgtEl>
                                          <p:spTgt spid="81"/>
                                        </p:tgtEl>
                                        <p:attrNameLst>
                                          <p:attrName>fill.type</p:attrName>
                                        </p:attrNameLst>
                                      </p:cBhvr>
                                      <p:to>
                                        <p:strVal val="solid"/>
                                      </p:to>
                                    </p:set>
                                    <p:set>
                                      <p:cBhvr>
                                        <p:cTn id="11" dur="indefinite"/>
                                        <p:tgtEl>
                                          <p:spTgt spid="81"/>
                                        </p:tgtEl>
                                        <p:attrNameLst>
                                          <p:attrName>fill.on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7" presetClass="emph" presetSubtype="1" nodeType="clickEffect">
                                  <p:stCondLst>
                                    <p:cond delay="0"/>
                                  </p:stCondLst>
                                  <p:childTnLst>
                                    <p:set>
                                      <p:cBhvr>
                                        <p:cTn id="15" dur="indefinite"/>
                                        <p:tgtEl>
                                          <p:spTgt spid="83"/>
                                        </p:tgtEl>
                                        <p:attrNameLst>
                                          <p:attrName>stroke.color</p:attrName>
                                        </p:attrNameLst>
                                      </p:cBhvr>
                                      <p:to>
                                        <p:clrVal>
                                          <a:srgbClr val="74C274"/>
                                        </p:clrVal>
                                      </p:to>
                                    </p:set>
                                    <p:set>
                                      <p:cBhvr>
                                        <p:cTn id="16" dur="indefinite"/>
                                        <p:tgtEl>
                                          <p:spTgt spid="83"/>
                                        </p:tgtEl>
                                        <p:attrNameLst>
                                          <p:attrName>stroke.on</p:attrName>
                                        </p:attrNameLst>
                                      </p:cBhvr>
                                      <p:to>
                                        <p:strVal val="true"/>
                                      </p:to>
                                    </p:set>
                                  </p:childTnLst>
                                </p:cTn>
                              </p:par>
                              <p:par>
                                <p:cTn id="17" presetID="1" presetClass="emph" presetSubtype="1" nodeType="withEffect">
                                  <p:stCondLst>
                                    <p:cond delay="0"/>
                                  </p:stCondLst>
                                  <p:childTnLst>
                                    <p:set>
                                      <p:cBhvr>
                                        <p:cTn id="18" dur="indefinite"/>
                                        <p:tgtEl>
                                          <p:spTgt spid="83"/>
                                        </p:tgtEl>
                                        <p:attrNameLst>
                                          <p:attrName>fillcolor</p:attrName>
                                        </p:attrNameLst>
                                      </p:cBhvr>
                                      <p:to>
                                        <p:clrVal>
                                          <a:srgbClr val="74C274"/>
                                        </p:clrVal>
                                      </p:to>
                                    </p:set>
                                    <p:set>
                                      <p:cBhvr>
                                        <p:cTn id="19" dur="indefinite"/>
                                        <p:tgtEl>
                                          <p:spTgt spid="83"/>
                                        </p:tgtEl>
                                        <p:attrNameLst>
                                          <p:attrName>fill.type</p:attrName>
                                        </p:attrNameLst>
                                      </p:cBhvr>
                                      <p:to>
                                        <p:strVal val="solid"/>
                                      </p:to>
                                    </p:set>
                                    <p:set>
                                      <p:cBhvr>
                                        <p:cTn id="20" dur="indefinite"/>
                                        <p:tgtEl>
                                          <p:spTgt spid="83"/>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Choisissez l'expression qui donnerait le nombre de voitures bleues.</a:t>
            </a:r>
          </a:p>
        </p:txBody>
      </p:sp>
      <p:sp>
        <p:nvSpPr>
          <p:cNvPr id="66" name="TextBox 65">
            <a:extLst>
              <a:ext uri="{FF2B5EF4-FFF2-40B4-BE49-F238E27FC236}">
                <a16:creationId xmlns:a16="http://schemas.microsoft.com/office/drawing/2014/main" id="{ECCEB708-5ED6-4AAA-ABF0-27D91CF55932}"/>
              </a:ext>
            </a:extLst>
          </p:cNvPr>
          <p:cNvSpPr txBox="1"/>
          <p:nvPr/>
        </p:nvSpPr>
        <p:spPr>
          <a:xfrm>
            <a:off x="471947" y="2134495"/>
            <a:ext cx="6022539" cy="523220"/>
          </a:xfrm>
          <a:prstGeom prst="rect">
            <a:avLst/>
          </a:prstGeom>
          <a:noFill/>
        </p:spPr>
        <p:txBody>
          <a:bodyPr wrap="square">
            <a:spAutoFit/>
          </a:bodyPr>
          <a:lstStyle/>
          <a:p>
            <a:r>
              <a:rPr lang="fr-FR" sz="2800" dirty="0">
                <a:solidFill>
                  <a:prstClr val="black">
                    <a:lumMod val="65000"/>
                    <a:lumOff val="35000"/>
                  </a:prstClr>
                </a:solidFill>
                <a:latin typeface="Comic Sans MS"/>
              </a:rPr>
              <a:t>Le nombre de voitures bleues est :</a:t>
            </a:r>
            <a:endParaRPr lang="fr-FR" sz="2800" dirty="0"/>
          </a:p>
        </p:txBody>
      </p:sp>
      <mc:AlternateContent xmlns:mc="http://schemas.openxmlformats.org/markup-compatibility/2006" xmlns:a14="http://schemas.microsoft.com/office/drawing/2010/main">
        <mc:Choice Requires="a14">
          <p:sp>
            <p:nvSpPr>
              <p:cNvPr id="81" name="Rectangle: Rounded Corners 80">
                <a:extLst>
                  <a:ext uri="{FF2B5EF4-FFF2-40B4-BE49-F238E27FC236}">
                    <a16:creationId xmlns:a16="http://schemas.microsoft.com/office/drawing/2014/main" id="{443B5FAC-2363-46F5-9B9E-B92781E31309}"/>
                  </a:ext>
                </a:extLst>
              </p:cNvPr>
              <p:cNvSpPr/>
              <p:nvPr/>
            </p:nvSpPr>
            <p:spPr>
              <a:xfrm>
                <a:off x="1004341" y="3012745"/>
                <a:ext cx="2443397" cy="629865"/>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lumMod val="65000"/>
                        <a:lumOff val="35000"/>
                      </a:schemeClr>
                    </a:solidFill>
                  </a:rPr>
                  <a:t>24 </a:t>
                </a:r>
                <a14:m>
                  <m:oMath xmlns:m="http://schemas.openxmlformats.org/officeDocument/2006/math">
                    <m:r>
                      <a:rPr lang="fr-FR" sz="2400" i="1"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fr-FR" sz="2400" dirty="0">
                    <a:solidFill>
                      <a:schemeClr val="tx1">
                        <a:lumMod val="65000"/>
                        <a:lumOff val="35000"/>
                      </a:schemeClr>
                    </a:solidFill>
                  </a:rPr>
                  <a:t> 3</a:t>
                </a:r>
              </a:p>
            </p:txBody>
          </p:sp>
        </mc:Choice>
        <mc:Fallback xmlns="">
          <p:sp>
            <p:nvSpPr>
              <p:cNvPr id="81" name="Rectangle: Rounded Corners 80">
                <a:extLst>
                  <a:ext uri="{FF2B5EF4-FFF2-40B4-BE49-F238E27FC236}">
                    <a16:creationId xmlns:a16="http://schemas.microsoft.com/office/drawing/2014/main" id="{443B5FAC-2363-46F5-9B9E-B92781E31309}"/>
                  </a:ext>
                </a:extLst>
              </p:cNvPr>
              <p:cNvSpPr>
                <a:spLocks noRot="1" noChangeAspect="1" noMove="1" noResize="1" noEditPoints="1" noAdjustHandles="1" noChangeArrowheads="1" noChangeShapeType="1" noTextEdit="1"/>
              </p:cNvSpPr>
              <p:nvPr/>
            </p:nvSpPr>
            <p:spPr>
              <a:xfrm>
                <a:off x="1004341" y="3012745"/>
                <a:ext cx="2443397" cy="629865"/>
              </a:xfrm>
              <a:prstGeom prst="roundRect">
                <a:avLst/>
              </a:prstGeom>
              <a:blipFill>
                <a:blip r:embed="rId4"/>
                <a:stretch>
                  <a:fillRect b="-6667"/>
                </a:stretch>
              </a:blipFill>
              <a:ln w="3175">
                <a:solidFill>
                  <a:schemeClr val="tx1">
                    <a:lumMod val="50000"/>
                    <a:lumOff val="50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Rounded Corners 7">
                <a:extLst>
                  <a:ext uri="{FF2B5EF4-FFF2-40B4-BE49-F238E27FC236}">
                    <a16:creationId xmlns:a16="http://schemas.microsoft.com/office/drawing/2014/main" id="{65CA2273-A3F5-4D2C-9285-AD55385C6466}"/>
                  </a:ext>
                </a:extLst>
              </p:cNvPr>
              <p:cNvSpPr/>
              <p:nvPr/>
            </p:nvSpPr>
            <p:spPr>
              <a:xfrm>
                <a:off x="1004340" y="4010891"/>
                <a:ext cx="2443397" cy="629865"/>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lumMod val="65000"/>
                        <a:lumOff val="35000"/>
                      </a:schemeClr>
                    </a:solidFill>
                  </a:rPr>
                  <a:t>24 </a:t>
                </a:r>
                <a14:m>
                  <m:oMath xmlns:m="http://schemas.openxmlformats.org/officeDocument/2006/math">
                    <m:r>
                      <a:rPr lang="fr-FR" sz="2400" i="1" smtClean="0">
                        <a:solidFill>
                          <a:schemeClr val="tx1">
                            <a:lumMod val="65000"/>
                            <a:lumOff val="35000"/>
                          </a:schemeClr>
                        </a:solidFill>
                        <a:latin typeface="Cambria Math" panose="02040503050406030204" pitchFamily="18" charset="0"/>
                        <a:ea typeface="Cambria Math" panose="02040503050406030204" pitchFamily="18" charset="0"/>
                      </a:rPr>
                      <m:t>÷</m:t>
                    </m:r>
                  </m:oMath>
                </a14:m>
                <a:r>
                  <a:rPr lang="fr-FR" sz="2400" dirty="0">
                    <a:solidFill>
                      <a:schemeClr val="tx1">
                        <a:lumMod val="65000"/>
                        <a:lumOff val="35000"/>
                      </a:schemeClr>
                    </a:solidFill>
                  </a:rPr>
                  <a:t> 3</a:t>
                </a:r>
              </a:p>
            </p:txBody>
          </p:sp>
        </mc:Choice>
        <mc:Fallback xmlns="">
          <p:sp>
            <p:nvSpPr>
              <p:cNvPr id="8" name="Rectangle: Rounded Corners 7">
                <a:extLst>
                  <a:ext uri="{FF2B5EF4-FFF2-40B4-BE49-F238E27FC236}">
                    <a16:creationId xmlns:a16="http://schemas.microsoft.com/office/drawing/2014/main" id="{65CA2273-A3F5-4D2C-9285-AD55385C6466}"/>
                  </a:ext>
                </a:extLst>
              </p:cNvPr>
              <p:cNvSpPr>
                <a:spLocks noRot="1" noChangeAspect="1" noMove="1" noResize="1" noEditPoints="1" noAdjustHandles="1" noChangeArrowheads="1" noChangeShapeType="1" noTextEdit="1"/>
              </p:cNvSpPr>
              <p:nvPr/>
            </p:nvSpPr>
            <p:spPr>
              <a:xfrm>
                <a:off x="1004340" y="4010891"/>
                <a:ext cx="2443397" cy="629865"/>
              </a:xfrm>
              <a:prstGeom prst="roundRect">
                <a:avLst/>
              </a:prstGeom>
              <a:blipFill>
                <a:blip r:embed="rId5"/>
                <a:stretch>
                  <a:fillRect b="-7692"/>
                </a:stretch>
              </a:blipFill>
              <a:ln w="3175">
                <a:solidFill>
                  <a:schemeClr val="tx1">
                    <a:lumMod val="50000"/>
                    <a:lumOff val="50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Rounded Corners 8">
                <a:extLst>
                  <a:ext uri="{FF2B5EF4-FFF2-40B4-BE49-F238E27FC236}">
                    <a16:creationId xmlns:a16="http://schemas.microsoft.com/office/drawing/2014/main" id="{019F6CF8-2421-49C1-9AED-73522322C62B}"/>
                  </a:ext>
                </a:extLst>
              </p:cNvPr>
              <p:cNvSpPr/>
              <p:nvPr/>
            </p:nvSpPr>
            <p:spPr>
              <a:xfrm>
                <a:off x="1004340" y="5006695"/>
                <a:ext cx="2443397" cy="629865"/>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lumMod val="65000"/>
                        <a:lumOff val="35000"/>
                      </a:schemeClr>
                    </a:solidFill>
                  </a:rPr>
                  <a:t>24 </a:t>
                </a:r>
                <a14:m>
                  <m:oMath xmlns:m="http://schemas.openxmlformats.org/officeDocument/2006/math">
                    <m:r>
                      <a:rPr lang="fr-FR" sz="2400" i="1" dirty="0" smtClean="0">
                        <a:solidFill>
                          <a:schemeClr val="tx1">
                            <a:lumMod val="65000"/>
                            <a:lumOff val="35000"/>
                          </a:schemeClr>
                        </a:solidFill>
                        <a:latin typeface="Cambria Math" panose="02040503050406030204" pitchFamily="18" charset="0"/>
                      </a:rPr>
                      <m:t>−</m:t>
                    </m:r>
                  </m:oMath>
                </a14:m>
                <a:r>
                  <a:rPr lang="fr-FR" sz="2400" dirty="0">
                    <a:solidFill>
                      <a:schemeClr val="tx1">
                        <a:lumMod val="65000"/>
                        <a:lumOff val="35000"/>
                      </a:schemeClr>
                    </a:solidFill>
                  </a:rPr>
                  <a:t> 3</a:t>
                </a:r>
              </a:p>
            </p:txBody>
          </p:sp>
        </mc:Choice>
        <mc:Fallback xmlns="">
          <p:sp>
            <p:nvSpPr>
              <p:cNvPr id="9" name="Rectangle: Rounded Corners 8">
                <a:extLst>
                  <a:ext uri="{FF2B5EF4-FFF2-40B4-BE49-F238E27FC236}">
                    <a16:creationId xmlns:a16="http://schemas.microsoft.com/office/drawing/2014/main" id="{019F6CF8-2421-49C1-9AED-73522322C62B}"/>
                  </a:ext>
                </a:extLst>
              </p:cNvPr>
              <p:cNvSpPr>
                <a:spLocks noRot="1" noChangeAspect="1" noMove="1" noResize="1" noEditPoints="1" noAdjustHandles="1" noChangeArrowheads="1" noChangeShapeType="1" noTextEdit="1"/>
              </p:cNvSpPr>
              <p:nvPr/>
            </p:nvSpPr>
            <p:spPr>
              <a:xfrm>
                <a:off x="1004340" y="5006695"/>
                <a:ext cx="2443397" cy="629865"/>
              </a:xfrm>
              <a:prstGeom prst="roundRect">
                <a:avLst/>
              </a:prstGeom>
              <a:blipFill>
                <a:blip r:embed="rId6"/>
                <a:stretch>
                  <a:fillRect b="-6667"/>
                </a:stretch>
              </a:blipFill>
              <a:ln w="3175">
                <a:solidFill>
                  <a:schemeClr val="tx1">
                    <a:lumMod val="50000"/>
                    <a:lumOff val="50000"/>
                  </a:schemeClr>
                </a:solidFill>
              </a:ln>
            </p:spPr>
            <p:txBody>
              <a:bodyPr/>
              <a:lstStyle/>
              <a:p>
                <a:r>
                  <a:rPr lang="en-US">
                    <a:noFill/>
                  </a:rPr>
                  <a:t> </a:t>
                </a:r>
              </a:p>
            </p:txBody>
          </p:sp>
        </mc:Fallback>
      </mc:AlternateContent>
      <p:pic>
        <p:nvPicPr>
          <p:cNvPr id="34" name="Picture 33">
            <a:extLst>
              <a:ext uri="{FF2B5EF4-FFF2-40B4-BE49-F238E27FC236}">
                <a16:creationId xmlns:a16="http://schemas.microsoft.com/office/drawing/2014/main" id="{5C08D511-B701-4BE6-956C-1BFD076A4F80}"/>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59483" y="2825365"/>
            <a:ext cx="939800" cy="768350"/>
          </a:xfrm>
          <a:prstGeom prst="rect">
            <a:avLst/>
          </a:prstGeom>
          <a:noFill/>
          <a:ln>
            <a:noFill/>
          </a:ln>
        </p:spPr>
      </p:pic>
      <p:pic>
        <p:nvPicPr>
          <p:cNvPr id="35" name="Picture 34">
            <a:extLst>
              <a:ext uri="{FF2B5EF4-FFF2-40B4-BE49-F238E27FC236}">
                <a16:creationId xmlns:a16="http://schemas.microsoft.com/office/drawing/2014/main" id="{B2F34510-5C4D-45D2-8AD6-1DF18271B16C}"/>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57089" y="2825365"/>
            <a:ext cx="858520" cy="701040"/>
          </a:xfrm>
          <a:prstGeom prst="rect">
            <a:avLst/>
          </a:prstGeom>
          <a:noFill/>
          <a:ln>
            <a:noFill/>
          </a:ln>
        </p:spPr>
      </p:pic>
      <p:pic>
        <p:nvPicPr>
          <p:cNvPr id="36" name="Picture 35">
            <a:extLst>
              <a:ext uri="{FF2B5EF4-FFF2-40B4-BE49-F238E27FC236}">
                <a16:creationId xmlns:a16="http://schemas.microsoft.com/office/drawing/2014/main" id="{835F5AC8-6C9D-4000-9F96-DADDE0B40C35}"/>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57089" y="3538628"/>
            <a:ext cx="858520" cy="701040"/>
          </a:xfrm>
          <a:prstGeom prst="rect">
            <a:avLst/>
          </a:prstGeom>
          <a:noFill/>
          <a:ln>
            <a:noFill/>
          </a:ln>
        </p:spPr>
      </p:pic>
      <p:pic>
        <p:nvPicPr>
          <p:cNvPr id="37" name="Picture 36">
            <a:extLst>
              <a:ext uri="{FF2B5EF4-FFF2-40B4-BE49-F238E27FC236}">
                <a16:creationId xmlns:a16="http://schemas.microsoft.com/office/drawing/2014/main" id="{8DA18B1B-066D-436E-80B6-1AA8F40E6780}"/>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57089" y="4251891"/>
            <a:ext cx="858520" cy="701040"/>
          </a:xfrm>
          <a:prstGeom prst="rect">
            <a:avLst/>
          </a:prstGeom>
          <a:noFill/>
          <a:ln>
            <a:noFill/>
          </a:ln>
        </p:spPr>
      </p:pic>
      <p:pic>
        <p:nvPicPr>
          <p:cNvPr id="38" name="Picture 37">
            <a:extLst>
              <a:ext uri="{FF2B5EF4-FFF2-40B4-BE49-F238E27FC236}">
                <a16:creationId xmlns:a16="http://schemas.microsoft.com/office/drawing/2014/main" id="{9140C8EC-F5DF-4740-A298-11ACD44167BB}"/>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57089" y="5006695"/>
            <a:ext cx="858520" cy="701040"/>
          </a:xfrm>
          <a:prstGeom prst="rect">
            <a:avLst/>
          </a:prstGeom>
          <a:noFill/>
          <a:ln>
            <a:noFill/>
          </a:ln>
        </p:spPr>
      </p:pic>
      <p:pic>
        <p:nvPicPr>
          <p:cNvPr id="39" name="Picture 38">
            <a:extLst>
              <a:ext uri="{FF2B5EF4-FFF2-40B4-BE49-F238E27FC236}">
                <a16:creationId xmlns:a16="http://schemas.microsoft.com/office/drawing/2014/main" id="{B5637FCF-28B1-4B51-A4D5-2B378E4D6CA0}"/>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59483" y="3546175"/>
            <a:ext cx="939800" cy="768350"/>
          </a:xfrm>
          <a:prstGeom prst="rect">
            <a:avLst/>
          </a:prstGeom>
          <a:noFill/>
          <a:ln>
            <a:noFill/>
          </a:ln>
        </p:spPr>
      </p:pic>
      <p:pic>
        <p:nvPicPr>
          <p:cNvPr id="40" name="Picture 39">
            <a:extLst>
              <a:ext uri="{FF2B5EF4-FFF2-40B4-BE49-F238E27FC236}">
                <a16:creationId xmlns:a16="http://schemas.microsoft.com/office/drawing/2014/main" id="{7A6E21D8-9536-4D6C-B7D9-676AF1D55851}"/>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59483" y="4251891"/>
            <a:ext cx="939800" cy="768350"/>
          </a:xfrm>
          <a:prstGeom prst="rect">
            <a:avLst/>
          </a:prstGeom>
          <a:noFill/>
          <a:ln>
            <a:noFill/>
          </a:ln>
        </p:spPr>
      </p:pic>
      <p:pic>
        <p:nvPicPr>
          <p:cNvPr id="41" name="Picture 40">
            <a:extLst>
              <a:ext uri="{FF2B5EF4-FFF2-40B4-BE49-F238E27FC236}">
                <a16:creationId xmlns:a16="http://schemas.microsoft.com/office/drawing/2014/main" id="{B1EE8147-159B-4D74-8E77-F4A26B788A4C}"/>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59483" y="4939385"/>
            <a:ext cx="939800" cy="768350"/>
          </a:xfrm>
          <a:prstGeom prst="rect">
            <a:avLst/>
          </a:prstGeom>
          <a:noFill/>
          <a:ln>
            <a:noFill/>
          </a:ln>
        </p:spPr>
      </p:pic>
      <p:pic>
        <p:nvPicPr>
          <p:cNvPr id="42" name="Picture 41">
            <a:extLst>
              <a:ext uri="{FF2B5EF4-FFF2-40B4-BE49-F238E27FC236}">
                <a16:creationId xmlns:a16="http://schemas.microsoft.com/office/drawing/2014/main" id="{CE8778FB-1E2E-423B-8429-2AA451CDAEE9}"/>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41631" y="2825365"/>
            <a:ext cx="939800" cy="768350"/>
          </a:xfrm>
          <a:prstGeom prst="rect">
            <a:avLst/>
          </a:prstGeom>
          <a:noFill/>
          <a:ln>
            <a:noFill/>
          </a:ln>
        </p:spPr>
      </p:pic>
      <p:pic>
        <p:nvPicPr>
          <p:cNvPr id="43" name="Picture 42">
            <a:extLst>
              <a:ext uri="{FF2B5EF4-FFF2-40B4-BE49-F238E27FC236}">
                <a16:creationId xmlns:a16="http://schemas.microsoft.com/office/drawing/2014/main" id="{7620EC9F-65F0-4F6B-9562-4BDA2B8DAE24}"/>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41631" y="3546175"/>
            <a:ext cx="939800" cy="768350"/>
          </a:xfrm>
          <a:prstGeom prst="rect">
            <a:avLst/>
          </a:prstGeom>
          <a:noFill/>
          <a:ln>
            <a:noFill/>
          </a:ln>
        </p:spPr>
      </p:pic>
      <p:pic>
        <p:nvPicPr>
          <p:cNvPr id="44" name="Picture 43">
            <a:extLst>
              <a:ext uri="{FF2B5EF4-FFF2-40B4-BE49-F238E27FC236}">
                <a16:creationId xmlns:a16="http://schemas.microsoft.com/office/drawing/2014/main" id="{588FEE2A-BC0C-47B3-B9C4-0F2D33464662}"/>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41631" y="4251891"/>
            <a:ext cx="939800" cy="768350"/>
          </a:xfrm>
          <a:prstGeom prst="rect">
            <a:avLst/>
          </a:prstGeom>
          <a:noFill/>
          <a:ln>
            <a:noFill/>
          </a:ln>
        </p:spPr>
      </p:pic>
      <p:pic>
        <p:nvPicPr>
          <p:cNvPr id="45" name="Picture 44">
            <a:extLst>
              <a:ext uri="{FF2B5EF4-FFF2-40B4-BE49-F238E27FC236}">
                <a16:creationId xmlns:a16="http://schemas.microsoft.com/office/drawing/2014/main" id="{824C210A-D91C-4496-A7F9-05F12C48302A}"/>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41631" y="4939385"/>
            <a:ext cx="939800" cy="768350"/>
          </a:xfrm>
          <a:prstGeom prst="rect">
            <a:avLst/>
          </a:prstGeom>
          <a:noFill/>
          <a:ln>
            <a:noFill/>
          </a:ln>
        </p:spPr>
      </p:pic>
      <p:pic>
        <p:nvPicPr>
          <p:cNvPr id="46" name="Picture 45">
            <a:extLst>
              <a:ext uri="{FF2B5EF4-FFF2-40B4-BE49-F238E27FC236}">
                <a16:creationId xmlns:a16="http://schemas.microsoft.com/office/drawing/2014/main" id="{1E8C0E7A-273A-4BDE-9D07-C3629C180FA1}"/>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26173" y="2825365"/>
            <a:ext cx="939800" cy="768350"/>
          </a:xfrm>
          <a:prstGeom prst="rect">
            <a:avLst/>
          </a:prstGeom>
          <a:noFill/>
          <a:ln>
            <a:noFill/>
          </a:ln>
        </p:spPr>
      </p:pic>
      <p:pic>
        <p:nvPicPr>
          <p:cNvPr id="47" name="Picture 46">
            <a:extLst>
              <a:ext uri="{FF2B5EF4-FFF2-40B4-BE49-F238E27FC236}">
                <a16:creationId xmlns:a16="http://schemas.microsoft.com/office/drawing/2014/main" id="{E0F4CC09-5398-40D7-BDC0-C7E30EE52761}"/>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123779" y="2825365"/>
            <a:ext cx="858520" cy="701040"/>
          </a:xfrm>
          <a:prstGeom prst="rect">
            <a:avLst/>
          </a:prstGeom>
          <a:noFill/>
          <a:ln>
            <a:noFill/>
          </a:ln>
        </p:spPr>
      </p:pic>
      <p:pic>
        <p:nvPicPr>
          <p:cNvPr id="48" name="Picture 47">
            <a:extLst>
              <a:ext uri="{FF2B5EF4-FFF2-40B4-BE49-F238E27FC236}">
                <a16:creationId xmlns:a16="http://schemas.microsoft.com/office/drawing/2014/main" id="{CD58659A-3986-479D-9B02-864457976F61}"/>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123779" y="3538628"/>
            <a:ext cx="858520" cy="701040"/>
          </a:xfrm>
          <a:prstGeom prst="rect">
            <a:avLst/>
          </a:prstGeom>
          <a:noFill/>
          <a:ln>
            <a:noFill/>
          </a:ln>
        </p:spPr>
      </p:pic>
      <p:pic>
        <p:nvPicPr>
          <p:cNvPr id="49" name="Picture 48">
            <a:extLst>
              <a:ext uri="{FF2B5EF4-FFF2-40B4-BE49-F238E27FC236}">
                <a16:creationId xmlns:a16="http://schemas.microsoft.com/office/drawing/2014/main" id="{4B92077F-540C-4E68-AE2E-2C9D02A03259}"/>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123779" y="4251891"/>
            <a:ext cx="858520" cy="701040"/>
          </a:xfrm>
          <a:prstGeom prst="rect">
            <a:avLst/>
          </a:prstGeom>
          <a:noFill/>
          <a:ln>
            <a:noFill/>
          </a:ln>
        </p:spPr>
      </p:pic>
      <p:pic>
        <p:nvPicPr>
          <p:cNvPr id="50" name="Picture 49">
            <a:extLst>
              <a:ext uri="{FF2B5EF4-FFF2-40B4-BE49-F238E27FC236}">
                <a16:creationId xmlns:a16="http://schemas.microsoft.com/office/drawing/2014/main" id="{5843C2D9-54A0-47A7-864E-8025D1A5C1C5}"/>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123779" y="5006695"/>
            <a:ext cx="858520" cy="701040"/>
          </a:xfrm>
          <a:prstGeom prst="rect">
            <a:avLst/>
          </a:prstGeom>
          <a:noFill/>
          <a:ln>
            <a:noFill/>
          </a:ln>
        </p:spPr>
      </p:pic>
      <p:pic>
        <p:nvPicPr>
          <p:cNvPr id="51" name="Picture 50">
            <a:extLst>
              <a:ext uri="{FF2B5EF4-FFF2-40B4-BE49-F238E27FC236}">
                <a16:creationId xmlns:a16="http://schemas.microsoft.com/office/drawing/2014/main" id="{33F3B4E3-EB58-49FE-8C84-8A57EC269137}"/>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26173" y="3546175"/>
            <a:ext cx="939800" cy="768350"/>
          </a:xfrm>
          <a:prstGeom prst="rect">
            <a:avLst/>
          </a:prstGeom>
          <a:noFill/>
          <a:ln>
            <a:noFill/>
          </a:ln>
        </p:spPr>
      </p:pic>
      <p:pic>
        <p:nvPicPr>
          <p:cNvPr id="52" name="Picture 51">
            <a:extLst>
              <a:ext uri="{FF2B5EF4-FFF2-40B4-BE49-F238E27FC236}">
                <a16:creationId xmlns:a16="http://schemas.microsoft.com/office/drawing/2014/main" id="{4B9E77E5-D9E4-43A9-B384-B896AA3D65E6}"/>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26173" y="4251891"/>
            <a:ext cx="939800" cy="768350"/>
          </a:xfrm>
          <a:prstGeom prst="rect">
            <a:avLst/>
          </a:prstGeom>
          <a:noFill/>
          <a:ln>
            <a:noFill/>
          </a:ln>
        </p:spPr>
      </p:pic>
      <p:pic>
        <p:nvPicPr>
          <p:cNvPr id="53" name="Picture 52">
            <a:extLst>
              <a:ext uri="{FF2B5EF4-FFF2-40B4-BE49-F238E27FC236}">
                <a16:creationId xmlns:a16="http://schemas.microsoft.com/office/drawing/2014/main" id="{C88E9ADA-35DA-4578-B360-3C5122E3D23B}"/>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26173" y="4939385"/>
            <a:ext cx="939800" cy="768350"/>
          </a:xfrm>
          <a:prstGeom prst="rect">
            <a:avLst/>
          </a:prstGeom>
          <a:noFill/>
          <a:ln>
            <a:noFill/>
          </a:ln>
        </p:spPr>
      </p:pic>
      <p:pic>
        <p:nvPicPr>
          <p:cNvPr id="54" name="Picture 53">
            <a:extLst>
              <a:ext uri="{FF2B5EF4-FFF2-40B4-BE49-F238E27FC236}">
                <a16:creationId xmlns:a16="http://schemas.microsoft.com/office/drawing/2014/main" id="{A246C506-DCFE-48B1-A964-45C2E614C3AF}"/>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08321" y="2825365"/>
            <a:ext cx="939800" cy="768350"/>
          </a:xfrm>
          <a:prstGeom prst="rect">
            <a:avLst/>
          </a:prstGeom>
          <a:noFill/>
          <a:ln>
            <a:noFill/>
          </a:ln>
        </p:spPr>
      </p:pic>
      <p:pic>
        <p:nvPicPr>
          <p:cNvPr id="55" name="Picture 54">
            <a:extLst>
              <a:ext uri="{FF2B5EF4-FFF2-40B4-BE49-F238E27FC236}">
                <a16:creationId xmlns:a16="http://schemas.microsoft.com/office/drawing/2014/main" id="{11BC3387-4A3B-47B1-8413-58474B34DB7A}"/>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08321" y="3546175"/>
            <a:ext cx="939800" cy="768350"/>
          </a:xfrm>
          <a:prstGeom prst="rect">
            <a:avLst/>
          </a:prstGeom>
          <a:noFill/>
          <a:ln>
            <a:noFill/>
          </a:ln>
        </p:spPr>
      </p:pic>
      <p:pic>
        <p:nvPicPr>
          <p:cNvPr id="56" name="Picture 55">
            <a:extLst>
              <a:ext uri="{FF2B5EF4-FFF2-40B4-BE49-F238E27FC236}">
                <a16:creationId xmlns:a16="http://schemas.microsoft.com/office/drawing/2014/main" id="{23696572-7BE9-4097-BBA9-18EE1007426C}"/>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08321" y="4251891"/>
            <a:ext cx="939800" cy="768350"/>
          </a:xfrm>
          <a:prstGeom prst="rect">
            <a:avLst/>
          </a:prstGeom>
          <a:noFill/>
          <a:ln>
            <a:noFill/>
          </a:ln>
        </p:spPr>
      </p:pic>
      <p:pic>
        <p:nvPicPr>
          <p:cNvPr id="57" name="Picture 56">
            <a:extLst>
              <a:ext uri="{FF2B5EF4-FFF2-40B4-BE49-F238E27FC236}">
                <a16:creationId xmlns:a16="http://schemas.microsoft.com/office/drawing/2014/main" id="{69F56DC5-C5E5-48FA-AFFA-30772A206676}"/>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408321" y="4939385"/>
            <a:ext cx="939800" cy="768350"/>
          </a:xfrm>
          <a:prstGeom prst="rect">
            <a:avLst/>
          </a:prstGeom>
          <a:noFill/>
          <a:ln>
            <a:noFill/>
          </a:ln>
        </p:spPr>
      </p:pic>
      <p:pic>
        <p:nvPicPr>
          <p:cNvPr id="31" name="Picture 30">
            <a:extLst>
              <a:ext uri="{FF2B5EF4-FFF2-40B4-BE49-F238E27FC236}">
                <a16:creationId xmlns:a16="http://schemas.microsoft.com/office/drawing/2014/main" id="{2B81CFC1-9A04-4D15-B8A1-9CE9E2FC18EC}"/>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20260350" flipH="1">
            <a:off x="11323841" y="6005733"/>
            <a:ext cx="753307" cy="753307"/>
          </a:xfrm>
          <a:prstGeom prst="rect">
            <a:avLst/>
          </a:prstGeom>
        </p:spPr>
      </p:pic>
    </p:spTree>
    <p:custDataLst>
      <p:tags r:id="rId1"/>
    </p:custDataLst>
    <p:extLst>
      <p:ext uri="{BB962C8B-B14F-4D97-AF65-F5344CB8AC3E}">
        <p14:creationId xmlns:p14="http://schemas.microsoft.com/office/powerpoint/2010/main" val="488797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indefinite"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81"/>
                    </p:tgtEl>
                  </p:cond>
                </p:stCondLst>
                <p:endSync evt="end" delay="0">
                  <p:rtn val="all"/>
                </p:endSync>
                <p:childTnLst>
                  <p:par>
                    <p:cTn id="9" fill="hold">
                      <p:stCondLst>
                        <p:cond delay="0"/>
                      </p:stCondLst>
                      <p:childTnLst>
                        <p:par>
                          <p:cTn id="10" fill="hold">
                            <p:stCondLst>
                              <p:cond delay="0"/>
                            </p:stCondLst>
                            <p:childTnLst>
                              <p:par>
                                <p:cTn id="11" presetID="26" presetClass="emph" presetSubtype="0" fill="hold" grpId="0" nodeType="clickEffect">
                                  <p:stCondLst>
                                    <p:cond delay="0"/>
                                  </p:stCondLst>
                                  <p:childTnLst>
                                    <p:animEffect transition="out" filter="fade">
                                      <p:cBhvr>
                                        <p:cTn id="12" dur="500" tmFilter="0, 0; .2, .5; .8, .5; 1, 0"/>
                                        <p:tgtEl>
                                          <p:spTgt spid="81"/>
                                        </p:tgtEl>
                                      </p:cBhvr>
                                    </p:animEffect>
                                    <p:animScale>
                                      <p:cBhvr>
                                        <p:cTn id="13" dur="250" autoRev="1" fill="hold"/>
                                        <p:tgtEl>
                                          <p:spTgt spid="81"/>
                                        </p:tgtEl>
                                      </p:cBhvr>
                                      <p:by x="105000" y="105000"/>
                                    </p:animScale>
                                  </p:childTnLst>
                                </p:cTn>
                              </p:par>
                            </p:childTnLst>
                          </p:cTn>
                        </p:par>
                      </p:childTnLst>
                    </p:cTn>
                  </p:par>
                </p:childTnLst>
              </p:cTn>
              <p:nextCondLst>
                <p:cond evt="onClick" delay="0">
                  <p:tgtEl>
                    <p:spTgt spid="81"/>
                  </p:tgtEl>
                </p:cond>
              </p:nextCondLst>
            </p:seq>
            <p:seq concurrent="1" nextAc="seek">
              <p:cTn id="14" restart="whenNotActive" fill="hold" evtFilter="cancelBubble" nodeType="interactiveSeq">
                <p:stCondLst>
                  <p:cond evt="onClick" delay="0">
                    <p:tgtEl>
                      <p:spTgt spid="9"/>
                    </p:tgtEl>
                  </p:cond>
                </p:stCondLst>
                <p:endSync evt="end" delay="0">
                  <p:rtn val="all"/>
                </p:endSync>
                <p:childTnLst>
                  <p:par>
                    <p:cTn id="15" fill="hold">
                      <p:stCondLst>
                        <p:cond delay="0"/>
                      </p:stCondLst>
                      <p:childTnLst>
                        <p:par>
                          <p:cTn id="16" fill="hold">
                            <p:stCondLst>
                              <p:cond delay="0"/>
                            </p:stCondLst>
                            <p:childTnLst>
                              <p:par>
                                <p:cTn id="17" presetID="26" presetClass="emph" presetSubtype="0" fill="hold" grpId="0" nodeType="clickEffect">
                                  <p:stCondLst>
                                    <p:cond delay="0"/>
                                  </p:stCondLst>
                                  <p:childTnLst>
                                    <p:animEffect transition="out" filter="fade">
                                      <p:cBhvr>
                                        <p:cTn id="18" dur="500" tmFilter="0, 0; .2, .5; .8, .5; 1, 0"/>
                                        <p:tgtEl>
                                          <p:spTgt spid="9"/>
                                        </p:tgtEl>
                                      </p:cBhvr>
                                    </p:animEffect>
                                    <p:animScale>
                                      <p:cBhvr>
                                        <p:cTn id="19" dur="250" autoRev="1" fill="hold"/>
                                        <p:tgtEl>
                                          <p:spTgt spid="9"/>
                                        </p:tgtEl>
                                      </p:cBhvr>
                                      <p:by x="105000" y="105000"/>
                                    </p:animScale>
                                  </p:childTnLst>
                                </p:cTn>
                              </p:par>
                            </p:childTnLst>
                          </p:cTn>
                        </p:par>
                      </p:childTnLst>
                    </p:cTn>
                  </p:par>
                </p:childTnLst>
              </p:cTn>
              <p:nextCondLst>
                <p:cond evt="onClick" delay="0">
                  <p:tgtEl>
                    <p:spTgt spid="9"/>
                  </p:tgtEl>
                </p:cond>
              </p:nextCondLst>
            </p:seq>
            <p:seq concurrent="1" nextAc="seek">
              <p:cTn id="20" restart="whenNotActive" fill="hold" evtFilter="cancelBubble" nodeType="interactiveSeq">
                <p:stCondLst>
                  <p:cond evt="onClick" delay="0">
                    <p:tgtEl>
                      <p:spTgt spid="8"/>
                    </p:tgtEl>
                  </p:cond>
                </p:stCondLst>
                <p:endSync evt="end" delay="0">
                  <p:rtn val="all"/>
                </p:endSync>
                <p:childTnLst>
                  <p:par>
                    <p:cTn id="21" fill="hold">
                      <p:stCondLst>
                        <p:cond delay="0"/>
                      </p:stCondLst>
                      <p:childTnLst>
                        <p:par>
                          <p:cTn id="22" fill="hold">
                            <p:stCondLst>
                              <p:cond delay="0"/>
                            </p:stCondLst>
                            <p:childTnLst>
                              <p:par>
                                <p:cTn id="23" presetID="19" presetClass="emph" presetSubtype="0" fill="hold" grpId="0" nodeType="clickEffect">
                                  <p:stCondLst>
                                    <p:cond delay="0"/>
                                  </p:stCondLst>
                                  <p:childTnLst>
                                    <p:animClr clrSpc="rgb" dir="cw">
                                      <p:cBhvr override="childStyle">
                                        <p:cTn id="24" dur="500" fill="hold"/>
                                        <p:tgtEl>
                                          <p:spTgt spid="8"/>
                                        </p:tgtEl>
                                        <p:attrNameLst>
                                          <p:attrName>style.color</p:attrName>
                                        </p:attrNameLst>
                                      </p:cBhvr>
                                      <p:to>
                                        <a:srgbClr val="74C274"/>
                                      </p:to>
                                    </p:animClr>
                                    <p:animClr clrSpc="rgb" dir="cw">
                                      <p:cBhvr>
                                        <p:cTn id="25" dur="500" fill="hold"/>
                                        <p:tgtEl>
                                          <p:spTgt spid="8"/>
                                        </p:tgtEl>
                                        <p:attrNameLst>
                                          <p:attrName>fillcolor</p:attrName>
                                        </p:attrNameLst>
                                      </p:cBhvr>
                                      <p:to>
                                        <a:srgbClr val="74C274"/>
                                      </p:to>
                                    </p:animClr>
                                    <p:set>
                                      <p:cBhvr>
                                        <p:cTn id="26" dur="500" fill="hold"/>
                                        <p:tgtEl>
                                          <p:spTgt spid="8"/>
                                        </p:tgtEl>
                                        <p:attrNameLst>
                                          <p:attrName>fill.type</p:attrName>
                                        </p:attrNameLst>
                                      </p:cBhvr>
                                      <p:to>
                                        <p:strVal val="solid"/>
                                      </p:to>
                                    </p:set>
                                    <p:set>
                                      <p:cBhvr>
                                        <p:cTn id="27" dur="500" fill="hold"/>
                                        <p:tgtEl>
                                          <p:spTgt spid="8"/>
                                        </p:tgtEl>
                                        <p:attrNameLst>
                                          <p:attrName>fill.on</p:attrName>
                                        </p:attrNameLst>
                                      </p:cBhvr>
                                      <p:to>
                                        <p:strVal val="true"/>
                                      </p:to>
                                    </p:set>
                                  </p:childTnLst>
                                </p:cTn>
                              </p:par>
                              <p:par>
                                <p:cTn id="28" presetID="3" presetClass="emph" presetSubtype="2" fill="hold" grpId="1" nodeType="withEffect">
                                  <p:stCondLst>
                                    <p:cond delay="0"/>
                                  </p:stCondLst>
                                  <p:childTnLst>
                                    <p:animClr clrSpc="rgb" dir="cw">
                                      <p:cBhvr override="childStyle">
                                        <p:cTn id="29" dur="500" fill="hold"/>
                                        <p:tgtEl>
                                          <p:spTgt spid="8"/>
                                        </p:tgtEl>
                                        <p:attrNameLst>
                                          <p:attrName>style.color</p:attrName>
                                        </p:attrNameLst>
                                      </p:cBhvr>
                                      <p:to>
                                        <a:srgbClr val="FFFFFF"/>
                                      </p:to>
                                    </p:animClr>
                                  </p:childTnLst>
                                </p:cTn>
                              </p:par>
                            </p:childTnLst>
                          </p:cTn>
                        </p:par>
                      </p:childTnLst>
                    </p:cTn>
                  </p:par>
                </p:childTnLst>
              </p:cTn>
              <p:nextCondLst>
                <p:cond evt="onClick" delay="0">
                  <p:tgtEl>
                    <p:spTgt spid="8"/>
                  </p:tgtEl>
                </p:cond>
              </p:nextCondLst>
            </p:seq>
          </p:childTnLst>
        </p:cTn>
      </p:par>
    </p:tnLst>
    <p:bldLst>
      <p:bldP spid="81" grpId="0" animBg="1"/>
      <p:bldP spid="8" grpId="0" animBg="1"/>
      <p:bldP spid="8" grpId="1"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Choisissez les opérations qui donneraient le nombre de voitures rouges.</a:t>
            </a:r>
          </a:p>
        </p:txBody>
      </p:sp>
      <p:sp>
        <p:nvSpPr>
          <p:cNvPr id="66" name="TextBox 65">
            <a:extLst>
              <a:ext uri="{FF2B5EF4-FFF2-40B4-BE49-F238E27FC236}">
                <a16:creationId xmlns:a16="http://schemas.microsoft.com/office/drawing/2014/main" id="{ECCEB708-5ED6-4AAA-ABF0-27D91CF55932}"/>
              </a:ext>
            </a:extLst>
          </p:cNvPr>
          <p:cNvSpPr txBox="1"/>
          <p:nvPr/>
        </p:nvSpPr>
        <p:spPr>
          <a:xfrm>
            <a:off x="400987" y="2134495"/>
            <a:ext cx="9024204" cy="523220"/>
          </a:xfrm>
          <a:prstGeom prst="rect">
            <a:avLst/>
          </a:prstGeom>
          <a:noFill/>
        </p:spPr>
        <p:txBody>
          <a:bodyPr wrap="square">
            <a:spAutoFit/>
          </a:bodyPr>
          <a:lstStyle/>
          <a:p>
            <a:r>
              <a:rPr lang="fr-FR" sz="2800" dirty="0">
                <a:solidFill>
                  <a:prstClr val="black">
                    <a:lumMod val="65000"/>
                    <a:lumOff val="35000"/>
                  </a:prstClr>
                </a:solidFill>
                <a:latin typeface="Comic Sans MS"/>
              </a:rPr>
              <a:t>Pour trouver le nombre des voitures rouges, il faut :</a:t>
            </a:r>
          </a:p>
        </p:txBody>
      </p:sp>
      <p:sp>
        <p:nvSpPr>
          <p:cNvPr id="81" name="Rectangle: Rounded Corners 80">
            <a:extLst>
              <a:ext uri="{FF2B5EF4-FFF2-40B4-BE49-F238E27FC236}">
                <a16:creationId xmlns:a16="http://schemas.microsoft.com/office/drawing/2014/main" id="{443B5FAC-2363-46F5-9B9E-B92781E31309}"/>
              </a:ext>
            </a:extLst>
          </p:cNvPr>
          <p:cNvSpPr/>
          <p:nvPr/>
        </p:nvSpPr>
        <p:spPr>
          <a:xfrm>
            <a:off x="602343" y="2906562"/>
            <a:ext cx="4227226" cy="794757"/>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lumMod val="65000"/>
                    <a:lumOff val="35000"/>
                  </a:schemeClr>
                </a:solidFill>
              </a:rPr>
              <a:t>Multiplier par 3 puis diviser par 2</a:t>
            </a:r>
          </a:p>
        </p:txBody>
      </p:sp>
      <p:sp>
        <p:nvSpPr>
          <p:cNvPr id="8" name="Rectangle: Rounded Corners 7">
            <a:extLst>
              <a:ext uri="{FF2B5EF4-FFF2-40B4-BE49-F238E27FC236}">
                <a16:creationId xmlns:a16="http://schemas.microsoft.com/office/drawing/2014/main" id="{65CA2273-A3F5-4D2C-9285-AD55385C6466}"/>
              </a:ext>
            </a:extLst>
          </p:cNvPr>
          <p:cNvSpPr/>
          <p:nvPr/>
        </p:nvSpPr>
        <p:spPr>
          <a:xfrm>
            <a:off x="602342" y="3904708"/>
            <a:ext cx="4227226" cy="794757"/>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lumMod val="65000"/>
                    <a:lumOff val="35000"/>
                  </a:schemeClr>
                </a:solidFill>
              </a:rPr>
              <a:t>Diviser par 2 puis multiplier par 3</a:t>
            </a:r>
          </a:p>
        </p:txBody>
      </p:sp>
      <p:sp>
        <p:nvSpPr>
          <p:cNvPr id="9" name="Rectangle: Rounded Corners 8">
            <a:extLst>
              <a:ext uri="{FF2B5EF4-FFF2-40B4-BE49-F238E27FC236}">
                <a16:creationId xmlns:a16="http://schemas.microsoft.com/office/drawing/2014/main" id="{019F6CF8-2421-49C1-9AED-73522322C62B}"/>
              </a:ext>
            </a:extLst>
          </p:cNvPr>
          <p:cNvSpPr/>
          <p:nvPr/>
        </p:nvSpPr>
        <p:spPr>
          <a:xfrm>
            <a:off x="602342" y="4900512"/>
            <a:ext cx="4227226" cy="794757"/>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lumMod val="65000"/>
                    <a:lumOff val="35000"/>
                  </a:schemeClr>
                </a:solidFill>
              </a:rPr>
              <a:t>Diviser par 3 puis multiplier par 2</a:t>
            </a:r>
          </a:p>
        </p:txBody>
      </p:sp>
      <p:pic>
        <p:nvPicPr>
          <p:cNvPr id="10" name="Picture 9">
            <a:extLst>
              <a:ext uri="{FF2B5EF4-FFF2-40B4-BE49-F238E27FC236}">
                <a16:creationId xmlns:a16="http://schemas.microsoft.com/office/drawing/2014/main" id="{93254BAB-C83A-457E-9095-98D14FC48A1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02375" y="2586517"/>
            <a:ext cx="939800" cy="768350"/>
          </a:xfrm>
          <a:prstGeom prst="rect">
            <a:avLst/>
          </a:prstGeom>
          <a:noFill/>
          <a:ln>
            <a:noFill/>
          </a:ln>
        </p:spPr>
      </p:pic>
      <p:pic>
        <p:nvPicPr>
          <p:cNvPr id="11" name="Picture 10">
            <a:extLst>
              <a:ext uri="{FF2B5EF4-FFF2-40B4-BE49-F238E27FC236}">
                <a16:creationId xmlns:a16="http://schemas.microsoft.com/office/drawing/2014/main" id="{2DABBE34-5761-4BD1-B986-38A4425E6A04}"/>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99981" y="2586517"/>
            <a:ext cx="858520" cy="701040"/>
          </a:xfrm>
          <a:prstGeom prst="rect">
            <a:avLst/>
          </a:prstGeom>
          <a:noFill/>
          <a:ln>
            <a:noFill/>
          </a:ln>
        </p:spPr>
      </p:pic>
      <p:pic>
        <p:nvPicPr>
          <p:cNvPr id="12" name="Picture 11">
            <a:extLst>
              <a:ext uri="{FF2B5EF4-FFF2-40B4-BE49-F238E27FC236}">
                <a16:creationId xmlns:a16="http://schemas.microsoft.com/office/drawing/2014/main" id="{96485CAD-D4F8-40E1-ACD2-DF1D2A7C59BB}"/>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99981" y="3299780"/>
            <a:ext cx="858520" cy="701040"/>
          </a:xfrm>
          <a:prstGeom prst="rect">
            <a:avLst/>
          </a:prstGeom>
          <a:noFill/>
          <a:ln>
            <a:noFill/>
          </a:ln>
        </p:spPr>
      </p:pic>
      <p:pic>
        <p:nvPicPr>
          <p:cNvPr id="13" name="Picture 12">
            <a:extLst>
              <a:ext uri="{FF2B5EF4-FFF2-40B4-BE49-F238E27FC236}">
                <a16:creationId xmlns:a16="http://schemas.microsoft.com/office/drawing/2014/main" id="{524D524B-BC29-438A-B5E9-B009040D3006}"/>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99981" y="4013043"/>
            <a:ext cx="858520" cy="701040"/>
          </a:xfrm>
          <a:prstGeom prst="rect">
            <a:avLst/>
          </a:prstGeom>
          <a:noFill/>
          <a:ln>
            <a:noFill/>
          </a:ln>
        </p:spPr>
      </p:pic>
      <p:pic>
        <p:nvPicPr>
          <p:cNvPr id="14" name="Picture 13">
            <a:extLst>
              <a:ext uri="{FF2B5EF4-FFF2-40B4-BE49-F238E27FC236}">
                <a16:creationId xmlns:a16="http://schemas.microsoft.com/office/drawing/2014/main" id="{F2114CBE-0BCF-491E-9C22-5EF3C79D220A}"/>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99981" y="4767847"/>
            <a:ext cx="858520" cy="701040"/>
          </a:xfrm>
          <a:prstGeom prst="rect">
            <a:avLst/>
          </a:prstGeom>
          <a:noFill/>
          <a:ln>
            <a:noFill/>
          </a:ln>
        </p:spPr>
      </p:pic>
      <p:pic>
        <p:nvPicPr>
          <p:cNvPr id="15" name="Picture 14">
            <a:extLst>
              <a:ext uri="{FF2B5EF4-FFF2-40B4-BE49-F238E27FC236}">
                <a16:creationId xmlns:a16="http://schemas.microsoft.com/office/drawing/2014/main" id="{A8B0A118-6F9D-4A27-929C-9C9D4346C5C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02375" y="3307327"/>
            <a:ext cx="939800" cy="768350"/>
          </a:xfrm>
          <a:prstGeom prst="rect">
            <a:avLst/>
          </a:prstGeom>
          <a:noFill/>
          <a:ln>
            <a:noFill/>
          </a:ln>
        </p:spPr>
      </p:pic>
      <p:pic>
        <p:nvPicPr>
          <p:cNvPr id="16" name="Picture 15">
            <a:extLst>
              <a:ext uri="{FF2B5EF4-FFF2-40B4-BE49-F238E27FC236}">
                <a16:creationId xmlns:a16="http://schemas.microsoft.com/office/drawing/2014/main" id="{263385CC-6BCA-45D6-B421-1205FB14A8F3}"/>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02375" y="4013043"/>
            <a:ext cx="939800" cy="768350"/>
          </a:xfrm>
          <a:prstGeom prst="rect">
            <a:avLst/>
          </a:prstGeom>
          <a:noFill/>
          <a:ln>
            <a:noFill/>
          </a:ln>
        </p:spPr>
      </p:pic>
      <p:pic>
        <p:nvPicPr>
          <p:cNvPr id="17" name="Picture 16">
            <a:extLst>
              <a:ext uri="{FF2B5EF4-FFF2-40B4-BE49-F238E27FC236}">
                <a16:creationId xmlns:a16="http://schemas.microsoft.com/office/drawing/2014/main" id="{8DAF7636-219D-4787-9A77-BAA0ABDA6819}"/>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02375" y="4700537"/>
            <a:ext cx="939800" cy="768350"/>
          </a:xfrm>
          <a:prstGeom prst="rect">
            <a:avLst/>
          </a:prstGeom>
          <a:noFill/>
          <a:ln>
            <a:noFill/>
          </a:ln>
        </p:spPr>
      </p:pic>
      <p:pic>
        <p:nvPicPr>
          <p:cNvPr id="18" name="Picture 17">
            <a:extLst>
              <a:ext uri="{FF2B5EF4-FFF2-40B4-BE49-F238E27FC236}">
                <a16:creationId xmlns:a16="http://schemas.microsoft.com/office/drawing/2014/main" id="{00004169-9CA5-4C02-A996-74F7DAA5F65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4523" y="2586517"/>
            <a:ext cx="939800" cy="768350"/>
          </a:xfrm>
          <a:prstGeom prst="rect">
            <a:avLst/>
          </a:prstGeom>
          <a:noFill/>
          <a:ln>
            <a:noFill/>
          </a:ln>
        </p:spPr>
      </p:pic>
      <p:pic>
        <p:nvPicPr>
          <p:cNvPr id="19" name="Picture 18">
            <a:extLst>
              <a:ext uri="{FF2B5EF4-FFF2-40B4-BE49-F238E27FC236}">
                <a16:creationId xmlns:a16="http://schemas.microsoft.com/office/drawing/2014/main" id="{579567E9-5DA0-4822-B747-5F6DB340123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4523" y="3307327"/>
            <a:ext cx="939800" cy="768350"/>
          </a:xfrm>
          <a:prstGeom prst="rect">
            <a:avLst/>
          </a:prstGeom>
          <a:noFill/>
          <a:ln>
            <a:noFill/>
          </a:ln>
        </p:spPr>
      </p:pic>
      <p:pic>
        <p:nvPicPr>
          <p:cNvPr id="20" name="Picture 19">
            <a:extLst>
              <a:ext uri="{FF2B5EF4-FFF2-40B4-BE49-F238E27FC236}">
                <a16:creationId xmlns:a16="http://schemas.microsoft.com/office/drawing/2014/main" id="{779B248C-A930-4048-B8ED-D43F9D0CDC6F}"/>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4523" y="4013043"/>
            <a:ext cx="939800" cy="768350"/>
          </a:xfrm>
          <a:prstGeom prst="rect">
            <a:avLst/>
          </a:prstGeom>
          <a:noFill/>
          <a:ln>
            <a:noFill/>
          </a:ln>
        </p:spPr>
      </p:pic>
      <p:pic>
        <p:nvPicPr>
          <p:cNvPr id="21" name="Picture 20">
            <a:extLst>
              <a:ext uri="{FF2B5EF4-FFF2-40B4-BE49-F238E27FC236}">
                <a16:creationId xmlns:a16="http://schemas.microsoft.com/office/drawing/2014/main" id="{1F1434A3-F9F6-4E90-A414-5F68DF9C8C55}"/>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4523" y="4700537"/>
            <a:ext cx="939800" cy="768350"/>
          </a:xfrm>
          <a:prstGeom prst="rect">
            <a:avLst/>
          </a:prstGeom>
          <a:noFill/>
          <a:ln>
            <a:noFill/>
          </a:ln>
        </p:spPr>
      </p:pic>
      <p:pic>
        <p:nvPicPr>
          <p:cNvPr id="22" name="Picture 21">
            <a:extLst>
              <a:ext uri="{FF2B5EF4-FFF2-40B4-BE49-F238E27FC236}">
                <a16:creationId xmlns:a16="http://schemas.microsoft.com/office/drawing/2014/main" id="{8208A81A-8B9F-4309-8E42-7DAB4A43B3C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69065" y="2586517"/>
            <a:ext cx="939800" cy="768350"/>
          </a:xfrm>
          <a:prstGeom prst="rect">
            <a:avLst/>
          </a:prstGeom>
          <a:noFill/>
          <a:ln>
            <a:noFill/>
          </a:ln>
        </p:spPr>
      </p:pic>
      <p:pic>
        <p:nvPicPr>
          <p:cNvPr id="23" name="Picture 22">
            <a:extLst>
              <a:ext uri="{FF2B5EF4-FFF2-40B4-BE49-F238E27FC236}">
                <a16:creationId xmlns:a16="http://schemas.microsoft.com/office/drawing/2014/main" id="{21855CF2-1343-46CF-A454-7C9AF3AEE3D0}"/>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66671" y="2586517"/>
            <a:ext cx="858520" cy="701040"/>
          </a:xfrm>
          <a:prstGeom prst="rect">
            <a:avLst/>
          </a:prstGeom>
          <a:noFill/>
          <a:ln>
            <a:noFill/>
          </a:ln>
        </p:spPr>
      </p:pic>
      <p:pic>
        <p:nvPicPr>
          <p:cNvPr id="24" name="Picture 23">
            <a:extLst>
              <a:ext uri="{FF2B5EF4-FFF2-40B4-BE49-F238E27FC236}">
                <a16:creationId xmlns:a16="http://schemas.microsoft.com/office/drawing/2014/main" id="{311F843B-63B1-472F-B742-785D6435C7A7}"/>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66671" y="3299780"/>
            <a:ext cx="858520" cy="701040"/>
          </a:xfrm>
          <a:prstGeom prst="rect">
            <a:avLst/>
          </a:prstGeom>
          <a:noFill/>
          <a:ln>
            <a:noFill/>
          </a:ln>
        </p:spPr>
      </p:pic>
      <p:pic>
        <p:nvPicPr>
          <p:cNvPr id="25" name="Picture 24">
            <a:extLst>
              <a:ext uri="{FF2B5EF4-FFF2-40B4-BE49-F238E27FC236}">
                <a16:creationId xmlns:a16="http://schemas.microsoft.com/office/drawing/2014/main" id="{71CEB170-549A-4F30-BADD-6AAECFA8E590}"/>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66671" y="4013043"/>
            <a:ext cx="858520" cy="701040"/>
          </a:xfrm>
          <a:prstGeom prst="rect">
            <a:avLst/>
          </a:prstGeom>
          <a:noFill/>
          <a:ln>
            <a:noFill/>
          </a:ln>
        </p:spPr>
      </p:pic>
      <p:pic>
        <p:nvPicPr>
          <p:cNvPr id="26" name="Picture 25">
            <a:extLst>
              <a:ext uri="{FF2B5EF4-FFF2-40B4-BE49-F238E27FC236}">
                <a16:creationId xmlns:a16="http://schemas.microsoft.com/office/drawing/2014/main" id="{9858E4A4-D58A-4974-8979-A7F4065ADDF2}"/>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66671" y="4767847"/>
            <a:ext cx="858520" cy="701040"/>
          </a:xfrm>
          <a:prstGeom prst="rect">
            <a:avLst/>
          </a:prstGeom>
          <a:noFill/>
          <a:ln>
            <a:noFill/>
          </a:ln>
        </p:spPr>
      </p:pic>
      <p:pic>
        <p:nvPicPr>
          <p:cNvPr id="27" name="Picture 26">
            <a:extLst>
              <a:ext uri="{FF2B5EF4-FFF2-40B4-BE49-F238E27FC236}">
                <a16:creationId xmlns:a16="http://schemas.microsoft.com/office/drawing/2014/main" id="{CEE47F38-F2AC-49DD-91F3-DB700BD7255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69065" y="3307327"/>
            <a:ext cx="939800" cy="768350"/>
          </a:xfrm>
          <a:prstGeom prst="rect">
            <a:avLst/>
          </a:prstGeom>
          <a:noFill/>
          <a:ln>
            <a:noFill/>
          </a:ln>
        </p:spPr>
      </p:pic>
      <p:pic>
        <p:nvPicPr>
          <p:cNvPr id="28" name="Picture 27">
            <a:extLst>
              <a:ext uri="{FF2B5EF4-FFF2-40B4-BE49-F238E27FC236}">
                <a16:creationId xmlns:a16="http://schemas.microsoft.com/office/drawing/2014/main" id="{4D14E254-64CF-4BF9-89BF-E136C3FCF784}"/>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69065" y="4013043"/>
            <a:ext cx="939800" cy="768350"/>
          </a:xfrm>
          <a:prstGeom prst="rect">
            <a:avLst/>
          </a:prstGeom>
          <a:noFill/>
          <a:ln>
            <a:noFill/>
          </a:ln>
        </p:spPr>
      </p:pic>
      <p:pic>
        <p:nvPicPr>
          <p:cNvPr id="29" name="Picture 28">
            <a:extLst>
              <a:ext uri="{FF2B5EF4-FFF2-40B4-BE49-F238E27FC236}">
                <a16:creationId xmlns:a16="http://schemas.microsoft.com/office/drawing/2014/main" id="{6D96693B-0F3A-4547-B732-79C5F30C4C14}"/>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69065" y="4700537"/>
            <a:ext cx="939800" cy="768350"/>
          </a:xfrm>
          <a:prstGeom prst="rect">
            <a:avLst/>
          </a:prstGeom>
          <a:noFill/>
          <a:ln>
            <a:noFill/>
          </a:ln>
        </p:spPr>
      </p:pic>
      <p:pic>
        <p:nvPicPr>
          <p:cNvPr id="30" name="Picture 29">
            <a:extLst>
              <a:ext uri="{FF2B5EF4-FFF2-40B4-BE49-F238E27FC236}">
                <a16:creationId xmlns:a16="http://schemas.microsoft.com/office/drawing/2014/main" id="{18B5351C-A3F6-43BD-B185-EF4E92AD044A}"/>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51213" y="2586517"/>
            <a:ext cx="939800" cy="768350"/>
          </a:xfrm>
          <a:prstGeom prst="rect">
            <a:avLst/>
          </a:prstGeom>
          <a:noFill/>
          <a:ln>
            <a:noFill/>
          </a:ln>
        </p:spPr>
      </p:pic>
      <p:pic>
        <p:nvPicPr>
          <p:cNvPr id="31" name="Picture 30">
            <a:extLst>
              <a:ext uri="{FF2B5EF4-FFF2-40B4-BE49-F238E27FC236}">
                <a16:creationId xmlns:a16="http://schemas.microsoft.com/office/drawing/2014/main" id="{678EA5E2-BC5B-4785-B0D7-D46E6440F7F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51213" y="3307327"/>
            <a:ext cx="939800" cy="768350"/>
          </a:xfrm>
          <a:prstGeom prst="rect">
            <a:avLst/>
          </a:prstGeom>
          <a:noFill/>
          <a:ln>
            <a:noFill/>
          </a:ln>
        </p:spPr>
      </p:pic>
      <p:pic>
        <p:nvPicPr>
          <p:cNvPr id="32" name="Picture 31">
            <a:extLst>
              <a:ext uri="{FF2B5EF4-FFF2-40B4-BE49-F238E27FC236}">
                <a16:creationId xmlns:a16="http://schemas.microsoft.com/office/drawing/2014/main" id="{FAF2ACC0-D26C-4E17-A720-BDA64170963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51213" y="4013043"/>
            <a:ext cx="939800" cy="768350"/>
          </a:xfrm>
          <a:prstGeom prst="rect">
            <a:avLst/>
          </a:prstGeom>
          <a:noFill/>
          <a:ln>
            <a:noFill/>
          </a:ln>
        </p:spPr>
      </p:pic>
      <p:pic>
        <p:nvPicPr>
          <p:cNvPr id="33" name="Picture 32">
            <a:extLst>
              <a:ext uri="{FF2B5EF4-FFF2-40B4-BE49-F238E27FC236}">
                <a16:creationId xmlns:a16="http://schemas.microsoft.com/office/drawing/2014/main" id="{2F8145F9-BF3E-4E7F-86B6-A888944D79D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51213" y="4700537"/>
            <a:ext cx="939800" cy="768350"/>
          </a:xfrm>
          <a:prstGeom prst="rect">
            <a:avLst/>
          </a:prstGeom>
          <a:noFill/>
          <a:ln>
            <a:noFill/>
          </a:ln>
        </p:spPr>
      </p:pic>
      <p:pic>
        <p:nvPicPr>
          <p:cNvPr id="34" name="Picture 33">
            <a:extLst>
              <a:ext uri="{FF2B5EF4-FFF2-40B4-BE49-F238E27FC236}">
                <a16:creationId xmlns:a16="http://schemas.microsoft.com/office/drawing/2014/main" id="{1943AA0E-FCA7-40B4-955C-59A5B24D233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0260350" flipH="1">
            <a:off x="11323841" y="6005733"/>
            <a:ext cx="753307" cy="753307"/>
          </a:xfrm>
          <a:prstGeom prst="rect">
            <a:avLst/>
          </a:prstGeom>
        </p:spPr>
      </p:pic>
    </p:spTree>
    <p:custDataLst>
      <p:tags r:id="rId1"/>
    </p:custDataLst>
    <p:extLst>
      <p:ext uri="{BB962C8B-B14F-4D97-AF65-F5344CB8AC3E}">
        <p14:creationId xmlns:p14="http://schemas.microsoft.com/office/powerpoint/2010/main" val="3409838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indefinite"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19" presetClass="emph" presetSubtype="0" fill="hold" grpId="0" nodeType="clickEffect">
                                  <p:stCondLst>
                                    <p:cond delay="0"/>
                                  </p:stCondLst>
                                  <p:childTnLst>
                                    <p:animClr clrSpc="rgb" dir="cw">
                                      <p:cBhvr override="childStyle">
                                        <p:cTn id="12" dur="500" fill="hold"/>
                                        <p:tgtEl>
                                          <p:spTgt spid="9"/>
                                        </p:tgtEl>
                                        <p:attrNameLst>
                                          <p:attrName>style.color</p:attrName>
                                        </p:attrNameLst>
                                      </p:cBhvr>
                                      <p:to>
                                        <a:srgbClr val="74C274"/>
                                      </p:to>
                                    </p:animClr>
                                    <p:animClr clrSpc="rgb" dir="cw">
                                      <p:cBhvr>
                                        <p:cTn id="13" dur="500" fill="hold"/>
                                        <p:tgtEl>
                                          <p:spTgt spid="9"/>
                                        </p:tgtEl>
                                        <p:attrNameLst>
                                          <p:attrName>fillcolor</p:attrName>
                                        </p:attrNameLst>
                                      </p:cBhvr>
                                      <p:to>
                                        <a:srgbClr val="74C274"/>
                                      </p:to>
                                    </p:animClr>
                                    <p:set>
                                      <p:cBhvr>
                                        <p:cTn id="14" dur="500" fill="hold"/>
                                        <p:tgtEl>
                                          <p:spTgt spid="9"/>
                                        </p:tgtEl>
                                        <p:attrNameLst>
                                          <p:attrName>fill.type</p:attrName>
                                        </p:attrNameLst>
                                      </p:cBhvr>
                                      <p:to>
                                        <p:strVal val="solid"/>
                                      </p:to>
                                    </p:set>
                                    <p:set>
                                      <p:cBhvr>
                                        <p:cTn id="15" dur="500" fill="hold"/>
                                        <p:tgtEl>
                                          <p:spTgt spid="9"/>
                                        </p:tgtEl>
                                        <p:attrNameLst>
                                          <p:attrName>fill.on</p:attrName>
                                        </p:attrNameLst>
                                      </p:cBhvr>
                                      <p:to>
                                        <p:strVal val="true"/>
                                      </p:to>
                                    </p:set>
                                  </p:childTnLst>
                                </p:cTn>
                              </p:par>
                              <p:par>
                                <p:cTn id="16" presetID="3" presetClass="emph" presetSubtype="2" fill="hold" grpId="1" nodeType="withEffect">
                                  <p:stCondLst>
                                    <p:cond delay="0"/>
                                  </p:stCondLst>
                                  <p:childTnLst>
                                    <p:animClr clrSpc="rgb" dir="cw">
                                      <p:cBhvr override="childStyle">
                                        <p:cTn id="17" dur="500" fill="hold"/>
                                        <p:tgtEl>
                                          <p:spTgt spid="9"/>
                                        </p:tgtEl>
                                        <p:attrNameLst>
                                          <p:attrName>style.color</p:attrName>
                                        </p:attrNameLst>
                                      </p:cBhvr>
                                      <p:to>
                                        <a:srgbClr val="FFFFFF"/>
                                      </p:to>
                                    </p:animClr>
                                  </p:childTnLst>
                                </p:cTn>
                              </p:par>
                            </p:childTnLst>
                          </p:cTn>
                        </p:par>
                      </p:childTnLst>
                    </p:cTn>
                  </p:par>
                </p:childTnLst>
              </p:cTn>
              <p:nextCondLst>
                <p:cond evt="onClick" delay="0">
                  <p:tgtEl>
                    <p:spTgt spid="9"/>
                  </p:tgtEl>
                </p:cond>
              </p:nextCondLst>
            </p:seq>
            <p:seq concurrent="1" nextAc="seek">
              <p:cTn id="18" restart="whenNotActive" fill="hold" evtFilter="cancelBubble" nodeType="interactiveSeq">
                <p:stCondLst>
                  <p:cond evt="onClick" delay="0">
                    <p:tgtEl>
                      <p:spTgt spid="81"/>
                    </p:tgtEl>
                  </p:cond>
                </p:stCondLst>
                <p:endSync evt="end" delay="0">
                  <p:rtn val="all"/>
                </p:endSync>
                <p:childTnLst>
                  <p:par>
                    <p:cTn id="19" fill="hold">
                      <p:stCondLst>
                        <p:cond delay="0"/>
                      </p:stCondLst>
                      <p:childTnLst>
                        <p:par>
                          <p:cTn id="20" fill="hold">
                            <p:stCondLst>
                              <p:cond delay="0"/>
                            </p:stCondLst>
                            <p:childTnLst>
                              <p:par>
                                <p:cTn id="21" presetID="26" presetClass="emph" presetSubtype="0" fill="hold" grpId="0" nodeType="clickEffect">
                                  <p:stCondLst>
                                    <p:cond delay="0"/>
                                  </p:stCondLst>
                                  <p:childTnLst>
                                    <p:animEffect transition="out" filter="fade">
                                      <p:cBhvr>
                                        <p:cTn id="22" dur="500" tmFilter="0, 0; .2, .5; .8, .5; 1, 0"/>
                                        <p:tgtEl>
                                          <p:spTgt spid="81"/>
                                        </p:tgtEl>
                                      </p:cBhvr>
                                    </p:animEffect>
                                    <p:animScale>
                                      <p:cBhvr>
                                        <p:cTn id="23" dur="250" autoRev="1" fill="hold"/>
                                        <p:tgtEl>
                                          <p:spTgt spid="81"/>
                                        </p:tgtEl>
                                      </p:cBhvr>
                                      <p:by x="105000" y="105000"/>
                                    </p:animScale>
                                  </p:childTnLst>
                                </p:cTn>
                              </p:par>
                            </p:childTnLst>
                          </p:cTn>
                        </p:par>
                      </p:childTnLst>
                    </p:cTn>
                  </p:par>
                </p:childTnLst>
              </p:cTn>
              <p:nextCondLst>
                <p:cond evt="onClick" delay="0">
                  <p:tgtEl>
                    <p:spTgt spid="81"/>
                  </p:tgtEl>
                </p:cond>
              </p:nextCondLst>
            </p:seq>
            <p:seq concurrent="1" nextAc="seek">
              <p:cTn id="24" restart="whenNotActive" fill="hold" evtFilter="cancelBubble" nodeType="interactiveSeq">
                <p:stCondLst>
                  <p:cond evt="onClick" delay="0">
                    <p:tgtEl>
                      <p:spTgt spid="8"/>
                    </p:tgtEl>
                  </p:cond>
                </p:stCondLst>
                <p:endSync evt="end" delay="0">
                  <p:rtn val="all"/>
                </p:endSync>
                <p:childTnLst>
                  <p:par>
                    <p:cTn id="25" fill="hold">
                      <p:stCondLst>
                        <p:cond delay="0"/>
                      </p:stCondLst>
                      <p:childTnLst>
                        <p:par>
                          <p:cTn id="26" fill="hold">
                            <p:stCondLst>
                              <p:cond delay="0"/>
                            </p:stCondLst>
                            <p:childTnLst>
                              <p:par>
                                <p:cTn id="27" presetID="26" presetClass="emph" presetSubtype="0" fill="hold" grpId="0" nodeType="clickEffect">
                                  <p:stCondLst>
                                    <p:cond delay="0"/>
                                  </p:stCondLst>
                                  <p:childTnLst>
                                    <p:animEffect transition="out" filter="fade">
                                      <p:cBhvr>
                                        <p:cTn id="28" dur="500" tmFilter="0, 0; .2, .5; .8, .5; 1, 0"/>
                                        <p:tgtEl>
                                          <p:spTgt spid="8"/>
                                        </p:tgtEl>
                                      </p:cBhvr>
                                    </p:animEffect>
                                    <p:animScale>
                                      <p:cBhvr>
                                        <p:cTn id="29" dur="250" autoRev="1" fill="hold"/>
                                        <p:tgtEl>
                                          <p:spTgt spid="8"/>
                                        </p:tgtEl>
                                      </p:cBhvr>
                                      <p:by x="105000" y="105000"/>
                                    </p:animScale>
                                  </p:childTnLst>
                                </p:cTn>
                              </p:par>
                            </p:childTnLst>
                          </p:cTn>
                        </p:par>
                      </p:childTnLst>
                    </p:cTn>
                  </p:par>
                </p:childTnLst>
              </p:cTn>
              <p:nextCondLst>
                <p:cond evt="onClick" delay="0">
                  <p:tgtEl>
                    <p:spTgt spid="8"/>
                  </p:tgtEl>
                </p:cond>
              </p:nextCondLst>
            </p:seq>
          </p:childTnLst>
        </p:cTn>
      </p:par>
    </p:tnLst>
    <p:bldLst>
      <p:bldP spid="81" grpId="0" animBg="1"/>
      <p:bldP spid="8" grpId="0" animBg="1"/>
      <p:bldP spid="9" grpId="0" animBg="1"/>
      <p:bldP spid="9"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Résultat</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853B1D9-AD36-41FE-996A-E498CD432EEC}"/>
                  </a:ext>
                </a:extLst>
              </p:cNvPr>
              <p:cNvSpPr txBox="1"/>
              <p:nvPr/>
            </p:nvSpPr>
            <p:spPr>
              <a:xfrm>
                <a:off x="521220" y="4193081"/>
                <a:ext cx="4620406" cy="751552"/>
              </a:xfrm>
              <a:prstGeom prst="rect">
                <a:avLst/>
              </a:prstGeom>
              <a:noFill/>
            </p:spPr>
            <p:txBody>
              <a:bodyPr wrap="square">
                <a:spAutoFit/>
              </a:bodyPr>
              <a:lstStyle/>
              <a:p>
                <a:pPr>
                  <a:lnSpc>
                    <a:spcPct val="107000"/>
                  </a:lnSpc>
                  <a:spcAft>
                    <a:spcPts val="800"/>
                  </a:spcAft>
                </a:pPr>
                <a:r>
                  <a:rPr lang="fr-FR" sz="2800" dirty="0">
                    <a:solidFill>
                      <a:schemeClr val="tx1">
                        <a:lumMod val="65000"/>
                        <a:lumOff val="35000"/>
                      </a:schemeClr>
                    </a:solidFill>
                    <a:latin typeface="+mn-lt"/>
                    <a:ea typeface="Times New Roman" panose="02020603050405020304" pitchFamily="18" charset="0"/>
                    <a:cs typeface="Times New Roman" panose="02020603050405020304" pitchFamily="18" charset="0"/>
                  </a:rPr>
                  <a:t>Par exemple, </a:t>
                </a:r>
                <a14:m>
                  <m:oMath xmlns:m="http://schemas.openxmlformats.org/officeDocument/2006/math">
                    <m:f>
                      <m:fPr>
                        <m:ctrlPr>
                          <a:rPr lang="fr-FR" sz="2800" b="0" i="1" smtClean="0">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fr-FR" sz="2800" b="0" i="1" smtClean="0">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t>5</m:t>
                        </m:r>
                      </m:num>
                      <m:den>
                        <m:r>
                          <a:rPr lang="fr-FR" sz="2800" b="0" i="1" smtClean="0">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t>7</m:t>
                        </m:r>
                      </m:den>
                    </m:f>
                    <m:r>
                      <a:rPr lang="fr-FR" sz="2800" b="0" i="1" smtClean="0">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t> </m:t>
                    </m:r>
                  </m:oMath>
                </a14:m>
                <a:r>
                  <a:rPr lang="fr-FR" sz="2800" dirty="0">
                    <a:solidFill>
                      <a:schemeClr val="tx1">
                        <a:lumMod val="65000"/>
                        <a:lumOff val="35000"/>
                      </a:schemeClr>
                    </a:solidFill>
                    <a:latin typeface="+mn-lt"/>
                    <a:ea typeface="Times New Roman" panose="02020603050405020304" pitchFamily="18" charset="0"/>
                    <a:cs typeface="Times New Roman" panose="02020603050405020304" pitchFamily="18" charset="0"/>
                  </a:rPr>
                  <a:t> de 42 = ??</a:t>
                </a:r>
              </a:p>
            </p:txBody>
          </p:sp>
        </mc:Choice>
        <mc:Fallback xmlns="">
          <p:sp>
            <p:nvSpPr>
              <p:cNvPr id="6" name="TextBox 5">
                <a:extLst>
                  <a:ext uri="{FF2B5EF4-FFF2-40B4-BE49-F238E27FC236}">
                    <a16:creationId xmlns:a16="http://schemas.microsoft.com/office/drawing/2014/main" id="{D853B1D9-AD36-41FE-996A-E498CD432EEC}"/>
                  </a:ext>
                </a:extLst>
              </p:cNvPr>
              <p:cNvSpPr txBox="1">
                <a:spLocks noRot="1" noChangeAspect="1" noMove="1" noResize="1" noEditPoints="1" noAdjustHandles="1" noChangeArrowheads="1" noChangeShapeType="1" noTextEdit="1"/>
              </p:cNvSpPr>
              <p:nvPr/>
            </p:nvSpPr>
            <p:spPr>
              <a:xfrm>
                <a:off x="521220" y="4193081"/>
                <a:ext cx="4620406" cy="751552"/>
              </a:xfrm>
              <a:prstGeom prst="rect">
                <a:avLst/>
              </a:prstGeom>
              <a:blipFill>
                <a:blip r:embed="rId4"/>
                <a:stretch>
                  <a:fillRect l="-2774" b="-10569"/>
                </a:stretch>
              </a:blipFill>
            </p:spPr>
            <p:txBody>
              <a:bodyPr/>
              <a:lstStyle/>
              <a:p>
                <a:r>
                  <a:rPr lang="fr-FR">
                    <a:noFill/>
                  </a:rPr>
                  <a:t> </a:t>
                </a:r>
              </a:p>
            </p:txBody>
          </p:sp>
        </mc:Fallback>
      </mc:AlternateContent>
      <p:sp>
        <p:nvSpPr>
          <p:cNvPr id="20" name="TextBox 19">
            <a:extLst>
              <a:ext uri="{FF2B5EF4-FFF2-40B4-BE49-F238E27FC236}">
                <a16:creationId xmlns:a16="http://schemas.microsoft.com/office/drawing/2014/main" id="{67D2C68F-F88C-4F60-9407-0F3F53FCAD05}"/>
              </a:ext>
            </a:extLst>
          </p:cNvPr>
          <p:cNvSpPr txBox="1"/>
          <p:nvPr/>
        </p:nvSpPr>
        <p:spPr>
          <a:xfrm>
            <a:off x="521220" y="1570689"/>
            <a:ext cx="11107796" cy="528222"/>
          </a:xfrm>
          <a:prstGeom prst="rect">
            <a:avLst/>
          </a:prstGeom>
          <a:noFill/>
        </p:spPr>
        <p:txBody>
          <a:bodyPr wrap="square">
            <a:spAutoFit/>
          </a:bodyPr>
          <a:lstStyle/>
          <a:p>
            <a:pPr lvl="0">
              <a:lnSpc>
                <a:spcPct val="107000"/>
              </a:lnSpc>
              <a:spcAft>
                <a:spcPts val="800"/>
              </a:spcAft>
              <a:defRPr/>
            </a:pPr>
            <a:r>
              <a:rPr lang="fr-FR" sz="2800" dirty="0">
                <a:solidFill>
                  <a:prstClr val="black">
                    <a:lumMod val="65000"/>
                    <a:lumOff val="35000"/>
                  </a:prstClr>
                </a:solidFill>
                <a:latin typeface="Comic Sans MS"/>
                <a:ea typeface="Times New Roman" panose="02020603050405020304" pitchFamily="18" charset="0"/>
                <a:cs typeface="Times New Roman" panose="02020603050405020304" pitchFamily="18" charset="0"/>
              </a:rPr>
              <a:t>Pour trouver la fraction d'un nombre, nous suivons deux étapes </a:t>
            </a:r>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Times New Roman" panose="02020603050405020304" pitchFamily="18" charset="0"/>
                <a:cs typeface="Times New Roman" panose="02020603050405020304" pitchFamily="18" charset="0"/>
                <a:sym typeface="Arial"/>
              </a:rPr>
              <a:t>:</a:t>
            </a:r>
          </a:p>
        </p:txBody>
      </p:sp>
      <p:sp>
        <p:nvSpPr>
          <p:cNvPr id="19" name="TextBox 18">
            <a:extLst>
              <a:ext uri="{FF2B5EF4-FFF2-40B4-BE49-F238E27FC236}">
                <a16:creationId xmlns:a16="http://schemas.microsoft.com/office/drawing/2014/main" id="{513D5CE7-2DD5-42CE-AD37-18DCFB90198C}"/>
              </a:ext>
            </a:extLst>
          </p:cNvPr>
          <p:cNvSpPr txBox="1"/>
          <p:nvPr/>
        </p:nvSpPr>
        <p:spPr>
          <a:xfrm>
            <a:off x="1001871" y="2364361"/>
            <a:ext cx="10465604" cy="466025"/>
          </a:xfrm>
          <a:prstGeom prst="rect">
            <a:avLst/>
          </a:prstGeom>
          <a:noFill/>
        </p:spPr>
        <p:txBody>
          <a:bodyPr wrap="square">
            <a:spAutoFit/>
          </a:bodyPr>
          <a:lstStyle/>
          <a:p>
            <a:pPr marL="342900" indent="-342900">
              <a:lnSpc>
                <a:spcPct val="107000"/>
              </a:lnSpc>
              <a:spcAft>
                <a:spcPts val="800"/>
              </a:spcAft>
              <a:buFont typeface="Arial" panose="020B0604020202020204" pitchFamily="34" charset="0"/>
              <a:buChar char="•"/>
            </a:pPr>
            <a:r>
              <a:rPr lang="fr-FR" sz="2400" dirty="0">
                <a:solidFill>
                  <a:schemeClr val="tx1">
                    <a:lumMod val="65000"/>
                    <a:lumOff val="35000"/>
                  </a:schemeClr>
                </a:solidFill>
                <a:latin typeface="+mn-lt"/>
                <a:ea typeface="Times New Roman" panose="02020603050405020304" pitchFamily="18" charset="0"/>
                <a:cs typeface="Arial" panose="020B0604020202020204" pitchFamily="34" charset="0"/>
              </a:rPr>
              <a:t>D'abord, nous divisons le nombre par le dénominateur de la fraction.</a:t>
            </a:r>
          </a:p>
        </p:txBody>
      </p:sp>
      <p:sp>
        <p:nvSpPr>
          <p:cNvPr id="21" name="TextBox 20">
            <a:extLst>
              <a:ext uri="{FF2B5EF4-FFF2-40B4-BE49-F238E27FC236}">
                <a16:creationId xmlns:a16="http://schemas.microsoft.com/office/drawing/2014/main" id="{7F5A00E3-0116-4DDD-862D-9B575EFA0A44}"/>
              </a:ext>
            </a:extLst>
          </p:cNvPr>
          <p:cNvSpPr txBox="1"/>
          <p:nvPr/>
        </p:nvSpPr>
        <p:spPr>
          <a:xfrm>
            <a:off x="1016346" y="3027674"/>
            <a:ext cx="10076376" cy="861198"/>
          </a:xfrm>
          <a:prstGeom prst="rect">
            <a:avLst/>
          </a:prstGeom>
          <a:noFill/>
        </p:spPr>
        <p:txBody>
          <a:bodyPr wrap="square">
            <a:spAutoFit/>
          </a:bodyPr>
          <a:lstStyle/>
          <a:p>
            <a:pPr marL="342900" indent="-342900">
              <a:lnSpc>
                <a:spcPct val="107000"/>
              </a:lnSpc>
              <a:spcAft>
                <a:spcPts val="800"/>
              </a:spcAft>
              <a:buFont typeface="Arial" panose="020B0604020202020204" pitchFamily="34" charset="0"/>
              <a:buChar char="•"/>
            </a:pPr>
            <a:r>
              <a:rPr lang="fr-FR" sz="2400" dirty="0">
                <a:solidFill>
                  <a:schemeClr val="tx1">
                    <a:lumMod val="65000"/>
                    <a:lumOff val="35000"/>
                  </a:schemeClr>
                </a:solidFill>
                <a:latin typeface="+mn-lt"/>
                <a:ea typeface="Times New Roman" panose="02020603050405020304" pitchFamily="18" charset="0"/>
                <a:cs typeface="Arial" panose="020B0604020202020204" pitchFamily="34" charset="0"/>
              </a:rPr>
              <a:t>Puis nous multiplions le résultat ainsi obtenu par le numérateur de la fraction.</a:t>
            </a:r>
          </a:p>
        </p:txBody>
      </p:sp>
      <p:sp>
        <p:nvSpPr>
          <p:cNvPr id="22" name="TextBox 21">
            <a:extLst>
              <a:ext uri="{FF2B5EF4-FFF2-40B4-BE49-F238E27FC236}">
                <a16:creationId xmlns:a16="http://schemas.microsoft.com/office/drawing/2014/main" id="{55609124-6EDE-45E7-B49E-53CA04BAF450}"/>
              </a:ext>
            </a:extLst>
          </p:cNvPr>
          <p:cNvSpPr txBox="1"/>
          <p:nvPr/>
        </p:nvSpPr>
        <p:spPr>
          <a:xfrm>
            <a:off x="2057400" y="5104624"/>
            <a:ext cx="1900004" cy="464935"/>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tx1">
                    <a:lumMod val="65000"/>
                    <a:lumOff val="35000"/>
                  </a:schemeClr>
                </a:solidFill>
                <a:effectLst/>
                <a:latin typeface="+mn-lt"/>
                <a:ea typeface="Times New Roman" panose="02020603050405020304" pitchFamily="18" charset="0"/>
                <a:cs typeface="Times New Roman" panose="02020603050405020304" pitchFamily="18" charset="0"/>
              </a:rPr>
              <a:t>42 ÷ 7 = 6</a:t>
            </a:r>
            <a:endParaRPr lang="en-US" sz="20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3C8B1A83-CF04-43C8-93C7-34171BAA6510}"/>
                  </a:ext>
                </a:extLst>
              </p:cNvPr>
              <p:cNvSpPr txBox="1"/>
              <p:nvPr/>
            </p:nvSpPr>
            <p:spPr>
              <a:xfrm>
                <a:off x="2057400" y="5853664"/>
                <a:ext cx="6093500" cy="466025"/>
              </a:xfrm>
              <a:prstGeom prst="rect">
                <a:avLst/>
              </a:prstGeom>
              <a:noFill/>
            </p:spPr>
            <p:txBody>
              <a:bodyPr wrap="square">
                <a:spAutoFit/>
              </a:bodyPr>
              <a:lstStyle/>
              <a:p>
                <a:pPr marL="0" marR="0">
                  <a:lnSpc>
                    <a:spcPct val="107000"/>
                  </a:lnSpc>
                  <a:spcBef>
                    <a:spcPts val="0"/>
                  </a:spcBef>
                  <a:spcAft>
                    <a:spcPts val="800"/>
                  </a:spcAft>
                </a:pPr>
                <a:r>
                  <a:rPr lang="en-US" sz="2400" dirty="0">
                    <a:solidFill>
                      <a:schemeClr val="tx1">
                        <a:lumMod val="65000"/>
                        <a:lumOff val="35000"/>
                      </a:schemeClr>
                    </a:solidFill>
                    <a:effectLst/>
                    <a:latin typeface="+mn-lt"/>
                    <a:ea typeface="Times New Roman" panose="02020603050405020304" pitchFamily="18" charset="0"/>
                    <a:cs typeface="Times New Roman" panose="02020603050405020304" pitchFamily="18" charset="0"/>
                  </a:rPr>
                  <a:t>6 </a:t>
                </a:r>
                <a14:m>
                  <m:oMath xmlns:m="http://schemas.openxmlformats.org/officeDocument/2006/math">
                    <m:r>
                      <a:rPr lang="en-US" sz="2400" i="1" dirty="0" smtClean="0">
                        <a:solidFill>
                          <a:schemeClr val="tx1">
                            <a:lumMod val="65000"/>
                            <a:lumOff val="35000"/>
                          </a:schemeClr>
                        </a:solidFill>
                        <a:effectLst/>
                        <a:latin typeface="Cambria Math" panose="02040503050406030204" pitchFamily="18" charset="0"/>
                        <a:ea typeface="Cambria Math" panose="02040503050406030204" pitchFamily="18" charset="0"/>
                        <a:cs typeface="Times New Roman" panose="02020603050405020304" pitchFamily="18" charset="0"/>
                      </a:rPr>
                      <m:t>×</m:t>
                    </m:r>
                  </m:oMath>
                </a14:m>
                <a:r>
                  <a:rPr lang="en-US" sz="2400" dirty="0">
                    <a:solidFill>
                      <a:schemeClr val="tx1">
                        <a:lumMod val="65000"/>
                        <a:lumOff val="35000"/>
                      </a:schemeClr>
                    </a:solidFill>
                    <a:effectLst/>
                    <a:latin typeface="+mn-lt"/>
                    <a:ea typeface="Times New Roman" panose="02020603050405020304" pitchFamily="18" charset="0"/>
                    <a:cs typeface="Times New Roman" panose="02020603050405020304" pitchFamily="18" charset="0"/>
                  </a:rPr>
                  <a:t> 5 = 30</a:t>
                </a:r>
                <a:endParaRPr lang="en-US" sz="20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mc:Choice>
        <mc:Fallback xmlns="">
          <p:sp>
            <p:nvSpPr>
              <p:cNvPr id="23" name="TextBox 22">
                <a:extLst>
                  <a:ext uri="{FF2B5EF4-FFF2-40B4-BE49-F238E27FC236}">
                    <a16:creationId xmlns:a16="http://schemas.microsoft.com/office/drawing/2014/main" id="{3C8B1A83-CF04-43C8-93C7-34171BAA6510}"/>
                  </a:ext>
                </a:extLst>
              </p:cNvPr>
              <p:cNvSpPr txBox="1">
                <a:spLocks noRot="1" noChangeAspect="1" noMove="1" noResize="1" noEditPoints="1" noAdjustHandles="1" noChangeArrowheads="1" noChangeShapeType="1" noTextEdit="1"/>
              </p:cNvSpPr>
              <p:nvPr/>
            </p:nvSpPr>
            <p:spPr>
              <a:xfrm>
                <a:off x="2057400" y="5853664"/>
                <a:ext cx="6093500" cy="466025"/>
              </a:xfrm>
              <a:prstGeom prst="rect">
                <a:avLst/>
              </a:prstGeom>
              <a:blipFill>
                <a:blip r:embed="rId5"/>
                <a:stretch>
                  <a:fillRect l="-1602" t="-9091" b="-28571"/>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47F38931-61AE-4DAD-A688-9FB23D20177E}"/>
                  </a:ext>
                </a:extLst>
              </p:cNvPr>
              <p:cNvSpPr txBox="1"/>
              <p:nvPr/>
            </p:nvSpPr>
            <p:spPr>
              <a:xfrm>
                <a:off x="6241908" y="4944633"/>
                <a:ext cx="2788170" cy="90903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fr-FR" sz="2800" i="1" smtClean="0">
                              <a:solidFill>
                                <a:schemeClr val="tx1">
                                  <a:lumMod val="65000"/>
                                  <a:lumOff val="35000"/>
                                </a:schemeClr>
                              </a:solidFill>
                              <a:latin typeface="Cambria Math" panose="02040503050406030204" pitchFamily="18" charset="0"/>
                            </a:rPr>
                          </m:ctrlPr>
                        </m:fPr>
                        <m:num>
                          <m:r>
                            <a:rPr lang="fr-FR" sz="2800">
                              <a:solidFill>
                                <a:schemeClr val="tx1">
                                  <a:lumMod val="65000"/>
                                  <a:lumOff val="35000"/>
                                </a:schemeClr>
                              </a:solidFill>
                              <a:latin typeface="Cambria Math" panose="02040503050406030204" pitchFamily="18" charset="0"/>
                            </a:rPr>
                            <m:t>5</m:t>
                          </m:r>
                        </m:num>
                        <m:den>
                          <m:r>
                            <a:rPr lang="fr-FR" sz="2800" i="0">
                              <a:solidFill>
                                <a:schemeClr val="tx1">
                                  <a:lumMod val="65000"/>
                                  <a:lumOff val="35000"/>
                                </a:schemeClr>
                              </a:solidFill>
                              <a:latin typeface="Cambria Math" panose="02040503050406030204" pitchFamily="18" charset="0"/>
                            </a:rPr>
                            <m:t>7</m:t>
                          </m:r>
                        </m:den>
                      </m:f>
                      <m:r>
                        <a:rPr lang="fr-FR" sz="2800" i="0">
                          <a:solidFill>
                            <a:schemeClr val="tx1">
                              <a:lumMod val="65000"/>
                              <a:lumOff val="35000"/>
                            </a:schemeClr>
                          </a:solidFill>
                          <a:latin typeface="Cambria Math" panose="02040503050406030204" pitchFamily="18" charset="0"/>
                        </a:rPr>
                        <m:t> </m:t>
                      </m:r>
                      <m:r>
                        <m:rPr>
                          <m:sty m:val="p"/>
                        </m:rPr>
                        <a:rPr lang="en-US" sz="2800" b="0" i="0" smtClean="0">
                          <a:solidFill>
                            <a:schemeClr val="tx1">
                              <a:lumMod val="65000"/>
                              <a:lumOff val="35000"/>
                            </a:schemeClr>
                          </a:solidFill>
                          <a:latin typeface="Cambria Math" panose="02040503050406030204" pitchFamily="18" charset="0"/>
                        </a:rPr>
                        <m:t>de</m:t>
                      </m:r>
                      <m:r>
                        <a:rPr lang="fr-FR" sz="2800" i="0">
                          <a:solidFill>
                            <a:schemeClr val="tx1">
                              <a:lumMod val="65000"/>
                              <a:lumOff val="35000"/>
                            </a:schemeClr>
                          </a:solidFill>
                          <a:latin typeface="Cambria Math" panose="02040503050406030204" pitchFamily="18" charset="0"/>
                        </a:rPr>
                        <m:t> 42=30</m:t>
                      </m:r>
                    </m:oMath>
                  </m:oMathPara>
                </a14:m>
                <a:endParaRPr lang="fr-FR" sz="2800" dirty="0">
                  <a:solidFill>
                    <a:schemeClr val="tx1">
                      <a:lumMod val="65000"/>
                      <a:lumOff val="35000"/>
                    </a:schemeClr>
                  </a:solidFill>
                  <a:latin typeface="+mn-lt"/>
                </a:endParaRPr>
              </a:p>
            </p:txBody>
          </p:sp>
        </mc:Choice>
        <mc:Fallback xmlns="">
          <p:sp>
            <p:nvSpPr>
              <p:cNvPr id="24" name="TextBox 23">
                <a:extLst>
                  <a:ext uri="{FF2B5EF4-FFF2-40B4-BE49-F238E27FC236}">
                    <a16:creationId xmlns:a16="http://schemas.microsoft.com/office/drawing/2014/main" id="{47F38931-61AE-4DAD-A688-9FB23D20177E}"/>
                  </a:ext>
                </a:extLst>
              </p:cNvPr>
              <p:cNvSpPr txBox="1">
                <a:spLocks noRot="1" noChangeAspect="1" noMove="1" noResize="1" noEditPoints="1" noAdjustHandles="1" noChangeArrowheads="1" noChangeShapeType="1" noTextEdit="1"/>
              </p:cNvSpPr>
              <p:nvPr/>
            </p:nvSpPr>
            <p:spPr>
              <a:xfrm>
                <a:off x="6241908" y="4944633"/>
                <a:ext cx="2788170" cy="909031"/>
              </a:xfrm>
              <a:prstGeom prst="rect">
                <a:avLst/>
              </a:prstGeom>
              <a:blipFill>
                <a:blip r:embed="rId6"/>
                <a:stretch>
                  <a:fillRect/>
                </a:stretch>
              </a:blipFill>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1983712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0" grpId="0"/>
      <p:bldP spid="19" grpId="0"/>
      <p:bldP spid="21" grpId="0"/>
      <p:bldP spid="22" grpId="0"/>
      <p:bldP spid="23" grpId="0"/>
      <p:bldP spid="24"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22"/>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52C9AE0-2863-482C-91B6-D8A991EB5B04}">
  <ds:schemaRefs>
    <ds:schemaRef ds:uri="http://www.w3.org/XML/1998/namespace"/>
    <ds:schemaRef ds:uri="http://schemas.microsoft.com/office/2006/documentManagement/types"/>
    <ds:schemaRef ds:uri="http://purl.org/dc/elements/1.1/"/>
    <ds:schemaRef ds:uri="http://schemas.openxmlformats.org/package/2006/metadata/core-properties"/>
    <ds:schemaRef ds:uri="http://purl.org/dc/terms/"/>
    <ds:schemaRef ds:uri="d23d726e-30b8-4020-9bcc-ea20acae9033"/>
    <ds:schemaRef ds:uri="http://purl.org/dc/dcmitype/"/>
    <ds:schemaRef ds:uri="http://schemas.microsoft.com/office/infopath/2007/PartnerControls"/>
    <ds:schemaRef ds:uri="20540652-c8d4-4907-a72c-8ae251fa5497"/>
    <ds:schemaRef ds:uri="http://schemas.microsoft.com/office/2006/metadata/properties"/>
  </ds:schemaRefs>
</ds:datastoreItem>
</file>

<file path=customXml/itemProps2.xml><?xml version="1.0" encoding="utf-8"?>
<ds:datastoreItem xmlns:ds="http://schemas.openxmlformats.org/officeDocument/2006/customXml" ds:itemID="{939FD1F8-8DD6-4C86-8A2D-CCF0DC963868}"/>
</file>

<file path=customXml/itemProps3.xml><?xml version="1.0" encoding="utf-8"?>
<ds:datastoreItem xmlns:ds="http://schemas.openxmlformats.org/officeDocument/2006/customXml" ds:itemID="{EF8EDB57-09A0-4C29-BC94-3E9320684E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7231</TotalTime>
  <Words>2751</Words>
  <Application>Microsoft Office PowerPoint</Application>
  <PresentationFormat>Widescreen</PresentationFormat>
  <Paragraphs>291</Paragraphs>
  <Slides>22</Slides>
  <Notes>21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Arial</vt:lpstr>
      <vt:lpstr>Calibri</vt:lpstr>
      <vt:lpstr>Cambria Math</vt:lpstr>
      <vt:lpstr>Comic Sans MS</vt:lpstr>
      <vt:lpstr>Neo Sans</vt:lpstr>
      <vt:lpstr>Noto Sans Symbols</vt:lpstr>
      <vt:lpstr>Segoe UI</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1105</cp:revision>
  <dcterms:created xsi:type="dcterms:W3CDTF">2020-11-03T06:34:51Z</dcterms:created>
  <dcterms:modified xsi:type="dcterms:W3CDTF">2023-09-29T07:19:57Z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32800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