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3"/>
  </p:notesMasterIdLst>
  <p:sldIdLst>
    <p:sldId id="437" r:id="rId2"/>
    <p:sldId id="409" r:id="rId3"/>
    <p:sldId id="461" r:id="rId4"/>
    <p:sldId id="462" r:id="rId5"/>
    <p:sldId id="463" r:id="rId6"/>
    <p:sldId id="464" r:id="rId7"/>
    <p:sldId id="465" r:id="rId8"/>
    <p:sldId id="466" r:id="rId9"/>
    <p:sldId id="467" r:id="rId10"/>
    <p:sldId id="468" r:id="rId11"/>
    <p:sldId id="469" r:id="rId12"/>
    <p:sldId id="470" r:id="rId13"/>
    <p:sldId id="471" r:id="rId14"/>
    <p:sldId id="472" r:id="rId15"/>
    <p:sldId id="473" r:id="rId16"/>
    <p:sldId id="474" r:id="rId17"/>
    <p:sldId id="475" r:id="rId18"/>
    <p:sldId id="476" r:id="rId19"/>
    <p:sldId id="477" r:id="rId20"/>
    <p:sldId id="478" r:id="rId21"/>
    <p:sldId id="61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a Ismail" initials="HI" lastIdx="37" clrIdx="0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2" name="Tharwat Abed El Sater" initials="TAES" lastIdx="121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eva kozma" initials="ek" lastIdx="13" clrIdx="2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4" name="Marianna Ramadan" initials="MR" lastIdx="1" clrIdx="3">
    <p:extLst>
      <p:ext uri="{19B8F6BF-5375-455C-9EA6-DF929625EA0E}">
        <p15:presenceInfo xmlns:p15="http://schemas.microsoft.com/office/powerpoint/2012/main" userId="S::Marianna.Ramadan@qitabi.org::41cdf6fd-fa0c-4c3a-a02d-03e9d05209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28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09" autoAdjust="0"/>
    <p:restoredTop sz="94660"/>
  </p:normalViewPr>
  <p:slideViewPr>
    <p:cSldViewPr snapToGrid="0">
      <p:cViewPr varScale="1">
        <p:scale>
          <a:sx n="81" d="100"/>
          <a:sy n="81" d="100"/>
        </p:scale>
        <p:origin x="3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7D6FD-6205-4704-95D8-441D28A3170A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CAF8E-7761-478A-AE7F-69FFC98D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0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77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يُفَضَّلُ أَنْ يَعْرِضَ الْمُعَلِّمُ الْإجابَةَ الصَّحيحَةَ وَيُزَوِّدَ الْمُتَعَلِّمَ بِالتَّغْذِيَةِ الرّاجِعَةِ الْمُفيدَةِ.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263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69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29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383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09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31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313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456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542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56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7592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585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29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E603A-2523-4420-A394-28C5B8FD7634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162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4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08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18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07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0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1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2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3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4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5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6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96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444433" y="2721114"/>
            <a:ext cx="2323163" cy="92333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جَبَلٌ</a:t>
            </a:r>
            <a:endParaRPr lang="ar-LB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30464" y="4402952"/>
            <a:ext cx="973343" cy="923330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رَجُلٌ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5999" y="2721114"/>
            <a:ext cx="1042273" cy="923330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جِسْرٌ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198217" y="4402952"/>
            <a:ext cx="848310" cy="923330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ثَلْجٌ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861587" y="2721114"/>
            <a:ext cx="1184940" cy="923330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شَجَرَةٌ</a:t>
            </a:r>
            <a:endParaRPr lang="en-US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21DE0C-732F-404F-9BD3-9057533B8205}"/>
              </a:ext>
            </a:extLst>
          </p:cNvPr>
          <p:cNvSpPr/>
          <p:nvPr/>
        </p:nvSpPr>
        <p:spPr>
          <a:xfrm>
            <a:off x="2833437" y="4402952"/>
            <a:ext cx="1545156" cy="92333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دَرَجٌ</a:t>
            </a:r>
          </a:p>
        </p:txBody>
      </p:sp>
      <p:sp>
        <p:nvSpPr>
          <p:cNvPr id="16" name="Title 4">
            <a:extLst>
              <a:ext uri="{FF2B5EF4-FFF2-40B4-BE49-F238E27FC236}">
                <a16:creationId xmlns:a16="http://schemas.microsoft.com/office/drawing/2014/main" id="{A02DF25F-1F0B-4F81-A3BF-6748035D652D}"/>
              </a:ext>
            </a:extLst>
          </p:cNvPr>
          <p:cNvSpPr txBox="1">
            <a:spLocks/>
          </p:cNvSpPr>
          <p:nvPr/>
        </p:nvSpPr>
        <p:spPr>
          <a:xfrm>
            <a:off x="586051" y="966361"/>
            <a:ext cx="11019895" cy="113071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 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أَوَّلِ، وَوَسَطِ، وَآخِرِ الْكَلِمَةِ</a:t>
            </a:r>
            <a: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826EDB-6A19-403B-A130-BFA0021DF400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7D945C8F-C8CD-4CB4-9689-9E4EC2782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362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000"/>
    </mc:Choice>
    <mc:Fallback xmlns="">
      <p:transition spd="slow" advTm="4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9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07877" y="1130097"/>
            <a:ext cx="7203771" cy="517484"/>
          </a:xfrm>
          <a:noFill/>
        </p:spPr>
        <p:txBody>
          <a:bodyPr vert="horz" lIns="68580" tIns="34290" rIns="68580" bIns="34290" rtlCol="0" anchor="ctr">
            <a:no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اُرْبُطوا الْكَلِمَةَ بِالْحَرْفِ الْمُناسِبِ (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  جُ  جِ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):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6" name="Content Placeholder 6"/>
          <p:cNvGraphicFramePr>
            <a:graphicFrameLocks/>
          </p:cNvGraphicFramePr>
          <p:nvPr/>
        </p:nvGraphicFramePr>
        <p:xfrm>
          <a:off x="1400135" y="2036013"/>
          <a:ext cx="3803640" cy="3691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628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جَ</a:t>
                      </a:r>
                      <a:endParaRPr lang="ar-LB" sz="40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جُ</a:t>
                      </a:r>
                      <a:endParaRPr lang="ar-LB" sz="44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جِ</a:t>
                      </a:r>
                      <a:endParaRPr lang="en-US" sz="44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9008243" y="2293379"/>
            <a:ext cx="9460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جِسْرٌ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953741" y="3470602"/>
            <a:ext cx="10005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جُنودٌ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008243" y="4788168"/>
            <a:ext cx="9076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جَبَلٌ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B01329-2087-4DD8-97C0-EE6544051D40}"/>
              </a:ext>
            </a:extLst>
          </p:cNvPr>
          <p:cNvCxnSpPr>
            <a:cxnSpLocks/>
          </p:cNvCxnSpPr>
          <p:nvPr/>
        </p:nvCxnSpPr>
        <p:spPr>
          <a:xfrm flipH="1">
            <a:off x="3742007" y="3939822"/>
            <a:ext cx="5018171" cy="2032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6EECE3F-EBC9-447A-93AA-A803F82C89FE}"/>
              </a:ext>
            </a:extLst>
          </p:cNvPr>
          <p:cNvCxnSpPr>
            <a:cxnSpLocks/>
          </p:cNvCxnSpPr>
          <p:nvPr/>
        </p:nvCxnSpPr>
        <p:spPr>
          <a:xfrm flipH="1">
            <a:off x="3742007" y="2743200"/>
            <a:ext cx="5018172" cy="262835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17F43FE-5922-4CBC-AF02-B36D5761EB38}"/>
              </a:ext>
            </a:extLst>
          </p:cNvPr>
          <p:cNvCxnSpPr>
            <a:cxnSpLocks/>
          </p:cNvCxnSpPr>
          <p:nvPr/>
        </p:nvCxnSpPr>
        <p:spPr>
          <a:xfrm flipH="1" flipV="1">
            <a:off x="3742007" y="2923822"/>
            <a:ext cx="5018171" cy="223520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53395843-0B01-414C-A0B2-2047D15CA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7A8F7D3-ADFA-4755-B596-454821FC2BCF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036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00"/>
    </mc:Choice>
    <mc:Fallback xmlns="">
      <p:transition spd="slow" advTm="3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9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4418" y="1113082"/>
            <a:ext cx="8332631" cy="1286481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اُكْتُبوا الْحَرْفَ النّاقِصَ:</a:t>
            </a:r>
            <a:b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مِثالٌ: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63428" y="4647934"/>
            <a:ext cx="3039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....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ـزَرَةٌ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Cloud 3"/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جــ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7A7A45-F6B9-4206-A416-5DA8562F9C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844" y="2002231"/>
            <a:ext cx="2411276" cy="241127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7D22B2-C01F-421B-92DB-F533BEBA80D1}"/>
              </a:ext>
            </a:extLst>
          </p:cNvPr>
          <p:cNvSpPr txBox="1"/>
          <p:nvPr/>
        </p:nvSpPr>
        <p:spPr>
          <a:xfrm>
            <a:off x="8644154" y="4637048"/>
            <a:ext cx="628255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جَـ</a:t>
            </a:r>
            <a:endParaRPr lang="ar-LB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1108" y="6256281"/>
            <a:ext cx="2709333" cy="338658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 كتابةً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4EAC23-82D1-4F68-A380-00C04FAA445E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1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"/>
    </mc:Choice>
    <mc:Fallback xmlns="">
      <p:transition spd="slow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66452" y="4544332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ـبَلٌ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D2FE1D-B2C5-4852-AF97-DFA0F70916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923" y="1964471"/>
            <a:ext cx="2359358" cy="2358224"/>
          </a:xfrm>
          <a:prstGeom prst="rect">
            <a:avLst/>
          </a:prstGeom>
        </p:spPr>
      </p:pic>
      <p:sp>
        <p:nvSpPr>
          <p:cNvPr id="11" name="Cloud 10">
            <a:extLst>
              <a:ext uri="{FF2B5EF4-FFF2-40B4-BE49-F238E27FC236}">
                <a16:creationId xmlns:a16="http://schemas.microsoft.com/office/drawing/2014/main" id="{A54FB9CE-2FFD-4D3C-8C1E-D2D8B2930330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جــ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D1DFC6-9FCC-4C50-AEEE-0DFB080881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02C156-FED5-40CA-898D-4287021F165D}"/>
              </a:ext>
            </a:extLst>
          </p:cNvPr>
          <p:cNvSpPr txBox="1"/>
          <p:nvPr/>
        </p:nvSpPr>
        <p:spPr>
          <a:xfrm>
            <a:off x="8406483" y="4546809"/>
            <a:ext cx="799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جَـ</a:t>
            </a:r>
            <a:endParaRPr lang="en-US" sz="5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34DD17-3232-45F5-9D73-B4970D432E87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2F90588F-DA6A-42E5-ACAD-13122D96DAC6}"/>
              </a:ext>
            </a:extLst>
          </p:cNvPr>
          <p:cNvSpPr txBox="1">
            <a:spLocks/>
          </p:cNvSpPr>
          <p:nvPr/>
        </p:nvSpPr>
        <p:spPr>
          <a:xfrm>
            <a:off x="401108" y="6256281"/>
            <a:ext cx="2709333" cy="338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 كتابةً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513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4D44DC3-11FF-40B4-8087-BE165BA3AA78}"/>
              </a:ext>
            </a:extLst>
          </p:cNvPr>
          <p:cNvSpPr txBox="1"/>
          <p:nvPr/>
        </p:nvSpPr>
        <p:spPr>
          <a:xfrm>
            <a:off x="6885325" y="4415378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دَرَ</a:t>
            </a:r>
            <a:r>
              <a:rPr lang="ar-LB" sz="36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en-US" sz="36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</a:t>
            </a:r>
            <a:r>
              <a:rPr lang="ar-LB" sz="36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  </a:t>
            </a:r>
            <a:endParaRPr lang="en-US" sz="5400" b="1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861C923E-2F33-4142-93F9-0B5451A738F7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جـــ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60D385-B92B-4628-B650-702FA8B3C8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FFA7C9-CF39-4530-AA5C-B650CE61C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923" y="1963904"/>
            <a:ext cx="2359358" cy="23593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E036A04-9A6C-4049-9746-AAFCCEC42E92}"/>
              </a:ext>
            </a:extLst>
          </p:cNvPr>
          <p:cNvSpPr txBox="1"/>
          <p:nvPr/>
        </p:nvSpPr>
        <p:spPr>
          <a:xfrm>
            <a:off x="7913002" y="4460736"/>
            <a:ext cx="1147199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جٌ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F9426A-751F-47E9-A228-976948D3CBB7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C57A194C-2375-485A-8B28-E0163DA4B5BB}"/>
              </a:ext>
            </a:extLst>
          </p:cNvPr>
          <p:cNvSpPr txBox="1">
            <a:spLocks/>
          </p:cNvSpPr>
          <p:nvPr/>
        </p:nvSpPr>
        <p:spPr>
          <a:xfrm>
            <a:off x="401108" y="6256281"/>
            <a:ext cx="2709333" cy="338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 كتابةً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013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 animBg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70727D71-DCA4-4505-AE5E-4071A08B17CC}"/>
              </a:ext>
            </a:extLst>
          </p:cNvPr>
          <p:cNvSpPr txBox="1"/>
          <p:nvPr/>
        </p:nvSpPr>
        <p:spPr>
          <a:xfrm>
            <a:off x="6917149" y="4383424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ثَلْـ </a:t>
            </a:r>
            <a:r>
              <a:rPr lang="ar-LB" sz="32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…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587A8993-D45D-45D5-A3A9-B68F55EBE994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جــ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ــج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03F130-3BD9-41CB-B69E-EF1A20E8BF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87B021-48DE-4979-B376-7C3C0939AE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923" y="1963904"/>
            <a:ext cx="2359357" cy="23593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2F5EDEC-E2CB-495F-9D0E-C0A8C5AE059C}"/>
              </a:ext>
            </a:extLst>
          </p:cNvPr>
          <p:cNvSpPr txBox="1"/>
          <p:nvPr/>
        </p:nvSpPr>
        <p:spPr>
          <a:xfrm>
            <a:off x="7924800" y="4375094"/>
            <a:ext cx="1007039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ــجٌ</a:t>
            </a:r>
            <a:endParaRPr lang="en-US" sz="5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263264B-7AB5-43F1-AC6D-942BE08754C0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082702D9-CC1E-454F-89EF-10F6580A86C1}"/>
              </a:ext>
            </a:extLst>
          </p:cNvPr>
          <p:cNvSpPr txBox="1">
            <a:spLocks/>
          </p:cNvSpPr>
          <p:nvPr/>
        </p:nvSpPr>
        <p:spPr>
          <a:xfrm>
            <a:off x="401108" y="6256281"/>
            <a:ext cx="2709333" cy="338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 كتابةً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198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0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F86F302-03A6-4EEA-B950-12BA1F9FDC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96" y="1762432"/>
            <a:ext cx="2359152" cy="236041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88468A1-CE4A-4647-B2E1-DFBC0F473F8D}"/>
              </a:ext>
            </a:extLst>
          </p:cNvPr>
          <p:cNvSpPr txBox="1"/>
          <p:nvPr/>
        </p:nvSpPr>
        <p:spPr>
          <a:xfrm>
            <a:off x="6912221" y="4274313"/>
            <a:ext cx="3654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400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sz="5400" dirty="0"/>
              <a:t>شَـ</a:t>
            </a:r>
            <a:r>
              <a:rPr lang="ar-LB" sz="5400" dirty="0">
                <a:solidFill>
                  <a:srgbClr val="C00000"/>
                </a:solidFill>
              </a:rPr>
              <a:t>....</a:t>
            </a:r>
            <a:r>
              <a:rPr lang="ar-LB" sz="5400" dirty="0"/>
              <a:t>ـرَةٌ</a:t>
            </a:r>
            <a:endParaRPr lang="en-US" sz="5400" dirty="0"/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0A161EBF-9A5C-44B5-BAAB-9E20116A6D3A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ـجـ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A575CD-3958-4A72-8301-3C801A838E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CF4F5D5-FA1B-4509-BF6B-769BF785C3B4}"/>
              </a:ext>
            </a:extLst>
          </p:cNvPr>
          <p:cNvSpPr txBox="1"/>
          <p:nvPr/>
        </p:nvSpPr>
        <p:spPr>
          <a:xfrm>
            <a:off x="8371206" y="4274313"/>
            <a:ext cx="922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400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sz="5400" dirty="0">
                <a:solidFill>
                  <a:srgbClr val="C00000"/>
                </a:solidFill>
              </a:rPr>
              <a:t>ـجَـ</a:t>
            </a:r>
            <a:endParaRPr lang="en-US" sz="5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DD1DE9-6357-4E5B-935A-F8986FE56A5C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2DCE38C4-A77A-4801-9BA0-99235C5BC7CF}"/>
              </a:ext>
            </a:extLst>
          </p:cNvPr>
          <p:cNvSpPr txBox="1">
            <a:spLocks/>
          </p:cNvSpPr>
          <p:nvPr/>
        </p:nvSpPr>
        <p:spPr>
          <a:xfrm>
            <a:off x="401108" y="6256281"/>
            <a:ext cx="2709333" cy="338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 كتابةً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557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681062" y="4137674"/>
            <a:ext cx="1566800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حَــ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10028" y="4071425"/>
            <a:ext cx="8520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lang="en-US" sz="7200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83142" y="4137675"/>
            <a:ext cx="1097920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ـجَـ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21257" y="2747985"/>
            <a:ext cx="131478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حَجَرٌ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0618F5-532A-4C6B-B058-E4404DE6146D}"/>
              </a:ext>
            </a:extLst>
          </p:cNvPr>
          <p:cNvSpPr/>
          <p:nvPr/>
        </p:nvSpPr>
        <p:spPr>
          <a:xfrm>
            <a:off x="2077615" y="1141722"/>
            <a:ext cx="960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قَطِّعوا الْكَلِمَةَ إِلى مَقاطِعَ صَوْتِيَّةٍ: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4B0FFB0-7A34-4E31-B6C8-1863E7883B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98" y="1374463"/>
            <a:ext cx="4069264" cy="40692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89212" y="4137674"/>
            <a:ext cx="1566800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ـرٌ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48042" y="4071425"/>
            <a:ext cx="8520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lang="en-US" sz="7200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FED0F97-F013-4B58-8963-15DD6C844B0B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52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9" grpId="0"/>
      <p:bldP spid="14" grpId="0"/>
      <p:bldP spid="13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8814767" y="3995149"/>
            <a:ext cx="1240972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رَ</a:t>
            </a:r>
            <a:endParaRPr lang="en-US" sz="72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9529336" y="4016211"/>
            <a:ext cx="1240972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دَ</a:t>
            </a:r>
            <a:endParaRPr lang="en-US" sz="72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3F6AC8-4411-4AD0-83EA-10E2B9BBB8C4}"/>
              </a:ext>
            </a:extLst>
          </p:cNvPr>
          <p:cNvSpPr/>
          <p:nvPr/>
        </p:nvSpPr>
        <p:spPr>
          <a:xfrm>
            <a:off x="8422343" y="2205187"/>
            <a:ext cx="11641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دَرَجٌ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F8DEC25-36F1-4770-9EFC-4494342EDE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654" y="1384882"/>
            <a:ext cx="4088236" cy="40882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7958108" y="4040994"/>
            <a:ext cx="1240972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جٌ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6FD848-C2CF-41FF-91E1-9363EFE471F1}"/>
              </a:ext>
            </a:extLst>
          </p:cNvPr>
          <p:cNvSpPr txBox="1"/>
          <p:nvPr/>
        </p:nvSpPr>
        <p:spPr>
          <a:xfrm>
            <a:off x="9160645" y="3895933"/>
            <a:ext cx="5266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7200" b="1">
                <a:solidFill>
                  <a:srgbClr val="FF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defRPr>
            </a:lvl1pPr>
          </a:lstStyle>
          <a:p>
            <a:r>
              <a:rPr lang="ar-LB" sz="8800" b="0" dirty="0">
                <a:solidFill>
                  <a:srgbClr val="C00000"/>
                </a:solidFill>
              </a:rPr>
              <a:t>/</a:t>
            </a:r>
            <a:endParaRPr lang="en-US" sz="8800" b="0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6FD848-C2CF-41FF-91E1-9363EFE471F1}"/>
              </a:ext>
            </a:extLst>
          </p:cNvPr>
          <p:cNvSpPr txBox="1"/>
          <p:nvPr/>
        </p:nvSpPr>
        <p:spPr>
          <a:xfrm>
            <a:off x="8477756" y="3895933"/>
            <a:ext cx="5266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7200" b="1">
                <a:solidFill>
                  <a:srgbClr val="FF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defRPr>
            </a:lvl1pPr>
          </a:lstStyle>
          <a:p>
            <a:r>
              <a:rPr lang="ar-LB" sz="8800" b="0" dirty="0">
                <a:solidFill>
                  <a:srgbClr val="C00000"/>
                </a:solidFill>
              </a:rPr>
              <a:t>/</a:t>
            </a:r>
            <a:endParaRPr lang="en-US" sz="8800" b="0" dirty="0">
              <a:solidFill>
                <a:srgbClr val="C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29EB3B-E488-407C-97BA-6F835A92DCEC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319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  <p:bldP spid="14" grpId="0"/>
      <p:bldP spid="13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2FD32C3-6AA1-405F-AA38-95DC14011A57}"/>
              </a:ext>
            </a:extLst>
          </p:cNvPr>
          <p:cNvSpPr txBox="1"/>
          <p:nvPr/>
        </p:nvSpPr>
        <p:spPr>
          <a:xfrm>
            <a:off x="7792574" y="4777334"/>
            <a:ext cx="1497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/...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3058E1-DFB5-4294-A486-E089E961449D}"/>
              </a:ext>
            </a:extLst>
          </p:cNvPr>
          <p:cNvSpPr txBox="1"/>
          <p:nvPr/>
        </p:nvSpPr>
        <p:spPr>
          <a:xfrm>
            <a:off x="2329265" y="4880307"/>
            <a:ext cx="1356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 ...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2106880" y="3914638"/>
            <a:ext cx="10615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رَجُلٌ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9047082" y="3955400"/>
            <a:ext cx="104708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جَبَلٌ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26A50578-37F2-4133-9634-3C43263DF8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387" y="1520061"/>
            <a:ext cx="2395728" cy="2394577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B846639-7295-4A6B-912C-3821A24DF7E8}"/>
              </a:ext>
            </a:extLst>
          </p:cNvPr>
          <p:cNvSpPr txBox="1"/>
          <p:nvPr/>
        </p:nvSpPr>
        <p:spPr>
          <a:xfrm>
            <a:off x="9281944" y="4631147"/>
            <a:ext cx="1356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</a:t>
            </a:r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endParaRPr lang="en-US" sz="6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1" name="Content Placeholder 9">
            <a:extLst>
              <a:ext uri="{FF2B5EF4-FFF2-40B4-BE49-F238E27FC236}">
                <a16:creationId xmlns:a16="http://schemas.microsoft.com/office/drawing/2014/main" id="{8086C4A7-2B27-4FC4-9D33-FCFC062CF0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721" y="1521015"/>
            <a:ext cx="2393623" cy="239362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9580542-A207-4875-9076-51CE8E64532E}"/>
              </a:ext>
            </a:extLst>
          </p:cNvPr>
          <p:cNvSpPr txBox="1"/>
          <p:nvPr/>
        </p:nvSpPr>
        <p:spPr>
          <a:xfrm>
            <a:off x="862100" y="4873801"/>
            <a:ext cx="1497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/...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1FB83A-67B7-46B9-85BC-42E8720F726C}"/>
              </a:ext>
            </a:extLst>
          </p:cNvPr>
          <p:cNvSpPr txBox="1"/>
          <p:nvPr/>
        </p:nvSpPr>
        <p:spPr>
          <a:xfrm>
            <a:off x="9859301" y="4638379"/>
            <a:ext cx="737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جـَ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D3B06-DC5B-4369-A52E-10705BABC0B7}"/>
              </a:ext>
            </a:extLst>
          </p:cNvPr>
          <p:cNvSpPr txBox="1"/>
          <p:nvPr/>
        </p:nvSpPr>
        <p:spPr>
          <a:xfrm>
            <a:off x="9088534" y="4631147"/>
            <a:ext cx="770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algn="r"/>
            <a:r>
              <a:rPr lang="ar-LB" sz="6000" dirty="0">
                <a:solidFill>
                  <a:srgbClr val="002060"/>
                </a:solidFill>
              </a:rPr>
              <a:t>ـبَـ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1FB83A-67B7-46B9-85BC-42E8720F726C}"/>
              </a:ext>
            </a:extLst>
          </p:cNvPr>
          <p:cNvSpPr txBox="1"/>
          <p:nvPr/>
        </p:nvSpPr>
        <p:spPr>
          <a:xfrm>
            <a:off x="8351107" y="4668604"/>
            <a:ext cx="737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ـلٌ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01167F-9886-477D-BB54-4979185CEB50}"/>
              </a:ext>
            </a:extLst>
          </p:cNvPr>
          <p:cNvSpPr txBox="1"/>
          <p:nvPr/>
        </p:nvSpPr>
        <p:spPr>
          <a:xfrm>
            <a:off x="1504698" y="4734644"/>
            <a:ext cx="1042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sz="6000" dirty="0">
                <a:solidFill>
                  <a:srgbClr val="002060"/>
                </a:solidFill>
              </a:rPr>
              <a:t>ـلٌ</a:t>
            </a:r>
            <a:endParaRPr lang="en-US" sz="6000" dirty="0">
              <a:solidFill>
                <a:srgbClr val="00206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9A94DB9-784D-4C89-9323-463016DB9E73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3F97F8-15D1-4E83-B253-B3973DF92761}"/>
              </a:ext>
            </a:extLst>
          </p:cNvPr>
          <p:cNvSpPr txBox="1"/>
          <p:nvPr/>
        </p:nvSpPr>
        <p:spPr>
          <a:xfrm>
            <a:off x="2211712" y="4734644"/>
            <a:ext cx="959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جُـ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01167F-9886-477D-BB54-4979185CEB50}"/>
              </a:ext>
            </a:extLst>
          </p:cNvPr>
          <p:cNvSpPr txBox="1"/>
          <p:nvPr/>
        </p:nvSpPr>
        <p:spPr>
          <a:xfrm>
            <a:off x="2865973" y="4638379"/>
            <a:ext cx="583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algn="ctr"/>
            <a:r>
              <a:rPr lang="ar-LB" sz="6000" dirty="0">
                <a:solidFill>
                  <a:srgbClr val="002060"/>
                </a:solidFill>
              </a:rPr>
              <a:t>رَ</a:t>
            </a:r>
            <a:endParaRPr lang="en-US" sz="6000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313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13" grpId="0"/>
      <p:bldP spid="18" grpId="0"/>
      <p:bldP spid="25" grpId="0"/>
      <p:bldP spid="32" grpId="0"/>
      <p:bldP spid="14" grpId="0" build="p"/>
      <p:bldP spid="15" grpId="0" build="p"/>
      <p:bldP spid="21" grpId="0" build="p"/>
      <p:bldP spid="22" grpId="0"/>
      <p:bldP spid="17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AD8F2AB-AC3B-4CAE-B683-D60FC20E056B}"/>
              </a:ext>
            </a:extLst>
          </p:cNvPr>
          <p:cNvSpPr txBox="1">
            <a:spLocks/>
          </p:cNvSpPr>
          <p:nvPr/>
        </p:nvSpPr>
        <p:spPr>
          <a:xfrm>
            <a:off x="494093" y="1524708"/>
            <a:ext cx="11027348" cy="39483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أَكْتَسِبُ مَهاراتِ الصَّوْتِيّاتِ</a:t>
            </a:r>
            <a:endParaRPr lang="en-US" sz="5400" b="1" kern="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E25D7D-4087-43D0-9BC9-396E4214D4A1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" name="23_ش">
            <a:hlinkClick r:id="" action="ppaction://media"/>
            <a:extLst>
              <a:ext uri="{FF2B5EF4-FFF2-40B4-BE49-F238E27FC236}">
                <a16:creationId xmlns:a16="http://schemas.microsoft.com/office/drawing/2014/main" id="{0293DAFC-06B3-4A22-8E70-54539100C05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38141" y="532441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40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0"/>
    </mc:Choice>
    <mc:Fallback xmlns="">
      <p:transition spd="slow" advTm="4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BDB698-379D-4E55-A9E9-DBE028D80ACC}"/>
              </a:ext>
            </a:extLst>
          </p:cNvPr>
          <p:cNvSpPr txBox="1">
            <a:spLocks/>
          </p:cNvSpPr>
          <p:nvPr/>
        </p:nvSpPr>
        <p:spPr>
          <a:xfrm>
            <a:off x="488430" y="1918285"/>
            <a:ext cx="11235238" cy="4340672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68580" indent="-68580" algn="l" defTabSz="685800" rtl="0" eaLnBrk="1" latinLnBrk="0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15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9888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360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4577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58293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68580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5528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2114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218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ar-LB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6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أَكْتُبُ عَلى وَرَقَةٍ، ثَلاثَةَ أَسْماءٍ لِإِنْسانٍ تَحْوي حَرْفَ </a:t>
            </a:r>
            <a:r>
              <a:rPr lang="ar-LB" sz="36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الْجيم</a:t>
            </a:r>
            <a:r>
              <a:rPr lang="ar-LB" sz="36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ar-LB" sz="4000" b="1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مِثالٌ:  جِنان- ماجد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6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1.  ـــــــــــــــــــــــــــــــــ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2. ـــــــــــــــــــــــــــــــــ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3. ـــــــــــــــــــــــــــــــــ</a:t>
            </a:r>
            <a:endParaRPr lang="en-US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69814B7-FFB9-4872-B086-18ED9F9C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2606" y="679429"/>
            <a:ext cx="7358341" cy="141433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مَشْروعي الصَّغير</a:t>
            </a:r>
            <a:b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أَرْبُطُ ما تَعَلّمْتُهُ بالْعالَمِ مِنْ حَوْلي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65B0A7-BC88-4047-9A8E-35969AF51F3C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381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00"/>
    </mc:Choice>
    <mc:Fallback xmlns="">
      <p:transition spd="slow" advTm="2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36659" y="2822869"/>
            <a:ext cx="57900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600" dirty="0">
                <a:solidFill>
                  <a:srgbClr val="19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جْ</a:t>
            </a:r>
            <a:endParaRPr lang="en-US" sz="6600" dirty="0">
              <a:solidFill>
                <a:srgbClr val="19428F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FE87D7-E4AA-4ADE-B664-A2231D641909}"/>
              </a:ext>
            </a:extLst>
          </p:cNvPr>
          <p:cNvSpPr/>
          <p:nvPr/>
        </p:nvSpPr>
        <p:spPr>
          <a:xfrm>
            <a:off x="651820" y="1017937"/>
            <a:ext cx="10888359" cy="65609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r" rtl="1">
              <a:lnSpc>
                <a:spcPct val="80000"/>
              </a:lnSpc>
              <a:spcBef>
                <a:spcPct val="0"/>
              </a:spcBef>
            </a:pP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طابِقوا بَيْنَ صَوْتِ الْحَرْفِ وَشَكْلِهِ (في الْمَطْبوعِ قِراءَةً)</a:t>
            </a:r>
            <a:endParaRPr lang="en-US" sz="4400" b="1" cap="all" spc="100" dirty="0">
              <a:solidFill>
                <a:srgbClr val="002060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604298-9DC2-4815-817A-14E67A2A0C34}"/>
              </a:ext>
            </a:extLst>
          </p:cNvPr>
          <p:cNvSpPr txBox="1"/>
          <p:nvPr/>
        </p:nvSpPr>
        <p:spPr>
          <a:xfrm>
            <a:off x="5899633" y="1519303"/>
            <a:ext cx="940526" cy="144655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8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ounded Rectangle 31">
            <a:extLst>
              <a:ext uri="{FF2B5EF4-FFF2-40B4-BE49-F238E27FC236}">
                <a16:creationId xmlns:a16="http://schemas.microsoft.com/office/drawing/2014/main" id="{0279BA51-D855-4A33-84DC-3416D6C64C29}"/>
              </a:ext>
            </a:extLst>
          </p:cNvPr>
          <p:cNvSpPr/>
          <p:nvPr/>
        </p:nvSpPr>
        <p:spPr>
          <a:xfrm>
            <a:off x="8137728" y="5090969"/>
            <a:ext cx="2025565" cy="567012"/>
          </a:xfrm>
          <a:prstGeom prst="round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الْأَصْواتُ الْقَصيرَةُ 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ounded Rectangle 30">
            <a:extLst>
              <a:ext uri="{FF2B5EF4-FFF2-40B4-BE49-F238E27FC236}">
                <a16:creationId xmlns:a16="http://schemas.microsoft.com/office/drawing/2014/main" id="{F7B46585-1721-4133-AEAE-2ED79FDE05C0}"/>
              </a:ext>
            </a:extLst>
          </p:cNvPr>
          <p:cNvSpPr/>
          <p:nvPr/>
        </p:nvSpPr>
        <p:spPr>
          <a:xfrm>
            <a:off x="1856280" y="5043579"/>
            <a:ext cx="2090581" cy="614403"/>
          </a:xfrm>
          <a:prstGeom prst="roundRect">
            <a:avLst/>
          </a:prstGeom>
          <a:solidFill>
            <a:srgbClr val="0070C0"/>
          </a:solidFill>
          <a:ln>
            <a:solidFill>
              <a:srgbClr val="18428F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الْأَصْواتُ الطَّويلَةُ 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155999B-1962-4D3A-AEA3-B64DEB317EF5}"/>
              </a:ext>
            </a:extLst>
          </p:cNvPr>
          <p:cNvSpPr/>
          <p:nvPr/>
        </p:nvSpPr>
        <p:spPr>
          <a:xfrm>
            <a:off x="1856280" y="3940160"/>
            <a:ext cx="2090582" cy="105755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18428F"/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 - و - ي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6208D6-DC87-44C0-ABAC-51B48CB29398}"/>
              </a:ext>
            </a:extLst>
          </p:cNvPr>
          <p:cNvCxnSpPr>
            <a:cxnSpLocks/>
          </p:cNvCxnSpPr>
          <p:nvPr/>
        </p:nvCxnSpPr>
        <p:spPr>
          <a:xfrm>
            <a:off x="6892388" y="3367632"/>
            <a:ext cx="2358421" cy="504905"/>
          </a:xfrm>
          <a:prstGeom prst="straightConnector1">
            <a:avLst/>
          </a:prstGeom>
          <a:ln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04F9845-6A85-4F23-AD10-8917F5B616BD}"/>
              </a:ext>
            </a:extLst>
          </p:cNvPr>
          <p:cNvCxnSpPr>
            <a:cxnSpLocks/>
          </p:cNvCxnSpPr>
          <p:nvPr/>
        </p:nvCxnSpPr>
        <p:spPr>
          <a:xfrm flipH="1">
            <a:off x="3146959" y="3341998"/>
            <a:ext cx="2412977" cy="504905"/>
          </a:xfrm>
          <a:prstGeom prst="straightConnector1">
            <a:avLst/>
          </a:prstGeom>
          <a:ln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566C104-79E9-4BA2-A289-8170773EDF92}"/>
              </a:ext>
            </a:extLst>
          </p:cNvPr>
          <p:cNvGrpSpPr/>
          <p:nvPr/>
        </p:nvGrpSpPr>
        <p:grpSpPr>
          <a:xfrm>
            <a:off x="8010538" y="3891683"/>
            <a:ext cx="2266069" cy="1111244"/>
            <a:chOff x="8010538" y="3891683"/>
            <a:chExt cx="2266069" cy="111124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B859F39-97BE-444D-A6B1-4A664A724374}"/>
                </a:ext>
              </a:extLst>
            </p:cNvPr>
            <p:cNvGrpSpPr/>
            <p:nvPr/>
          </p:nvGrpSpPr>
          <p:grpSpPr>
            <a:xfrm>
              <a:off x="8010538" y="3891683"/>
              <a:ext cx="2266069" cy="1111244"/>
              <a:chOff x="8010538" y="3891683"/>
              <a:chExt cx="2266069" cy="1111244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CDCF278F-91F4-42D8-884C-12CD560EF42A}"/>
                  </a:ext>
                </a:extLst>
              </p:cNvPr>
              <p:cNvSpPr/>
              <p:nvPr/>
            </p:nvSpPr>
            <p:spPr>
              <a:xfrm>
                <a:off x="8010538" y="3891683"/>
                <a:ext cx="2266069" cy="111124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rgbClr val="18428F"/>
                </a:solidFill>
              </a:ln>
              <a:scene3d>
                <a:camera prst="perspectiveRelaxedModerately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CB3105A-3C41-49F9-A5D3-835D07F83F64}"/>
                  </a:ext>
                </a:extLst>
              </p:cNvPr>
              <p:cNvSpPr/>
              <p:nvPr/>
            </p:nvSpPr>
            <p:spPr>
              <a:xfrm>
                <a:off x="8616436" y="3954029"/>
                <a:ext cx="126874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ar-LB" sz="6000" b="1" dirty="0">
                    <a:solidFill>
                      <a:srgbClr val="C00000"/>
                    </a:solidFill>
                    <a:latin typeface="Adobe Arabic" panose="02040503050201020203" pitchFamily="18" charset="-78"/>
                    <a:cs typeface="Adobe Arabic" panose="02040503050201020203" pitchFamily="18" charset="-78"/>
                  </a:rPr>
                  <a:t> َ  ُ  ِ</a:t>
                </a:r>
                <a:endParaRPr lang="en-US" sz="6000" dirty="0">
                  <a:solidFill>
                    <a:srgbClr val="C00000"/>
                  </a:solidFill>
                  <a:latin typeface="Adobe Arabic" panose="02040503050201020203" pitchFamily="18" charset="-78"/>
                  <a:cs typeface="Adobe Arabic" panose="02040503050201020203" pitchFamily="18" charset="-78"/>
                </a:endParaRP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EEE8B11-BEF0-4B63-93A2-3BB530B17720}"/>
                </a:ext>
              </a:extLst>
            </p:cNvPr>
            <p:cNvCxnSpPr/>
            <p:nvPr/>
          </p:nvCxnSpPr>
          <p:spPr>
            <a:xfrm>
              <a:off x="8137728" y="4712450"/>
              <a:ext cx="1747455" cy="109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ooter Placeholder 1">
            <a:extLst>
              <a:ext uri="{FF2B5EF4-FFF2-40B4-BE49-F238E27FC236}">
                <a16:creationId xmlns:a16="http://schemas.microsoft.com/office/drawing/2014/main" id="{7E75FCF3-A7FB-44F1-B65B-7E11AFD3C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220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70CF8F7-A745-42E0-8645-CD3340F79047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244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6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169938" y="2368446"/>
          <a:ext cx="7852124" cy="270978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112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53121"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ِ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ُ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َ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ْ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66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جـ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جـ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جـ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جِ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جُ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جَ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جْ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C02D2152-7B8A-43C2-915A-2E76552B0A03}"/>
              </a:ext>
            </a:extLst>
          </p:cNvPr>
          <p:cNvSpPr txBox="1">
            <a:spLocks/>
          </p:cNvSpPr>
          <p:nvPr/>
        </p:nvSpPr>
        <p:spPr>
          <a:xfrm>
            <a:off x="137159" y="874425"/>
            <a:ext cx="11577711" cy="11665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اِقْرَأوا حَرْفَ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مَعَ الْأصْواتِ الْقَصيرَةِ وَالطَّويلَةِ 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C4D156FE-3EF3-4C57-80E9-DEDDF7929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220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054740B-A9CE-4531-9A73-7971348411D9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77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00"/>
    </mc:Choice>
    <mc:Fallback xmlns="">
      <p:transition spd="slow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E694B5-64B2-4C43-8646-9379C12B832A}"/>
              </a:ext>
            </a:extLst>
          </p:cNvPr>
          <p:cNvGraphicFramePr>
            <a:graphicFrameLocks noGrp="1"/>
          </p:cNvGraphicFramePr>
          <p:nvPr/>
        </p:nvGraphicFramePr>
        <p:xfrm>
          <a:off x="3650876" y="1930631"/>
          <a:ext cx="4587988" cy="39319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293994">
                  <a:extLst>
                    <a:ext uri="{9D8B030D-6E8A-4147-A177-3AD203B41FA5}">
                      <a16:colId xmlns:a16="http://schemas.microsoft.com/office/drawing/2014/main" val="2188082677"/>
                    </a:ext>
                  </a:extLst>
                </a:gridCol>
                <a:gridCol w="2293994">
                  <a:extLst>
                    <a:ext uri="{9D8B030D-6E8A-4147-A177-3AD203B41FA5}">
                      <a16:colId xmlns:a16="http://schemas.microsoft.com/office/drawing/2014/main" val="2875121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ar-LB" sz="8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جـ</a:t>
                      </a:r>
                      <a:r>
                        <a:rPr lang="ar-LB" sz="8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8000" kern="12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8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جَ</a:t>
                      </a:r>
                      <a:endParaRPr lang="en-US" sz="8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593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جـ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8000" b="1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جُ</a:t>
                      </a:r>
                      <a:endParaRPr lang="en-US" sz="8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3159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جـ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8000" b="1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جِ</a:t>
                      </a:r>
                      <a:endParaRPr lang="en-US" sz="8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537572"/>
                  </a:ext>
                </a:extLst>
              </a:tr>
            </a:tbl>
          </a:graphicData>
        </a:graphic>
      </p:graphicFrame>
      <p:sp>
        <p:nvSpPr>
          <p:cNvPr id="45" name="Title 1">
            <a:extLst>
              <a:ext uri="{FF2B5EF4-FFF2-40B4-BE49-F238E27FC236}">
                <a16:creationId xmlns:a16="http://schemas.microsoft.com/office/drawing/2014/main" id="{C7BA10E7-AFC9-4A34-81C1-582F201F8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410" y="985486"/>
            <a:ext cx="3784100" cy="94514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اِقْرَأوا بِمُفْرَدكم: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170A8C39-7651-435A-85A2-F43B9225B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0C9910-62EA-4512-B32C-2AE620592350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806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00"/>
    </mc:Choice>
    <mc:Fallback xmlns="">
      <p:transition spd="slow" advTm="2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79BD63F-1401-4EDC-B81D-AB5327F46272}"/>
              </a:ext>
            </a:extLst>
          </p:cNvPr>
          <p:cNvGraphicFramePr>
            <a:graphicFrameLocks noGrp="1"/>
          </p:cNvGraphicFramePr>
          <p:nvPr/>
        </p:nvGraphicFramePr>
        <p:xfrm>
          <a:off x="1790541" y="2280639"/>
          <a:ext cx="8610916" cy="3191327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737185">
                  <a:extLst>
                    <a:ext uri="{9D8B030D-6E8A-4147-A177-3AD203B41FA5}">
                      <a16:colId xmlns:a16="http://schemas.microsoft.com/office/drawing/2014/main" val="873041125"/>
                    </a:ext>
                  </a:extLst>
                </a:gridCol>
                <a:gridCol w="3135635">
                  <a:extLst>
                    <a:ext uri="{9D8B030D-6E8A-4147-A177-3AD203B41FA5}">
                      <a16:colId xmlns:a16="http://schemas.microsoft.com/office/drawing/2014/main" val="3870439183"/>
                    </a:ext>
                  </a:extLst>
                </a:gridCol>
                <a:gridCol w="2738096">
                  <a:extLst>
                    <a:ext uri="{9D8B030D-6E8A-4147-A177-3AD203B41FA5}">
                      <a16:colId xmlns:a16="http://schemas.microsoft.com/office/drawing/2014/main" val="2963479474"/>
                    </a:ext>
                  </a:extLst>
                </a:gridCol>
              </a:tblGrid>
              <a:tr h="91081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جــــ</a:t>
                      </a:r>
                      <a:endParaRPr lang="en-US" sz="54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جــــ  </a:t>
                      </a:r>
                      <a:r>
                        <a:rPr lang="en-US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-</a:t>
                      </a: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 </a:t>
                      </a:r>
                      <a:r>
                        <a:rPr lang="ar-SA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</a:t>
                      </a: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</a:t>
                      </a:r>
                      <a:r>
                        <a:rPr lang="ar-SA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</a:t>
                      </a: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جـــ</a:t>
                      </a:r>
                      <a:endParaRPr lang="en-US" sz="54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ــــ</a:t>
                      </a: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</a:t>
                      </a:r>
                      <a:r>
                        <a:rPr lang="ar-SA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- </a:t>
                      </a: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</a:t>
                      </a:r>
                      <a:endParaRPr lang="en-US" sz="54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459243"/>
                  </a:ext>
                </a:extLst>
              </a:tr>
              <a:tr h="91081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400" b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جَ</a:t>
                      </a:r>
                      <a:r>
                        <a:rPr lang="ar-LB" sz="4400" b="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بَلٌ</a:t>
                      </a:r>
                      <a:endParaRPr lang="en-US" sz="4400" b="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رَ</a:t>
                      </a:r>
                      <a:r>
                        <a:rPr lang="ar-LB" sz="4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جُــ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لٌ</a:t>
                      </a:r>
                      <a:r>
                        <a:rPr lang="ar-LB" sz="44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-</a:t>
                      </a:r>
                      <a:r>
                        <a:rPr lang="ar-LB" sz="44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حَ</a:t>
                      </a:r>
                      <a:r>
                        <a:rPr lang="ar-LB" sz="4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ــجَــ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رٌ</a:t>
                      </a:r>
                      <a:endParaRPr lang="en-US" sz="4400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ثَلْ</a:t>
                      </a:r>
                      <a:r>
                        <a:rPr lang="ar-LB" sz="4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ــجٌ</a:t>
                      </a:r>
                      <a:r>
                        <a:rPr lang="ar-LB" sz="4400" dirty="0">
                          <a:solidFill>
                            <a:srgbClr val="FF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–</a:t>
                      </a:r>
                      <a:r>
                        <a:rPr lang="ar-LB" sz="4400" dirty="0">
                          <a:solidFill>
                            <a:srgbClr val="FF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دَرَ</a:t>
                      </a:r>
                      <a:r>
                        <a:rPr lang="ar-LB" sz="4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جٌ</a:t>
                      </a:r>
                      <a:endParaRPr lang="en-US" sz="4400" dirty="0">
                        <a:solidFill>
                          <a:srgbClr val="FF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610988"/>
                  </a:ext>
                </a:extLst>
              </a:tr>
              <a:tr h="910816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011911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DD21968F-4677-41B8-8E26-0B0587D23F8F}"/>
              </a:ext>
            </a:extLst>
          </p:cNvPr>
          <p:cNvGraphicFramePr>
            <a:graphicFrameLocks noGrp="1"/>
          </p:cNvGraphicFramePr>
          <p:nvPr/>
        </p:nvGraphicFramePr>
        <p:xfrm>
          <a:off x="2077329" y="4308149"/>
          <a:ext cx="2269587" cy="714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529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56529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56529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A83CD2F2-9698-4A88-9584-B2DCD91DF7EA}"/>
              </a:ext>
            </a:extLst>
          </p:cNvPr>
          <p:cNvGraphicFramePr>
            <a:graphicFrameLocks noGrp="1"/>
          </p:cNvGraphicFramePr>
          <p:nvPr/>
        </p:nvGraphicFramePr>
        <p:xfrm>
          <a:off x="8008410" y="4308148"/>
          <a:ext cx="2106261" cy="714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087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02087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02087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7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32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3200" dirty="0">
                          <a:solidFill>
                            <a:srgbClr val="C0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EE1C3E8B-539C-441A-8570-03E1FE1FA869}"/>
              </a:ext>
            </a:extLst>
          </p:cNvPr>
          <p:cNvGraphicFramePr>
            <a:graphicFrameLocks noGrp="1"/>
          </p:cNvGraphicFramePr>
          <p:nvPr/>
        </p:nvGraphicFramePr>
        <p:xfrm>
          <a:off x="4906357" y="4308148"/>
          <a:ext cx="2379285" cy="714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3095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93095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93095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7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E4AE8591-FB5A-4585-A01D-4DF5B6372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4496" y="979529"/>
            <a:ext cx="5778141" cy="812566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تَعَرَّفوا أَشْكالَ حَرْفِ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FC71068A-4421-4898-A3D4-2CA043057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7A64AD-1B8C-46CD-A79F-6E076B0C4839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673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73C0210D-5195-46E7-B4BF-5641164A505D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102712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رَجُلٌ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جَبـَلٌ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جَـمَـلٌ</a:t>
                      </a:r>
                      <a:endParaRPr lang="en-US" sz="6000" b="1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جَـرَسٌ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33" name="Title 1">
            <a:extLst>
              <a:ext uri="{FF2B5EF4-FFF2-40B4-BE49-F238E27FC236}">
                <a16:creationId xmlns:a16="http://schemas.microsoft.com/office/drawing/2014/main" id="{D26748BC-6FCB-44DB-BF1B-810B8B08A683}"/>
              </a:ext>
            </a:extLst>
          </p:cNvPr>
          <p:cNvSpPr txBox="1">
            <a:spLocks/>
          </p:cNvSpPr>
          <p:nvPr/>
        </p:nvSpPr>
        <p:spPr>
          <a:xfrm>
            <a:off x="2170740" y="1064966"/>
            <a:ext cx="9745055" cy="74575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أَوَّلِ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الْكَلِمَةِ: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4" name="Footer Placeholder 1">
            <a:extLst>
              <a:ext uri="{FF2B5EF4-FFF2-40B4-BE49-F238E27FC236}">
                <a16:creationId xmlns:a16="http://schemas.microsoft.com/office/drawing/2014/main" id="{27F51690-E0CA-46D4-AD6D-ABFEB6D23BC5}"/>
              </a:ext>
            </a:extLst>
          </p:cNvPr>
          <p:cNvSpPr txBox="1">
            <a:spLocks/>
          </p:cNvSpPr>
          <p:nvPr/>
        </p:nvSpPr>
        <p:spPr>
          <a:xfrm>
            <a:off x="431044" y="6235862"/>
            <a:ext cx="2090582" cy="3643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1B46029-EDD0-4F46-9B3C-51236C83A2FC}"/>
              </a:ext>
            </a:extLst>
          </p:cNvPr>
          <p:cNvSpPr/>
          <p:nvPr/>
        </p:nvSpPr>
        <p:spPr>
          <a:xfrm>
            <a:off x="6249880" y="2102712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BE604D7-8322-4707-B62F-23EB8A995CCB}"/>
              </a:ext>
            </a:extLst>
          </p:cNvPr>
          <p:cNvSpPr/>
          <p:nvPr/>
        </p:nvSpPr>
        <p:spPr>
          <a:xfrm>
            <a:off x="2924033" y="2101123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3E59B7F-3EA1-4924-B256-641FF0CF645F}"/>
              </a:ext>
            </a:extLst>
          </p:cNvPr>
          <p:cNvSpPr/>
          <p:nvPr/>
        </p:nvSpPr>
        <p:spPr>
          <a:xfrm>
            <a:off x="6249879" y="4317243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D6CDCAE-DECD-4993-AD22-2D8017D7A3C7}"/>
              </a:ext>
            </a:extLst>
          </p:cNvPr>
          <p:cNvSpPr/>
          <p:nvPr/>
        </p:nvSpPr>
        <p:spPr>
          <a:xfrm>
            <a:off x="2924033" y="4305953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A3899CA-B20B-4C12-80B0-F7C28940B88F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0" name="Footer Placeholder 1">
            <a:extLst>
              <a:ext uri="{FF2B5EF4-FFF2-40B4-BE49-F238E27FC236}">
                <a16:creationId xmlns:a16="http://schemas.microsoft.com/office/drawing/2014/main" id="{C3BEBCE5-920E-4E6E-9BBB-8C9A02C0B1E5}"/>
              </a:ext>
            </a:extLst>
          </p:cNvPr>
          <p:cNvSpPr txBox="1">
            <a:spLocks/>
          </p:cNvSpPr>
          <p:nvPr/>
        </p:nvSpPr>
        <p:spPr>
          <a:xfrm>
            <a:off x="354844" y="6245387"/>
            <a:ext cx="2090582" cy="3643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15F15A0-005A-4445-AF8A-6F80FE508494}"/>
              </a:ext>
            </a:extLst>
          </p:cNvPr>
          <p:cNvSpPr/>
          <p:nvPr/>
        </p:nvSpPr>
        <p:spPr>
          <a:xfrm>
            <a:off x="7959266" y="4713368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7892791" y="2498568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162EF0A-86A3-4829-887A-0DC6A60E25AC}"/>
              </a:ext>
            </a:extLst>
          </p:cNvPr>
          <p:cNvSpPr/>
          <p:nvPr/>
        </p:nvSpPr>
        <p:spPr>
          <a:xfrm>
            <a:off x="4584734" y="4615962"/>
            <a:ext cx="611520" cy="976095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933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1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2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2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2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17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11FC8F-3265-4163-8B61-E46A02C4113D}"/>
              </a:ext>
            </a:extLst>
          </p:cNvPr>
          <p:cNvSpPr/>
          <p:nvPr/>
        </p:nvSpPr>
        <p:spPr>
          <a:xfrm>
            <a:off x="3135983" y="1000544"/>
            <a:ext cx="8481392" cy="93534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>
              <a:lnSpc>
                <a:spcPct val="80000"/>
              </a:lnSpc>
              <a:spcBef>
                <a:spcPct val="0"/>
              </a:spcBef>
            </a:pP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cap="all" spc="100" dirty="0">
                <a:solidFill>
                  <a:srgbClr val="C0000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ج </a:t>
            </a: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في </a:t>
            </a:r>
            <a:r>
              <a:rPr lang="ar-LB" sz="4400" b="1" cap="all" spc="100" dirty="0">
                <a:solidFill>
                  <a:srgbClr val="C0000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آخِر</a:t>
            </a: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ِ الْكَلِمَةِ:</a:t>
            </a:r>
            <a:endParaRPr lang="en-US" sz="4400" b="1" cap="all" spc="100" dirty="0">
              <a:solidFill>
                <a:srgbClr val="002060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ECCD6794-F6D1-4E0F-8E73-98A0EDBAEDD4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165296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دَرَجٌ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ثَلْــجٌ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جَمَلٌ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تـاجٌ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A14DF169-4684-47F1-9967-59FD3C90B475}"/>
              </a:ext>
            </a:extLst>
          </p:cNvPr>
          <p:cNvSpPr/>
          <p:nvPr/>
        </p:nvSpPr>
        <p:spPr>
          <a:xfrm>
            <a:off x="6249880" y="2159157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1CD4974-3BDD-4C11-8827-F6FD4A8D2AA3}"/>
              </a:ext>
            </a:extLst>
          </p:cNvPr>
          <p:cNvSpPr/>
          <p:nvPr/>
        </p:nvSpPr>
        <p:spPr>
          <a:xfrm>
            <a:off x="2924033" y="2157568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9226CC-01C2-4062-B614-7DD1ACB35C46}"/>
              </a:ext>
            </a:extLst>
          </p:cNvPr>
          <p:cNvSpPr/>
          <p:nvPr/>
        </p:nvSpPr>
        <p:spPr>
          <a:xfrm>
            <a:off x="6249879" y="4373688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BACDA3B-16DE-45B9-9DE4-0F23929EC478}"/>
              </a:ext>
            </a:extLst>
          </p:cNvPr>
          <p:cNvSpPr/>
          <p:nvPr/>
        </p:nvSpPr>
        <p:spPr>
          <a:xfrm>
            <a:off x="2924033" y="4362398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B85CC68-B942-480F-BB80-A97DDE9FC611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0" name="Footer Placeholder 1">
            <a:extLst>
              <a:ext uri="{FF2B5EF4-FFF2-40B4-BE49-F238E27FC236}">
                <a16:creationId xmlns:a16="http://schemas.microsoft.com/office/drawing/2014/main" id="{5153D552-C159-48FD-A154-DCC41BB523C9}"/>
              </a:ext>
            </a:extLst>
          </p:cNvPr>
          <p:cNvSpPr txBox="1">
            <a:spLocks/>
          </p:cNvSpPr>
          <p:nvPr/>
        </p:nvSpPr>
        <p:spPr>
          <a:xfrm>
            <a:off x="354844" y="6245387"/>
            <a:ext cx="2090582" cy="3643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073553F-6E40-4CAD-9859-AFC0C1704A7E}"/>
              </a:ext>
            </a:extLst>
          </p:cNvPr>
          <p:cNvSpPr/>
          <p:nvPr/>
        </p:nvSpPr>
        <p:spPr>
          <a:xfrm>
            <a:off x="7220434" y="4689098"/>
            <a:ext cx="498595" cy="105821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4D6380C-B701-48F0-8B72-E81CC6AF3B8D}"/>
              </a:ext>
            </a:extLst>
          </p:cNvPr>
          <p:cNvSpPr/>
          <p:nvPr/>
        </p:nvSpPr>
        <p:spPr>
          <a:xfrm>
            <a:off x="7125219" y="2480706"/>
            <a:ext cx="502920" cy="105821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91D0D22-F9FD-4BC3-B54B-69DF2328B3DE}"/>
              </a:ext>
            </a:extLst>
          </p:cNvPr>
          <p:cNvSpPr/>
          <p:nvPr/>
        </p:nvSpPr>
        <p:spPr>
          <a:xfrm>
            <a:off x="3913202" y="2497498"/>
            <a:ext cx="502920" cy="105821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328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6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20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1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2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2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2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5" grpId="0" animBg="1"/>
      <p:bldP spid="25" grpId="1" animBg="1"/>
      <p:bldP spid="27" grpId="0" animBg="1"/>
      <p:bldP spid="27" grpId="1" animBg="1"/>
      <p:bldP spid="28" grpId="0" animBg="1"/>
      <p:bldP spid="28" grpId="1" animBg="1"/>
      <p:bldP spid="22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2C3F135-1EA4-4DA9-98D9-FFAC4DA53E2D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034390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جُنْدِيٌّ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شَـجَـرَةٌ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رَجُــلٌ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فِـجْــلٌ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14" name="Oval 13">
            <a:extLst>
              <a:ext uri="{FF2B5EF4-FFF2-40B4-BE49-F238E27FC236}">
                <a16:creationId xmlns:a16="http://schemas.microsoft.com/office/drawing/2014/main" id="{FA818AA6-AB03-474F-97C9-EF6D570D5476}"/>
              </a:ext>
            </a:extLst>
          </p:cNvPr>
          <p:cNvSpPr/>
          <p:nvPr/>
        </p:nvSpPr>
        <p:spPr>
          <a:xfrm>
            <a:off x="7574844" y="2325852"/>
            <a:ext cx="428978" cy="105156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01BD80C-4C0F-4075-99CE-12EF829C29D5}"/>
              </a:ext>
            </a:extLst>
          </p:cNvPr>
          <p:cNvSpPr/>
          <p:nvPr/>
        </p:nvSpPr>
        <p:spPr>
          <a:xfrm>
            <a:off x="4430487" y="4548660"/>
            <a:ext cx="401158" cy="105156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FFAE949-575B-423B-A033-0255B7DC4991}"/>
              </a:ext>
            </a:extLst>
          </p:cNvPr>
          <p:cNvSpPr/>
          <p:nvPr/>
        </p:nvSpPr>
        <p:spPr>
          <a:xfrm>
            <a:off x="7669064" y="4565773"/>
            <a:ext cx="438568" cy="105156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48FB17-3304-481C-A082-08857CDDBAB9}"/>
              </a:ext>
            </a:extLst>
          </p:cNvPr>
          <p:cNvSpPr/>
          <p:nvPr/>
        </p:nvSpPr>
        <p:spPr>
          <a:xfrm>
            <a:off x="6249880" y="2034978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92875B-4F67-4A03-BCB0-B8E2C4717A7D}"/>
              </a:ext>
            </a:extLst>
          </p:cNvPr>
          <p:cNvSpPr/>
          <p:nvPr/>
        </p:nvSpPr>
        <p:spPr>
          <a:xfrm>
            <a:off x="2924033" y="2033389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7ED91F1-2EF1-498F-BA94-5FF71309B2CB}"/>
              </a:ext>
            </a:extLst>
          </p:cNvPr>
          <p:cNvSpPr/>
          <p:nvPr/>
        </p:nvSpPr>
        <p:spPr>
          <a:xfrm>
            <a:off x="6249879" y="4249509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4EF451B-2C28-454D-8F55-15D099E75AB7}"/>
              </a:ext>
            </a:extLst>
          </p:cNvPr>
          <p:cNvSpPr/>
          <p:nvPr/>
        </p:nvSpPr>
        <p:spPr>
          <a:xfrm>
            <a:off x="2924033" y="4238219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E98A06D-5F76-42D3-B405-36E6AEA7227B}"/>
              </a:ext>
            </a:extLst>
          </p:cNvPr>
          <p:cNvSpPr/>
          <p:nvPr/>
        </p:nvSpPr>
        <p:spPr>
          <a:xfrm>
            <a:off x="10557449" y="6071667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Footer Placeholder 1">
            <a:extLst>
              <a:ext uri="{FF2B5EF4-FFF2-40B4-BE49-F238E27FC236}">
                <a16:creationId xmlns:a16="http://schemas.microsoft.com/office/drawing/2014/main" id="{42AB6F7B-1E40-44E6-8E01-FC4935E4E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F5D9FBE-C4A4-4D75-84E6-45FEB0F9C74E}"/>
              </a:ext>
            </a:extLst>
          </p:cNvPr>
          <p:cNvSpPr txBox="1">
            <a:spLocks/>
          </p:cNvSpPr>
          <p:nvPr/>
        </p:nvSpPr>
        <p:spPr>
          <a:xfrm>
            <a:off x="2033897" y="1027558"/>
            <a:ext cx="9618519" cy="66528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b="1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b="1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en-US" b="1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b="1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</a:t>
            </a:r>
            <a:r>
              <a:rPr lang="ar-LB" b="1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وَسَطِ</a:t>
            </a:r>
            <a:r>
              <a:rPr lang="ar-LB" b="1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الْكَلِمَةِ: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61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00"/>
    </mc:Choice>
    <mc:Fallback xmlns="">
      <p:transition spd="slow" advTm="3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19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2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2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3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3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2" grpId="0" animBg="1"/>
      <p:bldP spid="12" grpId="1" animBg="1"/>
      <p:bldP spid="13" grpId="0" animBg="1"/>
      <p:bldP spid="13" grpId="1" animBg="1"/>
      <p:bldP spid="19" grpId="0" animBg="1"/>
      <p:bldP spid="19" grpId="1" animBg="1"/>
      <p:bldP spid="20" grpId="0" animBg="1"/>
      <p:bldP spid="20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1258</TotalTime>
  <Words>379</Words>
  <Application>Microsoft Office PowerPoint</Application>
  <PresentationFormat>Widescreen</PresentationFormat>
  <Paragraphs>187</Paragraphs>
  <Slides>21</Slides>
  <Notes>20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Adobe Arabic</vt:lpstr>
      <vt:lpstr>Arial</vt:lpstr>
      <vt:lpstr>Calibri</vt:lpstr>
      <vt:lpstr>Calibri Light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 اِقْرَأوا بِمُفْرَدكم:</vt:lpstr>
      <vt:lpstr> تَعَرَّفوا أَشْكالَ حَرْفِ ج:</vt:lpstr>
      <vt:lpstr>PowerPoint Presentation</vt:lpstr>
      <vt:lpstr>PowerPoint Presentation</vt:lpstr>
      <vt:lpstr>PowerPoint Presentation</vt:lpstr>
      <vt:lpstr>PowerPoint Presentation</vt:lpstr>
      <vt:lpstr>اُرْبُطوا الْكَلِمَةَ بِالْحَرْفِ الْمُناسِبِ (جَ  جُ  جِ): </vt:lpstr>
      <vt:lpstr>اُكْتُبوا الْحَرْفَ النّاقِصَ: مِثالٌ: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مَشْروعي الصَّغير أَرْبُطُ ما تَعَلّمْتُهُ بالْعالَمِ مِنْ حَوْلي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196</cp:revision>
  <dcterms:created xsi:type="dcterms:W3CDTF">2019-06-11T11:51:16Z</dcterms:created>
  <dcterms:modified xsi:type="dcterms:W3CDTF">2022-02-27T09:29:13Z</dcterms:modified>
</cp:coreProperties>
</file>