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1"/>
  </p:notesMasterIdLst>
  <p:sldIdLst>
    <p:sldId id="437" r:id="rId2"/>
    <p:sldId id="541" r:id="rId3"/>
    <p:sldId id="542" r:id="rId4"/>
    <p:sldId id="543" r:id="rId5"/>
    <p:sldId id="544" r:id="rId6"/>
    <p:sldId id="545" r:id="rId7"/>
    <p:sldId id="546" r:id="rId8"/>
    <p:sldId id="547" r:id="rId9"/>
    <p:sldId id="548" r:id="rId10"/>
    <p:sldId id="549" r:id="rId11"/>
    <p:sldId id="550" r:id="rId12"/>
    <p:sldId id="551" r:id="rId13"/>
    <p:sldId id="552" r:id="rId14"/>
    <p:sldId id="553" r:id="rId15"/>
    <p:sldId id="554" r:id="rId16"/>
    <p:sldId id="555" r:id="rId17"/>
    <p:sldId id="556" r:id="rId18"/>
    <p:sldId id="557" r:id="rId19"/>
    <p:sldId id="61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a Ismail" initials="HI" lastIdx="37" clrIdx="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2" name="Tharwat Abed El Sater" initials="TAES" lastIdx="121" clrIdx="1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3" name="eva kozma" initials="ek" lastIdx="13" clrIdx="2">
    <p:extLst>
      <p:ext uri="{19B8F6BF-5375-455C-9EA6-DF929625EA0E}">
        <p15:presenceInfo xmlns:p15="http://schemas.microsoft.com/office/powerpoint/2012/main" userId="S-1-5-21-3498611809-1494522312-1621178679-1145" providerId="AD"/>
      </p:ext>
    </p:extLst>
  </p:cmAuthor>
  <p:cmAuthor id="4" name="Marianna Ramadan" initials="MR" lastIdx="1" clrIdx="3">
    <p:extLst>
      <p:ext uri="{19B8F6BF-5375-455C-9EA6-DF929625EA0E}">
        <p15:presenceInfo xmlns:p15="http://schemas.microsoft.com/office/powerpoint/2012/main" userId="S::Marianna.Ramadan@qitabi.org::41cdf6fd-fa0c-4c3a-a02d-03e9d05209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28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15" autoAdjust="0"/>
    <p:restoredTop sz="94660"/>
  </p:normalViewPr>
  <p:slideViewPr>
    <p:cSldViewPr snapToGrid="0">
      <p:cViewPr varScale="1">
        <p:scale>
          <a:sx n="81" d="100"/>
          <a:sy n="81" d="100"/>
        </p:scale>
        <p:origin x="3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7D6FD-6205-4704-95D8-441D28A3170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AF8E-7761-478A-AE7F-69FFC98D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0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7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يُفَضَّلُ أَنْ يَعْرِضَ الْمُعَلِّمُ الْإجابَةَ الصَّحيحَةَ وَيُزَوِّدَ الْمُتَعَلِّمَ بِالتَّغْذِيَةِ الرّاجِعَةِ الْمُفيدَةِ.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467C1-6FB2-4A73-A497-41901D705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63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5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2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31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09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616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83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794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70B41-7337-4FAF-A7E8-BC8D20A2F0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59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2585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2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E603A-2523-4420-A394-28C5B8FD763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62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08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3B1EC-C6D5-4B64-AF13-8E9A5729E3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6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33" y="1132114"/>
            <a:ext cx="4747172" cy="360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0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1"/>
            <a:ext cx="10143037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4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285" y="2199168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024128" y="1139687"/>
            <a:ext cx="10143037" cy="94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1024128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6412285" y="3163941"/>
            <a:ext cx="4754880" cy="273327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715000" y="1139687"/>
            <a:ext cx="5469835" cy="486792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1024467" y="2505076"/>
            <a:ext cx="4387851" cy="3502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128016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4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/>
              <a:t>2/27/2022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4"/>
            <a:ext cx="3852333" cy="3736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8" y="2239964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4" y="1329707"/>
            <a:ext cx="5549677" cy="41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2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6"/>
            <a:ext cx="12192000" cy="68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7" y="1297577"/>
            <a:ext cx="10285404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1"/>
            <a:ext cx="10285403" cy="38883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2/27/2022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"/>
            <a:ext cx="12192000" cy="68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70" r:id="rId5"/>
    <p:sldLayoutId id="2147483668" r:id="rId6"/>
    <p:sldLayoutId id="2147483678" r:id="rId7"/>
    <p:sldLayoutId id="2147483677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3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96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444434" y="2721114"/>
            <a:ext cx="2323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نَـمِرٌ</a:t>
            </a:r>
            <a:endParaRPr lang="ar-LB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9206" y="4420124"/>
            <a:ext cx="11288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ريشَةٌ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2723481"/>
            <a:ext cx="11352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مُهَرِّجٌ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7535" y="4420124"/>
            <a:ext cx="7857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كُرَةٌ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861587" y="2721114"/>
            <a:ext cx="9220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رَأْسٌ</a:t>
            </a:r>
            <a:endParaRPr lang="en-US" sz="48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21DE0C-732F-404F-9BD3-9057533B8205}"/>
              </a:ext>
            </a:extLst>
          </p:cNvPr>
          <p:cNvSpPr/>
          <p:nvPr/>
        </p:nvSpPr>
        <p:spPr>
          <a:xfrm>
            <a:off x="2920502" y="4420124"/>
            <a:ext cx="1545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نارٌ</a:t>
            </a:r>
            <a:endParaRPr lang="ar-LB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A02DF25F-1F0B-4F81-A3BF-6748035D652D}"/>
              </a:ext>
            </a:extLst>
          </p:cNvPr>
          <p:cNvSpPr txBox="1">
            <a:spLocks/>
          </p:cNvSpPr>
          <p:nvPr/>
        </p:nvSpPr>
        <p:spPr>
          <a:xfrm>
            <a:off x="586052" y="1071755"/>
            <a:ext cx="11019895" cy="113071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أَوَّلِ، وَسَطِ، وَآخِرِ الْكَلِمَةِ</a:t>
            </a:r>
            <a:r>
              <a:rPr lang="en-US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2CD187D5-9224-4FDB-8139-E964901A96F6}"/>
              </a:ext>
            </a:extLst>
          </p:cNvPr>
          <p:cNvSpPr txBox="1">
            <a:spLocks/>
          </p:cNvSpPr>
          <p:nvPr/>
        </p:nvSpPr>
        <p:spPr>
          <a:xfrm>
            <a:off x="354844" y="6245387"/>
            <a:ext cx="2090582" cy="364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151291-1E65-467C-9521-C9B40115685B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104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6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07877" y="1130097"/>
            <a:ext cx="7203771" cy="517484"/>
          </a:xfrm>
          <a:noFill/>
        </p:spPr>
        <p:txBody>
          <a:bodyPr vert="horz" lIns="68580" tIns="34290" rIns="68580" bIns="3429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اُرْبُطوا الْكَلِمَةَ بِالْحَرْفِ الْمُناسِبِ (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 رُ  رِ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): 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6" name="Content Placeholder 6"/>
          <p:cNvGraphicFramePr>
            <a:graphicFrameLocks/>
          </p:cNvGraphicFramePr>
          <p:nvPr/>
        </p:nvGraphicFramePr>
        <p:xfrm>
          <a:off x="1400135" y="2036013"/>
          <a:ext cx="3803640" cy="3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رَ</a:t>
                      </a:r>
                      <a:endParaRPr lang="ar-LB" sz="40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رُ</a:t>
                      </a:r>
                      <a:endParaRPr lang="ar-LB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رِ</a:t>
                      </a:r>
                      <a:endParaRPr lang="en-US" sz="4400" b="0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9102019" y="2327701"/>
            <a:ext cx="10310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مُهَرِّجٌ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14712" y="3429000"/>
            <a:ext cx="7200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كُرَةٌ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096830" y="4578928"/>
            <a:ext cx="8980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ar-LB" sz="48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رُمّانٌ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B01329-2087-4DD8-97C0-EE6544051D40}"/>
              </a:ext>
            </a:extLst>
          </p:cNvPr>
          <p:cNvCxnSpPr>
            <a:cxnSpLocks/>
          </p:cNvCxnSpPr>
          <p:nvPr/>
        </p:nvCxnSpPr>
        <p:spPr>
          <a:xfrm flipH="1">
            <a:off x="3742009" y="3950898"/>
            <a:ext cx="5360010" cy="19212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6EECE3F-EBC9-447A-93AA-A803F82C89FE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3742007" y="2743200"/>
            <a:ext cx="5360012" cy="26283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7F43FE-5922-4CBC-AF02-B36D5761EB38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3475530" y="2759227"/>
            <a:ext cx="5621300" cy="22352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53395843-0B01-414C-A0B2-2047D15CA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44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2419A8-F6A3-44A7-B036-409D2AB6FC11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497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9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5642" y="1051366"/>
            <a:ext cx="8332631" cy="1286481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اُكْتُبوا الْحَرْفَ النّاقِصَ:</a:t>
            </a:r>
            <a:b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مِثالٌ:</a:t>
            </a:r>
            <a:endParaRPr lang="en-US" sz="40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7156" y="4629904"/>
            <a:ext cx="3039414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</a:t>
            </a:r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اجَةٌ</a:t>
            </a:r>
            <a:endParaRPr lang="en-US" sz="4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Cloud 3"/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ــر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7A7A45-F6B9-4206-A416-5DA8562F9C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4394" y="2010118"/>
            <a:ext cx="3039414" cy="242844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7D22B2-C01F-421B-92DB-F533BEBA80D1}"/>
              </a:ext>
            </a:extLst>
          </p:cNvPr>
          <p:cNvSpPr txBox="1"/>
          <p:nvPr/>
        </p:nvSpPr>
        <p:spPr>
          <a:xfrm>
            <a:off x="8523482" y="4511153"/>
            <a:ext cx="620518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رَّ</a:t>
            </a:r>
            <a:endParaRPr lang="ar-LB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27512" y="6144802"/>
            <a:ext cx="2667380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0C4E53-961B-457C-A144-77412AD50EF9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0"/>
    </mc:Choice>
    <mc:Fallback xmlns="">
      <p:transition spd="slow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83363" y="4395466"/>
            <a:ext cx="3668657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دٌ</a:t>
            </a:r>
            <a:endParaRPr lang="en-US" sz="540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D2FE1D-B2C5-4852-AF97-DFA0F7091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6922" y="1881483"/>
            <a:ext cx="2359358" cy="2352335"/>
          </a:xfrm>
          <a:prstGeom prst="rect">
            <a:avLst/>
          </a:prstGeom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A54FB9CE-2FFD-4D3C-8C1E-D2D8B2930330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ــر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1DFC6-9FCC-4C50-AEEE-0DFB080881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02C156-FED5-40CA-898D-4287021F165D}"/>
              </a:ext>
            </a:extLst>
          </p:cNvPr>
          <p:cNvSpPr txBox="1"/>
          <p:nvPr/>
        </p:nvSpPr>
        <p:spPr>
          <a:xfrm>
            <a:off x="8018089" y="4378213"/>
            <a:ext cx="799203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رْ</a:t>
            </a:r>
            <a:endParaRPr lang="en-US" sz="54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B762266D-23EC-4E74-960A-D497B97F1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44802"/>
            <a:ext cx="2667380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D90916-159F-4C8B-8093-333238243B5C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489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0"/>
    </mc:Choice>
    <mc:Fallback xmlns="">
      <p:transition spd="slow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6666452" y="4506520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كُـ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ةُ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861C923E-2F33-4142-93F9-0B5451A738F7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ــر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60D385-B92B-4628-B650-702FA8B3C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FA7C9-CF39-4530-AA5C-B650CE61C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7553" y="1963904"/>
            <a:ext cx="2358098" cy="23593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8037467" y="4504883"/>
            <a:ext cx="75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ـرَ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89A22DAC-A10D-4634-A356-203E6A2A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44802"/>
            <a:ext cx="2667380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3D50C1-7AD3-4236-B88F-242DB91D494F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192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6666452" y="4506520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أَحْمَـ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540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5400" b="1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861C923E-2F33-4142-93F9-0B5451A738F7}"/>
              </a:ext>
            </a:extLst>
          </p:cNvPr>
          <p:cNvSpPr/>
          <p:nvPr/>
        </p:nvSpPr>
        <p:spPr>
          <a:xfrm>
            <a:off x="1209835" y="1881483"/>
            <a:ext cx="4096842" cy="362558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</a:p>
          <a:p>
            <a:pPr marL="857250" indent="-857250" algn="ctr" rtl="1">
              <a:buFont typeface="Arial" panose="020B0604020202020204" pitchFamily="34" charset="0"/>
              <a:buChar char="•"/>
            </a:pPr>
            <a:r>
              <a:rPr lang="ar-LB" sz="6000" dirty="0">
                <a:solidFill>
                  <a:srgbClr val="18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ــر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60D385-B92B-4628-B650-702FA8B3C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9" y="4506520"/>
            <a:ext cx="915646" cy="915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FA7C9-CF39-4530-AA5C-B650CE61C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7553" y="1963904"/>
            <a:ext cx="2358098" cy="23593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7504544" y="4504883"/>
            <a:ext cx="1147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54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ـرُ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89A22DAC-A10D-4634-A356-203E6A2A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512" y="6144802"/>
            <a:ext cx="2667380" cy="43653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1800" dirty="0">
                <a:solidFill>
                  <a:schemeClr val="accent1"/>
                </a:solidFill>
                <a:latin typeface="TheMixArabic" panose="020B0502050302020203" pitchFamily="34" charset="-78"/>
                <a:cs typeface="TheMixArabic" panose="020B0502050302020203" pitchFamily="34" charset="-78"/>
              </a:rPr>
              <a:t>أكتسب مَهاراتِ الصَّوْتِيّاتِ كتابةً</a:t>
            </a:r>
            <a:endParaRPr lang="en-US" sz="1800" dirty="0">
              <a:solidFill>
                <a:schemeClr val="accent1"/>
              </a:solidFill>
              <a:latin typeface="TheMixArabic" panose="020B0502050302020203" pitchFamily="34" charset="-78"/>
              <a:cs typeface="TheMixArabic" panose="020B0502050302020203" pitchFamily="34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3768DD-C679-4A8B-BC62-D262797A8425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992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"/>
    </mc:Choice>
    <mc:Fallback xmlns="">
      <p:transition spd="slow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532000" y="4026192"/>
            <a:ext cx="15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رَمْـ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0876" y="3799466"/>
            <a:ext cx="8520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9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/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47964" y="3906066"/>
            <a:ext cx="1069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ــلٌ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78803" y="2627784"/>
            <a:ext cx="11015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رَمْلٌ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0618F5-532A-4C6B-B058-E4404DE6146D}"/>
              </a:ext>
            </a:extLst>
          </p:cNvPr>
          <p:cNvSpPr/>
          <p:nvPr/>
        </p:nvSpPr>
        <p:spPr>
          <a:xfrm>
            <a:off x="2077615" y="1141722"/>
            <a:ext cx="960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قَطِّعوا الْكَلِمَةَ إِلى مَقاطِعَ صَوْتِيَّةٍ واسْمَعوها: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B0FFB0-7A34-4E31-B6C8-1863E7883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9948" y="2442243"/>
            <a:ext cx="3655518" cy="2926883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CE7C659-763D-444F-B0E3-F5980479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948B65-19CE-487D-A95A-E5D70AC57CB4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751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8168451" y="3915888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FD848-C2CF-41FF-91E1-9363EFE471F1}"/>
              </a:ext>
            </a:extLst>
          </p:cNvPr>
          <p:cNvSpPr txBox="1"/>
          <p:nvPr/>
        </p:nvSpPr>
        <p:spPr>
          <a:xfrm>
            <a:off x="9073029" y="3851497"/>
            <a:ext cx="526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7200" b="1">
                <a:solidFill>
                  <a:srgbClr val="FF0000"/>
                </a:solidFill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8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rPr>
              <a:t>/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BAF71C-06AB-4F03-BFEF-07C95C45BCA4}"/>
              </a:ext>
            </a:extLst>
          </p:cNvPr>
          <p:cNvSpPr txBox="1"/>
          <p:nvPr/>
        </p:nvSpPr>
        <p:spPr>
          <a:xfrm>
            <a:off x="9447817" y="3915888"/>
            <a:ext cx="124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رَأْ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F6AC8-4411-4AD0-83EA-10E2B9BBB8C4}"/>
              </a:ext>
            </a:extLst>
          </p:cNvPr>
          <p:cNvSpPr/>
          <p:nvPr/>
        </p:nvSpPr>
        <p:spPr>
          <a:xfrm>
            <a:off x="8636832" y="2406338"/>
            <a:ext cx="11673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رَأْسٌ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8DEC25-36F1-4770-9EFC-4494342EDE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441" y="2277804"/>
            <a:ext cx="3924272" cy="3147386"/>
          </a:xfrm>
          <a:prstGeom prst="rect">
            <a:avLst/>
          </a:prstGeom>
        </p:spPr>
      </p:pic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C29645C5-B744-41DA-AD2A-1C128DD0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75" y="6245387"/>
            <a:ext cx="3221420" cy="3671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أكتسبُ مَهاراتِ الوعيِ الفونولوجيّ سماعيًّا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E9EA87-FDD9-4D41-B08E-5AFC9D7E5675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26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427711" y="4035763"/>
            <a:ext cx="7777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فَأْرٌ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89371" y="3902231"/>
            <a:ext cx="8643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وَرْدٌ</a:t>
            </a: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26A50578-37F2-4133-9634-3C43263DF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96908" y="1677971"/>
            <a:ext cx="2055896" cy="2049776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846639-7295-4A6B-912C-3821A24DF7E8}"/>
              </a:ext>
            </a:extLst>
          </p:cNvPr>
          <p:cNvSpPr txBox="1"/>
          <p:nvPr/>
        </p:nvSpPr>
        <p:spPr>
          <a:xfrm>
            <a:off x="8873743" y="4909057"/>
            <a:ext cx="1356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31" name="Content Placeholder 9">
            <a:extLst>
              <a:ext uri="{FF2B5EF4-FFF2-40B4-BE49-F238E27FC236}">
                <a16:creationId xmlns:a16="http://schemas.microsoft.com/office/drawing/2014/main" id="{8086C4A7-2B27-4FC4-9D33-FCFC062CF0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4733" y="1804630"/>
            <a:ext cx="2055896" cy="204977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580542-A207-4875-9076-51CE8E64532E}"/>
              </a:ext>
            </a:extLst>
          </p:cNvPr>
          <p:cNvSpPr txBox="1"/>
          <p:nvPr/>
        </p:nvSpPr>
        <p:spPr>
          <a:xfrm>
            <a:off x="2103828" y="4909057"/>
            <a:ext cx="1497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.../ ...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1FB83A-67B7-46B9-85BC-42E8720F726C}"/>
              </a:ext>
            </a:extLst>
          </p:cNvPr>
          <p:cNvSpPr txBox="1"/>
          <p:nvPr/>
        </p:nvSpPr>
        <p:spPr>
          <a:xfrm>
            <a:off x="9311486" y="4820471"/>
            <a:ext cx="980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3B06-DC5B-4369-A52E-10705BABC0B7}"/>
              </a:ext>
            </a:extLst>
          </p:cNvPr>
          <p:cNvSpPr txBox="1"/>
          <p:nvPr/>
        </p:nvSpPr>
        <p:spPr>
          <a:xfrm>
            <a:off x="8751034" y="4886799"/>
            <a:ext cx="770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1167F-9886-477D-BB54-4979185CEB50}"/>
              </a:ext>
            </a:extLst>
          </p:cNvPr>
          <p:cNvSpPr txBox="1"/>
          <p:nvPr/>
        </p:nvSpPr>
        <p:spPr>
          <a:xfrm>
            <a:off x="2763900" y="4894241"/>
            <a:ext cx="1042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فَأْ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F97F8-15D1-4E83-B253-B3973DF92761}"/>
              </a:ext>
            </a:extLst>
          </p:cNvPr>
          <p:cNvSpPr txBox="1"/>
          <p:nvPr/>
        </p:nvSpPr>
        <p:spPr>
          <a:xfrm>
            <a:off x="2257107" y="4780455"/>
            <a:ext cx="872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BC1B73-602C-4E38-9189-948E24B12D06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106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  <p:bldP spid="32" grpId="0"/>
      <p:bldP spid="14" grpId="0" build="p"/>
      <p:bldP spid="15" grpId="0" build="p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AD8F2AB-AC3B-4CAE-B683-D60FC20E056B}"/>
              </a:ext>
            </a:extLst>
          </p:cNvPr>
          <p:cNvSpPr txBox="1">
            <a:spLocks/>
          </p:cNvSpPr>
          <p:nvPr/>
        </p:nvSpPr>
        <p:spPr>
          <a:xfrm>
            <a:off x="494093" y="1524708"/>
            <a:ext cx="11027348" cy="39483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LB" sz="5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5400" b="1" kern="0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أَكْتَسِبُ مَهاراتِ الصَّوْتِيّاتِ</a:t>
            </a:r>
            <a:endParaRPr lang="en-US" sz="5400" b="1" kern="0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B51B91-82F9-4EDE-A8C9-7126CDE19AE8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466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0"/>
    </mc:Choice>
    <mc:Fallback xmlns="">
      <p:transition spd="slow" advTm="42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00664" y="2682789"/>
            <a:ext cx="445955" cy="110799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6600" dirty="0">
                <a:solidFill>
                  <a:srgbClr val="19428F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رْ</a:t>
            </a:r>
            <a:endParaRPr lang="en-US" sz="6600" dirty="0">
              <a:solidFill>
                <a:srgbClr val="19428F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FE87D7-E4AA-4ADE-B664-A2231D641909}"/>
              </a:ext>
            </a:extLst>
          </p:cNvPr>
          <p:cNvSpPr/>
          <p:nvPr/>
        </p:nvSpPr>
        <p:spPr>
          <a:xfrm>
            <a:off x="651820" y="1017937"/>
            <a:ext cx="10888359" cy="6560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طابِقوا بَيْنَ صَوْتِ الْحَرْفِ وَشَكْلِهِ (في الْمَطْبوعِ قِراءَةً)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04298-9DC2-4815-817A-14E67A2A0C34}"/>
              </a:ext>
            </a:extLst>
          </p:cNvPr>
          <p:cNvSpPr txBox="1"/>
          <p:nvPr/>
        </p:nvSpPr>
        <p:spPr>
          <a:xfrm>
            <a:off x="5773374" y="1479963"/>
            <a:ext cx="9405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ar-LB" sz="8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8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ounded Rectangle 31">
            <a:extLst>
              <a:ext uri="{FF2B5EF4-FFF2-40B4-BE49-F238E27FC236}">
                <a16:creationId xmlns:a16="http://schemas.microsoft.com/office/drawing/2014/main" id="{0279BA51-D855-4A33-84DC-3416D6C64C29}"/>
              </a:ext>
            </a:extLst>
          </p:cNvPr>
          <p:cNvSpPr/>
          <p:nvPr/>
        </p:nvSpPr>
        <p:spPr>
          <a:xfrm>
            <a:off x="8010538" y="5065274"/>
            <a:ext cx="2266069" cy="592708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الْقَصيرَةُ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2" name="Rounded Rectangle 30">
            <a:extLst>
              <a:ext uri="{FF2B5EF4-FFF2-40B4-BE49-F238E27FC236}">
                <a16:creationId xmlns:a16="http://schemas.microsoft.com/office/drawing/2014/main" id="{F7B46585-1721-4133-AEAE-2ED79FDE05C0}"/>
              </a:ext>
            </a:extLst>
          </p:cNvPr>
          <p:cNvSpPr/>
          <p:nvPr/>
        </p:nvSpPr>
        <p:spPr>
          <a:xfrm>
            <a:off x="1856280" y="5043579"/>
            <a:ext cx="2090581" cy="614403"/>
          </a:xfrm>
          <a:prstGeom prst="roundRect">
            <a:avLst/>
          </a:prstGeom>
          <a:solidFill>
            <a:srgbClr val="0070C0"/>
          </a:solidFill>
          <a:ln>
            <a:solidFill>
              <a:srgbClr val="18428F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الْأَصْواتُ الطَّويلَةُ 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155999B-1962-4D3A-AEA3-B64DEB317EF5}"/>
              </a:ext>
            </a:extLst>
          </p:cNvPr>
          <p:cNvSpPr/>
          <p:nvPr/>
        </p:nvSpPr>
        <p:spPr>
          <a:xfrm>
            <a:off x="1856280" y="3940160"/>
            <a:ext cx="2090582" cy="105755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8428F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- و - ي</a:t>
            </a:r>
            <a:endParaRPr lang="en-US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6208D6-DC87-44C0-ABAC-51B48CB29398}"/>
              </a:ext>
            </a:extLst>
          </p:cNvPr>
          <p:cNvCxnSpPr>
            <a:cxnSpLocks/>
          </p:cNvCxnSpPr>
          <p:nvPr/>
        </p:nvCxnSpPr>
        <p:spPr>
          <a:xfrm>
            <a:off x="6892388" y="3367632"/>
            <a:ext cx="2358421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F9845-6A85-4F23-AD10-8917F5B616BD}"/>
              </a:ext>
            </a:extLst>
          </p:cNvPr>
          <p:cNvCxnSpPr>
            <a:cxnSpLocks/>
          </p:cNvCxnSpPr>
          <p:nvPr/>
        </p:nvCxnSpPr>
        <p:spPr>
          <a:xfrm flipH="1">
            <a:off x="3146959" y="3341998"/>
            <a:ext cx="2412977" cy="504905"/>
          </a:xfrm>
          <a:prstGeom prst="straightConnector1">
            <a:avLst/>
          </a:prstGeom>
          <a:ln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566C104-79E9-4BA2-A289-8170773EDF92}"/>
              </a:ext>
            </a:extLst>
          </p:cNvPr>
          <p:cNvGrpSpPr/>
          <p:nvPr/>
        </p:nvGrpSpPr>
        <p:grpSpPr>
          <a:xfrm>
            <a:off x="8010538" y="3891683"/>
            <a:ext cx="2266069" cy="1111244"/>
            <a:chOff x="8010538" y="3891683"/>
            <a:chExt cx="2266069" cy="111124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B859F39-97BE-444D-A6B1-4A664A724374}"/>
                </a:ext>
              </a:extLst>
            </p:cNvPr>
            <p:cNvGrpSpPr/>
            <p:nvPr/>
          </p:nvGrpSpPr>
          <p:grpSpPr>
            <a:xfrm>
              <a:off x="8010538" y="3891683"/>
              <a:ext cx="2266069" cy="1111244"/>
              <a:chOff x="8010538" y="3891683"/>
              <a:chExt cx="2266069" cy="1111244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DCF278F-91F4-42D8-884C-12CD560EF42A}"/>
                  </a:ext>
                </a:extLst>
              </p:cNvPr>
              <p:cNvSpPr/>
              <p:nvPr/>
            </p:nvSpPr>
            <p:spPr>
              <a:xfrm>
                <a:off x="8010538" y="3891683"/>
                <a:ext cx="2266069" cy="11112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18428F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CB3105A-3C41-49F9-A5D3-835D07F83F64}"/>
                  </a:ext>
                </a:extLst>
              </p:cNvPr>
              <p:cNvSpPr/>
              <p:nvPr/>
            </p:nvSpPr>
            <p:spPr>
              <a:xfrm>
                <a:off x="8616436" y="3954029"/>
                <a:ext cx="12687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ar-LB" sz="6000" b="1" dirty="0">
                    <a:solidFill>
                      <a:srgbClr val="C00000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 َ  ُ  ِ</a:t>
                </a:r>
                <a:endParaRPr lang="en-US" sz="6000" dirty="0">
                  <a:solidFill>
                    <a:srgbClr val="C00000"/>
                  </a:solidFill>
                  <a:latin typeface="Adobe Arabic" panose="02040503050201020203" pitchFamily="18" charset="-78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EE8B11-BEF0-4B63-93A2-3BB530B17720}"/>
                </a:ext>
              </a:extLst>
            </p:cNvPr>
            <p:cNvCxnSpPr/>
            <p:nvPr/>
          </p:nvCxnSpPr>
          <p:spPr>
            <a:xfrm>
              <a:off x="8137728" y="4712450"/>
              <a:ext cx="1747455" cy="1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7E75FCF3-A7FB-44F1-B65B-7E11AFD3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936" y="6190000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BD14BC-323B-46EC-A9EA-3058E8F4477D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538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69938" y="2368446"/>
          <a:ext cx="7852124" cy="270978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12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17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53121"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ِ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ُ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َ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18428F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ْ</a:t>
                      </a:r>
                      <a:endParaRPr lang="en-US" sz="6000" dirty="0">
                        <a:solidFill>
                          <a:srgbClr val="18428F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66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6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را</a:t>
                      </a:r>
                      <a:endParaRPr lang="en-US" sz="60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رِ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رُ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6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رْ</a:t>
                      </a:r>
                      <a:endParaRPr lang="en-US" sz="60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C02D2152-7B8A-43C2-915A-2E76552B0A03}"/>
              </a:ext>
            </a:extLst>
          </p:cNvPr>
          <p:cNvSpPr txBox="1">
            <a:spLocks/>
          </p:cNvSpPr>
          <p:nvPr/>
        </p:nvSpPr>
        <p:spPr>
          <a:xfrm>
            <a:off x="137491" y="895910"/>
            <a:ext cx="11577711" cy="11665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اِقْرَأوا 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صَوْتَ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kumimoji="0" lang="ar-LB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مَعَ الْأصْواتِ الْقَصيرَةِ وَالطَّويلَةِ</a:t>
            </a:r>
            <a:r>
              <a:rPr kumimoji="0" lang="en-US" sz="4400" b="1" i="0" u="none" strike="noStrike" kern="1200" cap="all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: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BAEEA0BD-AA01-4327-804D-D7A485044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7925" y="6209084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000" b="0" i="0" u="none" strike="noStrike" kern="1200" cap="all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أكتسب مَهاراتِ الصَّوْتِيّاتِ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638235-0E23-46E0-AC9A-C33ED12AAB9F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274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E694B5-64B2-4C43-8646-9379C12B832A}"/>
              </a:ext>
            </a:extLst>
          </p:cNvPr>
          <p:cNvGraphicFramePr>
            <a:graphicFrameLocks noGrp="1"/>
          </p:cNvGraphicFramePr>
          <p:nvPr/>
        </p:nvGraphicFramePr>
        <p:xfrm>
          <a:off x="3650876" y="1930631"/>
          <a:ext cx="4587988" cy="3931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293994">
                  <a:extLst>
                    <a:ext uri="{9D8B030D-6E8A-4147-A177-3AD203B41FA5}">
                      <a16:colId xmlns:a16="http://schemas.microsoft.com/office/drawing/2014/main" val="2188082677"/>
                    </a:ext>
                  </a:extLst>
                </a:gridCol>
                <a:gridCol w="2293994">
                  <a:extLst>
                    <a:ext uri="{9D8B030D-6E8A-4147-A177-3AD203B41FA5}">
                      <a16:colId xmlns:a16="http://schemas.microsoft.com/office/drawing/2014/main" val="2875121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8000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8000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</a:t>
                      </a:r>
                      <a:endParaRPr lang="en-US" sz="8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59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8000" b="1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رُ</a:t>
                      </a:r>
                      <a:endParaRPr lang="en-US" sz="8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15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80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8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رِ</a:t>
                      </a:r>
                      <a:endParaRPr lang="en-US" sz="8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37572"/>
                  </a:ext>
                </a:extLst>
              </a:tr>
            </a:tbl>
          </a:graphicData>
        </a:graphic>
      </p:graphicFrame>
      <p:sp>
        <p:nvSpPr>
          <p:cNvPr id="45" name="Title 1">
            <a:extLst>
              <a:ext uri="{FF2B5EF4-FFF2-40B4-BE49-F238E27FC236}">
                <a16:creationId xmlns:a16="http://schemas.microsoft.com/office/drawing/2014/main" id="{C7BA10E7-AFC9-4A34-81C1-582F201F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410" y="985486"/>
            <a:ext cx="3784100" cy="94514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اِقْرَأوا بِمُفْرَدكم: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169843CF-02B4-4977-A192-3E9ADEAD2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900" y="624538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672B6D-B267-4D47-AE5B-3BDE798CA802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301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9BD63F-1401-4EDC-B81D-AB5327F46272}"/>
              </a:ext>
            </a:extLst>
          </p:cNvPr>
          <p:cNvGraphicFramePr>
            <a:graphicFrameLocks noGrp="1"/>
          </p:cNvGraphicFramePr>
          <p:nvPr/>
        </p:nvGraphicFramePr>
        <p:xfrm>
          <a:off x="1592494" y="2280639"/>
          <a:ext cx="8808963" cy="319132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800139">
                  <a:extLst>
                    <a:ext uri="{9D8B030D-6E8A-4147-A177-3AD203B41FA5}">
                      <a16:colId xmlns:a16="http://schemas.microsoft.com/office/drawing/2014/main" val="873041125"/>
                    </a:ext>
                  </a:extLst>
                </a:gridCol>
                <a:gridCol w="3207753">
                  <a:extLst>
                    <a:ext uri="{9D8B030D-6E8A-4147-A177-3AD203B41FA5}">
                      <a16:colId xmlns:a16="http://schemas.microsoft.com/office/drawing/2014/main" val="3870439183"/>
                    </a:ext>
                  </a:extLst>
                </a:gridCol>
                <a:gridCol w="2801071">
                  <a:extLst>
                    <a:ext uri="{9D8B030D-6E8A-4147-A177-3AD203B41FA5}">
                      <a16:colId xmlns:a16="http://schemas.microsoft.com/office/drawing/2014/main" val="2963479474"/>
                    </a:ext>
                  </a:extLst>
                </a:gridCol>
              </a:tblGrid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endParaRPr lang="en-US" sz="4000" b="1" i="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 - ر</a:t>
                      </a:r>
                      <a:endParaRPr lang="en-US" sz="4000" b="1" i="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ـــــ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SA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- 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endParaRPr lang="en-US" sz="4000" b="1" i="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59243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أْسٌ</a:t>
                      </a:r>
                      <a:endParaRPr lang="en-US" sz="4000" b="1" i="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كُ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</a:t>
                      </a: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ةٌ - مُهَ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رِّ</a:t>
                      </a: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جٌ</a:t>
                      </a:r>
                      <a:endParaRPr lang="en-US" sz="4000" b="1" i="0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أَحْمَ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رُ</a:t>
                      </a:r>
                      <a:r>
                        <a:rPr lang="ar-LB" sz="4000" b="1" i="0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- نا</a:t>
                      </a:r>
                      <a:r>
                        <a:rPr lang="ar-LB" sz="4000" b="1" i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رٌ</a:t>
                      </a:r>
                      <a:endParaRPr lang="en-US" sz="4000" b="1" i="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10988"/>
                  </a:ext>
                </a:extLst>
              </a:tr>
              <a:tr h="91081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011911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E4AE8591-FB5A-4585-A01D-4DF5B637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289" y="1232022"/>
            <a:ext cx="5778141" cy="81256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/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تَعَرَّفوا أَشْكالَ حَرْفِ </a:t>
            </a:r>
            <a:r>
              <a:rPr lang="ar-LB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  <a:endParaRPr lang="en-US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DD21968F-4677-41B8-8E26-0B0587D23F8F}"/>
              </a:ext>
            </a:extLst>
          </p:cNvPr>
          <p:cNvGraphicFramePr>
            <a:graphicFrameLocks noGrp="1"/>
          </p:cNvGraphicFramePr>
          <p:nvPr/>
        </p:nvGraphicFramePr>
        <p:xfrm>
          <a:off x="1879617" y="4308149"/>
          <a:ext cx="2269587" cy="71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529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56529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A83CD2F2-9698-4A88-9584-B2DCD91DF7EA}"/>
              </a:ext>
            </a:extLst>
          </p:cNvPr>
          <p:cNvGraphicFramePr>
            <a:graphicFrameLocks noGrp="1"/>
          </p:cNvGraphicFramePr>
          <p:nvPr/>
        </p:nvGraphicFramePr>
        <p:xfrm>
          <a:off x="8008410" y="4308148"/>
          <a:ext cx="2106261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087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02087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32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rgbClr val="C0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4837345" y="4308148"/>
          <a:ext cx="2379285" cy="71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095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793095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71401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2B335AD9-DD27-4BEB-96C6-9F1B33D23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710" y="6228454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E00052-039B-4175-A3E3-C17825E64FF0}"/>
              </a:ext>
            </a:extLst>
          </p:cNvPr>
          <p:cNvSpPr/>
          <p:nvPr/>
        </p:nvSpPr>
        <p:spPr>
          <a:xfrm>
            <a:off x="10591848" y="6061132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217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5849AD2-6CAD-48ED-9339-38EB8396C616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02712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lvl="0" algn="ctr" rtl="1"/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دَرَجٌ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1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رَأْسٌ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lvl="0" algn="ctr" rtl="1"/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ريشَةٌ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1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رَمْلٌ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9A57C584-621A-4EF3-9C09-F0F453F10456}"/>
              </a:ext>
            </a:extLst>
          </p:cNvPr>
          <p:cNvSpPr txBox="1">
            <a:spLocks/>
          </p:cNvSpPr>
          <p:nvPr/>
        </p:nvSpPr>
        <p:spPr>
          <a:xfrm>
            <a:off x="2170740" y="1064966"/>
            <a:ext cx="9745055" cy="745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</a:t>
            </a:r>
            <a:r>
              <a:rPr lang="ar-LB" sz="4400" b="1" u="sng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أَوَّلِ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05E2239A-BD77-4CBD-B191-E645EE4FC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1044" y="6235862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5F15A0-005A-4445-AF8A-6F80FE508494}"/>
              </a:ext>
            </a:extLst>
          </p:cNvPr>
          <p:cNvSpPr/>
          <p:nvPr/>
        </p:nvSpPr>
        <p:spPr>
          <a:xfrm>
            <a:off x="4671833" y="4814769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906908" y="2533074"/>
            <a:ext cx="389477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62EF0A-86A3-4829-887A-0DC6A60E25AC}"/>
              </a:ext>
            </a:extLst>
          </p:cNvPr>
          <p:cNvSpPr/>
          <p:nvPr/>
        </p:nvSpPr>
        <p:spPr>
          <a:xfrm>
            <a:off x="7881800" y="4709646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70FAC4-B43E-4AB0-ABFA-AF835F920E26}"/>
              </a:ext>
            </a:extLst>
          </p:cNvPr>
          <p:cNvSpPr/>
          <p:nvPr/>
        </p:nvSpPr>
        <p:spPr>
          <a:xfrm>
            <a:off x="6249880" y="2102712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B8FB9B-47BE-41B7-8065-795816CF8C88}"/>
              </a:ext>
            </a:extLst>
          </p:cNvPr>
          <p:cNvSpPr/>
          <p:nvPr/>
        </p:nvSpPr>
        <p:spPr>
          <a:xfrm>
            <a:off x="2924033" y="210112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E107E2-E3AD-4D4C-B2F9-A41A501F6172}"/>
              </a:ext>
            </a:extLst>
          </p:cNvPr>
          <p:cNvSpPr/>
          <p:nvPr/>
        </p:nvSpPr>
        <p:spPr>
          <a:xfrm>
            <a:off x="6249879" y="431724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D7B8D2-8B20-409D-8B95-CF2000914429}"/>
              </a:ext>
            </a:extLst>
          </p:cNvPr>
          <p:cNvSpPr/>
          <p:nvPr/>
        </p:nvSpPr>
        <p:spPr>
          <a:xfrm>
            <a:off x="2924033" y="4305953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E9735C-F5C2-4696-8944-302F1396FC7E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17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8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6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6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1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30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3" grpId="0" animBg="1"/>
      <p:bldP spid="3" grpId="1" animBg="1"/>
      <p:bldP spid="11" grpId="0" animBg="1"/>
      <p:bldP spid="11" grpId="1" animBg="1"/>
      <p:bldP spid="16" grpId="0" animBg="1"/>
      <p:bldP spid="16" grpId="1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E5F2E2-41F4-4729-973F-2D3D5F2CC5EE}"/>
              </a:ext>
            </a:extLst>
          </p:cNvPr>
          <p:cNvSpPr/>
          <p:nvPr/>
        </p:nvSpPr>
        <p:spPr>
          <a:xfrm>
            <a:off x="3135983" y="1000544"/>
            <a:ext cx="8481392" cy="93534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cap="all" spc="1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 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في </a:t>
            </a:r>
            <a:r>
              <a:rPr lang="ar-LB" sz="4400" b="1" u="sng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آخِرِ</a:t>
            </a:r>
            <a:r>
              <a:rPr lang="ar-LB" sz="4400" b="1" cap="all" spc="100" dirty="0">
                <a:solidFill>
                  <a:srgbClr val="00206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الْكَلِمَةِ:</a:t>
            </a:r>
            <a:endParaRPr lang="en-US" sz="4400" b="1" cap="all" spc="100" dirty="0">
              <a:solidFill>
                <a:srgbClr val="002060"/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04D6036F-DE8C-4963-9847-28D00E05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994" y="6216812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E0347D0-C8D8-4B8D-AD2B-D2D9730D286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165296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أَحْمَرُ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1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زِرٌ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lvl="0" algn="ctr"/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وَرْدٌ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1" dirty="0">
                          <a:solidFill>
                            <a:srgbClr val="00206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1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نارٌ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4073553F-6E40-4CAD-9859-AFC0C1704A7E}"/>
              </a:ext>
            </a:extLst>
          </p:cNvPr>
          <p:cNvSpPr/>
          <p:nvPr/>
        </p:nvSpPr>
        <p:spPr>
          <a:xfrm>
            <a:off x="7267854" y="4621297"/>
            <a:ext cx="498595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311482" y="2480706"/>
            <a:ext cx="502920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1D0D22-F9FD-4BC3-B54B-69DF2328B3DE}"/>
              </a:ext>
            </a:extLst>
          </p:cNvPr>
          <p:cNvSpPr/>
          <p:nvPr/>
        </p:nvSpPr>
        <p:spPr>
          <a:xfrm>
            <a:off x="3769268" y="2497498"/>
            <a:ext cx="502920" cy="105821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892D31-D987-4760-AD6A-729BE014C0E5}"/>
              </a:ext>
            </a:extLst>
          </p:cNvPr>
          <p:cNvSpPr/>
          <p:nvPr/>
        </p:nvSpPr>
        <p:spPr>
          <a:xfrm>
            <a:off x="6249880" y="2159157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21E7BC-3909-4A7E-B0F9-C0B9D7E763B7}"/>
              </a:ext>
            </a:extLst>
          </p:cNvPr>
          <p:cNvSpPr/>
          <p:nvPr/>
        </p:nvSpPr>
        <p:spPr>
          <a:xfrm>
            <a:off x="2924033" y="215756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E0C750-3B7C-4B1A-BD35-0311C1233951}"/>
              </a:ext>
            </a:extLst>
          </p:cNvPr>
          <p:cNvSpPr/>
          <p:nvPr/>
        </p:nvSpPr>
        <p:spPr>
          <a:xfrm>
            <a:off x="6249879" y="437368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D61CCF-8ED5-47E3-BAAC-D13B7F439B50}"/>
              </a:ext>
            </a:extLst>
          </p:cNvPr>
          <p:cNvSpPr/>
          <p:nvPr/>
        </p:nvSpPr>
        <p:spPr>
          <a:xfrm>
            <a:off x="2924033" y="436239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51130F-4A17-44EA-901C-B4364307016C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899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0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8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6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6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1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6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1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8B56F321-02AF-4C86-8CDE-FE9C5DA11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994" y="6226337"/>
            <a:ext cx="2090582" cy="36433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LB" sz="2000" dirty="0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أكتسب مَهاراتِ الصَّوْتِيّاتِ</a:t>
            </a:r>
            <a:endParaRPr lang="en-US" sz="2000" dirty="0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54202EB-9920-4A99-9116-C46E66EE2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897" y="1027558"/>
            <a:ext cx="9618519" cy="665284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اُرْسُموا دائِرَةً حَوْلَ حَرْفِ </a:t>
            </a:r>
            <a:r>
              <a:rPr lang="ar-LB" sz="44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 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 </a:t>
            </a:r>
            <a:r>
              <a:rPr lang="ar-LB" sz="4400" b="1" u="sng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وَسَطِ</a:t>
            </a:r>
            <a:r>
              <a:rPr lang="ar-LB" sz="4400" b="1" dirty="0">
                <a:solidFill>
                  <a:srgbClr val="00206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الْكَلِمَةِ:</a:t>
            </a:r>
            <a:endParaRPr lang="en-US" sz="4400" b="1" dirty="0">
              <a:solidFill>
                <a:srgbClr val="00206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C3F135-1EA4-4DA9-98D9-FFAC4DA53E2D}"/>
              </a:ext>
            </a:extLst>
          </p:cNvPr>
          <p:cNvGraphicFramePr>
            <a:graphicFrameLocks noGrp="1"/>
          </p:cNvGraphicFramePr>
          <p:nvPr/>
        </p:nvGraphicFramePr>
        <p:xfrm>
          <a:off x="2924033" y="2034390"/>
          <a:ext cx="6343934" cy="37960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6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0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8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lvl="0" algn="ctr" rtl="1"/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مَدْرَسَةٌ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كُرَةٌ</a:t>
                      </a:r>
                      <a:endParaRPr lang="en-US" sz="6000" b="1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32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kern="1200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وَرْدٌ</a:t>
                      </a:r>
                      <a:endParaRPr lang="en-US" sz="6000" b="1" kern="1200" dirty="0">
                        <a:solidFill>
                          <a:srgbClr val="00206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6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6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6000" b="1" dirty="0">
                          <a:solidFill>
                            <a:srgbClr val="00206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عُصْفورٌ</a:t>
                      </a:r>
                      <a:endParaRPr lang="en-US" sz="6000" b="1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7559040" y="2439750"/>
            <a:ext cx="365760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1BD80C-4C0F-4075-99CE-12EF829C29D5}"/>
              </a:ext>
            </a:extLst>
          </p:cNvPr>
          <p:cNvSpPr/>
          <p:nvPr/>
        </p:nvSpPr>
        <p:spPr>
          <a:xfrm>
            <a:off x="4246690" y="4565773"/>
            <a:ext cx="342241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FFAE949-575B-423B-A033-0255B7DC4991}"/>
              </a:ext>
            </a:extLst>
          </p:cNvPr>
          <p:cNvSpPr/>
          <p:nvPr/>
        </p:nvSpPr>
        <p:spPr>
          <a:xfrm>
            <a:off x="4331221" y="2439750"/>
            <a:ext cx="308512" cy="105156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48FB17-3304-481C-A082-08857CDDBAB9}"/>
              </a:ext>
            </a:extLst>
          </p:cNvPr>
          <p:cNvSpPr/>
          <p:nvPr/>
        </p:nvSpPr>
        <p:spPr>
          <a:xfrm>
            <a:off x="6249880" y="2034978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92875B-4F67-4A03-BCB0-B8E2C4717A7D}"/>
              </a:ext>
            </a:extLst>
          </p:cNvPr>
          <p:cNvSpPr/>
          <p:nvPr/>
        </p:nvSpPr>
        <p:spPr>
          <a:xfrm>
            <a:off x="2924033" y="203338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ED91F1-2EF1-498F-BA94-5FF71309B2CB}"/>
              </a:ext>
            </a:extLst>
          </p:cNvPr>
          <p:cNvSpPr/>
          <p:nvPr/>
        </p:nvSpPr>
        <p:spPr>
          <a:xfrm>
            <a:off x="6249879" y="424950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EF451B-2C28-454D-8F55-15D099E75AB7}"/>
              </a:ext>
            </a:extLst>
          </p:cNvPr>
          <p:cNvSpPr/>
          <p:nvPr/>
        </p:nvSpPr>
        <p:spPr>
          <a:xfrm>
            <a:off x="2924033" y="4238219"/>
            <a:ext cx="3018087" cy="15815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113D9FA-4A35-43BB-881C-B35E72BF27F9}"/>
              </a:ext>
            </a:extLst>
          </p:cNvPr>
          <p:cNvSpPr/>
          <p:nvPr/>
        </p:nvSpPr>
        <p:spPr>
          <a:xfrm>
            <a:off x="10537666" y="6018224"/>
            <a:ext cx="348172" cy="70788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algn="ctr"/>
            <a:r>
              <a:rPr lang="ar-LB" sz="4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endParaRPr lang="en-US" sz="40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509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"/>
    </mc:Choice>
    <mc:Fallback xmlns=""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1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1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2" grpId="0" animBg="1"/>
      <p:bldP spid="12" grpId="1" animBg="1"/>
      <p:bldP spid="13" grpId="0" animBg="1"/>
      <p:bldP spid="13" grpId="1" animBg="1"/>
      <p:bldP spid="19" grpId="0" animBg="1"/>
      <p:bldP spid="19" grpId="1" animBg="1"/>
      <p:bldP spid="20" grpId="0" animBg="1"/>
      <p:bldP spid="20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ITABI White template" id="{5C97414E-8760-4628-96C5-128FA3BBD0E4}" vid="{220D3ABC-29E4-48A1-A6E4-E786BE6299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QITABI White template</Template>
  <TotalTime>2225</TotalTime>
  <Words>329</Words>
  <Application>Microsoft Office PowerPoint</Application>
  <PresentationFormat>Widescreen</PresentationFormat>
  <Paragraphs>162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Adobe Arabic</vt:lpstr>
      <vt:lpstr>Arial</vt:lpstr>
      <vt:lpstr>Calibri</vt:lpstr>
      <vt:lpstr>Calibri Light</vt:lpstr>
      <vt:lpstr>TheMixArabic</vt:lpstr>
      <vt:lpstr>Tw Cen MT</vt:lpstr>
      <vt:lpstr>Wingdings 3</vt:lpstr>
      <vt:lpstr>Integral</vt:lpstr>
      <vt:lpstr>PowerPoint Presentation</vt:lpstr>
      <vt:lpstr>PowerPoint Presentation</vt:lpstr>
      <vt:lpstr>PowerPoint Presentation</vt:lpstr>
      <vt:lpstr>PowerPoint Presentation</vt:lpstr>
      <vt:lpstr> اِقْرَأوا بِمُفْرَدكم:</vt:lpstr>
      <vt:lpstr> تَعَرَّفوا أَشْكالَ حَرْفِ ر:</vt:lpstr>
      <vt:lpstr>PowerPoint Presentation</vt:lpstr>
      <vt:lpstr>PowerPoint Presentation</vt:lpstr>
      <vt:lpstr> اُرْسُموا دائِرَةً حَوْلَ حَرْفِ ر في وَسَطِ الْكَلِمَةِ:</vt:lpstr>
      <vt:lpstr>PowerPoint Presentation</vt:lpstr>
      <vt:lpstr>اُرْبُطوا الْكَلِمَةَ بِالْحَرْفِ الْمُناسِبِ (رَ رُ  رِ): </vt:lpstr>
      <vt:lpstr>اُكْتُبوا الْحَرْفَ النّاقِصَ: مِثالٌ: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abi aad</dc:creator>
  <cp:lastModifiedBy>Samia Ghorayeb</cp:lastModifiedBy>
  <cp:revision>235</cp:revision>
  <dcterms:created xsi:type="dcterms:W3CDTF">2019-06-11T11:51:16Z</dcterms:created>
  <dcterms:modified xsi:type="dcterms:W3CDTF">2022-02-27T09:41:40Z</dcterms:modified>
</cp:coreProperties>
</file>