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3"/>
  </p:notesMasterIdLst>
  <p:sldIdLst>
    <p:sldId id="437" r:id="rId2"/>
    <p:sldId id="497" r:id="rId3"/>
    <p:sldId id="498" r:id="rId4"/>
    <p:sldId id="499" r:id="rId5"/>
    <p:sldId id="500" r:id="rId6"/>
    <p:sldId id="501" r:id="rId7"/>
    <p:sldId id="502" r:id="rId8"/>
    <p:sldId id="503" r:id="rId9"/>
    <p:sldId id="504" r:id="rId10"/>
    <p:sldId id="505" r:id="rId11"/>
    <p:sldId id="506" r:id="rId12"/>
    <p:sldId id="507" r:id="rId13"/>
    <p:sldId id="508" r:id="rId14"/>
    <p:sldId id="509" r:id="rId15"/>
    <p:sldId id="510" r:id="rId16"/>
    <p:sldId id="511" r:id="rId17"/>
    <p:sldId id="512" r:id="rId18"/>
    <p:sldId id="461" r:id="rId19"/>
    <p:sldId id="462" r:id="rId20"/>
    <p:sldId id="513" r:id="rId21"/>
    <p:sldId id="61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a Ismail" initials="HI" lastIdx="37" clrIdx="0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2" name="Tharwat Abed El Sater" initials="TAES" lastIdx="121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eva kozma" initials="ek" lastIdx="13" clrIdx="2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4" name="Marianna Ramadan" initials="MR" lastIdx="1" clrIdx="3">
    <p:extLst>
      <p:ext uri="{19B8F6BF-5375-455C-9EA6-DF929625EA0E}">
        <p15:presenceInfo xmlns:p15="http://schemas.microsoft.com/office/powerpoint/2012/main" userId="S::Marianna.Ramadan@qitabi.org::41cdf6fd-fa0c-4c3a-a02d-03e9d05209e8" providerId="AD"/>
      </p:ext>
    </p:extLst>
  </p:cmAuthor>
  <p:cmAuthor id="5" name="Maaref Fadel" initials="MF" lastIdx="5" clrIdx="4">
    <p:extLst>
      <p:ext uri="{19B8F6BF-5375-455C-9EA6-DF929625EA0E}">
        <p15:presenceInfo xmlns:p15="http://schemas.microsoft.com/office/powerpoint/2012/main" userId="S-1-5-21-3498611809-1494522312-1621178679-13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184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09" autoAdjust="0"/>
    <p:restoredTop sz="96357" autoAdjust="0"/>
  </p:normalViewPr>
  <p:slideViewPr>
    <p:cSldViewPr snapToGrid="0">
      <p:cViewPr varScale="1">
        <p:scale>
          <a:sx n="81" d="100"/>
          <a:sy n="81" d="100"/>
        </p:scale>
        <p:origin x="3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7D6FD-6205-4704-95D8-441D28A3170A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CAF8E-7761-478A-AE7F-69FFC98D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0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77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يُفَضَّلُ أَنْ يَعْرِضَ الْمُعَلِّمُ الْإجابَةَ الصَّحيحَةَ وَيُزَوِّدَ الْمُتَعَلِّمَ بِالتَّغْذِيَةِ الرّاجِعَةِ الْمُفيدَةِ.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467C1-6FB2-4A73-A497-41901D705B27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263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710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B1EC-C6D5-4B64-AF13-8E9A5729E3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3129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66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947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658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984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772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4894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56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7592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585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29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E603A-2523-4420-A394-28C5B8FD7634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162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14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2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08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58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07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2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3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4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6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7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96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012357" y="2721114"/>
            <a:ext cx="2323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دَرّاجَةٌ</a:t>
            </a:r>
            <a:endParaRPr lang="ar-LB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22398" y="4420124"/>
            <a:ext cx="5934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يَدٌ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6000" y="2723481"/>
            <a:ext cx="13676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حَديقَةٌ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2336" y="4410103"/>
            <a:ext cx="10871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دودَةٌ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444390" y="2721114"/>
            <a:ext cx="8451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دُبٌّ</a:t>
            </a:r>
            <a:endParaRPr lang="en-US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21DE0C-732F-404F-9BD3-9057533B8205}"/>
              </a:ext>
            </a:extLst>
          </p:cNvPr>
          <p:cNvSpPr/>
          <p:nvPr/>
        </p:nvSpPr>
        <p:spPr>
          <a:xfrm>
            <a:off x="2488426" y="4420124"/>
            <a:ext cx="1545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ديكٌ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Title 4">
            <a:extLst>
              <a:ext uri="{FF2B5EF4-FFF2-40B4-BE49-F238E27FC236}">
                <a16:creationId xmlns:a16="http://schemas.microsoft.com/office/drawing/2014/main" id="{A02DF25F-1F0B-4F81-A3BF-6748035D652D}"/>
              </a:ext>
            </a:extLst>
          </p:cNvPr>
          <p:cNvSpPr txBox="1">
            <a:spLocks/>
          </p:cNvSpPr>
          <p:nvPr/>
        </p:nvSpPr>
        <p:spPr>
          <a:xfrm>
            <a:off x="586052" y="1071755"/>
            <a:ext cx="11019895" cy="113071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 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أَوَّلِ،</a:t>
            </a:r>
            <a: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وَسَطِ، وَآخِرِ الْكَلِمَةِ</a:t>
            </a:r>
            <a: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2CD187D5-9224-4FDB-8139-E964901A96F6}"/>
              </a:ext>
            </a:extLst>
          </p:cNvPr>
          <p:cNvSpPr txBox="1">
            <a:spLocks/>
          </p:cNvSpPr>
          <p:nvPr/>
        </p:nvSpPr>
        <p:spPr>
          <a:xfrm>
            <a:off x="354844" y="6245387"/>
            <a:ext cx="2090582" cy="3643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1786916-58E3-4612-8597-DF459564AB9A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140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000"/>
    </mc:Choice>
    <mc:Fallback xmlns="">
      <p:transition spd="slow" advTm="2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07877" y="1130097"/>
            <a:ext cx="7203771" cy="517484"/>
          </a:xfrm>
          <a:noFill/>
        </p:spPr>
        <p:txBody>
          <a:bodyPr vert="horz" lIns="68580" tIns="34290" rIns="68580" bIns="34290" rtlCol="0" anchor="ctr">
            <a:no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اُرْبُطوا الْكَلِمَةَ بِالْحَرْفِ الْمُناسِبِ (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  دُ  دِ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): 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16" name="Content Placeholder 6"/>
          <p:cNvGraphicFramePr>
            <a:graphicFrameLocks/>
          </p:cNvGraphicFramePr>
          <p:nvPr/>
        </p:nvGraphicFramePr>
        <p:xfrm>
          <a:off x="1400135" y="2036013"/>
          <a:ext cx="3803640" cy="3691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628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دَ</a:t>
                      </a:r>
                      <a:endParaRPr lang="ar-LB" sz="4000" b="0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دُ</a:t>
                      </a:r>
                      <a:endParaRPr lang="ar-LB" sz="4400" b="0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دِ</a:t>
                      </a:r>
                      <a:endParaRPr lang="en-US" sz="4400" b="0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9082785" y="2122557"/>
            <a:ext cx="7713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دُبٌّ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034694" y="3470602"/>
            <a:ext cx="8386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دَرَجٌ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778214" y="4818648"/>
            <a:ext cx="11464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دِرْبَكّةٌ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B01329-2087-4DD8-97C0-EE6544051D40}"/>
              </a:ext>
            </a:extLst>
          </p:cNvPr>
          <p:cNvCxnSpPr>
            <a:cxnSpLocks/>
          </p:cNvCxnSpPr>
          <p:nvPr/>
        </p:nvCxnSpPr>
        <p:spPr>
          <a:xfrm flipH="1" flipV="1">
            <a:off x="3617407" y="2953554"/>
            <a:ext cx="5154395" cy="112607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6EECE3F-EBC9-447A-93AA-A803F82C89FE}"/>
              </a:ext>
            </a:extLst>
          </p:cNvPr>
          <p:cNvCxnSpPr>
            <a:cxnSpLocks/>
          </p:cNvCxnSpPr>
          <p:nvPr/>
        </p:nvCxnSpPr>
        <p:spPr>
          <a:xfrm flipH="1">
            <a:off x="3617407" y="2607990"/>
            <a:ext cx="5116287" cy="147164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17F43FE-5922-4CBC-AF02-B36D5761EB38}"/>
              </a:ext>
            </a:extLst>
          </p:cNvPr>
          <p:cNvCxnSpPr>
            <a:cxnSpLocks/>
          </p:cNvCxnSpPr>
          <p:nvPr/>
        </p:nvCxnSpPr>
        <p:spPr>
          <a:xfrm flipH="1" flipV="1">
            <a:off x="3687745" y="5329672"/>
            <a:ext cx="5045948" cy="3011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Footer Placeholder 1">
            <a:extLst>
              <a:ext uri="{FF2B5EF4-FFF2-40B4-BE49-F238E27FC236}">
                <a16:creationId xmlns:a16="http://schemas.microsoft.com/office/drawing/2014/main" id="{1A05BF7C-87A0-4796-838E-FADCBF482487}"/>
              </a:ext>
            </a:extLst>
          </p:cNvPr>
          <p:cNvSpPr txBox="1">
            <a:spLocks/>
          </p:cNvSpPr>
          <p:nvPr/>
        </p:nvSpPr>
        <p:spPr>
          <a:xfrm>
            <a:off x="396408" y="6234996"/>
            <a:ext cx="2090582" cy="3643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5EE2A7-B41D-4F6B-B7F1-53682F476AC9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599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00"/>
    </mc:Choice>
    <mc:Fallback xmlns="">
      <p:transition spd="slow" advTm="2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20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4418" y="1113082"/>
            <a:ext cx="8332631" cy="1286481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ar-LB" sz="40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اُكْتُبوا الْحَرْفَ النّاقِصَ:</a:t>
            </a:r>
            <a:b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مِثالٌ: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7156" y="4676070"/>
            <a:ext cx="3039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.....</a:t>
            </a: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رّاجَةٌ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Cloud 3"/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ـــد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7A7A45-F6B9-4206-A416-5DA8562F9C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156" y="2022160"/>
            <a:ext cx="2865724" cy="2289674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7D22B2-C01F-421B-92DB-F533BEBA80D1}"/>
              </a:ext>
            </a:extLst>
          </p:cNvPr>
          <p:cNvSpPr txBox="1"/>
          <p:nvPr/>
        </p:nvSpPr>
        <p:spPr>
          <a:xfrm>
            <a:off x="8674208" y="4676070"/>
            <a:ext cx="384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ar-LB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8A9A30-C89A-45C7-8B22-2B834D5AF36B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B5AD4735-19F1-4243-82F0-7670488FE803}"/>
              </a:ext>
            </a:extLst>
          </p:cNvPr>
          <p:cNvSpPr txBox="1">
            <a:spLocks/>
          </p:cNvSpPr>
          <p:nvPr/>
        </p:nvSpPr>
        <p:spPr>
          <a:xfrm>
            <a:off x="427512" y="6211668"/>
            <a:ext cx="2470307" cy="3415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 كتابةً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366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645156" y="4498836"/>
            <a:ext cx="16828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وَلَـ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...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D2FE1D-B2C5-4852-AF97-DFA0F70916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6923" y="1963904"/>
            <a:ext cx="2359358" cy="2359358"/>
          </a:xfrm>
          <a:prstGeom prst="rect">
            <a:avLst/>
          </a:prstGeom>
        </p:spPr>
      </p:pic>
      <p:sp>
        <p:nvSpPr>
          <p:cNvPr id="11" name="Cloud 10">
            <a:extLst>
              <a:ext uri="{FF2B5EF4-FFF2-40B4-BE49-F238E27FC236}">
                <a16:creationId xmlns:a16="http://schemas.microsoft.com/office/drawing/2014/main" id="{A54FB9CE-2FFD-4D3C-8C1E-D2D8B2930330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ــد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1D1DFC6-9FCC-4C50-AEEE-0DFB080881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02C156-FED5-40CA-898D-4287021F165D}"/>
              </a:ext>
            </a:extLst>
          </p:cNvPr>
          <p:cNvSpPr txBox="1"/>
          <p:nvPr/>
        </p:nvSpPr>
        <p:spPr>
          <a:xfrm>
            <a:off x="7789349" y="4497728"/>
            <a:ext cx="857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ـدٌ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697BCA99-6F17-4E27-84F7-CABDC847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512" y="6177656"/>
            <a:ext cx="2582974" cy="43653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18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TheMixArabic" panose="020B0502050302020203" pitchFamily="34" charset="-78"/>
                <a:ea typeface="+mn-ea"/>
                <a:cs typeface="TheMixArabic" panose="020B0502050302020203" pitchFamily="34" charset="-78"/>
              </a:rPr>
              <a:t>أكتسب مَهاراتِ الصَّوْتِيّاتِ كتابةً</a:t>
            </a:r>
            <a:endParaRPr kumimoji="0" lang="en-US" sz="18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TheMixArabic" panose="020B0502050302020203" pitchFamily="34" charset="-78"/>
              <a:ea typeface="+mn-ea"/>
              <a:cs typeface="TheMixArabic" panose="020B0502050302020203" pitchFamily="34" charset="-7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124FD09-D146-44E4-8748-65351D080012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68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0"/>
    </mc:Choice>
    <mc:Fallback xmlns="">
      <p:transition spd="slow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4D44DC3-11FF-40B4-8087-BE165BA3AA78}"/>
              </a:ext>
            </a:extLst>
          </p:cNvPr>
          <p:cNvSpPr txBox="1"/>
          <p:nvPr/>
        </p:nvSpPr>
        <p:spPr>
          <a:xfrm>
            <a:off x="6571648" y="4512624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ضِفـْـ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عٌ</a:t>
            </a:r>
            <a:endParaRPr lang="en-US" sz="5400" b="1" dirty="0">
              <a:solidFill>
                <a:srgbClr val="18428F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861C923E-2F33-4142-93F9-0B5451A738F7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ـــد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60D385-B92B-4628-B650-702FA8B3C8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FFA7C9-CF39-4530-AA5C-B650CE61C9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923" y="1963904"/>
            <a:ext cx="2359358" cy="23593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E036A04-9A6C-4049-9746-AAFCCEC42E92}"/>
              </a:ext>
            </a:extLst>
          </p:cNvPr>
          <p:cNvSpPr txBox="1"/>
          <p:nvPr/>
        </p:nvSpPr>
        <p:spPr>
          <a:xfrm>
            <a:off x="7514289" y="4512624"/>
            <a:ext cx="1147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ـدَ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A1EEF9-C976-4F38-AE43-148B4B6E42B6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002CB07D-AED2-48A0-BBFE-ACEA95C876E7}"/>
              </a:ext>
            </a:extLst>
          </p:cNvPr>
          <p:cNvSpPr txBox="1">
            <a:spLocks/>
          </p:cNvSpPr>
          <p:nvPr/>
        </p:nvSpPr>
        <p:spPr>
          <a:xfrm>
            <a:off x="427512" y="6211668"/>
            <a:ext cx="2470307" cy="3415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 كتابةً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465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0"/>
    </mc:Choice>
    <mc:Fallback xmlns="">
      <p:transition spd="slow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 animBg="1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70727D71-DCA4-4505-AE5E-4071A08B17CC}"/>
              </a:ext>
            </a:extLst>
          </p:cNvPr>
          <p:cNvSpPr txBox="1"/>
          <p:nvPr/>
        </p:nvSpPr>
        <p:spPr>
          <a:xfrm>
            <a:off x="6592727" y="4497539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وَرْ 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587A8993-D45D-45D5-A3A9-B68F55EBE994}"/>
              </a:ext>
            </a:extLst>
          </p:cNvPr>
          <p:cNvSpPr/>
          <p:nvPr/>
        </p:nvSpPr>
        <p:spPr>
          <a:xfrm>
            <a:off x="880589" y="1624739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ـــد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03F130-3BD9-41CB-B69E-EF1A20E8BF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379" y="4353405"/>
            <a:ext cx="915646" cy="9156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87B021-48DE-4979-B376-7C3C0939AE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923" y="1963904"/>
            <a:ext cx="2359357" cy="23593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2F5EDEC-E2CB-495F-9D0E-C0A8C5AE059C}"/>
              </a:ext>
            </a:extLst>
          </p:cNvPr>
          <p:cNvSpPr txBox="1"/>
          <p:nvPr/>
        </p:nvSpPr>
        <p:spPr>
          <a:xfrm>
            <a:off x="7899040" y="4475767"/>
            <a:ext cx="7952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دٌ</a:t>
            </a:r>
            <a:endParaRPr lang="en-US" sz="5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7D0A37B-7528-483F-8CAB-06C5100A7A70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3BA33CD4-AB53-4EC8-9C26-FEA01C506AC6}"/>
              </a:ext>
            </a:extLst>
          </p:cNvPr>
          <p:cNvSpPr txBox="1">
            <a:spLocks/>
          </p:cNvSpPr>
          <p:nvPr/>
        </p:nvSpPr>
        <p:spPr>
          <a:xfrm>
            <a:off x="427512" y="6211668"/>
            <a:ext cx="2470307" cy="3415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 كتابةً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200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0"/>
    </mc:Choice>
    <mc:Fallback xmlns="">
      <p:transition spd="slow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0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0EACDAD-083F-4EA3-8DFC-34AD38AAC610}"/>
              </a:ext>
            </a:extLst>
          </p:cNvPr>
          <p:cNvSpPr txBox="1">
            <a:spLocks/>
          </p:cNvSpPr>
          <p:nvPr/>
        </p:nvSpPr>
        <p:spPr>
          <a:xfrm>
            <a:off x="382685" y="1722784"/>
            <a:ext cx="11426629" cy="3127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ar-LB" sz="60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قَطِّعوا الْكَلِمَةَ </a:t>
            </a:r>
            <a:r>
              <a:rPr lang="ar-LB" sz="80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إِلى</a:t>
            </a:r>
            <a:r>
              <a:rPr lang="ar-LB" sz="60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مَقاطِعَ صَوْتِيَّةٍ (كِتابَةً):</a:t>
            </a:r>
            <a:endParaRPr lang="en-US" sz="60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8CD405-9880-4102-93F5-CFB8A91DDBAB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490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E4B0FFB0-7A34-4E31-B6C8-1863E7883B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68" y="1414631"/>
            <a:ext cx="5269573" cy="422635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347176" y="3875404"/>
            <a:ext cx="1566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 </a:t>
            </a:r>
            <a:r>
              <a:rPr kumimoji="0" lang="ar-LB" sz="8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 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87348" y="4017367"/>
            <a:ext cx="919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رَ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46718" y="4017366"/>
            <a:ext cx="8479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جٌ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19222" y="2603774"/>
            <a:ext cx="11641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دَرَجٌ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0618F5-532A-4C6B-B058-E4404DE6146D}"/>
              </a:ext>
            </a:extLst>
          </p:cNvPr>
          <p:cNvSpPr/>
          <p:nvPr/>
        </p:nvSpPr>
        <p:spPr>
          <a:xfrm>
            <a:off x="2077615" y="1141722"/>
            <a:ext cx="960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قَطِّعوا الْكَلِمَةَ إِلى مَقاطِعَ صَوْتِيَّةٍ واسْمَعوها: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29BFE185-609D-49AF-BB64-A6BECE386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2964" y="623039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0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FD1038-7B21-46A8-99D1-EDB66F665D1B}"/>
              </a:ext>
            </a:extLst>
          </p:cNvPr>
          <p:cNvSpPr/>
          <p:nvPr/>
        </p:nvSpPr>
        <p:spPr>
          <a:xfrm>
            <a:off x="10597588" y="612013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B47D17-5E75-4C43-9339-F599FF082C5F}"/>
              </a:ext>
            </a:extLst>
          </p:cNvPr>
          <p:cNvSpPr txBox="1"/>
          <p:nvPr/>
        </p:nvSpPr>
        <p:spPr>
          <a:xfrm>
            <a:off x="7634862" y="3897176"/>
            <a:ext cx="9196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8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028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9" grpId="0"/>
      <p:bldP spid="14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3F6AC8-4411-4AD0-83EA-10E2B9BBB8C4}"/>
              </a:ext>
            </a:extLst>
          </p:cNvPr>
          <p:cNvSpPr/>
          <p:nvPr/>
        </p:nvSpPr>
        <p:spPr>
          <a:xfrm>
            <a:off x="8479350" y="2471558"/>
            <a:ext cx="10935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أَسَدٌ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F8DEC25-36F1-4770-9EFC-4494342EDE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577" y="1987588"/>
            <a:ext cx="3368599" cy="3368599"/>
          </a:xfrm>
          <a:prstGeom prst="rect">
            <a:avLst/>
          </a:prstGeom>
        </p:spPr>
      </p:pic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D4C8D54F-8838-4362-B6E8-878A3363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0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26135" y="3830614"/>
            <a:ext cx="1566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أَ </a:t>
            </a:r>
            <a:r>
              <a:rPr kumimoji="0" lang="ar-LB" sz="8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 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91912" y="4046056"/>
            <a:ext cx="13429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سَـ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74004" y="4046055"/>
            <a:ext cx="919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ـدٌ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BF6E7B-84C8-4A89-8AF3-2EDEF362B3C1}"/>
              </a:ext>
            </a:extLst>
          </p:cNvPr>
          <p:cNvSpPr/>
          <p:nvPr/>
        </p:nvSpPr>
        <p:spPr>
          <a:xfrm>
            <a:off x="10597588" y="612013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85431B-9D23-4D33-9F21-565CFEC6DDA7}"/>
              </a:ext>
            </a:extLst>
          </p:cNvPr>
          <p:cNvSpPr txBox="1"/>
          <p:nvPr/>
        </p:nvSpPr>
        <p:spPr>
          <a:xfrm>
            <a:off x="7889368" y="3830611"/>
            <a:ext cx="9196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8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kumimoji="0" lang="en-US" sz="8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384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7D3D2CA-F08E-485D-A29C-5B52F6300C40}"/>
              </a:ext>
            </a:extLst>
          </p:cNvPr>
          <p:cNvSpPr/>
          <p:nvPr/>
        </p:nvSpPr>
        <p:spPr>
          <a:xfrm>
            <a:off x="2129476" y="4096310"/>
            <a:ext cx="12522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عَدَسٌ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5AD355-1AD5-4DB9-B367-3540DF1ED16A}"/>
              </a:ext>
            </a:extLst>
          </p:cNvPr>
          <p:cNvSpPr/>
          <p:nvPr/>
        </p:nvSpPr>
        <p:spPr>
          <a:xfrm>
            <a:off x="8982748" y="3985727"/>
            <a:ext cx="8435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وَلَدٌ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23" name="Content Placeholder 9">
            <a:extLst>
              <a:ext uri="{FF2B5EF4-FFF2-40B4-BE49-F238E27FC236}">
                <a16:creationId xmlns:a16="http://schemas.microsoft.com/office/drawing/2014/main" id="{26A50578-37F2-4133-9634-3C43263DF8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795" y="1716862"/>
            <a:ext cx="2018159" cy="2018159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B846639-7295-4A6B-912C-3821A24DF7E8}"/>
              </a:ext>
            </a:extLst>
          </p:cNvPr>
          <p:cNvSpPr txBox="1"/>
          <p:nvPr/>
        </p:nvSpPr>
        <p:spPr>
          <a:xfrm>
            <a:off x="8177572" y="4955796"/>
            <a:ext cx="19004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.../.../ ...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31" name="Content Placeholder 9">
            <a:extLst>
              <a:ext uri="{FF2B5EF4-FFF2-40B4-BE49-F238E27FC236}">
                <a16:creationId xmlns:a16="http://schemas.microsoft.com/office/drawing/2014/main" id="{8086C4A7-2B27-4FC4-9D33-FCFC062CF0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92148" y="1716862"/>
            <a:ext cx="2192376" cy="219237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9580542-A207-4875-9076-51CE8E64532E}"/>
              </a:ext>
            </a:extLst>
          </p:cNvPr>
          <p:cNvSpPr txBox="1"/>
          <p:nvPr/>
        </p:nvSpPr>
        <p:spPr>
          <a:xfrm>
            <a:off x="1683335" y="4821221"/>
            <a:ext cx="21854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.../.../ ...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FA4E07FB-CFDE-474F-8DBF-02C08116C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0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52032" y="4939832"/>
            <a:ext cx="6257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ـدٌ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73512" y="4935642"/>
            <a:ext cx="610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لَـ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525769" y="4897904"/>
            <a:ext cx="610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80930" y="4815641"/>
            <a:ext cx="610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عَـ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39325" y="4824785"/>
            <a:ext cx="7837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ـدَ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6500" y="4741436"/>
            <a:ext cx="610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سٌ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FCF9E3F-E414-4461-9C98-EA2202EDE0FE}"/>
              </a:ext>
            </a:extLst>
          </p:cNvPr>
          <p:cNvSpPr/>
          <p:nvPr/>
        </p:nvSpPr>
        <p:spPr>
          <a:xfrm>
            <a:off x="10597588" y="612013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206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00"/>
    </mc:Choice>
    <mc:Fallback xmlns="">
      <p:transition spd="slow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5" grpId="0"/>
      <p:bldP spid="32" grpId="0"/>
      <p:bldP spid="2" grpId="0"/>
      <p:bldP spid="17" grpId="0"/>
      <p:bldP spid="22" grpId="0"/>
      <p:bldP spid="24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AD8F2AB-AC3B-4CAE-B683-D60FC20E056B}"/>
              </a:ext>
            </a:extLst>
          </p:cNvPr>
          <p:cNvSpPr txBox="1">
            <a:spLocks/>
          </p:cNvSpPr>
          <p:nvPr/>
        </p:nvSpPr>
        <p:spPr>
          <a:xfrm>
            <a:off x="494093" y="1524708"/>
            <a:ext cx="11027348" cy="39483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أَكْتَسِبُ مَهاراتِ الصَّوْتِيّاتِ</a:t>
            </a:r>
            <a:endParaRPr lang="en-US" sz="5400" b="1" kern="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E25D7D-4087-43D0-9BC9-396E4214D4A1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627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0"/>
    </mc:Choice>
    <mc:Fallback xmlns="">
      <p:transition spd="slow" advTm="42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BDB698-379D-4E55-A9E9-DBE028D80ACC}"/>
              </a:ext>
            </a:extLst>
          </p:cNvPr>
          <p:cNvSpPr txBox="1">
            <a:spLocks/>
          </p:cNvSpPr>
          <p:nvPr/>
        </p:nvSpPr>
        <p:spPr>
          <a:xfrm>
            <a:off x="478381" y="1837899"/>
            <a:ext cx="11235238" cy="4340672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68580" indent="-68580" algn="l" defTabSz="685800" rtl="0" eaLnBrk="1" latinLnBrk="0" hangingPunct="1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15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9888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360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4577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58293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68580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5528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2114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218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ar-LB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600" dirty="0">
                <a:latin typeface="Adobe Arabic" panose="02040503050201020203" pitchFamily="18" charset="-78"/>
                <a:cs typeface="Adobe Arabic" panose="02040503050201020203" pitchFamily="18" charset="-78"/>
              </a:rPr>
              <a:t>أَكْتُبُ</a:t>
            </a:r>
            <a:r>
              <a:rPr lang="ar-LB" sz="3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عَلى وَرَقَةٍ، ثَلاثَةَ أَسْماءٍ من أسماءِ رِفاقي أو منْ أسماءِ أفرادِ عائلتي تَحْوي حَرْفَ الدّالِ: </a:t>
            </a:r>
            <a:endParaRPr lang="ar-LB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6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مِثالٌ: دانا - فادي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6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1.  ـــــــــــــــــــــــــــــــــ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2. ـــــــــــــــــــــــــــــــــ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3. ـــــــــــــــــــــــــــــــــ</a:t>
            </a:r>
            <a:endParaRPr lang="en-US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69814B7-FFB9-4872-B086-18ED9F9C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2606" y="679429"/>
            <a:ext cx="7358341" cy="141433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مَشْروعي الصَّغير</a:t>
            </a:r>
            <a:b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أَرْبُطُ ما تَعَلّمْتُهُ بالْعالَمِ مِنْ حَوْلي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943DF5-2568-4880-9AED-B4ED973894FB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763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00"/>
    </mc:Choice>
    <mc:Fallback xmlns="">
      <p:transition spd="slow" advTm="2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991162" y="2813634"/>
            <a:ext cx="470000" cy="110799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6600" dirty="0">
                <a:solidFill>
                  <a:srgbClr val="19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دْ</a:t>
            </a:r>
            <a:endParaRPr lang="en-US" sz="6600" dirty="0">
              <a:solidFill>
                <a:srgbClr val="19428F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FE87D7-E4AA-4ADE-B664-A2231D641909}"/>
              </a:ext>
            </a:extLst>
          </p:cNvPr>
          <p:cNvSpPr/>
          <p:nvPr/>
        </p:nvSpPr>
        <p:spPr>
          <a:xfrm>
            <a:off x="651820" y="991336"/>
            <a:ext cx="10888359" cy="65609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r" rtl="1">
              <a:lnSpc>
                <a:spcPct val="80000"/>
              </a:lnSpc>
              <a:spcBef>
                <a:spcPct val="0"/>
              </a:spcBef>
            </a:pP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طابِقوا بَيْنَ صَوْتِ الْحَرْفِ وَشَكْلِهِ (في الْمَطْبوعِ قِراءَةً)</a:t>
            </a:r>
            <a:endParaRPr lang="en-US" sz="4400" b="1" cap="all" spc="100" dirty="0">
              <a:solidFill>
                <a:srgbClr val="002060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604298-9DC2-4815-817A-14E67A2A0C34}"/>
              </a:ext>
            </a:extLst>
          </p:cNvPr>
          <p:cNvSpPr txBox="1"/>
          <p:nvPr/>
        </p:nvSpPr>
        <p:spPr>
          <a:xfrm>
            <a:off x="5773374" y="1592257"/>
            <a:ext cx="940526" cy="144655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8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ounded Rectangle 31">
            <a:extLst>
              <a:ext uri="{FF2B5EF4-FFF2-40B4-BE49-F238E27FC236}">
                <a16:creationId xmlns:a16="http://schemas.microsoft.com/office/drawing/2014/main" id="{0279BA51-D855-4A33-84DC-3416D6C64C29}"/>
              </a:ext>
            </a:extLst>
          </p:cNvPr>
          <p:cNvSpPr/>
          <p:nvPr/>
        </p:nvSpPr>
        <p:spPr>
          <a:xfrm>
            <a:off x="8010538" y="5090969"/>
            <a:ext cx="2138879" cy="640080"/>
          </a:xfrm>
          <a:prstGeom prst="round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الْأَصْواتُ الْقَصيرَةُ 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Rounded Rectangle 30">
            <a:extLst>
              <a:ext uri="{FF2B5EF4-FFF2-40B4-BE49-F238E27FC236}">
                <a16:creationId xmlns:a16="http://schemas.microsoft.com/office/drawing/2014/main" id="{F7B46585-1721-4133-AEAE-2ED79FDE05C0}"/>
              </a:ext>
            </a:extLst>
          </p:cNvPr>
          <p:cNvSpPr/>
          <p:nvPr/>
        </p:nvSpPr>
        <p:spPr>
          <a:xfrm>
            <a:off x="1856280" y="5043581"/>
            <a:ext cx="2138879" cy="640080"/>
          </a:xfrm>
          <a:prstGeom prst="roundRect">
            <a:avLst/>
          </a:prstGeom>
          <a:solidFill>
            <a:srgbClr val="0070C0"/>
          </a:solidFill>
          <a:ln>
            <a:solidFill>
              <a:srgbClr val="18428F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الْأَصْواتُ الطَّويلَةُ 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155999B-1962-4D3A-AEA3-B64DEB317EF5}"/>
              </a:ext>
            </a:extLst>
          </p:cNvPr>
          <p:cNvSpPr/>
          <p:nvPr/>
        </p:nvSpPr>
        <p:spPr>
          <a:xfrm>
            <a:off x="1856280" y="3940160"/>
            <a:ext cx="2090582" cy="105755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18428F"/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 - و - ي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56208D6-DC87-44C0-ABAC-51B48CB29398}"/>
              </a:ext>
            </a:extLst>
          </p:cNvPr>
          <p:cNvCxnSpPr>
            <a:cxnSpLocks/>
          </p:cNvCxnSpPr>
          <p:nvPr/>
        </p:nvCxnSpPr>
        <p:spPr>
          <a:xfrm>
            <a:off x="6892388" y="3367632"/>
            <a:ext cx="2358421" cy="504905"/>
          </a:xfrm>
          <a:prstGeom prst="straightConnector1">
            <a:avLst/>
          </a:prstGeom>
          <a:ln>
            <a:solidFill>
              <a:srgbClr val="1842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04F9845-6A85-4F23-AD10-8917F5B616BD}"/>
              </a:ext>
            </a:extLst>
          </p:cNvPr>
          <p:cNvCxnSpPr>
            <a:cxnSpLocks/>
          </p:cNvCxnSpPr>
          <p:nvPr/>
        </p:nvCxnSpPr>
        <p:spPr>
          <a:xfrm flipH="1">
            <a:off x="3146959" y="3341998"/>
            <a:ext cx="2412977" cy="504905"/>
          </a:xfrm>
          <a:prstGeom prst="straightConnector1">
            <a:avLst/>
          </a:prstGeom>
          <a:ln>
            <a:solidFill>
              <a:srgbClr val="1842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1566C104-79E9-4BA2-A289-8170773EDF92}"/>
              </a:ext>
            </a:extLst>
          </p:cNvPr>
          <p:cNvGrpSpPr/>
          <p:nvPr/>
        </p:nvGrpSpPr>
        <p:grpSpPr>
          <a:xfrm>
            <a:off x="8010538" y="3891683"/>
            <a:ext cx="2266069" cy="1111244"/>
            <a:chOff x="8010538" y="3891683"/>
            <a:chExt cx="2266069" cy="111124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B859F39-97BE-444D-A6B1-4A664A724374}"/>
                </a:ext>
              </a:extLst>
            </p:cNvPr>
            <p:cNvGrpSpPr/>
            <p:nvPr/>
          </p:nvGrpSpPr>
          <p:grpSpPr>
            <a:xfrm>
              <a:off x="8010538" y="3891683"/>
              <a:ext cx="2266069" cy="1111244"/>
              <a:chOff x="8010538" y="3891683"/>
              <a:chExt cx="2266069" cy="1111244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CDCF278F-91F4-42D8-884C-12CD560EF42A}"/>
                  </a:ext>
                </a:extLst>
              </p:cNvPr>
              <p:cNvSpPr/>
              <p:nvPr/>
            </p:nvSpPr>
            <p:spPr>
              <a:xfrm>
                <a:off x="8010538" y="3891683"/>
                <a:ext cx="2266069" cy="111124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rgbClr val="18428F"/>
                </a:solidFill>
              </a:ln>
              <a:scene3d>
                <a:camera prst="perspectiveRelaxedModerately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CB3105A-3C41-49F9-A5D3-835D07F83F64}"/>
                  </a:ext>
                </a:extLst>
              </p:cNvPr>
              <p:cNvSpPr/>
              <p:nvPr/>
            </p:nvSpPr>
            <p:spPr>
              <a:xfrm>
                <a:off x="8616436" y="3954029"/>
                <a:ext cx="126874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ar-LB" sz="6000" b="1" dirty="0">
                    <a:solidFill>
                      <a:srgbClr val="C00000"/>
                    </a:solidFill>
                    <a:latin typeface="Adobe Arabic" panose="02040503050201020203" pitchFamily="18" charset="-78"/>
                    <a:cs typeface="Adobe Arabic" panose="02040503050201020203" pitchFamily="18" charset="-78"/>
                  </a:rPr>
                  <a:t> َ  ُ  ِ</a:t>
                </a:r>
                <a:endParaRPr lang="en-US" sz="6000" dirty="0">
                  <a:solidFill>
                    <a:srgbClr val="C00000"/>
                  </a:solidFill>
                  <a:latin typeface="Adobe Arabic" panose="02040503050201020203" pitchFamily="18" charset="-78"/>
                  <a:cs typeface="Adobe Arabic" panose="02040503050201020203" pitchFamily="18" charset="-78"/>
                </a:endParaRP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EEE8B11-BEF0-4B63-93A2-3BB530B17720}"/>
                </a:ext>
              </a:extLst>
            </p:cNvPr>
            <p:cNvCxnSpPr/>
            <p:nvPr/>
          </p:nvCxnSpPr>
          <p:spPr>
            <a:xfrm>
              <a:off x="8137728" y="4712450"/>
              <a:ext cx="1747455" cy="109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Footer Placeholder 1">
            <a:extLst>
              <a:ext uri="{FF2B5EF4-FFF2-40B4-BE49-F238E27FC236}">
                <a16:creationId xmlns:a16="http://schemas.microsoft.com/office/drawing/2014/main" id="{7E75FCF3-A7FB-44F1-B65B-7E11AFD3C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6017" y="6234996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DC7E909-85DE-489C-B977-A2D69AB1CFF6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289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000"/>
    </mc:Choice>
    <mc:Fallback xmlns="">
      <p:transition spd="slow" advTm="2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2169938" y="2368446"/>
          <a:ext cx="7852124" cy="270978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1121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53121"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ِ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ُ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َ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ْ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66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دِ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دُ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دَ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دْ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C02D2152-7B8A-43C2-915A-2E76552B0A03}"/>
              </a:ext>
            </a:extLst>
          </p:cNvPr>
          <p:cNvSpPr txBox="1">
            <a:spLocks/>
          </p:cNvSpPr>
          <p:nvPr/>
        </p:nvSpPr>
        <p:spPr>
          <a:xfrm>
            <a:off x="184889" y="930356"/>
            <a:ext cx="11577711" cy="11665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اِقْرَأوا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مَعَ الْأصْواتِ الْقَصيرَةِ وَالطَّويلَةِ </a:t>
            </a:r>
            <a:r>
              <a:rPr lang="en-US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E0B3D6-2A65-4C57-A6BF-3B3F72D3850F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EFD384C6-6E1E-413C-8A3F-9FD837A0A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6017" y="6234996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82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00"/>
    </mc:Choice>
    <mc:Fallback xmlns="">
      <p:transition spd="slow" advTm="2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E694B5-64B2-4C43-8646-9379C12B832A}"/>
              </a:ext>
            </a:extLst>
          </p:cNvPr>
          <p:cNvGraphicFramePr>
            <a:graphicFrameLocks noGrp="1"/>
          </p:cNvGraphicFramePr>
          <p:nvPr/>
        </p:nvGraphicFramePr>
        <p:xfrm>
          <a:off x="3650876" y="1930631"/>
          <a:ext cx="4587988" cy="39319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293994">
                  <a:extLst>
                    <a:ext uri="{9D8B030D-6E8A-4147-A177-3AD203B41FA5}">
                      <a16:colId xmlns:a16="http://schemas.microsoft.com/office/drawing/2014/main" val="2188082677"/>
                    </a:ext>
                  </a:extLst>
                </a:gridCol>
                <a:gridCol w="2293994">
                  <a:extLst>
                    <a:ext uri="{9D8B030D-6E8A-4147-A177-3AD203B41FA5}">
                      <a16:colId xmlns:a16="http://schemas.microsoft.com/office/drawing/2014/main" val="2875121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ar-LB" sz="8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8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8000" kern="12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8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دَ</a:t>
                      </a:r>
                      <a:endParaRPr lang="en-US" sz="8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593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8000" b="1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8000" b="1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دُ</a:t>
                      </a:r>
                      <a:endParaRPr lang="en-US" sz="8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3159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8000" b="1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8000" b="1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دِ</a:t>
                      </a:r>
                      <a:endParaRPr lang="en-US" sz="8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537572"/>
                  </a:ext>
                </a:extLst>
              </a:tr>
            </a:tbl>
          </a:graphicData>
        </a:graphic>
      </p:graphicFrame>
      <p:sp>
        <p:nvSpPr>
          <p:cNvPr id="45" name="Title 1">
            <a:extLst>
              <a:ext uri="{FF2B5EF4-FFF2-40B4-BE49-F238E27FC236}">
                <a16:creationId xmlns:a16="http://schemas.microsoft.com/office/drawing/2014/main" id="{C7BA10E7-AFC9-4A34-81C1-582F201F8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410" y="985486"/>
            <a:ext cx="3784100" cy="94514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/>
            <a:r>
              <a:rPr lang="ar-LB" sz="48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اِقْرَأوا بِمُفْرَدكم:</a:t>
            </a:r>
            <a:endParaRPr lang="en-US" sz="48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8F82C8-BDBB-40ED-B96D-2ECE79ED297A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BDB5A479-AEC4-43FC-8EFA-E4B9E6594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6017" y="6234996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601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79BD63F-1401-4EDC-B81D-AB5327F46272}"/>
              </a:ext>
            </a:extLst>
          </p:cNvPr>
          <p:cNvGraphicFramePr>
            <a:graphicFrameLocks noGrp="1"/>
          </p:cNvGraphicFramePr>
          <p:nvPr/>
        </p:nvGraphicFramePr>
        <p:xfrm>
          <a:off x="1790541" y="2280639"/>
          <a:ext cx="8610916" cy="3191327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737185">
                  <a:extLst>
                    <a:ext uri="{9D8B030D-6E8A-4147-A177-3AD203B41FA5}">
                      <a16:colId xmlns:a16="http://schemas.microsoft.com/office/drawing/2014/main" val="873041125"/>
                    </a:ext>
                  </a:extLst>
                </a:gridCol>
                <a:gridCol w="3135635">
                  <a:extLst>
                    <a:ext uri="{9D8B030D-6E8A-4147-A177-3AD203B41FA5}">
                      <a16:colId xmlns:a16="http://schemas.microsoft.com/office/drawing/2014/main" val="3870439183"/>
                    </a:ext>
                  </a:extLst>
                </a:gridCol>
                <a:gridCol w="2738096">
                  <a:extLst>
                    <a:ext uri="{9D8B030D-6E8A-4147-A177-3AD203B41FA5}">
                      <a16:colId xmlns:a16="http://schemas.microsoft.com/office/drawing/2014/main" val="2963479474"/>
                    </a:ext>
                  </a:extLst>
                </a:gridCol>
              </a:tblGrid>
              <a:tr h="91081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</a:t>
                      </a:r>
                      <a:endParaRPr lang="en-US" sz="40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ــــد  -  د</a:t>
                      </a:r>
                      <a:endParaRPr lang="en-US" sz="40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40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ــــ</a:t>
                      </a:r>
                      <a:r>
                        <a:rPr lang="ar-LB" sz="40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SA" sz="40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- </a:t>
                      </a:r>
                      <a:r>
                        <a:rPr lang="ar-LB" sz="40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endParaRPr lang="en-US" sz="40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459243"/>
                  </a:ext>
                </a:extLst>
              </a:tr>
              <a:tr h="91081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b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4000" b="0" dirty="0">
                          <a:solidFill>
                            <a:srgbClr val="18428F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ارٌ</a:t>
                      </a:r>
                      <a:endParaRPr lang="en-US" sz="4000" b="0" dirty="0">
                        <a:solidFill>
                          <a:srgbClr val="18428F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kern="12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حَ</a:t>
                      </a:r>
                      <a:r>
                        <a:rPr lang="ar-LB" sz="4000" kern="12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4000" kern="12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يقَةٌ</a:t>
                      </a:r>
                      <a:r>
                        <a:rPr lang="ar-LB" sz="40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0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-</a:t>
                      </a:r>
                      <a:r>
                        <a:rPr lang="ar-LB" sz="40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0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رِ</a:t>
                      </a:r>
                      <a:r>
                        <a:rPr lang="ar-LB" sz="40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40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اءٌ</a:t>
                      </a:r>
                      <a:endParaRPr lang="en-US" sz="4000" dirty="0">
                        <a:solidFill>
                          <a:srgbClr val="00206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وَلَ</a:t>
                      </a:r>
                      <a:r>
                        <a:rPr lang="ar-LB" sz="40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دٌ</a:t>
                      </a:r>
                      <a:r>
                        <a:rPr lang="ar-LB" sz="4000" dirty="0">
                          <a:solidFill>
                            <a:srgbClr val="FF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0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–</a:t>
                      </a:r>
                      <a:r>
                        <a:rPr lang="ar-LB" sz="4000" dirty="0">
                          <a:solidFill>
                            <a:srgbClr val="FF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0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وَرْ</a:t>
                      </a:r>
                      <a:r>
                        <a:rPr lang="ar-LB" sz="40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دٌ</a:t>
                      </a:r>
                      <a:endParaRPr lang="en-US" sz="40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610988"/>
                  </a:ext>
                </a:extLst>
              </a:tr>
              <a:tr h="910816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011911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DD21968F-4677-41B8-8E26-0B0587D23F8F}"/>
              </a:ext>
            </a:extLst>
          </p:cNvPr>
          <p:cNvGraphicFramePr>
            <a:graphicFrameLocks noGrp="1"/>
          </p:cNvGraphicFramePr>
          <p:nvPr/>
        </p:nvGraphicFramePr>
        <p:xfrm>
          <a:off x="2077329" y="4308149"/>
          <a:ext cx="2269587" cy="714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529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56529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56529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A83CD2F2-9698-4A88-9584-B2DCD91DF7EA}"/>
              </a:ext>
            </a:extLst>
          </p:cNvPr>
          <p:cNvGraphicFramePr>
            <a:graphicFrameLocks noGrp="1"/>
          </p:cNvGraphicFramePr>
          <p:nvPr/>
        </p:nvGraphicFramePr>
        <p:xfrm>
          <a:off x="8008410" y="4308148"/>
          <a:ext cx="2106261" cy="714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087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02087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02087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7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32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3200" dirty="0">
                          <a:solidFill>
                            <a:srgbClr val="C00000"/>
                          </a:solidFill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EE1C3E8B-539C-441A-8570-03E1FE1FA869}"/>
              </a:ext>
            </a:extLst>
          </p:cNvPr>
          <p:cNvGraphicFramePr>
            <a:graphicFrameLocks noGrp="1"/>
          </p:cNvGraphicFramePr>
          <p:nvPr/>
        </p:nvGraphicFramePr>
        <p:xfrm>
          <a:off x="4906357" y="4308148"/>
          <a:ext cx="2379285" cy="714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3095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93095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93095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7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E4AE8591-FB5A-4585-A01D-4DF5B6372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7289" y="1232022"/>
            <a:ext cx="5778141" cy="812566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تَعَرَّفوا أَشْكالَ حَرْفِ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D80F9689-F613-4B40-929B-079121C5F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D1CC235-738B-4838-8BB9-E8077AB4F0C0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945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00"/>
    </mc:Choice>
    <mc:Fallback xmlns="">
      <p:transition spd="slow" advTm="3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5849AD2-6CAD-48ED-9339-38EB8396C616}"/>
              </a:ext>
            </a:extLst>
          </p:cNvPr>
          <p:cNvGraphicFramePr>
            <a:graphicFrameLocks noGrp="1"/>
          </p:cNvGraphicFramePr>
          <p:nvPr/>
        </p:nvGraphicFramePr>
        <p:xfrm>
          <a:off x="2979864" y="2269178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أَسَدٌ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دَجاجٌ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دُرّاقٌ</a:t>
                      </a:r>
                      <a:endParaRPr lang="en-US" sz="6000" b="1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دَرجٌ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13" name="Title 1">
            <a:extLst>
              <a:ext uri="{FF2B5EF4-FFF2-40B4-BE49-F238E27FC236}">
                <a16:creationId xmlns:a16="http://schemas.microsoft.com/office/drawing/2014/main" id="{9A57C584-621A-4EF3-9C09-F0F453F10456}"/>
              </a:ext>
            </a:extLst>
          </p:cNvPr>
          <p:cNvSpPr txBox="1">
            <a:spLocks/>
          </p:cNvSpPr>
          <p:nvPr/>
        </p:nvSpPr>
        <p:spPr>
          <a:xfrm>
            <a:off x="2170740" y="1064966"/>
            <a:ext cx="9745055" cy="74575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sz="4400" b="1" u="sng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أَوَّلِ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الْكَلِمَةِ: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05E2239A-BD77-4CBD-B191-E645EE4FC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15F15A0-005A-4445-AF8A-6F80FE508494}"/>
              </a:ext>
            </a:extLst>
          </p:cNvPr>
          <p:cNvSpPr/>
          <p:nvPr/>
        </p:nvSpPr>
        <p:spPr>
          <a:xfrm>
            <a:off x="4712883" y="4806949"/>
            <a:ext cx="466344" cy="89704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5B661CB-EDA3-4533-B59C-53E767DCD81C}"/>
              </a:ext>
            </a:extLst>
          </p:cNvPr>
          <p:cNvSpPr/>
          <p:nvPr/>
        </p:nvSpPr>
        <p:spPr>
          <a:xfrm>
            <a:off x="8024565" y="2584284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162EF0A-86A3-4829-887A-0DC6A60E25AC}"/>
              </a:ext>
            </a:extLst>
          </p:cNvPr>
          <p:cNvSpPr/>
          <p:nvPr/>
        </p:nvSpPr>
        <p:spPr>
          <a:xfrm>
            <a:off x="7971813" y="4828139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0DF9B2-2438-4E40-A503-55AF17338489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448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7E5F2E2-41F4-4729-973F-2D3D5F2CC5EE}"/>
              </a:ext>
            </a:extLst>
          </p:cNvPr>
          <p:cNvSpPr/>
          <p:nvPr/>
        </p:nvSpPr>
        <p:spPr>
          <a:xfrm>
            <a:off x="3135983" y="1000544"/>
            <a:ext cx="8481392" cy="93534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>
              <a:lnSpc>
                <a:spcPct val="80000"/>
              </a:lnSpc>
              <a:spcBef>
                <a:spcPct val="0"/>
              </a:spcBef>
            </a:pPr>
            <a:r>
              <a:rPr lang="ar-LB" sz="40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000" b="1" cap="all" spc="100" dirty="0">
                <a:solidFill>
                  <a:srgbClr val="C0000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</a:t>
            </a:r>
            <a:r>
              <a:rPr lang="ar-LB" sz="40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في </a:t>
            </a:r>
            <a:r>
              <a:rPr lang="ar-LB" sz="4000" b="1" u="sng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آخِرِ</a:t>
            </a:r>
            <a:r>
              <a:rPr lang="ar-LB" sz="40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الْكَلِمَةِ:</a:t>
            </a:r>
            <a:endParaRPr lang="en-US" sz="4000" b="1" cap="all" spc="100" dirty="0">
              <a:solidFill>
                <a:srgbClr val="002060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04D6036F-DE8C-4963-9847-28D00E052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E0347D0-C8D8-4B8D-AD2B-D2D9730D286D}"/>
              </a:ext>
            </a:extLst>
          </p:cNvPr>
          <p:cNvGraphicFramePr>
            <a:graphicFrameLocks noGrp="1"/>
          </p:cNvGraphicFramePr>
          <p:nvPr/>
        </p:nvGraphicFramePr>
        <p:xfrm>
          <a:off x="2924033" y="2165296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يَـدٌ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وَلَدٌ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دارٌ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وَرْدٌ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4073553F-6E40-4CAD-9859-AFC0C1704A7E}"/>
              </a:ext>
            </a:extLst>
          </p:cNvPr>
          <p:cNvSpPr/>
          <p:nvPr/>
        </p:nvSpPr>
        <p:spPr>
          <a:xfrm>
            <a:off x="3909814" y="2455673"/>
            <a:ext cx="548640" cy="91440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4D6380C-B701-48F0-8B72-E81CC6AF3B8D}"/>
              </a:ext>
            </a:extLst>
          </p:cNvPr>
          <p:cNvSpPr/>
          <p:nvPr/>
        </p:nvSpPr>
        <p:spPr>
          <a:xfrm>
            <a:off x="7196787" y="2537750"/>
            <a:ext cx="548640" cy="91440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91D0D22-F9FD-4BC3-B54B-69DF2328B3DE}"/>
              </a:ext>
            </a:extLst>
          </p:cNvPr>
          <p:cNvSpPr/>
          <p:nvPr/>
        </p:nvSpPr>
        <p:spPr>
          <a:xfrm>
            <a:off x="7148221" y="4668798"/>
            <a:ext cx="548640" cy="91440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9BD5C1-422E-421B-8D74-9B18B31979B1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179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8B56F321-02AF-4C86-8CDE-FE9C5DA11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354202EB-9920-4A99-9116-C46E66EE2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3897" y="1027558"/>
            <a:ext cx="9618519" cy="665284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sz="4400" b="1" u="sng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وَسَطِ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الْكَلِمَةِ: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2C3F135-1EA4-4DA9-98D9-FFAC4DA53E2D}"/>
              </a:ext>
            </a:extLst>
          </p:cNvPr>
          <p:cNvGraphicFramePr>
            <a:graphicFrameLocks noGrp="1"/>
          </p:cNvGraphicFramePr>
          <p:nvPr/>
        </p:nvGraphicFramePr>
        <p:xfrm>
          <a:off x="2924033" y="2034390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مَـدْرسَةٌ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ضِفْـدَعٌ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حَـديقَةٌ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ديكٌ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14" name="Oval 13">
            <a:extLst>
              <a:ext uri="{FF2B5EF4-FFF2-40B4-BE49-F238E27FC236}">
                <a16:creationId xmlns:a16="http://schemas.microsoft.com/office/drawing/2014/main" id="{FA818AA6-AB03-474F-97C9-EF6D570D5476}"/>
              </a:ext>
            </a:extLst>
          </p:cNvPr>
          <p:cNvSpPr/>
          <p:nvPr/>
        </p:nvSpPr>
        <p:spPr>
          <a:xfrm>
            <a:off x="7341540" y="2267637"/>
            <a:ext cx="445932" cy="1235947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01BD80C-4C0F-4075-99CE-12EF829C29D5}"/>
              </a:ext>
            </a:extLst>
          </p:cNvPr>
          <p:cNvSpPr/>
          <p:nvPr/>
        </p:nvSpPr>
        <p:spPr>
          <a:xfrm>
            <a:off x="4360985" y="4491612"/>
            <a:ext cx="462224" cy="1215851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FFAE949-575B-423B-A033-0255B7DC4991}"/>
              </a:ext>
            </a:extLst>
          </p:cNvPr>
          <p:cNvSpPr/>
          <p:nvPr/>
        </p:nvSpPr>
        <p:spPr>
          <a:xfrm>
            <a:off x="4471514" y="2267638"/>
            <a:ext cx="442129" cy="1235946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78BA08-DC89-4594-ABEF-2BD3F1E5DF47}"/>
              </a:ext>
            </a:extLst>
          </p:cNvPr>
          <p:cNvSpPr/>
          <p:nvPr/>
        </p:nvSpPr>
        <p:spPr>
          <a:xfrm>
            <a:off x="10583073" y="6088570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162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1623</TotalTime>
  <Words>392</Words>
  <Application>Microsoft Office PowerPoint</Application>
  <PresentationFormat>Widescreen</PresentationFormat>
  <Paragraphs>181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Adobe Arabic</vt:lpstr>
      <vt:lpstr>Arial</vt:lpstr>
      <vt:lpstr>Calibri</vt:lpstr>
      <vt:lpstr>Calibri Light</vt:lpstr>
      <vt:lpstr>TheMixArabic</vt:lpstr>
      <vt:lpstr>Tw Cen MT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 اِقْرَأوا بِمُفْرَدكم:</vt:lpstr>
      <vt:lpstr> تَعَرَّفوا أَشْكالَ حَرْفِ د:</vt:lpstr>
      <vt:lpstr>PowerPoint Presentation</vt:lpstr>
      <vt:lpstr>PowerPoint Presentation</vt:lpstr>
      <vt:lpstr> اُرْسُموا دائِرَةً حَوْلَ حَرْفِ د في وَسَطِ الْكَلِمَةِ:</vt:lpstr>
      <vt:lpstr>PowerPoint Presentation</vt:lpstr>
      <vt:lpstr>اُرْبُطوا الْكَلِمَةَ بِالْحَرْفِ الْمُناسِبِ (دَ  دُ  دِ): </vt:lpstr>
      <vt:lpstr>اُكْتُبوا الْحَرْفَ النّاقِصَ: مِثالٌ: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مَشْروعي الصَّغير أَرْبُطُ ما تَعَلّمْتُهُ بالْعالَمِ مِنْ حَوْلي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212</cp:revision>
  <dcterms:created xsi:type="dcterms:W3CDTF">2019-06-11T11:51:16Z</dcterms:created>
  <dcterms:modified xsi:type="dcterms:W3CDTF">2022-02-27T09:38:00Z</dcterms:modified>
</cp:coreProperties>
</file>