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58" r:id="rId2"/>
    <p:sldId id="387" r:id="rId3"/>
    <p:sldId id="478" r:id="rId4"/>
    <p:sldId id="479" r:id="rId5"/>
    <p:sldId id="480" r:id="rId6"/>
    <p:sldId id="481" r:id="rId7"/>
    <p:sldId id="482" r:id="rId8"/>
    <p:sldId id="483" r:id="rId9"/>
    <p:sldId id="484" r:id="rId10"/>
    <p:sldId id="485" r:id="rId11"/>
    <p:sldId id="486" r:id="rId12"/>
    <p:sldId id="487" r:id="rId13"/>
    <p:sldId id="488" r:id="rId14"/>
    <p:sldId id="489" r:id="rId15"/>
    <p:sldId id="61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9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ya Khadour" initials="MK" lastIdx="6" clrIdx="4">
    <p:extLst>
      <p:ext uri="{19B8F6BF-5375-455C-9EA6-DF929625EA0E}">
        <p15:presenceInfo xmlns:p15="http://schemas.microsoft.com/office/powerpoint/2012/main" userId="S::Maya.Khadour@qitabi.org::78fd47c8-b07e-48db-9676-217a024bec8c" providerId="AD"/>
      </p:ext>
    </p:extLst>
  </p:cmAuthor>
  <p:cmAuthor id="6" name="Maaref Fadel" initials="MF" lastIdx="1" clrIdx="5">
    <p:extLst>
      <p:ext uri="{19B8F6BF-5375-455C-9EA6-DF929625EA0E}">
        <p15:presenceInfo xmlns:p15="http://schemas.microsoft.com/office/powerpoint/2012/main" userId="S-1-5-21-3498611809-1494522312-1621178679-13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25DB"/>
    <a:srgbClr val="18428F"/>
    <a:srgbClr val="14AC64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49" autoAdjust="0"/>
  </p:normalViewPr>
  <p:slideViewPr>
    <p:cSldViewPr snapToGrid="0">
      <p:cViewPr varScale="1">
        <p:scale>
          <a:sx n="76" d="100"/>
          <a:sy n="76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82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97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97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96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30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أَهْدافُ الدَّرْسِ: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أُصْغي إِلى الْقِراءَةِ الْجَهْريَّةِ وَأُجيبُ عَنْ أَسْئِلَةِ الْفَهْمِ.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أُمَيِّزُ صَوْتَ الْحَرْفِ سَماعِيًّا في جَميعِ مَواقِعِهِ في الْكَلِمَةِ.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أُقَطِّعُ الْكَلِمَةَ إِلى مَقاطِعَ صَوْتِيَّةٍ.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أَرْبُطُ الْحَرْفَ بِالكَلِمَةِ الْمُناسِبَةِ.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أُمَيِّزُ شَكْلَ الْحَرْفِ المَطْبوعِ في جَميعِ مَواقِعِهِ في الكَلِمَةِ.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أَقْرَأُ جُمَلًا مُراعِيًا دُخولَ (أَلْ) عَلى الْحُروفِ الْقَمَرِيَّةِ والشَّمْسِيَّةِ مَعَ مُراعاةِ التَّنْغيمِ.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25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0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364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15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94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77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هَلْ تَتَذَكَّرونَ النَّشاطَ الّذي قُمْنا بِهِ  لِلِانْتِباهِ وَالتَّذَكُّرِ؟ وَقّدْ اتَّفَقْنا عَلى أَنَّ التّدَرُّبَ عَلى مَهارَةِ التَّركيزِ يُقَوّي الذِّهْنَ. عَلَيْكُمْ أَنْ تُرَكِّزوا الْآنَ عَلى الْقِصَّةِ الّتي سَأَّقْرَأُها لَكُمْ.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اِسْتَمِعوا جَيِّدًا، وَأَجيبوا عَنِ الْأَسْئِلَةِ بَعْدَ انْتِهاءِ الْقِصَّةِ.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4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3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A6E1B28-0096-4F12-89A3-FB17F718B4B2}"/>
              </a:ext>
            </a:extLst>
          </p:cNvPr>
          <p:cNvSpPr/>
          <p:nvPr/>
        </p:nvSpPr>
        <p:spPr>
          <a:xfrm>
            <a:off x="6146438" y="3045033"/>
            <a:ext cx="5248723" cy="1389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lang="ar-LB" sz="4400" kern="0" cap="all" spc="100" dirty="0">
                <a:solidFill>
                  <a:srgbClr val="18428F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أَسْئِلَةُ الْفَهْمِ:</a:t>
            </a:r>
            <a:endParaRPr lang="en-US" sz="4400" kern="0" cap="all" spc="100" dirty="0">
              <a:solidFill>
                <a:srgbClr val="18428F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lang="ar-LB" sz="4400" kern="0" cap="all" spc="100" dirty="0">
                <a:solidFill>
                  <a:srgbClr val="18428F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اِسْمَعوا السُّؤالَ وَأَجيبوا</a:t>
            </a:r>
            <a:endParaRPr lang="en-US" sz="4400" kern="0" cap="all" spc="100" dirty="0">
              <a:solidFill>
                <a:srgbClr val="18428F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427F75-4227-40C7-9265-7345BDD8B7D2}"/>
              </a:ext>
            </a:extLst>
          </p:cNvPr>
          <p:cNvSpPr/>
          <p:nvPr/>
        </p:nvSpPr>
        <p:spPr>
          <a:xfrm>
            <a:off x="6916148" y="1674674"/>
            <a:ext cx="4479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1" u="none" strike="noStrike" kern="0" cap="all" spc="100" normalizeH="0" baseline="0" noProof="0" dirty="0">
                <a:ln>
                  <a:noFill/>
                </a:ln>
                <a:solidFill>
                  <a:srgbClr val="18428F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القِراءَةُ الْجَهْرِيَّةُ</a:t>
            </a:r>
            <a:br>
              <a:rPr kumimoji="0" lang="en-GB" sz="5400" b="1" u="none" strike="noStrike" kern="0" cap="all" spc="1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</a:br>
            <a:endParaRPr kumimoji="0" lang="en-US" sz="54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0F19EE-6C6E-4EAE-96CA-F27D7382D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37" y="1404867"/>
            <a:ext cx="4486778" cy="448677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83C370C-6AF8-428C-975C-584F08EFBB7B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70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7333" y="2970542"/>
            <a:ext cx="34872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دَقَّ الْقِرْدُ على الدَّفِ.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4FD2C-C8B0-470D-A517-7B5E83965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921" y="2609722"/>
            <a:ext cx="1481377" cy="14813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A4BBA6-AB28-452F-AB38-CFC2F493A078}"/>
              </a:ext>
            </a:extLst>
          </p:cNvPr>
          <p:cNvSpPr/>
          <p:nvPr/>
        </p:nvSpPr>
        <p:spPr>
          <a:xfrm>
            <a:off x="8227368" y="2970542"/>
            <a:ext cx="29691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2. ماذا فَعَلَ الْقِرْدُ؟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386A7F-9A1F-4EDF-888E-F09A23B62595}"/>
              </a:ext>
            </a:extLst>
          </p:cNvPr>
          <p:cNvSpPr/>
          <p:nvPr/>
        </p:nvSpPr>
        <p:spPr>
          <a:xfrm>
            <a:off x="-104942" y="4748623"/>
            <a:ext cx="59695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لأنَّ الدَّجاجَ فَرِحَ عِنْدَما سَمِعَ صَوْتَ الدَّفِّ</a:t>
            </a: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C8DC5E-5886-4838-94F6-25FCC2405434}"/>
              </a:ext>
            </a:extLst>
          </p:cNvPr>
          <p:cNvSpPr/>
          <p:nvPr/>
        </p:nvSpPr>
        <p:spPr>
          <a:xfrm>
            <a:off x="6625519" y="4766710"/>
            <a:ext cx="4570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3. لِماذا رَقَصَ الدَّجاجُ؟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817DAA-7936-40A2-A6D1-375C148D8F06}"/>
              </a:ext>
            </a:extLst>
          </p:cNvPr>
          <p:cNvSpPr/>
          <p:nvPr/>
        </p:nvSpPr>
        <p:spPr>
          <a:xfrm>
            <a:off x="640628" y="1350664"/>
            <a:ext cx="522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حَديقَةُ جَدّي.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9C6A8B-5FAC-475E-9EF4-7F7A4165F6AE}"/>
              </a:ext>
            </a:extLst>
          </p:cNvPr>
          <p:cNvSpPr/>
          <p:nvPr/>
        </p:nvSpPr>
        <p:spPr>
          <a:xfrm>
            <a:off x="6668659" y="1350664"/>
            <a:ext cx="4527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1. حَديقَةُ ُمَنْ هَذِهِ؟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74E0F5-8223-41A3-87E1-5933216B29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702" y="947764"/>
            <a:ext cx="1486597" cy="14865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846BB4-4822-4D35-8359-23FB5F67EC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702" y="4411586"/>
            <a:ext cx="1486597" cy="148659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BEEC4F8-BD3E-4BC2-BD9A-9FFB54055F0B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925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00"/>
    </mc:Choice>
    <mc:Fallback xmlns="">
      <p:transition spd="slow" advTm="3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4C149-E153-433A-8CDE-BCEC9C71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1526" y="4696758"/>
            <a:ext cx="1442547" cy="1054609"/>
          </a:xfrm>
        </p:spPr>
        <p:txBody>
          <a:bodyPr/>
          <a:lstStyle/>
          <a:p>
            <a:pPr algn="r" rtl="1"/>
            <a:r>
              <a:rPr lang="ar-LB" sz="44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رّاجةٌ</a:t>
            </a:r>
            <a:endParaRPr lang="en-US" sz="44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BFBA1067-E4A4-49F2-A0B1-62032007E1DE}"/>
              </a:ext>
            </a:extLst>
          </p:cNvPr>
          <p:cNvSpPr txBox="1">
            <a:spLocks/>
          </p:cNvSpPr>
          <p:nvPr/>
        </p:nvSpPr>
        <p:spPr>
          <a:xfrm>
            <a:off x="4062334" y="1051316"/>
            <a:ext cx="7459106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حَرْفُ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sz="4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611D4-130C-4CDB-8133-59DACDD48FBF}"/>
              </a:ext>
            </a:extLst>
          </p:cNvPr>
          <p:cNvSpPr txBox="1">
            <a:spLocks/>
          </p:cNvSpPr>
          <p:nvPr/>
        </p:nvSpPr>
        <p:spPr>
          <a:xfrm>
            <a:off x="3957320" y="1678962"/>
            <a:ext cx="5719907" cy="2040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b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 </a:t>
            </a: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</a:t>
            </a: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36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9E7D520-0A4D-4057-8789-83843A5C4D7F}"/>
              </a:ext>
            </a:extLst>
          </p:cNvPr>
          <p:cNvSpPr txBox="1">
            <a:spLocks/>
          </p:cNvSpPr>
          <p:nvPr/>
        </p:nvSpPr>
        <p:spPr>
          <a:xfrm>
            <a:off x="1057964" y="4664905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دٌ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69F6595-68E0-43D1-BEB1-3020D3E11D3B}"/>
              </a:ext>
            </a:extLst>
          </p:cNvPr>
          <p:cNvSpPr txBox="1">
            <a:spLocks/>
          </p:cNvSpPr>
          <p:nvPr/>
        </p:nvSpPr>
        <p:spPr>
          <a:xfrm>
            <a:off x="9198839" y="4696758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جاجٌ</a:t>
            </a:r>
            <a:endParaRPr lang="en-US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1E5375-CD6D-423C-B555-E433F7B685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745" y="2579051"/>
            <a:ext cx="2071232" cy="20712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EA673D-5F87-4CD5-A6DD-CE52F79CF2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25" y="2306580"/>
            <a:ext cx="3289691" cy="26284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7579CC-8466-4E77-B4EA-C3B2824D8F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69" y="2593120"/>
            <a:ext cx="2071231" cy="207123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931CE97-DFC9-4352-B7E3-76655E2BE177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064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00"/>
    </mc:Choice>
    <mc:Fallback xmlns="">
      <p:transition spd="slow" advTm="2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3C4E849-9393-4052-A9DC-13E8A8C4C00E}"/>
              </a:ext>
            </a:extLst>
          </p:cNvPr>
          <p:cNvSpPr txBox="1"/>
          <p:nvPr/>
        </p:nvSpPr>
        <p:spPr>
          <a:xfrm>
            <a:off x="6473689" y="316312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704B9F-267C-4824-A789-D16CFF33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5" y="611947"/>
            <a:ext cx="11346165" cy="1223989"/>
          </a:xfrm>
        </p:spPr>
        <p:txBody>
          <a:bodyPr/>
          <a:lstStyle/>
          <a:p>
            <a:pPr algn="ctr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أتَمَرَّنُ - </a:t>
            </a:r>
            <a:r>
              <a:rPr lang="ar-LB" sz="4400" b="1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نشاطٌ حسّيٌّ حركيّ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F28528B-6084-4750-83E1-31C3086AA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5881" y="1618515"/>
            <a:ext cx="7290054" cy="163337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سَأقولُ كَلِماتٍ: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إذا سَمِعْتُمْ حَرْفَ الدّال في الْكَلِمَةِ، اِقْفِزوا عَاليًا. </a:t>
            </a:r>
            <a:endParaRPr lang="en-US" sz="4000" dirty="0">
              <a:latin typeface="TheMixArabic Plain" panose="020B0502050302020203" pitchFamily="34" charset="-78"/>
              <a:cs typeface="TheMixArabic Plain" panose="020B0502050302020203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D84E8-2135-40CD-8ECC-1FA1E4D163A2}"/>
              </a:ext>
            </a:extLst>
          </p:cNvPr>
          <p:cNvSpPr txBox="1"/>
          <p:nvPr/>
        </p:nvSpPr>
        <p:spPr>
          <a:xfrm>
            <a:off x="10237520" y="3711888"/>
            <a:ext cx="976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فَأْرٌ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CD0D67-D477-4D77-8C44-061DEC59E749}"/>
              </a:ext>
            </a:extLst>
          </p:cNvPr>
          <p:cNvSpPr txBox="1"/>
          <p:nvPr/>
        </p:nvSpPr>
        <p:spPr>
          <a:xfrm>
            <a:off x="786418" y="5388742"/>
            <a:ext cx="2405873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أحسنتم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MixArabic" panose="020B0502050302020203" pitchFamily="34" charset="-78"/>
              <a:ea typeface="+mn-ea"/>
              <a:cs typeface="TheMixArabic" panose="020B0502050302020203" pitchFamily="34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356296-3B35-4FC8-B895-8E42B3878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288" y="2203400"/>
            <a:ext cx="3387563" cy="33980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837DE1-D496-43AF-A2B0-165E32FBCB9F}"/>
              </a:ext>
            </a:extLst>
          </p:cNvPr>
          <p:cNvSpPr txBox="1"/>
          <p:nvPr/>
        </p:nvSpPr>
        <p:spPr>
          <a:xfrm>
            <a:off x="8286800" y="3711888"/>
            <a:ext cx="976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أَسَدٌ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AD7555-5CA5-4CC5-B0D9-9F9EF7F92161}"/>
              </a:ext>
            </a:extLst>
          </p:cNvPr>
          <p:cNvSpPr txBox="1"/>
          <p:nvPr/>
        </p:nvSpPr>
        <p:spPr>
          <a:xfrm>
            <a:off x="5303520" y="3711888"/>
            <a:ext cx="194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حَديقَةٌ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80A91B-C515-495C-A47C-FC97B13D489A}"/>
              </a:ext>
            </a:extLst>
          </p:cNvPr>
          <p:cNvSpPr txBox="1"/>
          <p:nvPr/>
        </p:nvSpPr>
        <p:spPr>
          <a:xfrm>
            <a:off x="9554260" y="4652923"/>
            <a:ext cx="976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رَأْسٌ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E55BA5-3FCC-4249-8EF5-8F08497999AA}"/>
              </a:ext>
            </a:extLst>
          </p:cNvPr>
          <p:cNvSpPr txBox="1"/>
          <p:nvPr/>
        </p:nvSpPr>
        <p:spPr>
          <a:xfrm>
            <a:off x="6854190" y="4652922"/>
            <a:ext cx="160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دَرّاجَةٌ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2B0FF2-AB4D-4CED-88E8-DB4E7EDBB19E}"/>
              </a:ext>
            </a:extLst>
          </p:cNvPr>
          <p:cNvSpPr txBox="1"/>
          <p:nvPr/>
        </p:nvSpPr>
        <p:spPr>
          <a:xfrm>
            <a:off x="4859214" y="4498617"/>
            <a:ext cx="2405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0C6A86-8E9D-4D82-928E-E2C81610C9A8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091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00"/>
    </mc:Choice>
    <mc:Fallback xmlns="">
      <p:transition spd="slow" advTm="3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20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1A37F95-3FE7-4C26-90F0-C01E40F1DB3E}"/>
              </a:ext>
            </a:extLst>
          </p:cNvPr>
          <p:cNvSpPr txBox="1">
            <a:spLocks/>
          </p:cNvSpPr>
          <p:nvPr/>
        </p:nvSpPr>
        <p:spPr>
          <a:xfrm>
            <a:off x="2292350" y="822036"/>
            <a:ext cx="7607300" cy="11637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FDA4CB-2B87-4A9D-981A-3A1A19A94ADA}"/>
              </a:ext>
            </a:extLst>
          </p:cNvPr>
          <p:cNvSpPr txBox="1">
            <a:spLocks/>
          </p:cNvSpPr>
          <p:nvPr/>
        </p:nvSpPr>
        <p:spPr>
          <a:xfrm>
            <a:off x="7611076" y="3913494"/>
            <a:ext cx="3978978" cy="1720235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4A66AC"/>
              </a:buClr>
            </a:pP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اِحْتَفِظوا بِالبِطاقَةِ في عُلْبَةٍ أَوْ كيسٍ</a:t>
            </a:r>
          </a:p>
          <a:p>
            <a:pPr algn="r">
              <a:buClr>
                <a:srgbClr val="4A66AC"/>
              </a:buClr>
            </a:pP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لأَنَّنا سَنَصْنَعُ في كلِّ مَرَّةٍ </a:t>
            </a:r>
          </a:p>
          <a:p>
            <a:pPr algn="r">
              <a:buClr>
                <a:srgbClr val="4A66AC"/>
              </a:buClr>
            </a:pP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بِطاقَةً جَديدَةً لِحَرْفٍ جَديدٍ.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B38F6B-90A8-4254-8A67-C3826F0190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2262" y="4271145"/>
            <a:ext cx="2273552" cy="22735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163AD3-7313-46B3-84D0-04F8AF4B28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018" y="2574445"/>
            <a:ext cx="1671225" cy="21743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2305FD-65A5-4824-A5EF-57768ECA3767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350" y="2574445"/>
            <a:ext cx="1707531" cy="2174307"/>
          </a:xfrm>
          <a:prstGeom prst="rect">
            <a:avLst/>
          </a:prstGeom>
          <a:ln w="19050">
            <a:noFill/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CAE5DD-FB45-47D6-ACA9-0FDBF9C7A575}"/>
              </a:ext>
            </a:extLst>
          </p:cNvPr>
          <p:cNvSpPr txBox="1">
            <a:spLocks/>
          </p:cNvSpPr>
          <p:nvPr/>
        </p:nvSpPr>
        <p:spPr>
          <a:xfrm>
            <a:off x="7536691" y="2283838"/>
            <a:ext cx="4106687" cy="1550943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حَضِّروا 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بِطاقَةَ</a:t>
            </a: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حَرْفِ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دْ</a:t>
            </a: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: </a:t>
            </a:r>
          </a:p>
          <a:p>
            <a:pPr algn="r">
              <a:spcBef>
                <a:spcPts val="0"/>
              </a:spcBef>
            </a:pP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اُرْسُموا عَلى وَرَقَةٍ قِردًا أَوْ ديكًا، وَاُكْتُبوا حَرْفَ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  <a:p>
            <a:pPr algn="r">
              <a:lnSpc>
                <a:spcPct val="150000"/>
              </a:lnSpc>
              <a:spcBef>
                <a:spcPts val="0"/>
              </a:spcBef>
              <a:buClr>
                <a:srgbClr val="4A66AC"/>
              </a:buClr>
            </a:pPr>
            <a:endParaRPr lang="en-US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127BC6-BC3E-46E7-A147-C4E54508F8EA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331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00"/>
    </mc:Choice>
    <mc:Fallback xmlns="">
      <p:transition spd="slow" advTm="3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path" presetSubtype="0" accel="50000" decel="5000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Motion origin="layout" path="M 2.91667E-6 3.7037E-6 L 0.08672 3.7037E-6 C 0.12552 3.7037E-6 0.17343 0.08865 0.17343 0.16064 L 0.17343 0.32152 " pathEditMode="relative" rAng="0" ptsTypes="AA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1606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nodeType="withEffect">
                                  <p:stCondLst>
                                    <p:cond delay="30500"/>
                                  </p:stCondLst>
                                  <p:childTnLst>
                                    <p:animMotion origin="layout" path="M -2.91667E-6 3.7037E-6 L 0.15938 3.7037E-6 C 0.23073 3.7037E-6 0.31888 0.09143 0.31888 0.16574 L 0.31888 0.33148 " pathEditMode="relative" rAng="0" ptsTypes="AA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1657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3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64BAC7-2B3E-4AB3-8051-C695EF74BE8F}"/>
              </a:ext>
            </a:extLst>
          </p:cNvPr>
          <p:cNvSpPr txBox="1"/>
          <p:nvPr/>
        </p:nvSpPr>
        <p:spPr>
          <a:xfrm>
            <a:off x="3049270" y="1856480"/>
            <a:ext cx="6093460" cy="2896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LB" sz="7200" dirty="0"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حَقيبَةُ</a:t>
            </a:r>
            <a:r>
              <a:rPr lang="en-US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حُروفي وَقِصَصي – </a:t>
            </a:r>
            <a:endParaRPr lang="en-US" sz="5400" b="1" dirty="0">
              <a:solidFill>
                <a:srgbClr val="002060"/>
              </a:solidFill>
              <a:latin typeface="Adobe Arabic" panose="02040503050201020203" pitchFamily="18" charset="-78"/>
              <a:ea typeface="CoconÆ Next Arabic Light" panose="020A0503020102020204" pitchFamily="18" charset="-78"/>
              <a:cs typeface="Adobe Arabic" panose="02040503050201020203" pitchFamily="18" charset="-78"/>
            </a:endParaRPr>
          </a:p>
          <a:p>
            <a:pPr algn="ctr" rtl="1">
              <a:lnSpc>
                <a:spcPct val="150000"/>
              </a:lnSpc>
            </a:pP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القارِئُ المُبْتَدِئُ</a:t>
            </a:r>
            <a:r>
              <a:rPr lang="en-US" sz="54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14411-4B16-44D6-A4AD-038128D894AD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1_ش">
            <a:hlinkClick r:id="" action="ppaction://media"/>
            <a:extLst>
              <a:ext uri="{FF2B5EF4-FFF2-40B4-BE49-F238E27FC236}">
                <a16:creationId xmlns:a16="http://schemas.microsoft.com/office/drawing/2014/main" id="{91261F23-0234-4967-9E74-0CE6CCCB0A6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95425" y="53244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AF4F1D7-7799-4859-BA92-8B59D6C5B1AB}"/>
              </a:ext>
            </a:extLst>
          </p:cNvPr>
          <p:cNvSpPr/>
          <p:nvPr/>
        </p:nvSpPr>
        <p:spPr>
          <a:xfrm>
            <a:off x="3742954" y="1540618"/>
            <a:ext cx="4333461" cy="77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حَرْفُ  الدال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9DE1BA-BD82-40E8-85FC-BCD47B833DFA}"/>
              </a:ext>
            </a:extLst>
          </p:cNvPr>
          <p:cNvSpPr/>
          <p:nvPr/>
        </p:nvSpPr>
        <p:spPr>
          <a:xfrm>
            <a:off x="6299626" y="3127570"/>
            <a:ext cx="597683" cy="49466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100" b="1" kern="0" dirty="0">
                <a:solidFill>
                  <a:prstClr val="white"/>
                </a:solidFill>
                <a:latin typeface="Tw Cen MT"/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1170F-284E-4EB1-A9AB-14687F80F1CC}"/>
              </a:ext>
            </a:extLst>
          </p:cNvPr>
          <p:cNvSpPr/>
          <p:nvPr/>
        </p:nvSpPr>
        <p:spPr>
          <a:xfrm>
            <a:off x="5831163" y="2704835"/>
            <a:ext cx="522027" cy="44834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sz="2400" b="1" kern="0" dirty="0">
              <a:solidFill>
                <a:prstClr val="black"/>
              </a:solidFill>
              <a:latin typeface="Tw Cen MT"/>
            </a:endParaRPr>
          </a:p>
        </p:txBody>
      </p:sp>
      <p:pic>
        <p:nvPicPr>
          <p:cNvPr id="18" name="Picture 17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CBD2525C-A24A-4355-B363-3197AD4390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884" y="2505946"/>
            <a:ext cx="5943600" cy="30175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B38B70-B6D3-4128-8108-D57558F367A9}"/>
              </a:ext>
            </a:extLst>
          </p:cNvPr>
          <p:cNvSpPr/>
          <p:nvPr/>
        </p:nvSpPr>
        <p:spPr>
          <a:xfrm>
            <a:off x="7998691" y="3256478"/>
            <a:ext cx="882793" cy="731520"/>
          </a:xfrm>
          <a:prstGeom prst="rect">
            <a:avLst/>
          </a:prstGeom>
          <a:solidFill>
            <a:srgbClr val="3225DB"/>
          </a:solidFill>
        </p:spPr>
        <p:txBody>
          <a:bodyPr wrap="square" anchor="ctr" anchorCtr="0">
            <a:spAutoFit/>
          </a:bodyPr>
          <a:lstStyle/>
          <a:p>
            <a:pPr algn="ctr"/>
            <a:r>
              <a:rPr lang="ar-LB" sz="4000" dirty="0">
                <a:solidFill>
                  <a:schemeClr val="bg1"/>
                </a:solidFill>
                <a:latin typeface="Adobe Arabic" panose="02040503050201020203" pitchFamily="18" charset="-78"/>
                <a:cs typeface="TheMixArabic" panose="020B0502050302020203" pitchFamily="34" charset="-78"/>
              </a:rPr>
              <a:t>د</a:t>
            </a:r>
            <a:endParaRPr lang="en-US" sz="4000" dirty="0">
              <a:solidFill>
                <a:schemeClr val="bg1"/>
              </a:solidFill>
              <a:latin typeface="Adobe Arabic" panose="02040503050201020203" pitchFamily="18" charset="-78"/>
              <a:cs typeface="TheMixArabic" panose="020B0502050302020203" pitchFamily="34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AA43BF-262F-40DC-A985-53F31436997C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53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5320B9F-4EF2-43AD-9A89-5B90F8AEE36D}"/>
              </a:ext>
            </a:extLst>
          </p:cNvPr>
          <p:cNvSpPr txBox="1">
            <a:spLocks/>
          </p:cNvSpPr>
          <p:nvPr/>
        </p:nvSpPr>
        <p:spPr>
          <a:xfrm>
            <a:off x="1145874" y="1471048"/>
            <a:ext cx="9900252" cy="4328443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marR="0" lvl="0" indent="0" algn="r" defTabSz="914400" rtl="1" eaLnBrk="1" fontAlgn="auto" latinLnBrk="0" hangingPunct="1">
              <a:lnSpc>
                <a:spcPct val="17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طابَ يَوْمُكُم يا أَصْدِقائي. </a:t>
            </a:r>
          </a:p>
          <a:p>
            <a:pPr marL="55563" marR="0" lvl="0" indent="0" algn="r" defTabSz="914400" rtl="1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أَشْعُرُ الْيَوْمَ أَنّني سَعيدَةٌ.</a:t>
            </a:r>
          </a:p>
          <a:p>
            <a:pPr marL="55563" marR="0" lvl="0" indent="0" algn="r" defTabSz="914400" rtl="1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وأنْتُم كَيْفَ تَشْعُرون؟ </a:t>
            </a:r>
          </a:p>
          <a:p>
            <a:pPr marL="55563" marR="0" lvl="0" indent="0" algn="r" defTabSz="914400" rtl="1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Pct val="100000"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أَشْعُرُ أَنّني ...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E94435-5138-4BA8-AD00-06BB26E420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9966" y="1693527"/>
            <a:ext cx="1580445" cy="446265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67622C-1157-41DE-974F-1520FB8AD278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001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68936" y="6233664"/>
            <a:ext cx="2149412" cy="382926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نشاط عاطفي - اجتماعي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40" name="Content Placeholder 11" descr="A picture containing room&#10;&#10;Description automatically generated">
            <a:extLst>
              <a:ext uri="{FF2B5EF4-FFF2-40B4-BE49-F238E27FC236}">
                <a16:creationId xmlns:a16="http://schemas.microsoft.com/office/drawing/2014/main" id="{58B63761-39CC-465B-8D88-E74F47058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91" y="1244079"/>
            <a:ext cx="1548374" cy="1548374"/>
          </a:xfrm>
        </p:spPr>
      </p:pic>
      <p:pic>
        <p:nvPicPr>
          <p:cNvPr id="41" name="Picture 40" descr="A picture containing clock&#10;&#10;Description automatically generated">
            <a:extLst>
              <a:ext uri="{FF2B5EF4-FFF2-40B4-BE49-F238E27FC236}">
                <a16:creationId xmlns:a16="http://schemas.microsoft.com/office/drawing/2014/main" id="{29AE58BC-12BD-4331-8D49-9DCC9F706E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108" y="3936437"/>
            <a:ext cx="1545336" cy="1545336"/>
          </a:xfrm>
          <a:prstGeom prst="rect">
            <a:avLst/>
          </a:prstGeom>
        </p:spPr>
      </p:pic>
      <p:pic>
        <p:nvPicPr>
          <p:cNvPr id="42" name="Picture 41" descr="A close up of a logo&#10;&#10;Description automatically generated">
            <a:extLst>
              <a:ext uri="{FF2B5EF4-FFF2-40B4-BE49-F238E27FC236}">
                <a16:creationId xmlns:a16="http://schemas.microsoft.com/office/drawing/2014/main" id="{369A0E63-92C5-491F-9F84-D0961E8127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069" y="1249932"/>
            <a:ext cx="1548375" cy="1548375"/>
          </a:xfrm>
          <a:prstGeom prst="rect">
            <a:avLst/>
          </a:prstGeom>
        </p:spPr>
      </p:pic>
      <p:pic>
        <p:nvPicPr>
          <p:cNvPr id="43" name="Picture 42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024FD01F-2B88-49D9-A694-29A2210B5A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91" y="3874093"/>
            <a:ext cx="1545336" cy="15453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2D7C47B-EF08-41DA-BA4F-A6C48EBAA69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1813" y="1244079"/>
            <a:ext cx="1548374" cy="154837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EA0B293-1520-4BBC-889B-13C50ADBEC1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1811" y="3933397"/>
            <a:ext cx="1548376" cy="154837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76661AA-9F98-4132-B8CE-CCDBF9DF2590}"/>
              </a:ext>
            </a:extLst>
          </p:cNvPr>
          <p:cNvSpPr txBox="1"/>
          <p:nvPr/>
        </p:nvSpPr>
        <p:spPr>
          <a:xfrm>
            <a:off x="8409670" y="2975569"/>
            <a:ext cx="2472037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997075" algn="l"/>
              </a:tabLst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سَعيدٌ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سَعيدَةٌ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1195A75-7130-494C-BA0B-FBC858B452FE}"/>
              </a:ext>
            </a:extLst>
          </p:cNvPr>
          <p:cNvSpPr txBox="1"/>
          <p:nvPr/>
        </p:nvSpPr>
        <p:spPr>
          <a:xfrm>
            <a:off x="4886801" y="2969714"/>
            <a:ext cx="2529840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حَزينٌ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حَزينةٌ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68529CF-37C0-4C9F-8D40-B77B6AC47F3A}"/>
              </a:ext>
            </a:extLst>
          </p:cNvPr>
          <p:cNvSpPr txBox="1"/>
          <p:nvPr/>
        </p:nvSpPr>
        <p:spPr>
          <a:xfrm>
            <a:off x="8409670" y="5519581"/>
            <a:ext cx="2472037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مُتَحَمِّسٌ     مُتَحمِّسَةٌ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3C6612B-4F5E-4719-9AD7-DE39E3B5AE04}"/>
              </a:ext>
            </a:extLst>
          </p:cNvPr>
          <p:cNvSpPr txBox="1"/>
          <p:nvPr/>
        </p:nvSpPr>
        <p:spPr>
          <a:xfrm>
            <a:off x="4828756" y="5605647"/>
            <a:ext cx="2529840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92350" algn="l"/>
              </a:tabLst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خائِفٌ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خائِفَةٌ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7B90731-7DA4-4C1A-81FE-5D84CBFC670D}"/>
              </a:ext>
            </a:extLst>
          </p:cNvPr>
          <p:cNvSpPr txBox="1"/>
          <p:nvPr/>
        </p:nvSpPr>
        <p:spPr>
          <a:xfrm>
            <a:off x="1330266" y="2969077"/>
            <a:ext cx="2482300" cy="80021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غاضِبٌ      غاضِبَةٌ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TheMixArabic Light" panose="020B0302050302020203" pitchFamily="34" charset="-78"/>
                <a:ea typeface="+mn-ea"/>
                <a:cs typeface="TheMixArabic Light" panose="020B0302050302020203" pitchFamily="34" charset="-78"/>
              </a:rPr>
              <a:t>           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TheMixArabic Light" panose="020B0302050302020203" pitchFamily="34" charset="-78"/>
              <a:ea typeface="+mn-ea"/>
              <a:cs typeface="TheMixArabic Light" panose="020B0302050302020203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220BB2-ACC0-4B72-BAC8-F572D3D0E919}"/>
              </a:ext>
            </a:extLst>
          </p:cNvPr>
          <p:cNvSpPr txBox="1"/>
          <p:nvPr/>
        </p:nvSpPr>
        <p:spPr>
          <a:xfrm>
            <a:off x="1544813" y="5557238"/>
            <a:ext cx="2003691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فَخورٌ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فَخورَةٌ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6EF536-2F72-4971-9593-309B4AB4524E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210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296F51-9E55-478A-9C52-C5F9EE36252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36" r="-1" b="84078"/>
          <a:stretch/>
        </p:blipFill>
        <p:spPr>
          <a:xfrm>
            <a:off x="896932" y="1080208"/>
            <a:ext cx="4763263" cy="858223"/>
          </a:xfrm>
          <a:noFill/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D97BAF-5E48-42D2-ABE9-BA43173BE8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938684" y="2754100"/>
            <a:ext cx="5594555" cy="1782418"/>
          </a:xfrm>
        </p:spPr>
        <p:txBody>
          <a:bodyPr>
            <a:normAutofit/>
          </a:bodyPr>
          <a:lstStyle/>
          <a:p>
            <a: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كَيْفَ هُوَ الطَّقْسُ الْيَوْم؟  </a:t>
            </a:r>
          </a:p>
          <a:p>
            <a:endParaRPr lang="en-US" dirty="0"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4F8099-6295-4841-9EC6-0A70AF91C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805" y="2042147"/>
            <a:ext cx="2126953" cy="2294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E060F8-7112-4C7E-86F9-8496CE4F134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604" y="2856403"/>
            <a:ext cx="2414026" cy="2839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66D473-5BE9-406B-A176-B90EA52BA77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6887" y="4302110"/>
            <a:ext cx="2113904" cy="2437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118629-69B6-4C8D-B667-F4D63E1FE66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953" y="4276178"/>
            <a:ext cx="2035611" cy="2398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A4F94-197F-49B9-9349-7ECA6B9BEB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2855" y="1734958"/>
            <a:ext cx="2012215" cy="24635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EC1220-ADEF-44A9-ABB5-E4F56DB8C8E8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466" y="3115723"/>
            <a:ext cx="2166099" cy="226904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A31DA73-58D6-4DB8-A14D-19B7C9CA68C9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715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AA3E2-265A-4486-8B1F-50227EA0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755" y="1058881"/>
            <a:ext cx="11437494" cy="945145"/>
          </a:xfrm>
        </p:spPr>
        <p:txBody>
          <a:bodyPr/>
          <a:lstStyle/>
          <a:p>
            <a:pPr algn="ctr"/>
            <a:r>
              <a:rPr lang="ar-LB" sz="4400" b="1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الْقِراءَةُ الْجَهْرِيَّةُ</a:t>
            </a:r>
            <a:endParaRPr lang="en-US" sz="4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0DB3BA-6344-4D37-BE53-3E34BE236AC9}"/>
              </a:ext>
            </a:extLst>
          </p:cNvPr>
          <p:cNvGrpSpPr/>
          <p:nvPr/>
        </p:nvGrpSpPr>
        <p:grpSpPr>
          <a:xfrm>
            <a:off x="2474834" y="2013915"/>
            <a:ext cx="7105018" cy="4043081"/>
            <a:chOff x="2905256" y="1985310"/>
            <a:chExt cx="6507245" cy="347131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91CF38-8A2B-4A2D-920B-7385A0981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905256" y="1985310"/>
              <a:ext cx="6507245" cy="347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EBAEB1C-26F2-40A2-A440-A5CC413E1DF1}"/>
                </a:ext>
              </a:extLst>
            </p:cNvPr>
            <p:cNvSpPr txBox="1"/>
            <p:nvPr/>
          </p:nvSpPr>
          <p:spPr>
            <a:xfrm>
              <a:off x="6158879" y="2944862"/>
              <a:ext cx="589935" cy="5177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350" dirty="0">
                <a:solidFill>
                  <a:prstClr val="black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090C3B2-E07E-4A1E-8031-441B81B6294E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886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D1BD2-63B9-4DDE-9135-8D8C388A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9281" y="2956427"/>
            <a:ext cx="4806880" cy="945145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ar-LB" sz="66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ماذا تَرَى في الصُّورَةِ؟</a:t>
            </a:r>
            <a:endParaRPr lang="en-US" sz="6600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ADE91E-BD25-46D9-89A0-541A84777D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21" y="1458729"/>
            <a:ext cx="4572000" cy="4572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0DF34A6-1623-4BFE-B600-A7BE44BE33F7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379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4AA922-7C14-4ED2-BB72-567745E8C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37" y="1404867"/>
            <a:ext cx="4486778" cy="448677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3C5D5FA-F448-4C11-9EA6-5189B4C7F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582" y="1585776"/>
            <a:ext cx="3230660" cy="5208765"/>
          </a:xfrm>
        </p:spPr>
        <p:txBody>
          <a:bodyPr>
            <a:noAutofit/>
          </a:bodyPr>
          <a:lstStyle/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حَديقَةِ جَدّي وَرْدٌ. </a:t>
            </a:r>
          </a:p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حَديقَةِ جَدّي دَجاجٌ.</a:t>
            </a:r>
            <a:endParaRPr lang="en-US" sz="28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حَديقَةِ جَدّي ديكٌ.</a:t>
            </a:r>
            <a:endParaRPr lang="en-US" sz="28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حَديقَةِ جَدّي قِرْدٌ وَدَفٌّ.</a:t>
            </a:r>
            <a:endParaRPr lang="en-US" sz="28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دَقَّ القِرْدُ عَلى الدَّفِّ.</a:t>
            </a:r>
          </a:p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رَقَصَ الدَّجاجُ.</a:t>
            </a:r>
          </a:p>
          <a:p>
            <a:pPr lvl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</a:pPr>
            <a:r>
              <a:rPr lang="ar-LB" sz="28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صاحَ الدِّيكُ كوكوكو...</a:t>
            </a:r>
          </a:p>
          <a:p>
            <a:pPr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defRPr/>
            </a:pPr>
            <a:endParaRPr lang="en-US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0E1055-84A3-40FE-8B38-87515A077829}"/>
              </a:ext>
            </a:extLst>
          </p:cNvPr>
          <p:cNvSpPr txBox="1">
            <a:spLocks/>
          </p:cNvSpPr>
          <p:nvPr/>
        </p:nvSpPr>
        <p:spPr>
          <a:xfrm>
            <a:off x="7065818" y="883216"/>
            <a:ext cx="2968424" cy="702560"/>
          </a:xfrm>
          <a:prstGeom prst="rect">
            <a:avLst/>
          </a:prstGeom>
        </p:spPr>
        <p:txBody>
          <a:bodyPr vert="horz" wrap="square" lIns="45720" tIns="45720" rIns="45720" bIns="45720" numCol="3" rtlCol="1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A66AC"/>
              </a:buClr>
              <a:buNone/>
              <a:defRPr/>
            </a:pPr>
            <a:r>
              <a:rPr lang="ar-LB" sz="4000" b="1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حَديقَةُ جَدّي</a:t>
            </a:r>
            <a:endParaRPr kumimoji="0" lang="ar-LB" sz="4000" b="1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50000"/>
                </a:srgb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DE54CC-11FA-485E-9EB9-C5FB11C2FC97}"/>
              </a:ext>
            </a:extLst>
          </p:cNvPr>
          <p:cNvSpPr/>
          <p:nvPr/>
        </p:nvSpPr>
        <p:spPr>
          <a:xfrm>
            <a:off x="10569876" y="6172282"/>
            <a:ext cx="357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817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00"/>
    </mc:Choice>
    <mc:Fallback xmlns="">
      <p:transition spd="slow" advTm="3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45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8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1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3713</TotalTime>
  <Words>357</Words>
  <Application>Microsoft Office PowerPoint</Application>
  <PresentationFormat>Widescreen</PresentationFormat>
  <Paragraphs>98</Paragraphs>
  <Slides>15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Adobe Arabic</vt:lpstr>
      <vt:lpstr>Calibri</vt:lpstr>
      <vt:lpstr>Calibri Light</vt:lpstr>
      <vt:lpstr>TheMixArabic</vt:lpstr>
      <vt:lpstr>TheMixArabic Light</vt:lpstr>
      <vt:lpstr>TheMixArabic Plain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الْقِراءَةُ الْجَهْرِيَّةُ</vt:lpstr>
      <vt:lpstr>ماذا تَرَى في الصُّورَةِ؟</vt:lpstr>
      <vt:lpstr>PowerPoint Presentation</vt:lpstr>
      <vt:lpstr>PowerPoint Presentation</vt:lpstr>
      <vt:lpstr>PowerPoint Presentation</vt:lpstr>
      <vt:lpstr> دَرّاجةٌ</vt:lpstr>
      <vt:lpstr>أتَمَرَّنُ - نشاطٌ حسّيٌّ حركيّ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284</cp:revision>
  <dcterms:created xsi:type="dcterms:W3CDTF">2019-06-11T11:51:16Z</dcterms:created>
  <dcterms:modified xsi:type="dcterms:W3CDTF">2022-02-27T09:56:29Z</dcterms:modified>
</cp:coreProperties>
</file>