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8"/>
  </p:notesMasterIdLst>
  <p:sldIdLst>
    <p:sldId id="258" r:id="rId2"/>
    <p:sldId id="387" r:id="rId3"/>
    <p:sldId id="565" r:id="rId4"/>
    <p:sldId id="566" r:id="rId5"/>
    <p:sldId id="567" r:id="rId6"/>
    <p:sldId id="568" r:id="rId7"/>
    <p:sldId id="569" r:id="rId8"/>
    <p:sldId id="570" r:id="rId9"/>
    <p:sldId id="571" r:id="rId10"/>
    <p:sldId id="572" r:id="rId11"/>
    <p:sldId id="573" r:id="rId12"/>
    <p:sldId id="574" r:id="rId13"/>
    <p:sldId id="575" r:id="rId14"/>
    <p:sldId id="576" r:id="rId15"/>
    <p:sldId id="577" r:id="rId16"/>
    <p:sldId id="61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enwa Bou Ghanem" initials="GBG" lastIdx="28" clrIdx="0">
    <p:extLst>
      <p:ext uri="{19B8F6BF-5375-455C-9EA6-DF929625EA0E}">
        <p15:presenceInfo xmlns:p15="http://schemas.microsoft.com/office/powerpoint/2012/main" userId="S-1-12-1-1539467063-1289566262-714543295-227480824" providerId="AD"/>
      </p:ext>
    </p:extLst>
  </p:cmAuthor>
  <p:cmAuthor id="2" name="Tharwat Abed El Sater" initials="TAES" lastIdx="125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Hanaa Ismail" initials="HI" lastIdx="29" clrIdx="2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4" name="eva kozma" initials="ek" lastIdx="13" clrIdx="3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5" name="Maya Khadour" initials="MK" lastIdx="6" clrIdx="4">
    <p:extLst>
      <p:ext uri="{19B8F6BF-5375-455C-9EA6-DF929625EA0E}">
        <p15:presenceInfo xmlns:p15="http://schemas.microsoft.com/office/powerpoint/2012/main" userId="S::Maya.Khadour@qitabi.org::78fd47c8-b07e-48db-9676-217a024bec8c" providerId="AD"/>
      </p:ext>
    </p:extLst>
  </p:cmAuthor>
  <p:cmAuthor id="6" name="Maaref Fadel" initials="MF" lastIdx="3" clrIdx="5">
    <p:extLst>
      <p:ext uri="{19B8F6BF-5375-455C-9EA6-DF929625EA0E}">
        <p15:presenceInfo xmlns:p15="http://schemas.microsoft.com/office/powerpoint/2012/main" userId="S-1-5-21-3498611809-1494522312-1621178679-13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9EB"/>
    <a:srgbClr val="18428F"/>
    <a:srgbClr val="14AC64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9714" autoAdjust="0"/>
  </p:normalViewPr>
  <p:slideViewPr>
    <p:cSldViewPr snapToGrid="0">
      <p:cViewPr varScale="1">
        <p:scale>
          <a:sx n="56" d="100"/>
          <a:sy n="56" d="100"/>
        </p:scale>
        <p:origin x="1714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C00C-C8A8-487C-919E-62492FD016BD}" type="datetimeFigureOut">
              <a:rPr lang="en-US" smtClean="0"/>
              <a:pPr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3B1EC-C6D5-4B64-AF13-8E9A5729E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82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27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77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97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96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135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أَهْدافُ الدَّرْسِ: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أُصْغي إِلى الْقِراءَةِ الْجَهْريَّةِ وَأُجيبُ عَنْ أَسْئِلَةِ الْفَهْمِ.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أُمَيِّزُ صَوْتَ الْحَرْفِ سَماعِيًّا في جَميعِ مَواقِعِهِ في الْكَلِمَةِ.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أُقَطِّعُ الْكَلِمَةَ إِلى مَقاطِعَ صَوْتِيَّةٍ.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أَرْبُطُ الْحَرْفَ بِالكَلِمَةِ الْمُناسِبَةِ.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أُمَيِّزُ شَكْلَ الْحَرْفِ المَطْبوعِ في جَميعِ مَواقِعِهِ في الكَلِمَةِ.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أَقْرَأُ جُمَلًا مُراعِيًا دُخولَ (أَلْ) عَلى الْحُروفِ الْقَمَرِيَّةِ والشَّمْسِيَّةِ مَعَ مُراعاةِ التَّنْغيمِ.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25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458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قَبْلَ أَنْ نَبْدَأَ دَرْسَ الْيَوْمِ، سَنَلْعَبُ لُعْبَةً تُساعِدُنا في الِانْتِباهِ وَتَقْوِيَةِ الذَّاكِرَةِ.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هَذا النَّشاطِ عَلَيْكُمُ الِانْتِباهَ وَالتَّرْكيزَ جَيِّدًا في الصُّورَةِ. اُنْظُروا جَيِّدًا في الصُّورَةِ الْأُولى وَالثّانِيَةِ. الْفارِقُ الرّابِعُ: العَلَمُ فَوْقَ الشِّراعِ.... أَحْسَنْتُم حاوِلوا أَنْ تَجِدوا الْفَوارِقَ بَيْنَ الصُّورَةِ الْأولى وَالثّانِيَةِ.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انْتَبِهوا هُناكَ أَرْبَعَةُ فَوارِقَ، حاوِلِوا الْعُثورَ عَلَيْها.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الْفارِقُ الْأَوَّلُ: أَشِعَّةُ الشَّمْسِ .... أَحْسَنْتُمْ.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الْفارِقُ الثّاني: الطّائِرُ .... أَحْسَنْتُمْ.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الْفارِقُ الثّالِثُ: السَّمَكَةُ..... أَحْسَنْتُمْ.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rtl="1"/>
            <a:r>
              <a:rPr lang="ar-L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مْ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02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15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4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77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هَلْ تَتَذَكَّرونَ النَّشاطَ الّذي قُمْنا بِهِ  لِلِانْتِباهِ وَالتَّذَكُّرِ؟ وَقّدْ اتَّفَقْنا عَلى أَنَّ التّدَرُّبَ عَلى مَهارَةِ التَّركيزِ يُقَوّي الذِّهْنَ. عَلَيْكُمْ أَنْ تُرَكِّزوا الْآنَ عَلى الْقِصَّةِ الّتي سَأَّقْرَأُها لَكُمْ.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اِسْتَمِعوا جَيِّدًا، وَأَجيبوا عَنِ الْأَسْئِلَةِ بَعْدَ انْتِهاءِ الْقِصَّةِ.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B31E08-A3D5-47B3-94E6-4A1071896AE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149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3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A6E1B28-0096-4F12-89A3-FB17F718B4B2}"/>
              </a:ext>
            </a:extLst>
          </p:cNvPr>
          <p:cNvSpPr/>
          <p:nvPr/>
        </p:nvSpPr>
        <p:spPr>
          <a:xfrm>
            <a:off x="6146438" y="3045033"/>
            <a:ext cx="5248723" cy="1389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lang="ar-LB" sz="4400" kern="0" cap="all" spc="100" dirty="0">
                <a:solidFill>
                  <a:srgbClr val="18428F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أَسْئِلَةُ الْفَهْمِ:</a:t>
            </a:r>
            <a:endParaRPr lang="en-US" sz="4400" kern="0" cap="all" spc="100" dirty="0">
              <a:solidFill>
                <a:srgbClr val="18428F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lang="ar-LB" sz="4400" kern="0" cap="all" spc="100" dirty="0">
                <a:solidFill>
                  <a:srgbClr val="18428F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اِسْمَعوا السُّؤالَ وَأَجيبوا</a:t>
            </a:r>
            <a:endParaRPr lang="en-US" sz="4400" kern="0" cap="all" spc="100" dirty="0">
              <a:solidFill>
                <a:srgbClr val="18428F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427F75-4227-40C7-9265-7345BDD8B7D2}"/>
              </a:ext>
            </a:extLst>
          </p:cNvPr>
          <p:cNvSpPr/>
          <p:nvPr/>
        </p:nvSpPr>
        <p:spPr>
          <a:xfrm>
            <a:off x="6916148" y="1674674"/>
            <a:ext cx="4479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1" u="none" strike="noStrike" kern="0" cap="all" spc="100" normalizeH="0" baseline="0" noProof="0" dirty="0">
                <a:ln>
                  <a:noFill/>
                </a:ln>
                <a:solidFill>
                  <a:srgbClr val="18428F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القِراءَةُ الْجَهْرِيَّةُ</a:t>
            </a:r>
            <a:br>
              <a:rPr kumimoji="0" lang="en-GB" sz="5400" b="1" u="none" strike="noStrike" kern="0" cap="all" spc="1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</a:br>
            <a:endParaRPr kumimoji="0" lang="en-US" sz="54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4F01BA-CFD1-4E6B-9853-E748FC62CF48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2CF6F8-5F7F-4BC4-8E72-551F33D840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3" y="1034161"/>
            <a:ext cx="5156593" cy="51565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0668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7272" y="3555153"/>
            <a:ext cx="52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لِأَنَّ سارَة وَضَعَتِ السُّلَحْفاةَ قُرْبَ سَريرِها.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D650B9-00FD-41E4-823B-148161126E4C}"/>
              </a:ext>
            </a:extLst>
          </p:cNvPr>
          <p:cNvSpPr txBox="1">
            <a:spLocks/>
          </p:cNvSpPr>
          <p:nvPr/>
        </p:nvSpPr>
        <p:spPr>
          <a:xfrm>
            <a:off x="2292361" y="884363"/>
            <a:ext cx="7607278" cy="9451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LB" sz="4000" b="1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الْقِراءَةُ الْجَهْرِيَّةُ</a:t>
            </a:r>
            <a:endParaRPr lang="en-US" sz="4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4FD2C-C8B0-470D-A517-7B5E839653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39" y="3145332"/>
            <a:ext cx="1624889" cy="16248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A4BBA6-AB28-452F-AB38-CFC2F493A078}"/>
              </a:ext>
            </a:extLst>
          </p:cNvPr>
          <p:cNvSpPr/>
          <p:nvPr/>
        </p:nvSpPr>
        <p:spPr>
          <a:xfrm>
            <a:off x="8128001" y="3555153"/>
            <a:ext cx="3410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لِماذا حَزِنَتِ السَّمَكَةُ؟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386A7F-9A1F-4EDF-888E-F09A23B62595}"/>
              </a:ext>
            </a:extLst>
          </p:cNvPr>
          <p:cNvSpPr/>
          <p:nvPr/>
        </p:nvSpPr>
        <p:spPr>
          <a:xfrm>
            <a:off x="373464" y="5018444"/>
            <a:ext cx="4947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لِأَنَّ سارَة جَلَسَتْ قُرْبَها وَحَكَتْ لَها قِصَّةً.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C8DC5E-5886-4838-94F6-25FCC2405434}"/>
              </a:ext>
            </a:extLst>
          </p:cNvPr>
          <p:cNvSpPr/>
          <p:nvPr/>
        </p:nvSpPr>
        <p:spPr>
          <a:xfrm>
            <a:off x="6967260" y="5036531"/>
            <a:ext cx="4570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0"/>
              </a:spcBef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لِماذا فَرِحَتِ السَّمَكَةُ؟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817DAA-7936-40A2-A6D1-375C148D8F06}"/>
              </a:ext>
            </a:extLst>
          </p:cNvPr>
          <p:cNvSpPr/>
          <p:nvPr/>
        </p:nvSpPr>
        <p:spPr>
          <a:xfrm>
            <a:off x="97271" y="1935275"/>
            <a:ext cx="52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3000"/>
              </a:spcBef>
            </a:pP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يوجَدُ عِنْدَ سارَة سَمَكَةٌ وسُلَحْفاةٌ.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9C6A8B-5FAC-475E-9EF4-7F7A4165F6AE}"/>
              </a:ext>
            </a:extLst>
          </p:cNvPr>
          <p:cNvSpPr/>
          <p:nvPr/>
        </p:nvSpPr>
        <p:spPr>
          <a:xfrm>
            <a:off x="7010400" y="1935275"/>
            <a:ext cx="4527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ماذا يوجَدُ عِنْدَ سارَة؟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74E0F5-8223-41A3-87E1-5933216B29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39" y="1422703"/>
            <a:ext cx="1595765" cy="15957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846BB4-4822-4D35-8359-23FB5F67EC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237" y="4858991"/>
            <a:ext cx="1611567" cy="161156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0424219-AEC0-49B6-ACD3-2EB2D77A30EC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149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00"/>
    </mc:Choice>
    <mc:Fallback xmlns="">
      <p:transition spd="slow" advTm="4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9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60911" y="2621086"/>
            <a:ext cx="554366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0"/>
              </a:spcBef>
            </a:pPr>
            <a:r>
              <a:rPr lang="ar-LB" sz="6000" cap="all" spc="1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ما هُوَ الْحَرْفُ الأَكْثَرُ تَكْرارًا في الْقِصَّةِ؟</a:t>
            </a:r>
            <a:r>
              <a:rPr lang="en-US" sz="6000" cap="all" spc="1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3199CB-BC39-45FB-84CB-88FA0F741D82}"/>
              </a:ext>
            </a:extLst>
          </p:cNvPr>
          <p:cNvSpPr/>
          <p:nvPr/>
        </p:nvSpPr>
        <p:spPr>
          <a:xfrm>
            <a:off x="803737" y="920620"/>
            <a:ext cx="4991344" cy="5016758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12700">
              <a:bevelT h="25400" prst="softRound"/>
              <a:bevelB w="38100" h="38100"/>
              <a:contourClr>
                <a:srgbClr val="18428F"/>
              </a:contourClr>
            </a:sp3d>
          </a:bodyPr>
          <a:lstStyle/>
          <a:p>
            <a:pPr>
              <a:lnSpc>
                <a:spcPct val="80000"/>
              </a:lnSpc>
            </a:pPr>
            <a:r>
              <a:rPr lang="ar-LB" sz="40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5A0201-F386-49EE-87FF-4336B0D1931B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054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"/>
    </mc:Choice>
    <mc:Fallback xmlns="">
      <p:transition spd="slow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4C149-E153-433A-8CDE-BCEC9C71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548" y="4820936"/>
            <a:ext cx="1442547" cy="1054609"/>
          </a:xfrm>
        </p:spPr>
        <p:txBody>
          <a:bodyPr/>
          <a:lstStyle/>
          <a:p>
            <a:pPr algn="r" rtl="1"/>
            <a:r>
              <a:rPr lang="ar-LB" sz="44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جَرَ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سٌ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BFBA1067-E4A4-49F2-A0B1-62032007E1DE}"/>
              </a:ext>
            </a:extLst>
          </p:cNvPr>
          <p:cNvSpPr txBox="1">
            <a:spLocks/>
          </p:cNvSpPr>
          <p:nvPr/>
        </p:nvSpPr>
        <p:spPr>
          <a:xfrm>
            <a:off x="410966" y="909003"/>
            <a:ext cx="11005460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حَرْفُ 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611D4-130C-4CDB-8133-59DACDD48FBF}"/>
              </a:ext>
            </a:extLst>
          </p:cNvPr>
          <p:cNvSpPr txBox="1">
            <a:spLocks/>
          </p:cNvSpPr>
          <p:nvPr/>
        </p:nvSpPr>
        <p:spPr>
          <a:xfrm>
            <a:off x="3957320" y="1678962"/>
            <a:ext cx="5719907" cy="2040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b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 </a:t>
            </a: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</a:t>
            </a:r>
            <a:br>
              <a:rPr lang="ar-LB" sz="36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36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9E7D520-0A4D-4057-8789-83843A5C4D7F}"/>
              </a:ext>
            </a:extLst>
          </p:cNvPr>
          <p:cNvSpPr txBox="1">
            <a:spLocks/>
          </p:cNvSpPr>
          <p:nvPr/>
        </p:nvSpPr>
        <p:spPr>
          <a:xfrm>
            <a:off x="1104668" y="4820935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</a:t>
            </a: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دٌ</a:t>
            </a:r>
            <a:endParaRPr lang="en-US" sz="4400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69F6595-68E0-43D1-BEB1-3020D3E11D3B}"/>
              </a:ext>
            </a:extLst>
          </p:cNvPr>
          <p:cNvSpPr txBox="1">
            <a:spLocks/>
          </p:cNvSpPr>
          <p:nvPr/>
        </p:nvSpPr>
        <p:spPr>
          <a:xfrm>
            <a:off x="9183132" y="4822975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مَكَة</a:t>
            </a:r>
            <a:r>
              <a:rPr lang="ar-LB" sz="44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en-US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1E5375-CD6D-423C-B555-E433F7B685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720" y="2314569"/>
            <a:ext cx="2358241" cy="23582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EA673D-5F87-4CD5-A6DD-CE52F79CF2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712" y="2292042"/>
            <a:ext cx="2403297" cy="24032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7579CC-8466-4E77-B4EA-C3B2824D8F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69" y="2292042"/>
            <a:ext cx="2372309" cy="237230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1AE6F26-9104-4240-9B96-428D375898F4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29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3C4E849-9393-4052-A9DC-13E8A8C4C00E}"/>
              </a:ext>
            </a:extLst>
          </p:cNvPr>
          <p:cNvSpPr txBox="1"/>
          <p:nvPr/>
        </p:nvSpPr>
        <p:spPr>
          <a:xfrm>
            <a:off x="6473689" y="316312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704B9F-267C-4824-A789-D16CFF33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80" y="611947"/>
            <a:ext cx="11135240" cy="1223989"/>
          </a:xfrm>
        </p:spPr>
        <p:txBody>
          <a:bodyPr/>
          <a:lstStyle/>
          <a:p>
            <a:pPr algn="ctr"/>
            <a:r>
              <a:rPr lang="ar-LB" sz="48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أتَمَرَّنُ - نشاطٌ حسّيٌّ حركيّ </a:t>
            </a:r>
            <a:endParaRPr lang="en-US" sz="48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F28528B-6084-4750-83E1-31C3086AA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5881" y="1618515"/>
            <a:ext cx="7290054" cy="163337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سَأقولُ كَلِماتٍ: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إذا سَمِعْتُمْ حَرْفَ السين في الْكَلِمَةِ، اِقْفِزوا عَاليًا. </a:t>
            </a:r>
            <a:endParaRPr lang="en-US" sz="4000" dirty="0">
              <a:latin typeface="TheMixArabic Plain" panose="020B0502050302020203" pitchFamily="34" charset="-78"/>
              <a:cs typeface="TheMixArabic Plain" panose="020B0502050302020203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D84E8-2135-40CD-8ECC-1FA1E4D163A2}"/>
              </a:ext>
            </a:extLst>
          </p:cNvPr>
          <p:cNvSpPr txBox="1"/>
          <p:nvPr/>
        </p:nvSpPr>
        <p:spPr>
          <a:xfrm>
            <a:off x="10034378" y="3703295"/>
            <a:ext cx="1344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سَمَكَةٌ</a:t>
            </a:r>
            <a:r>
              <a:rPr lang="en-US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CD0D67-D477-4D77-8C44-061DEC59E749}"/>
              </a:ext>
            </a:extLst>
          </p:cNvPr>
          <p:cNvSpPr txBox="1"/>
          <p:nvPr/>
        </p:nvSpPr>
        <p:spPr>
          <a:xfrm>
            <a:off x="786418" y="5388742"/>
            <a:ext cx="2405873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أحسنتم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MixArabic" panose="020B0502050302020203" pitchFamily="34" charset="-78"/>
              <a:ea typeface="+mn-ea"/>
              <a:cs typeface="TheMixArabic" panose="020B0502050302020203" pitchFamily="34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356296-3B35-4FC8-B895-8E42B3878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288" y="2203400"/>
            <a:ext cx="3387563" cy="33980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837DE1-D496-43AF-A2B0-165E32FBCB9F}"/>
              </a:ext>
            </a:extLst>
          </p:cNvPr>
          <p:cNvSpPr txBox="1"/>
          <p:nvPr/>
        </p:nvSpPr>
        <p:spPr>
          <a:xfrm>
            <a:off x="8185481" y="3681257"/>
            <a:ext cx="1219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شَمْسٌ</a:t>
            </a:r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AD7555-5CA5-4CC5-B0D9-9F9EF7F92161}"/>
              </a:ext>
            </a:extLst>
          </p:cNvPr>
          <p:cNvSpPr txBox="1"/>
          <p:nvPr/>
        </p:nvSpPr>
        <p:spPr>
          <a:xfrm>
            <a:off x="5330765" y="3671047"/>
            <a:ext cx="19477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ماءٌ</a:t>
            </a:r>
            <a:endParaRPr lang="en-US" sz="4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80A91B-C515-495C-A47C-FC97B13D489A}"/>
              </a:ext>
            </a:extLst>
          </p:cNvPr>
          <p:cNvSpPr txBox="1"/>
          <p:nvPr/>
        </p:nvSpPr>
        <p:spPr>
          <a:xfrm>
            <a:off x="10221010" y="4619301"/>
            <a:ext cx="1158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خَسٌّ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E55BA5-3FCC-4249-8EF5-8F08497999AA}"/>
              </a:ext>
            </a:extLst>
          </p:cNvPr>
          <p:cNvSpPr txBox="1"/>
          <p:nvPr/>
        </p:nvSpPr>
        <p:spPr>
          <a:xfrm>
            <a:off x="7871913" y="4633132"/>
            <a:ext cx="16086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ar-LB" sz="3200" dirty="0">
                <a:solidFill>
                  <a:srgbClr val="002060"/>
                </a:solidFill>
              </a:rPr>
              <a:t> 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بَيْتٌ</a:t>
            </a:r>
            <a:r>
              <a:rPr lang="ar-LB" sz="3200" dirty="0">
                <a:solidFill>
                  <a:srgbClr val="002060"/>
                </a:solidFill>
              </a:rPr>
              <a:t> </a:t>
            </a:r>
            <a:endParaRPr lang="en-US" sz="3200" dirty="0"/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2B0FF2-AB4D-4CED-88E8-DB4E7EDBB19E}"/>
              </a:ext>
            </a:extLst>
          </p:cNvPr>
          <p:cNvSpPr txBox="1"/>
          <p:nvPr/>
        </p:nvSpPr>
        <p:spPr>
          <a:xfrm>
            <a:off x="4872681" y="4619300"/>
            <a:ext cx="2405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سُلَحْفاةٌ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A5069C-95C8-4EA2-85CE-437623BD48E2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347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00"/>
    </mc:Choice>
    <mc:Fallback xmlns="">
      <p:transition spd="slow" advTm="4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17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5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8" grpId="0"/>
      <p:bldP spid="29" grpId="0"/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11B8D3F-92F9-459E-9123-024E1BD9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2350" y="822036"/>
            <a:ext cx="7607300" cy="116378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ar-LB" sz="48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ar-LB" sz="48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8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8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71035E-5FBE-460F-8C54-6CA1CADE86BC}"/>
              </a:ext>
            </a:extLst>
          </p:cNvPr>
          <p:cNvSpPr txBox="1">
            <a:spLocks/>
          </p:cNvSpPr>
          <p:nvPr/>
        </p:nvSpPr>
        <p:spPr>
          <a:xfrm>
            <a:off x="7611076" y="3913494"/>
            <a:ext cx="3978978" cy="1720235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اِحْتَفِظوا بِالبِطاقَةِ في عُلْبَةٍ أَوْ كيسٍ</a:t>
            </a:r>
          </a:p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لأَنَّنا سَنَصْنَعُ في كلِّ مَرَّةٍ </a:t>
            </a:r>
          </a:p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بِطاقَةً جَديدَةً لِحَرْفٍ جَديدٍ.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F3D5934-8397-4F16-82B1-4EC084035BDF}"/>
              </a:ext>
            </a:extLst>
          </p:cNvPr>
          <p:cNvSpPr txBox="1">
            <a:spLocks/>
          </p:cNvSpPr>
          <p:nvPr/>
        </p:nvSpPr>
        <p:spPr>
          <a:xfrm>
            <a:off x="7863840" y="2238737"/>
            <a:ext cx="3726213" cy="1550943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حَضِّروا 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بِطاقَةَ</a:t>
            </a: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حَرْفِ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: </a:t>
            </a:r>
          </a:p>
          <a:p>
            <a:pPr algn="r">
              <a:spcBef>
                <a:spcPts val="0"/>
              </a:spcBef>
            </a:pP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اُرْسُموا عَلى وَرَقَةٍ سَمَكَةً أَوْ شَمْسًا أَوْ أَسَدًا، وَاُكْتُبوا حَرْفَ </a:t>
            </a:r>
            <a:r>
              <a:rPr lang="ar-LB" sz="32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ED50CC-FAC4-4E6B-9251-A73A3DFB84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2262" y="4271145"/>
            <a:ext cx="2273552" cy="22735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029545-AEA4-4D52-BF71-4E424070BB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313" y="2283838"/>
            <a:ext cx="1694635" cy="2755522"/>
          </a:xfrm>
          <a:prstGeom prst="rect">
            <a:avLst/>
          </a:prstGeom>
          <a:ln w="19050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371C97-B5D1-4E9D-B44C-B72FEC385E81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951" y="2283838"/>
            <a:ext cx="1694635" cy="2755522"/>
          </a:xfrm>
          <a:prstGeom prst="rect">
            <a:avLst/>
          </a:prstGeom>
          <a:ln w="19050"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0B38945-2A2C-484C-8C86-32165FA9A5F0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90" y="2283839"/>
            <a:ext cx="1694634" cy="2755520"/>
          </a:xfrm>
          <a:prstGeom prst="rect">
            <a:avLst/>
          </a:prstGeom>
          <a:ln w="19050"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BFE6722-7C26-4A5C-8945-17BD49D4C7DF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08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00"/>
    </mc:Choice>
    <mc:Fallback xmlns="">
      <p:transition spd="slow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animMotion origin="layout" path="M 2.91667E-6 3.7037E-6 L 0.08672 3.7037E-6 C 0.12552 3.7037E-6 0.17343 0.08865 0.17343 0.16064 L 0.17343 0.32152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1606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0" presetClass="path" presetSubtype="0" accel="50000" decel="5000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Motion origin="layout" path="M 4.79167E-6 3.7037E-6 L 0.15937 3.7037E-6 C 0.23072 3.7037E-6 0.31888 0.09143 0.31888 0.16574 L 0.31888 0.33148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1657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0" presetClass="path" presetSubtype="0" accel="50000" decel="5000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Motion origin="layout" path="M -3.33333E-6 3.7037E-6 L 0.2362 3.7037E-6 C 0.34193 3.7037E-6 0.47253 0.09143 0.47253 0.16574 L 0.47253 0.33148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0" y="1657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64BAC7-2B3E-4AB3-8051-C695EF74BE8F}"/>
              </a:ext>
            </a:extLst>
          </p:cNvPr>
          <p:cNvSpPr txBox="1"/>
          <p:nvPr/>
        </p:nvSpPr>
        <p:spPr>
          <a:xfrm>
            <a:off x="3049270" y="1856480"/>
            <a:ext cx="6093460" cy="2896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LB" sz="7200" dirty="0"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حَقيبَةُ</a:t>
            </a:r>
            <a:r>
              <a:rPr lang="en-US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حُروفي وَقِصَصي – </a:t>
            </a:r>
            <a:endParaRPr lang="en-US" sz="5400" b="1" dirty="0">
              <a:solidFill>
                <a:srgbClr val="002060"/>
              </a:solidFill>
              <a:latin typeface="Adobe Arabic" panose="02040503050201020203" pitchFamily="18" charset="-78"/>
              <a:ea typeface="CoconÆ Next Arabic Light" panose="020A0503020102020204" pitchFamily="18" charset="-78"/>
              <a:cs typeface="Adobe Arabic" panose="02040503050201020203" pitchFamily="18" charset="-78"/>
            </a:endParaRPr>
          </a:p>
          <a:p>
            <a:pPr algn="ctr" rtl="1">
              <a:lnSpc>
                <a:spcPct val="150000"/>
              </a:lnSpc>
            </a:pPr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القارِئُ المُبْتَدِئُ</a:t>
            </a:r>
            <a:r>
              <a:rPr lang="en-US" sz="54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pic>
        <p:nvPicPr>
          <p:cNvPr id="2" name="1_ش">
            <a:hlinkClick r:id="" action="ppaction://media"/>
            <a:extLst>
              <a:ext uri="{FF2B5EF4-FFF2-40B4-BE49-F238E27FC236}">
                <a16:creationId xmlns:a16="http://schemas.microsoft.com/office/drawing/2014/main" id="{91261F23-0234-4967-9E74-0CE6CCCB0A6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95425" y="5324475"/>
            <a:ext cx="609600" cy="609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E9A725A-5F2B-46DD-B2C8-59BA827EE16F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110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AF4F1D7-7799-4859-BA92-8B59D6C5B1AB}"/>
              </a:ext>
            </a:extLst>
          </p:cNvPr>
          <p:cNvSpPr/>
          <p:nvPr/>
        </p:nvSpPr>
        <p:spPr>
          <a:xfrm>
            <a:off x="3742954" y="1540618"/>
            <a:ext cx="4333461" cy="77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حَرْفُ  السّين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9DE1BA-BD82-40E8-85FC-BCD47B833DFA}"/>
              </a:ext>
            </a:extLst>
          </p:cNvPr>
          <p:cNvSpPr/>
          <p:nvPr/>
        </p:nvSpPr>
        <p:spPr>
          <a:xfrm>
            <a:off x="6299626" y="3127570"/>
            <a:ext cx="597683" cy="49466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100" b="1" kern="0" dirty="0">
                <a:solidFill>
                  <a:prstClr val="white"/>
                </a:solidFill>
                <a:latin typeface="Tw Cen MT"/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1170F-284E-4EB1-A9AB-14687F80F1CC}"/>
              </a:ext>
            </a:extLst>
          </p:cNvPr>
          <p:cNvSpPr/>
          <p:nvPr/>
        </p:nvSpPr>
        <p:spPr>
          <a:xfrm>
            <a:off x="5831163" y="2704835"/>
            <a:ext cx="522027" cy="44834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sz="2400" b="1" kern="0" dirty="0">
              <a:solidFill>
                <a:prstClr val="black"/>
              </a:solidFill>
              <a:latin typeface="Tw Cen MT"/>
            </a:endParaRPr>
          </a:p>
        </p:txBody>
      </p:sp>
      <p:pic>
        <p:nvPicPr>
          <p:cNvPr id="18" name="Picture 17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CBD2525C-A24A-4355-B363-3197AD4390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884" y="2505946"/>
            <a:ext cx="5943600" cy="30175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B38B70-B6D3-4128-8108-D57558F367A9}"/>
              </a:ext>
            </a:extLst>
          </p:cNvPr>
          <p:cNvSpPr/>
          <p:nvPr/>
        </p:nvSpPr>
        <p:spPr>
          <a:xfrm>
            <a:off x="4516582" y="3264710"/>
            <a:ext cx="914400" cy="731520"/>
          </a:xfrm>
          <a:prstGeom prst="rect">
            <a:avLst/>
          </a:prstGeom>
          <a:solidFill>
            <a:srgbClr val="E379EB"/>
          </a:solidFill>
        </p:spPr>
        <p:txBody>
          <a:bodyPr wrap="square">
            <a:spAutoFit/>
          </a:bodyPr>
          <a:lstStyle/>
          <a:p>
            <a:pPr algn="ctr"/>
            <a:r>
              <a:rPr lang="ar-LB" sz="4000" dirty="0">
                <a:solidFill>
                  <a:schemeClr val="bg1"/>
                </a:solidFill>
                <a:latin typeface="Adobe Arabic" panose="02040503050201020203" pitchFamily="18" charset="-78"/>
                <a:cs typeface="TheMixArabic" panose="020B0502050302020203" pitchFamily="34" charset="-78"/>
              </a:rPr>
              <a:t>س</a:t>
            </a:r>
            <a:endParaRPr lang="en-US" sz="4000" dirty="0">
              <a:solidFill>
                <a:schemeClr val="bg1"/>
              </a:solidFill>
              <a:latin typeface="Adobe Arabic" panose="02040503050201020203" pitchFamily="18" charset="-78"/>
              <a:cs typeface="TheMixArabic" panose="020B0502050302020203" pitchFamily="34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A0670A-41CD-41E1-84A2-BEC1B6CFCF5D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252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5320B9F-4EF2-43AD-9A89-5B90F8AEE36D}"/>
              </a:ext>
            </a:extLst>
          </p:cNvPr>
          <p:cNvSpPr txBox="1">
            <a:spLocks/>
          </p:cNvSpPr>
          <p:nvPr/>
        </p:nvSpPr>
        <p:spPr>
          <a:xfrm>
            <a:off x="1145874" y="1991470"/>
            <a:ext cx="9900252" cy="386677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indent="0" algn="r" rtl="1">
              <a:lnSpc>
                <a:spcPct val="170000"/>
              </a:lnSpc>
              <a:buClr>
                <a:srgbClr val="1CADE4"/>
              </a:buClr>
            </a:pPr>
            <a:r>
              <a:rPr lang="ar-LB" sz="6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طابَ يَوْمُكُم يا أَصْدِقائي!!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BBCC13-0F07-4AEB-9012-C8A9949203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0501" y="1856490"/>
            <a:ext cx="1580445" cy="44626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10A98A-4F70-4138-96E9-62B5059302D9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603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63659E9-D215-45D8-A63B-CFAC33BFB2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32" y="2168979"/>
            <a:ext cx="5495469" cy="333505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345" y="991848"/>
            <a:ext cx="7969170" cy="139877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LB" sz="2400" b="1" dirty="0"/>
              <a:t> </a:t>
            </a:r>
            <a:r>
              <a:rPr lang="ar-LB" sz="32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قارِنوا بَيْنَ الصّورَتَيْنِ:</a:t>
            </a:r>
          </a:p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يوجَدُ أَرْبَعَةُ فَوارِقَ بَيْنَ الصّورَتَيْنِ، هَلْ تَسْتَطيعونَ أَنْ تَجِدوها؟ 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D67CF90-50C9-46A9-9063-9EF43AC9DA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695" y="2171729"/>
            <a:ext cx="5442490" cy="3329558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5AEBBDDE-6270-4EFB-97D0-40EA558E6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269451"/>
            <a:ext cx="1822866" cy="329967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نشاط عاطفي - إجتماعي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C3C696E-AB7A-4187-ADDC-3044656ED11C}"/>
              </a:ext>
            </a:extLst>
          </p:cNvPr>
          <p:cNvSpPr/>
          <p:nvPr/>
        </p:nvSpPr>
        <p:spPr>
          <a:xfrm>
            <a:off x="10239022" y="2849880"/>
            <a:ext cx="653855" cy="64257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AC9A5C-46B7-433B-BB78-7C5381220376}"/>
              </a:ext>
            </a:extLst>
          </p:cNvPr>
          <p:cNvSpPr/>
          <p:nvPr/>
        </p:nvSpPr>
        <p:spPr>
          <a:xfrm>
            <a:off x="9426221" y="4368800"/>
            <a:ext cx="688621" cy="58677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A8CC8BF-13E6-4052-AABD-51B4728A6DF0}"/>
              </a:ext>
            </a:extLst>
          </p:cNvPr>
          <p:cNvSpPr/>
          <p:nvPr/>
        </p:nvSpPr>
        <p:spPr>
          <a:xfrm>
            <a:off x="8729270" y="2138566"/>
            <a:ext cx="696952" cy="63307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F6BD474-5EAA-4CF2-8B47-A56589614A5F}"/>
              </a:ext>
            </a:extLst>
          </p:cNvPr>
          <p:cNvSpPr/>
          <p:nvPr/>
        </p:nvSpPr>
        <p:spPr>
          <a:xfrm>
            <a:off x="7732889" y="2233571"/>
            <a:ext cx="1004077" cy="81442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33D12D-18BB-472E-A00C-2FE0868A0F00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976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5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6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8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296F51-9E55-478A-9C52-C5F9EE36252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36" r="-1" b="84078"/>
          <a:stretch/>
        </p:blipFill>
        <p:spPr>
          <a:xfrm>
            <a:off x="896932" y="1080208"/>
            <a:ext cx="4763263" cy="858223"/>
          </a:xfrm>
          <a:noFill/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D97BAF-5E48-42D2-ABE9-BA43173BE8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938684" y="2754100"/>
            <a:ext cx="5594555" cy="1782418"/>
          </a:xfrm>
        </p:spPr>
        <p:txBody>
          <a:bodyPr>
            <a:normAutofit/>
          </a:bodyPr>
          <a:lstStyle/>
          <a:p>
            <a: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كَيْفَ هُوَ الطَّقْسُ الْيَوْم؟  </a:t>
            </a:r>
          </a:p>
          <a:p>
            <a:endParaRPr lang="en-US" dirty="0"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4F8099-6295-4841-9EC6-0A70AF91C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805" y="2027157"/>
            <a:ext cx="2126953" cy="2294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E060F8-7112-4C7E-86F9-8496CE4F134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604" y="2856403"/>
            <a:ext cx="2414026" cy="2839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66D473-5BE9-406B-A176-B90EA52BA77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6887" y="4302110"/>
            <a:ext cx="2113904" cy="2437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118629-69B6-4C8D-B667-F4D63E1FE66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953" y="4276178"/>
            <a:ext cx="2035611" cy="2398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A4F94-197F-49B9-9349-7ECA6B9BEB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2855" y="1719968"/>
            <a:ext cx="2012215" cy="24635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EC1220-ADEF-44A9-ABB5-E4F56DB8C8E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13"/>
          <a:stretch/>
        </p:blipFill>
        <p:spPr>
          <a:xfrm>
            <a:off x="868499" y="3041725"/>
            <a:ext cx="2631222" cy="24819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EA729D6-6B2B-4317-9717-EE3C8AA92403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67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AA3E2-265A-4486-8B1F-50227EA0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825" y="1058881"/>
            <a:ext cx="10143037" cy="945145"/>
          </a:xfrm>
        </p:spPr>
        <p:txBody>
          <a:bodyPr/>
          <a:lstStyle/>
          <a:p>
            <a:pPr algn="ctr"/>
            <a:r>
              <a:rPr lang="ar-LB" sz="6600" b="1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الْقِراءَةُ الْجَهْرِيَّةُ</a:t>
            </a:r>
            <a:endParaRPr lang="en-US" sz="66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0DB3BA-6344-4D37-BE53-3E34BE236AC9}"/>
              </a:ext>
            </a:extLst>
          </p:cNvPr>
          <p:cNvGrpSpPr/>
          <p:nvPr/>
        </p:nvGrpSpPr>
        <p:grpSpPr>
          <a:xfrm>
            <a:off x="2474834" y="2013916"/>
            <a:ext cx="7105018" cy="4043082"/>
            <a:chOff x="2905256" y="1985310"/>
            <a:chExt cx="6507245" cy="347131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91CF38-8A2B-4A2D-920B-7385A0981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905256" y="1985310"/>
              <a:ext cx="6507245" cy="347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EBAEB1C-26F2-40A2-A440-A5CC413E1DF1}"/>
                </a:ext>
              </a:extLst>
            </p:cNvPr>
            <p:cNvSpPr txBox="1"/>
            <p:nvPr/>
          </p:nvSpPr>
          <p:spPr>
            <a:xfrm>
              <a:off x="6129163" y="2965700"/>
              <a:ext cx="589935" cy="5177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350" dirty="0">
                <a:solidFill>
                  <a:prstClr val="black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1834A4E-F712-4E67-8A1B-852FCBA2C3DE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676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D1BD2-63B9-4DDE-9135-8D8C388A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9281" y="2956427"/>
            <a:ext cx="4806880" cy="945145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ar-LB" sz="6600" dirty="0">
                <a:solidFill>
                  <a:srgbClr val="002060"/>
                </a:solidFill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ماذا تَرَى في الصُّورَةِ؟</a:t>
            </a:r>
            <a:endParaRPr lang="en-US" sz="6600" dirty="0">
              <a:solidFill>
                <a:srgbClr val="002060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ADE91E-BD25-46D9-89A0-541A84777D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3" y="1034161"/>
            <a:ext cx="5156593" cy="51565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3BF39E-B59B-49B3-85C8-C23A967A51FC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734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E837218-8ABB-4813-9FDA-451E256D7EDA}"/>
              </a:ext>
            </a:extLst>
          </p:cNvPr>
          <p:cNvSpPr txBox="1">
            <a:spLocks/>
          </p:cNvSpPr>
          <p:nvPr/>
        </p:nvSpPr>
        <p:spPr>
          <a:xfrm>
            <a:off x="3795113" y="940034"/>
            <a:ext cx="6700875" cy="1192328"/>
          </a:xfrm>
          <a:prstGeom prst="rect">
            <a:avLst/>
          </a:prstGeom>
        </p:spPr>
        <p:txBody>
          <a:bodyPr vert="horz" wrap="square" lIns="45720" tIns="45720" rIns="45720" bIns="45720" numCol="3" rtlCol="1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سَمَكَةٌ وَسُلَحْفاةٌ </a:t>
            </a:r>
          </a:p>
          <a:p>
            <a:pPr marL="91440" marR="0" lvl="0" indent="-9144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endParaRPr kumimoji="0" lang="ar-LB" sz="4000" b="1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50000"/>
                </a:srgb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marL="91440" marR="0" lvl="0" indent="-9144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50000"/>
                </a:srgb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BBBDE6B-011F-4211-ACBA-B6DF4C4C6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4973" y="1556943"/>
            <a:ext cx="4572000" cy="472793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عِنْدَ سارَة سَمَكَةٌ. 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عِنْدَ سارَة سُلَحْفاةٌ.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السَّمَكَةُ تَسْبَحُ في الْماءِ.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السُّلَحْفاةُ تَأْكُلُ الْخَسَّ.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في الْمَساءِ، نامَتِ السُّلَحْفاةُ في الصَّدَفَةِ. 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حَمَلَتْ سارَة السُّلَحْفاةَ، وَوَضَعَتْها قُرْبَ سَريرِها.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حَزِنَتِ السَّمَكَةُ لِأنَّ سارَة لَمْ تَضَعْها قُرْبَ سَريرِها.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جَلَسَتْ سارَة  قُرْبَ السَّمَكَةِ، وَراحَتْ تَحْكي لَها قِصَّةً جَميلَةً.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فَرِحَتِ السَّمَكَةُ، وَنامَتْ سَعيدَةً.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33E479-D9EC-4075-8F76-100CD3C4BE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3" y="1034161"/>
            <a:ext cx="5156593" cy="51565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126E843-6AA2-4890-BA1E-4C4E2026B4B0}"/>
              </a:ext>
            </a:extLst>
          </p:cNvPr>
          <p:cNvSpPr/>
          <p:nvPr/>
        </p:nvSpPr>
        <p:spPr>
          <a:xfrm>
            <a:off x="10495988" y="6054562"/>
            <a:ext cx="527709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609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000"/>
    </mc:Choice>
    <mc:Fallback xmlns="">
      <p:transition spd="slow" advTm="6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3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7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iterate type="lt">
                                    <p:tmPct val="6875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iterate type="lt">
                                    <p:tmPct val="687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5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9800"/>
                                  </p:stCondLst>
                                  <p:iterate type="lt">
                                    <p:tmPct val="8438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4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9100"/>
                                  </p:stCondLst>
                                  <p:iterate type="lt">
                                    <p:tmPct val="1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3756</TotalTime>
  <Words>478</Words>
  <Application>Microsoft Office PowerPoint</Application>
  <PresentationFormat>Widescreen</PresentationFormat>
  <Paragraphs>109</Paragraphs>
  <Slides>16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Adobe Arabic</vt:lpstr>
      <vt:lpstr>Calibri</vt:lpstr>
      <vt:lpstr>Calibri Light</vt:lpstr>
      <vt:lpstr>TheMixArabic</vt:lpstr>
      <vt:lpstr>TheMixArabic Plain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الْقِراءَةُ الْجَهْرِيَّةُ</vt:lpstr>
      <vt:lpstr>ماذا تَرَى في الصُّورَةِ؟</vt:lpstr>
      <vt:lpstr>PowerPoint Presentation</vt:lpstr>
      <vt:lpstr>PowerPoint Presentation</vt:lpstr>
      <vt:lpstr>PowerPoint Presentation</vt:lpstr>
      <vt:lpstr>PowerPoint Presentation</vt:lpstr>
      <vt:lpstr> جَرَسٌ</vt:lpstr>
      <vt:lpstr>أتَمَرَّنُ - نشاطٌ حسّيٌّ حركيّ </vt:lpstr>
      <vt:lpstr>مَشْروعي الصَّغير أَرْبُطُ ما تَعَلّمْتُهُ بالْعالَمِ مِنْ حَوْلي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280</cp:revision>
  <dcterms:created xsi:type="dcterms:W3CDTF">2019-06-11T11:51:16Z</dcterms:created>
  <dcterms:modified xsi:type="dcterms:W3CDTF">2022-02-27T09:48:15Z</dcterms:modified>
</cp:coreProperties>
</file>