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av" ContentType="audio/x-wav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notesSlides/notesSlide2.xml" ContentType="application/vnd.openxmlformats-officedocument.presentationml.notesSlide+xml"/>
  <Override PartName="/ppt/tags/tag3.xml" ContentType="application/vnd.openxmlformats-officedocument.presentationml.tags+xml"/>
  <Override PartName="/ppt/notesSlides/notesSlide3.xml" ContentType="application/vnd.openxmlformats-officedocument.presentationml.notesSlide+xml"/>
  <Override PartName="/ppt/tags/tag4.xml" ContentType="application/vnd.openxmlformats-officedocument.presentationml.tags+xml"/>
  <Override PartName="/ppt/notesSlides/notesSlide4.xml" ContentType="application/vnd.openxmlformats-officedocument.presentationml.notesSlide+xml"/>
  <Override PartName="/ppt/tags/tag5.xml" ContentType="application/vnd.openxmlformats-officedocument.presentationml.tags+xml"/>
  <Override PartName="/ppt/notesSlides/notesSlide5.xml" ContentType="application/vnd.openxmlformats-officedocument.presentationml.notesSlide+xml"/>
  <Override PartName="/ppt/tags/tag6.xml" ContentType="application/vnd.openxmlformats-officedocument.presentationml.tags+xml"/>
  <Override PartName="/ppt/notesSlides/notesSlide6.xml" ContentType="application/vnd.openxmlformats-officedocument.presentationml.notesSlide+xml"/>
  <Override PartName="/ppt/tags/tag7.xml" ContentType="application/vnd.openxmlformats-officedocument.presentationml.tags+xml"/>
  <Override PartName="/ppt/notesSlides/notesSlide7.xml" ContentType="application/vnd.openxmlformats-officedocument.presentationml.notesSlide+xml"/>
  <Override PartName="/ppt/tags/tag8.xml" ContentType="application/vnd.openxmlformats-officedocument.presentationml.tags+xml"/>
  <Override PartName="/ppt/notesSlides/notesSlide8.xml" ContentType="application/vnd.openxmlformats-officedocument.presentationml.notesSlide+xml"/>
  <Override PartName="/ppt/tags/tag9.xml" ContentType="application/vnd.openxmlformats-officedocument.presentationml.tags+xml"/>
  <Override PartName="/ppt/notesSlides/notesSlide9.xml" ContentType="application/vnd.openxmlformats-officedocument.presentationml.notesSlide+xml"/>
  <Override PartName="/ppt/tags/tag10.xml" ContentType="application/vnd.openxmlformats-officedocument.presentationml.tags+xml"/>
  <Override PartName="/ppt/notesSlides/notesSlide10.xml" ContentType="application/vnd.openxmlformats-officedocument.presentationml.notesSlide+xml"/>
  <Override PartName="/ppt/tags/tag11.xml" ContentType="application/vnd.openxmlformats-officedocument.presentationml.tags+xml"/>
  <Override PartName="/ppt/notesSlides/notesSlide11.xml" ContentType="application/vnd.openxmlformats-officedocument.presentationml.notesSlide+xml"/>
  <Override PartName="/ppt/tags/tag12.xml" ContentType="application/vnd.openxmlformats-officedocument.presentationml.tags+xml"/>
  <Override PartName="/ppt/notesSlides/notesSlide12.xml" ContentType="application/vnd.openxmlformats-officedocument.presentationml.notesSlide+xml"/>
  <Override PartName="/ppt/tags/tag13.xml" ContentType="application/vnd.openxmlformats-officedocument.presentationml.tags+xml"/>
  <Override PartName="/ppt/notesSlides/notesSlide13.xml" ContentType="application/vnd.openxmlformats-officedocument.presentationml.notesSlide+xml"/>
  <Override PartName="/ppt/tags/tag14.xml" ContentType="application/vnd.openxmlformats-officedocument.presentationml.tags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notesMasterIdLst>
    <p:notesMasterId r:id="rId17"/>
  </p:notesMasterIdLst>
  <p:sldIdLst>
    <p:sldId id="258" r:id="rId2"/>
    <p:sldId id="459" r:id="rId3"/>
    <p:sldId id="460" r:id="rId4"/>
    <p:sldId id="461" r:id="rId5"/>
    <p:sldId id="462" r:id="rId6"/>
    <p:sldId id="463" r:id="rId7"/>
    <p:sldId id="464" r:id="rId8"/>
    <p:sldId id="465" r:id="rId9"/>
    <p:sldId id="466" r:id="rId10"/>
    <p:sldId id="467" r:id="rId11"/>
    <p:sldId id="468" r:id="rId12"/>
    <p:sldId id="469" r:id="rId13"/>
    <p:sldId id="470" r:id="rId14"/>
    <p:sldId id="471" r:id="rId15"/>
    <p:sldId id="614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Ghenwa Bou Ghanem" initials="GBG" lastIdx="28" clrIdx="0">
    <p:extLst>
      <p:ext uri="{19B8F6BF-5375-455C-9EA6-DF929625EA0E}">
        <p15:presenceInfo xmlns:p15="http://schemas.microsoft.com/office/powerpoint/2012/main" userId="S-1-12-1-1539467063-1289566262-714543295-227480824" providerId="AD"/>
      </p:ext>
    </p:extLst>
  </p:cmAuthor>
  <p:cmAuthor id="2" name="Tharwat Abed El Sater" initials="TAES" lastIdx="125" clrIdx="1">
    <p:extLst>
      <p:ext uri="{19B8F6BF-5375-455C-9EA6-DF929625EA0E}">
        <p15:presenceInfo xmlns:p15="http://schemas.microsoft.com/office/powerpoint/2012/main" userId="S::tharwat.abedelsater@qitabi.org::6baf5795-2fa8-499c-92f8-225bd53537dc" providerId="AD"/>
      </p:ext>
    </p:extLst>
  </p:cmAuthor>
  <p:cmAuthor id="3" name="Hanaa Ismail" initials="HI" lastIdx="30" clrIdx="2">
    <p:extLst>
      <p:ext uri="{19B8F6BF-5375-455C-9EA6-DF929625EA0E}">
        <p15:presenceInfo xmlns:p15="http://schemas.microsoft.com/office/powerpoint/2012/main" userId="S::hanaa.ismail@qitabi.org::5625a8a9-e03c-4c7c-8342-38d29e1aa95c" providerId="AD"/>
      </p:ext>
    </p:extLst>
  </p:cmAuthor>
  <p:cmAuthor id="4" name="eva kozma" initials="ek" lastIdx="13" clrIdx="3">
    <p:extLst>
      <p:ext uri="{19B8F6BF-5375-455C-9EA6-DF929625EA0E}">
        <p15:presenceInfo xmlns:p15="http://schemas.microsoft.com/office/powerpoint/2012/main" userId="S-1-5-21-3498611809-1494522312-1621178679-1145" providerId="AD"/>
      </p:ext>
    </p:extLst>
  </p:cmAuthor>
  <p:cmAuthor id="5" name="Maya Khadour" initials="MK" lastIdx="6" clrIdx="4">
    <p:extLst>
      <p:ext uri="{19B8F6BF-5375-455C-9EA6-DF929625EA0E}">
        <p15:presenceInfo xmlns:p15="http://schemas.microsoft.com/office/powerpoint/2012/main" userId="S::Maya.Khadour@qitabi.org::78fd47c8-b07e-48db-9676-217a024bec8c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FF470"/>
    <a:srgbClr val="18428F"/>
    <a:srgbClr val="14AC64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69850" autoAdjust="0"/>
  </p:normalViewPr>
  <p:slideViewPr>
    <p:cSldViewPr snapToGrid="0">
      <p:cViewPr varScale="1">
        <p:scale>
          <a:sx n="81" d="100"/>
          <a:sy n="81" d="100"/>
        </p:scale>
        <p:origin x="754" y="48"/>
      </p:cViewPr>
      <p:guideLst>
        <p:guide orient="horz" pos="2160"/>
        <p:guide pos="3840"/>
      </p:guideLst>
    </p:cSldViewPr>
  </p:slideViewPr>
  <p:notesTextViewPr>
    <p:cViewPr>
      <p:scale>
        <a:sx n="125" d="100"/>
        <a:sy n="125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25C00C-C8A8-487C-919E-62492FD016BD}" type="datetimeFigureOut">
              <a:rPr lang="en-US" smtClean="0"/>
              <a:pPr/>
              <a:t>2/27/2022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63B1EC-C6D5-4B64-AF13-8E9A5729E30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07692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C467C1-6FB2-4A73-A497-41901D705B27}" type="slidenum">
              <a:rPr lang="en-US" smtClean="0">
                <a:solidFill>
                  <a:prstClr val="black"/>
                </a:solidFill>
              </a:rPr>
              <a:pPr/>
              <a:t>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138260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63B1EC-C6D5-4B64-AF13-8E9A5729E30E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434401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63B1EC-C6D5-4B64-AF13-8E9A5729E30E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40971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63B1EC-C6D5-4B64-AF13-8E9A5729E30E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99902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A170B41-7337-4FAF-A7E8-BC8D20A2F08B}" type="slidenum">
              <a:rPr lang="en-US" smtClean="0">
                <a:solidFill>
                  <a:prstClr val="black"/>
                </a:solidFill>
              </a:rPr>
              <a:pPr/>
              <a:t>14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921354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63B1EC-C6D5-4B64-AF13-8E9A5729E30E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70178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r" rtl="1"/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 algn="r" rtl="1"/>
            <a:r>
              <a:rPr lang="ar-LB" sz="12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أَهْدافُ الدَّرْسِ:</a:t>
            </a:r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 algn="r" rtl="1"/>
            <a:r>
              <a:rPr lang="ar-LB" sz="12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أُصْغي إِلى الْقِراءَةِ الْجَهْريَّةِ وَأُجيبُ عَنْ أَسْئِلَةِ الْفَهْمِ.</a:t>
            </a:r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 algn="r" rtl="1"/>
            <a:r>
              <a:rPr lang="en-US" sz="12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ar-LB" sz="12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أُمَيِّزُ صَوْتَ الْحَرْفِ سَماعِيًّا في جَميعِ مَواقِعِهِ في الْكَلِمَةِ.</a:t>
            </a:r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 algn="r" rtl="1"/>
            <a:r>
              <a:rPr lang="ar-LB" sz="12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أُقَطِّعُ الْكَلِمَةَ إِلى مَقاطِعَ صَوْتِيَّةٍ. </a:t>
            </a:r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 algn="r" rtl="1"/>
            <a:r>
              <a:rPr lang="ar-LB" sz="12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أَرْبُطُ الْحَرْفَ بِالكَلِمَةِ الْمُناسِبَةِ.</a:t>
            </a:r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 algn="r" rtl="1"/>
            <a:r>
              <a:rPr lang="ar-LB" sz="12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أُمَيِّزُ شَكْلَ الْحَرْفِ المَطْبوعِ في جَميعِ مَواقِعِهِ في الكَلِمَةِ.</a:t>
            </a:r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 algn="r" rtl="1"/>
            <a:r>
              <a:rPr lang="ar-LB" sz="12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أَقْرَأُ جُمَلًا مُراعِيًا دُخولَ (أَلْ) عَلى الْحُروفِ الْقَمَرِيَّةِ والشَّمْسِيَّةِ مَعَ مُراعاةِ التَّنْغيمِ. </a:t>
            </a:r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algn="r" rtl="1"/>
            <a:endParaRPr lang="en-US" dirty="0">
              <a:solidFill>
                <a:srgbClr val="30303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A170B41-7337-4FAF-A7E8-BC8D20A2F08B}" type="slidenum">
              <a:rPr lang="en-US" smtClean="0">
                <a:solidFill>
                  <a:prstClr val="black"/>
                </a:solidFill>
              </a:rPr>
              <a:pPr/>
              <a:t>3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72256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63B1EC-C6D5-4B64-AF13-8E9A5729E30E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34629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E63B1EC-C6D5-4B64-AF13-8E9A5729E30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331595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63B1EC-C6D5-4B64-AF13-8E9A5729E30E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715035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63B1EC-C6D5-4B64-AF13-8E9A5729E30E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587796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r" rtl="1"/>
            <a:r>
              <a:rPr lang="ar-LB" sz="12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هَلْ تَتَذَكَّرونَ النَّشاطَ الّذي قُمْنا بِهِ  لِلِانْتِباهِ وَالتَّذَكُّرِ؟ وَقّدْ اتَّفَقْنا عَلى أَنَّ التّدَرُّبَ عَلى مَهارَةِ التَّركيزِ يُقَوّي الذِّهْنَ. عَلَيْكُمْ أَنْ تُرَكِّزوا الْآنَ عَلى الْقِصَّةِ الّتي سَأَّقْرَأُها لَكُمْ. </a:t>
            </a:r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algn="r" rtl="1"/>
            <a:r>
              <a:rPr lang="ar-LB" sz="12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اِسْتَمِعوا جَيِّدًا، وَأَجيبوا عَنِ الْأَسْئِلَةِ بَعْدَ انْتِهاءِ الْقِصَّةِ. </a:t>
            </a:r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E63B1EC-C6D5-4B64-AF13-8E9A5729E30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706427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63B1EC-C6D5-4B64-AF13-8E9A5729E30E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963449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63B1EC-C6D5-4B64-AF13-8E9A5729E30E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06768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4400" spc="200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accent2">
                    <a:lumMod val="50000"/>
                  </a:schemeClr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>
                <a:solidFill>
                  <a:schemeClr val="accent4">
                    <a:lumMod val="50000"/>
                  </a:schemeClr>
                </a:solidFill>
              </a:defRPr>
            </a:lvl1pPr>
          </a:lstStyle>
          <a:p>
            <a:fld id="{96DFF08F-DC6B-4601-B491-B0F83F6DD2DA}" type="datetimeFigureOut">
              <a:rPr lang="en-US" smtClean="0"/>
              <a:pPr/>
              <a:t>2/27/2022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4">
                    <a:lumMod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4">
                    <a:lumMod val="50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590"/>
            <a:ext cx="12192000" cy="684282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9533" y="1132114"/>
            <a:ext cx="4747172" cy="36022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50379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1139687"/>
            <a:ext cx="10143037" cy="945145"/>
          </a:xfrm>
        </p:spPr>
        <p:txBody>
          <a:bodyPr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24128" y="2286001"/>
            <a:ext cx="10143037" cy="3611217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75000"/>
                  </a:schemeClr>
                </a:solidFill>
              </a:defRPr>
            </a:lvl2pPr>
            <a:lvl3pPr>
              <a:defRPr>
                <a:solidFill>
                  <a:schemeClr val="accent2">
                    <a:lumMod val="75000"/>
                  </a:schemeClr>
                </a:solidFill>
              </a:defRPr>
            </a:lvl3pPr>
            <a:lvl4pPr>
              <a:defRPr>
                <a:solidFill>
                  <a:schemeClr val="accent3">
                    <a:lumMod val="75000"/>
                  </a:schemeClr>
                </a:solidFill>
              </a:defRPr>
            </a:lvl4pPr>
            <a:lvl5pPr>
              <a:defRPr>
                <a:solidFill>
                  <a:schemeClr val="accent5">
                    <a:lumMod val="75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24129" y="6200027"/>
            <a:ext cx="2154143" cy="274320"/>
          </a:xfrm>
        </p:spPr>
        <p:txBody>
          <a:bodyPr/>
          <a:lstStyle/>
          <a:p>
            <a:fld id="{96DFF08F-DC6B-4601-B491-B0F83F6DD2DA}" type="datetimeFigureOut">
              <a:rPr lang="en-US" dirty="0"/>
              <a:pPr/>
              <a:t>2/27/2022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59072" y="6196384"/>
            <a:ext cx="5901459" cy="27432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36952" y="6334540"/>
            <a:ext cx="630213" cy="273324"/>
          </a:xfrm>
        </p:spPr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11575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1024128" y="2286001"/>
            <a:ext cx="4754880" cy="3611217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75000"/>
                  </a:schemeClr>
                </a:solidFill>
              </a:defRPr>
            </a:lvl2pPr>
            <a:lvl3pPr>
              <a:defRPr>
                <a:solidFill>
                  <a:schemeClr val="accent2">
                    <a:lumMod val="75000"/>
                  </a:schemeClr>
                </a:solidFill>
              </a:defRPr>
            </a:lvl3pPr>
            <a:lvl4pPr>
              <a:defRPr>
                <a:solidFill>
                  <a:schemeClr val="accent3">
                    <a:lumMod val="75000"/>
                  </a:schemeClr>
                </a:solidFill>
              </a:defRPr>
            </a:lvl4pPr>
            <a:lvl5pPr>
              <a:defRPr>
                <a:solidFill>
                  <a:schemeClr val="accent5">
                    <a:lumMod val="75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4"/>
          </p:nvPr>
        </p:nvSpPr>
        <p:spPr>
          <a:xfrm>
            <a:off x="6412285" y="2286001"/>
            <a:ext cx="4754880" cy="3611217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75000"/>
                  </a:schemeClr>
                </a:solidFill>
              </a:defRPr>
            </a:lvl2pPr>
            <a:lvl3pPr>
              <a:defRPr>
                <a:solidFill>
                  <a:schemeClr val="accent2">
                    <a:lumMod val="75000"/>
                  </a:schemeClr>
                </a:solidFill>
              </a:defRPr>
            </a:lvl3pPr>
            <a:lvl4pPr>
              <a:defRPr>
                <a:solidFill>
                  <a:schemeClr val="accent3">
                    <a:lumMod val="75000"/>
                  </a:schemeClr>
                </a:solidFill>
              </a:defRPr>
            </a:lvl4pPr>
            <a:lvl5pPr>
              <a:defRPr>
                <a:solidFill>
                  <a:schemeClr val="accent5">
                    <a:lumMod val="75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024128" y="1139687"/>
            <a:ext cx="10143037" cy="945145"/>
          </a:xfrm>
        </p:spPr>
        <p:txBody>
          <a:bodyPr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1024129" y="6200027"/>
            <a:ext cx="2154143" cy="274320"/>
          </a:xfrm>
        </p:spPr>
        <p:txBody>
          <a:bodyPr/>
          <a:lstStyle/>
          <a:p>
            <a:fld id="{96DFF08F-DC6B-4601-B491-B0F83F6DD2DA}" type="datetimeFigureOut">
              <a:rPr lang="en-US" dirty="0"/>
              <a:pPr/>
              <a:t>2/27/2022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59072" y="6196384"/>
            <a:ext cx="5901459" cy="27432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36952" y="6334540"/>
            <a:ext cx="630213" cy="273324"/>
          </a:xfrm>
        </p:spPr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27436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2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285" y="2199168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2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en-US"/>
              <a:t>Edit Master text styles</a:t>
            </a:r>
          </a:p>
        </p:txBody>
      </p:sp>
      <p:sp>
        <p:nvSpPr>
          <p:cNvPr id="11" name="Title 1"/>
          <p:cNvSpPr txBox="1">
            <a:spLocks/>
          </p:cNvSpPr>
          <p:nvPr userDrawn="1"/>
        </p:nvSpPr>
        <p:spPr>
          <a:xfrm>
            <a:off x="1024128" y="1139687"/>
            <a:ext cx="10143037" cy="94514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4000" kern="1200" cap="all" spc="100" baseline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/>
              <a:t>Click to edit Master title style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idx="13"/>
          </p:nvPr>
        </p:nvSpPr>
        <p:spPr>
          <a:xfrm>
            <a:off x="1024128" y="3163941"/>
            <a:ext cx="4754880" cy="2733277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75000"/>
                  </a:schemeClr>
                </a:solidFill>
              </a:defRPr>
            </a:lvl2pPr>
            <a:lvl3pPr>
              <a:defRPr>
                <a:solidFill>
                  <a:schemeClr val="accent2">
                    <a:lumMod val="75000"/>
                  </a:schemeClr>
                </a:solidFill>
              </a:defRPr>
            </a:lvl3pPr>
            <a:lvl4pPr>
              <a:defRPr>
                <a:solidFill>
                  <a:schemeClr val="accent3">
                    <a:lumMod val="75000"/>
                  </a:schemeClr>
                </a:solidFill>
              </a:defRPr>
            </a:lvl4pPr>
            <a:lvl5pPr>
              <a:defRPr>
                <a:solidFill>
                  <a:schemeClr val="accent5">
                    <a:lumMod val="75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3" name="Content Placeholder 2"/>
          <p:cNvSpPr>
            <a:spLocks noGrp="1"/>
          </p:cNvSpPr>
          <p:nvPr>
            <p:ph idx="14"/>
          </p:nvPr>
        </p:nvSpPr>
        <p:spPr>
          <a:xfrm>
            <a:off x="6412285" y="3163941"/>
            <a:ext cx="4754880" cy="2733277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75000"/>
                  </a:schemeClr>
                </a:solidFill>
              </a:defRPr>
            </a:lvl2pPr>
            <a:lvl3pPr>
              <a:defRPr>
                <a:solidFill>
                  <a:schemeClr val="accent2">
                    <a:lumMod val="75000"/>
                  </a:schemeClr>
                </a:solidFill>
              </a:defRPr>
            </a:lvl3pPr>
            <a:lvl4pPr>
              <a:defRPr>
                <a:solidFill>
                  <a:schemeClr val="accent3">
                    <a:lumMod val="75000"/>
                  </a:schemeClr>
                </a:solidFill>
              </a:defRPr>
            </a:lvl4pPr>
            <a:lvl5pPr>
              <a:defRPr>
                <a:solidFill>
                  <a:schemeClr val="accent5">
                    <a:lumMod val="75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4" name="Date Placeholder 3"/>
          <p:cNvSpPr>
            <a:spLocks noGrp="1"/>
          </p:cNvSpPr>
          <p:nvPr>
            <p:ph type="dt" sz="half" idx="10"/>
          </p:nvPr>
        </p:nvSpPr>
        <p:spPr>
          <a:xfrm>
            <a:off x="1024129" y="6200027"/>
            <a:ext cx="2154143" cy="274320"/>
          </a:xfrm>
        </p:spPr>
        <p:txBody>
          <a:bodyPr/>
          <a:lstStyle/>
          <a:p>
            <a:fld id="{96DFF08F-DC6B-4601-B491-B0F83F6DD2DA}" type="datetimeFigureOut">
              <a:rPr lang="en-US" dirty="0"/>
              <a:pPr/>
              <a:t>2/27/2022</a:t>
            </a:fld>
            <a:endParaRPr lang="en-US" dirty="0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59072" y="6196384"/>
            <a:ext cx="5901459" cy="27432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36952" y="6334540"/>
            <a:ext cx="630213" cy="273324"/>
          </a:xfrm>
        </p:spPr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38010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1139688"/>
            <a:ext cx="4389120" cy="1069181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28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3"/>
          </p:nvPr>
        </p:nvSpPr>
        <p:spPr>
          <a:xfrm>
            <a:off x="5715000" y="1139687"/>
            <a:ext cx="5469835" cy="4867921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75000"/>
                  </a:schemeClr>
                </a:solidFill>
              </a:defRPr>
            </a:lvl2pPr>
            <a:lvl3pPr>
              <a:defRPr>
                <a:solidFill>
                  <a:schemeClr val="accent2">
                    <a:lumMod val="75000"/>
                  </a:schemeClr>
                </a:solidFill>
              </a:defRPr>
            </a:lvl3pPr>
            <a:lvl4pPr>
              <a:defRPr>
                <a:solidFill>
                  <a:schemeClr val="accent3">
                    <a:lumMod val="75000"/>
                  </a:schemeClr>
                </a:solidFill>
              </a:defRPr>
            </a:lvl4pPr>
            <a:lvl5pPr>
              <a:defRPr>
                <a:solidFill>
                  <a:schemeClr val="accent5">
                    <a:lumMod val="75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>
          <a:xfrm>
            <a:off x="1024467" y="2505076"/>
            <a:ext cx="4387851" cy="35020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  <a:lvl2pPr marL="128016" indent="0">
              <a:buNone/>
              <a:defRPr/>
            </a:lvl2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1024129" y="6200027"/>
            <a:ext cx="2154143" cy="274320"/>
          </a:xfrm>
        </p:spPr>
        <p:txBody>
          <a:bodyPr/>
          <a:lstStyle/>
          <a:p>
            <a:fld id="{96DFF08F-DC6B-4601-B491-B0F83F6DD2DA}" type="datetimeFigureOut">
              <a:rPr lang="en-US" dirty="0"/>
              <a:pPr/>
              <a:t>2/27/2022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59072" y="6196384"/>
            <a:ext cx="5901459" cy="27432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36952" y="6334540"/>
            <a:ext cx="630213" cy="273324"/>
          </a:xfrm>
        </p:spPr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59476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024128" y="1139687"/>
            <a:ext cx="10143037" cy="945145"/>
          </a:xfrm>
        </p:spPr>
        <p:txBody>
          <a:bodyPr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1024129" y="6200027"/>
            <a:ext cx="2154143" cy="274320"/>
          </a:xfrm>
        </p:spPr>
        <p:txBody>
          <a:bodyPr/>
          <a:lstStyle/>
          <a:p>
            <a:fld id="{96DFF08F-DC6B-4601-B491-B0F83F6DD2DA}" type="datetimeFigureOut">
              <a:rPr lang="en-US" dirty="0"/>
              <a:pPr/>
              <a:t>2/27/2022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59072" y="6196384"/>
            <a:ext cx="5901459" cy="27432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36952" y="6334540"/>
            <a:ext cx="630213" cy="273324"/>
          </a:xfrm>
        </p:spPr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3"/>
          </p:nvPr>
        </p:nvSpPr>
        <p:spPr>
          <a:xfrm>
            <a:off x="7315200" y="2239964"/>
            <a:ext cx="3852333" cy="3736975"/>
          </a:xfr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idx="14"/>
          </p:nvPr>
        </p:nvSpPr>
        <p:spPr>
          <a:xfrm>
            <a:off x="1024128" y="2239964"/>
            <a:ext cx="6043699" cy="3736975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75000"/>
                  </a:schemeClr>
                </a:solidFill>
              </a:defRPr>
            </a:lvl2pPr>
            <a:lvl3pPr>
              <a:defRPr>
                <a:solidFill>
                  <a:schemeClr val="accent2">
                    <a:lumMod val="75000"/>
                  </a:schemeClr>
                </a:solidFill>
              </a:defRPr>
            </a:lvl3pPr>
            <a:lvl4pPr>
              <a:defRPr>
                <a:solidFill>
                  <a:schemeClr val="accent3">
                    <a:lumMod val="75000"/>
                  </a:schemeClr>
                </a:solidFill>
              </a:defRPr>
            </a:lvl4pPr>
            <a:lvl5pPr>
              <a:defRPr>
                <a:solidFill>
                  <a:schemeClr val="accent5">
                    <a:lumMod val="75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12926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36952" y="6334540"/>
            <a:ext cx="630213" cy="273324"/>
          </a:xfrm>
        </p:spPr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39644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cial Me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36952" y="6334540"/>
            <a:ext cx="630213" cy="273324"/>
          </a:xfrm>
        </p:spPr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590"/>
            <a:ext cx="12192000" cy="684282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9734" y="1329707"/>
            <a:ext cx="5549677" cy="41622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63290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626"/>
            <a:ext cx="12192000" cy="68367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45544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jpe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7" y="1297577"/>
            <a:ext cx="10285404" cy="7872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1"/>
            <a:ext cx="10285403" cy="3888377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30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96DFF08F-DC6B-4601-B491-B0F83F6DD2DA}" type="datetimeFigureOut">
              <a:rPr lang="en-US" dirty="0"/>
              <a:pPr/>
              <a:t>2/27/2022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3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590"/>
            <a:ext cx="12192000" cy="68428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1721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6" r:id="rId3"/>
    <p:sldLayoutId id="2147483667" r:id="rId4"/>
    <p:sldLayoutId id="2147483670" r:id="rId5"/>
    <p:sldLayoutId id="2147483668" r:id="rId6"/>
    <p:sldLayoutId id="2147483678" r:id="rId7"/>
    <p:sldLayoutId id="2147483677" r:id="rId8"/>
    <p:sldLayoutId id="2147483679" r:id="rId9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44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Relationship Id="rId4" Type="http://schemas.openxmlformats.org/officeDocument/2006/relationships/audio" Target="../media/audio1.wav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7" Type="http://schemas.openxmlformats.org/officeDocument/2006/relationships/image" Target="../media/image29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4.xml"/><Relationship Id="rId5" Type="http://schemas.openxmlformats.org/officeDocument/2006/relationships/image" Target="../media/image31.png"/><Relationship Id="rId4" Type="http://schemas.openxmlformats.org/officeDocument/2006/relationships/image" Target="../media/image30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notesSlide" Target="../notesSlides/notesSlide4.xml"/><Relationship Id="rId7" Type="http://schemas.openxmlformats.org/officeDocument/2006/relationships/image" Target="../media/image12.png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4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10" Type="http://schemas.openxmlformats.org/officeDocument/2006/relationships/image" Target="../media/image15.png"/><Relationship Id="rId4" Type="http://schemas.openxmlformats.org/officeDocument/2006/relationships/image" Target="../media/image9.png"/><Relationship Id="rId9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8.xml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341871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401721" y="3040561"/>
            <a:ext cx="348729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 rtl="1"/>
            <a:r>
              <a:rPr lang="ar-LB" sz="36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صَنَعَ راجي رَجُلَ ثَلْجٍ.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BEF4FD2C-C8B0-470D-A517-7B5E839653B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740108" y="2697199"/>
            <a:ext cx="1490472" cy="1490472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C4A4BBA6-AB28-452F-AB38-CFC2F493A078}"/>
              </a:ext>
            </a:extLst>
          </p:cNvPr>
          <p:cNvSpPr/>
          <p:nvPr/>
        </p:nvSpPr>
        <p:spPr>
          <a:xfrm>
            <a:off x="8569109" y="3040561"/>
            <a:ext cx="296913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>
              <a:spcBef>
                <a:spcPts val="3000"/>
              </a:spcBef>
            </a:pPr>
            <a:r>
              <a:rPr lang="ar-LB" sz="40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ماذا صَنَعَ راجي؟ </a:t>
            </a:r>
            <a:endParaRPr lang="en-US" sz="4000" dirty="0">
              <a:solidFill>
                <a:srgbClr val="00206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B386A7F-9A1F-4EDF-888E-F09A23B62595}"/>
              </a:ext>
            </a:extLst>
          </p:cNvPr>
          <p:cNvSpPr/>
          <p:nvPr/>
        </p:nvSpPr>
        <p:spPr>
          <a:xfrm>
            <a:off x="1021405" y="4961060"/>
            <a:ext cx="386761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 rtl="1"/>
            <a:r>
              <a:rPr lang="ar-LB" sz="36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ضَحِكَ راجي لأَنَّ الْجَرَسَ رَنَّ.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7C8DC5E-5886-4838-94F6-25FCC2405434}"/>
              </a:ext>
            </a:extLst>
          </p:cNvPr>
          <p:cNvSpPr/>
          <p:nvPr/>
        </p:nvSpPr>
        <p:spPr>
          <a:xfrm>
            <a:off x="6929589" y="4822021"/>
            <a:ext cx="457098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>
              <a:spcBef>
                <a:spcPts val="3000"/>
              </a:spcBef>
            </a:pPr>
            <a:r>
              <a:rPr lang="ar-LB" sz="40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لِماذا ضَحِكَ راجي؟ </a:t>
            </a:r>
            <a:endParaRPr lang="en-US" sz="4000" dirty="0">
              <a:solidFill>
                <a:srgbClr val="00206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9817DAA-7936-40A2-A6D1-375C148D8F06}"/>
              </a:ext>
            </a:extLst>
          </p:cNvPr>
          <p:cNvSpPr/>
          <p:nvPr/>
        </p:nvSpPr>
        <p:spPr>
          <a:xfrm>
            <a:off x="-334984" y="1219590"/>
            <a:ext cx="522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 rtl="1">
              <a:spcBef>
                <a:spcPts val="3000"/>
              </a:spcBef>
            </a:pPr>
            <a:r>
              <a:rPr lang="ar-LB" sz="36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بَيْتُ راجي في الْجَبَلِ. 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A9C6A8B-5FAC-475E-9EF4-7F7A4165F6AE}"/>
              </a:ext>
            </a:extLst>
          </p:cNvPr>
          <p:cNvSpPr/>
          <p:nvPr/>
        </p:nvSpPr>
        <p:spPr>
          <a:xfrm>
            <a:off x="7010400" y="1158035"/>
            <a:ext cx="452784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 rtl="1"/>
            <a:r>
              <a:rPr lang="ar-LB" sz="40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أَيْنَ هوَ بَيْتُ راجي؟ </a:t>
            </a:r>
            <a:endParaRPr lang="en-US" sz="4000" dirty="0">
              <a:solidFill>
                <a:srgbClr val="00206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3674E0F5-8223-41A3-87E1-5933216B296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740108" y="790434"/>
            <a:ext cx="1486596" cy="1475958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2B846BB4-4822-4D35-8359-23FB5F67ECF1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0108" y="4432666"/>
            <a:ext cx="1486597" cy="1486597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D75931B3-55FF-4AED-861E-7E26045B7861}"/>
              </a:ext>
            </a:extLst>
          </p:cNvPr>
          <p:cNvSpPr/>
          <p:nvPr/>
        </p:nvSpPr>
        <p:spPr>
          <a:xfrm>
            <a:off x="10560643" y="6037719"/>
            <a:ext cx="431528" cy="707886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algn="ctr"/>
            <a:r>
              <a:rPr lang="ar-LB" sz="4000" b="1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ج</a:t>
            </a:r>
            <a:endParaRPr lang="en-US" sz="4000" dirty="0">
              <a:solidFill>
                <a:srgbClr val="C0000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805884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3000"/>
    </mc:Choice>
    <mc:Fallback xmlns="">
      <p:transition spd="slow" advTm="4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7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137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ntr" presetSubtype="16" fill="hold" nodeType="withEffect">
                                  <p:stCondLst>
                                    <p:cond delay="17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20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27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6" presetClass="entr" presetSubtype="16" fill="hold" nodeType="withEffect">
                                  <p:stCondLst>
                                    <p:cond delay="30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34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allAtOnce"/>
      <p:bldP spid="12" grpId="0" build="allAtOnce"/>
      <p:bldP spid="13" grpId="0" build="allAtOnce"/>
      <p:bldP spid="14" grpId="0" build="allAtOnce"/>
      <p:bldP spid="15" grpId="0" build="allAtOnce"/>
      <p:bldP spid="16" grpId="0" build="allAtOnce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5751034" y="2621086"/>
            <a:ext cx="5543663" cy="16158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>
              <a:lnSpc>
                <a:spcPct val="80000"/>
              </a:lnSpc>
              <a:spcBef>
                <a:spcPct val="0"/>
              </a:spcBef>
            </a:pPr>
            <a:r>
              <a:rPr lang="ar-LB" sz="6000" cap="all" spc="100" dirty="0">
                <a:solidFill>
                  <a:schemeClr val="accent1">
                    <a:lumMod val="50000"/>
                  </a:schemeClr>
                </a:solidFill>
                <a:latin typeface="Adobe Arabic" panose="02040503050201020203" pitchFamily="18" charset="-78"/>
                <a:ea typeface="+mj-ea"/>
                <a:cs typeface="Adobe Arabic" panose="02040503050201020203" pitchFamily="18" charset="-78"/>
              </a:rPr>
              <a:t>ما هُوَ الْحَرْفُ الأَكْثَرُ تَكْرارًا في الْقِصَّةِ؟</a:t>
            </a:r>
            <a:r>
              <a:rPr lang="en-US" sz="6000" cap="all" spc="100" dirty="0">
                <a:solidFill>
                  <a:schemeClr val="accent1">
                    <a:lumMod val="50000"/>
                  </a:schemeClr>
                </a:solidFill>
                <a:latin typeface="Adobe Arabic" panose="02040503050201020203" pitchFamily="18" charset="-78"/>
                <a:ea typeface="+mj-ea"/>
                <a:cs typeface="Adobe Arabic" panose="02040503050201020203" pitchFamily="18" charset="-78"/>
              </a:rPr>
              <a:t> </a:t>
            </a:r>
          </a:p>
        </p:txBody>
      </p:sp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543199CB-BC39-45FB-84CB-88FA0F741D82}"/>
              </a:ext>
            </a:extLst>
          </p:cNvPr>
          <p:cNvSpPr/>
          <p:nvPr/>
        </p:nvSpPr>
        <p:spPr>
          <a:xfrm>
            <a:off x="2347435" y="844225"/>
            <a:ext cx="2783840" cy="5324535"/>
          </a:xfrm>
          <a:prstGeom prst="rect">
            <a:avLst/>
          </a:prstGeom>
          <a:ln>
            <a:noFill/>
          </a:ln>
          <a:effectLst/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12700">
              <a:bevelT h="25400" prst="softRound"/>
              <a:bevelB w="38100" h="38100"/>
              <a:contourClr>
                <a:srgbClr val="18428F"/>
              </a:contourClr>
            </a:sp3d>
          </a:bodyPr>
          <a:lstStyle/>
          <a:p>
            <a:pPr>
              <a:lnSpc>
                <a:spcPct val="80000"/>
              </a:lnSpc>
            </a:pPr>
            <a:r>
              <a:rPr lang="ar-LB" sz="40000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  <a:latin typeface="Adobe Arabic" panose="02040503050201020203" pitchFamily="18" charset="-78"/>
                <a:cs typeface="Adobe Arabic" panose="02040503050201020203" pitchFamily="18" charset="-78"/>
              </a:rPr>
              <a:t>ج</a:t>
            </a:r>
            <a:endParaRPr lang="en-US" sz="40000" b="1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8A1C823-632D-4275-9A3F-D7C5017A581F}"/>
              </a:ext>
            </a:extLst>
          </p:cNvPr>
          <p:cNvSpPr/>
          <p:nvPr/>
        </p:nvSpPr>
        <p:spPr>
          <a:xfrm>
            <a:off x="10560643" y="6046863"/>
            <a:ext cx="431528" cy="707886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algn="ctr"/>
            <a:r>
              <a:rPr lang="ar-LB" sz="4000" b="1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ج</a:t>
            </a:r>
            <a:endParaRPr lang="en-US" sz="4000" dirty="0">
              <a:solidFill>
                <a:srgbClr val="C0000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968599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2000"/>
    </mc:Choice>
    <mc:Fallback xmlns="">
      <p:transition spd="slow" advTm="1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70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14C149-E153-433A-8CDE-BCEC9C714B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17615" y="4820583"/>
            <a:ext cx="1442547" cy="1054609"/>
          </a:xfrm>
        </p:spPr>
        <p:txBody>
          <a:bodyPr/>
          <a:lstStyle/>
          <a:p>
            <a:pPr algn="r" rtl="1"/>
            <a:r>
              <a:rPr lang="ar-LB" sz="4400" dirty="0">
                <a:solidFill>
                  <a:schemeClr val="tx1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 </a:t>
            </a:r>
            <a:r>
              <a:rPr lang="ar-LB" sz="4400" dirty="0">
                <a:solidFill>
                  <a:srgbClr val="002060"/>
                </a:solidFill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ثَلْ</a:t>
            </a:r>
            <a:r>
              <a:rPr lang="ar-LB" sz="4400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جٌ</a:t>
            </a:r>
            <a:endParaRPr lang="en-US" sz="4400" dirty="0">
              <a:solidFill>
                <a:srgbClr val="FF000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4" name="Title 4">
            <a:extLst>
              <a:ext uri="{FF2B5EF4-FFF2-40B4-BE49-F238E27FC236}">
                <a16:creationId xmlns:a16="http://schemas.microsoft.com/office/drawing/2014/main" id="{BFBA1067-E4A4-49F2-A0B1-62032007E1DE}"/>
              </a:ext>
            </a:extLst>
          </p:cNvPr>
          <p:cNvSpPr txBox="1">
            <a:spLocks/>
          </p:cNvSpPr>
          <p:nvPr/>
        </p:nvSpPr>
        <p:spPr>
          <a:xfrm>
            <a:off x="4295648" y="905752"/>
            <a:ext cx="7459106" cy="94514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4000" kern="1200" cap="all" spc="100" baseline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 rtl="1"/>
            <a:r>
              <a:rPr lang="ar-LB" sz="4400" b="1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صِرْتُ أَعْرِفُ كَيْفَ أَقْرَأُ كَلِماتٍ فيها حَرْفُ </a:t>
            </a:r>
            <a:r>
              <a:rPr lang="ar-LB" sz="4400" b="1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ج</a:t>
            </a:r>
            <a:r>
              <a:rPr lang="ar-LB" sz="4400" b="1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:</a:t>
            </a:r>
            <a:endParaRPr lang="en-US" sz="4400" b="1" dirty="0">
              <a:solidFill>
                <a:srgbClr val="00206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77D611D4-130C-4CDB-8133-59DACDD48FBF}"/>
              </a:ext>
            </a:extLst>
          </p:cNvPr>
          <p:cNvSpPr txBox="1">
            <a:spLocks/>
          </p:cNvSpPr>
          <p:nvPr/>
        </p:nvSpPr>
        <p:spPr>
          <a:xfrm>
            <a:off x="3957320" y="1678962"/>
            <a:ext cx="5719907" cy="204012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4000" kern="1200" cap="all" spc="100" baseline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 rtl="1"/>
            <a:br>
              <a:rPr lang="ar-LB" sz="3600" dirty="0">
                <a:latin typeface="Adobe Arabic" panose="02040503050201020203" pitchFamily="18" charset="-78"/>
                <a:cs typeface="Adobe Arabic" panose="02040503050201020203" pitchFamily="18" charset="-78"/>
              </a:rPr>
            </a:br>
            <a:br>
              <a:rPr lang="ar-LB" sz="3600" dirty="0">
                <a:latin typeface="Adobe Arabic" panose="02040503050201020203" pitchFamily="18" charset="-78"/>
                <a:cs typeface="Adobe Arabic" panose="02040503050201020203" pitchFamily="18" charset="-78"/>
              </a:rPr>
            </a:br>
            <a:br>
              <a:rPr lang="ar-LB" sz="3600" dirty="0">
                <a:solidFill>
                  <a:srgbClr val="FF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</a:br>
            <a:br>
              <a:rPr lang="ar-LB" sz="3600" dirty="0">
                <a:solidFill>
                  <a:srgbClr val="FF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</a:br>
            <a:br>
              <a:rPr lang="ar-LB" sz="3600" dirty="0">
                <a:solidFill>
                  <a:srgbClr val="FF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</a:br>
            <a:br>
              <a:rPr lang="ar-LB" sz="3600" dirty="0">
                <a:solidFill>
                  <a:srgbClr val="FF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</a:br>
            <a:br>
              <a:rPr lang="ar-LB" sz="3600" dirty="0">
                <a:solidFill>
                  <a:srgbClr val="FF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</a:br>
            <a:br>
              <a:rPr lang="ar-LB" sz="3600" dirty="0">
                <a:solidFill>
                  <a:srgbClr val="FF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</a:br>
            <a:br>
              <a:rPr lang="ar-LB" sz="3600" dirty="0">
                <a:solidFill>
                  <a:srgbClr val="FF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</a:br>
            <a:r>
              <a:rPr lang="ar-LB" sz="3600" dirty="0">
                <a:solidFill>
                  <a:srgbClr val="FF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    </a:t>
            </a:r>
            <a:br>
              <a:rPr lang="ar-LB" sz="3600" dirty="0">
                <a:solidFill>
                  <a:srgbClr val="FF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</a:br>
            <a:r>
              <a:rPr lang="ar-LB" sz="3600" dirty="0">
                <a:solidFill>
                  <a:srgbClr val="FF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  </a:t>
            </a:r>
            <a:br>
              <a:rPr lang="ar-LB" sz="3600" dirty="0">
                <a:solidFill>
                  <a:srgbClr val="FF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</a:br>
            <a:endParaRPr lang="en-US" sz="3600" dirty="0">
              <a:solidFill>
                <a:srgbClr val="FF000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D9E7D520-0A4D-4057-8789-83843A5C4D7F}"/>
              </a:ext>
            </a:extLst>
          </p:cNvPr>
          <p:cNvSpPr txBox="1">
            <a:spLocks/>
          </p:cNvSpPr>
          <p:nvPr/>
        </p:nvSpPr>
        <p:spPr>
          <a:xfrm>
            <a:off x="1184770" y="4820583"/>
            <a:ext cx="1374912" cy="10546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4000" kern="1200" cap="all" spc="100" baseline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 rtl="1"/>
            <a:r>
              <a:rPr lang="ar-LB" sz="4400" dirty="0">
                <a:solidFill>
                  <a:srgbClr val="002060"/>
                </a:solidFill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رَ</a:t>
            </a:r>
            <a:r>
              <a:rPr lang="ar-LB" sz="4400" dirty="0">
                <a:solidFill>
                  <a:srgbClr val="C00000"/>
                </a:solidFill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جُ</a:t>
            </a:r>
            <a:r>
              <a:rPr lang="ar-LB" sz="4400" dirty="0">
                <a:solidFill>
                  <a:srgbClr val="002060"/>
                </a:solidFill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لٌ</a:t>
            </a:r>
            <a:endParaRPr lang="en-US" sz="4400" dirty="0">
              <a:solidFill>
                <a:srgbClr val="002060"/>
              </a:solidFill>
              <a:latin typeface="Adobe Arabic" panose="02040503050201020203" pitchFamily="18" charset="-78"/>
              <a:ea typeface="+mn-ea"/>
              <a:cs typeface="Adobe Arabic" panose="02040503050201020203" pitchFamily="18" charset="-78"/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E69F6595-68E0-43D1-BEB1-3020D3E11D3B}"/>
              </a:ext>
            </a:extLst>
          </p:cNvPr>
          <p:cNvSpPr txBox="1">
            <a:spLocks/>
          </p:cNvSpPr>
          <p:nvPr/>
        </p:nvSpPr>
        <p:spPr>
          <a:xfrm>
            <a:off x="9118096" y="4695339"/>
            <a:ext cx="1442547" cy="10546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4000" kern="1200" cap="all" spc="100" baseline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 rtl="1"/>
            <a:r>
              <a:rPr lang="ar-LB" sz="4400" dirty="0">
                <a:solidFill>
                  <a:srgbClr val="C00000"/>
                </a:solidFill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جَ</a:t>
            </a:r>
            <a:r>
              <a:rPr lang="ar-LB" sz="4400" dirty="0">
                <a:solidFill>
                  <a:srgbClr val="002060"/>
                </a:solidFill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رَ</a:t>
            </a:r>
            <a:r>
              <a:rPr lang="ar-LB" sz="44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س</a:t>
            </a:r>
            <a:r>
              <a:rPr lang="ar-LB" sz="4400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ٌ</a:t>
            </a:r>
            <a:endParaRPr lang="en-US" dirty="0">
              <a:solidFill>
                <a:srgbClr val="FF000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D1E5375-CD6D-423C-B555-E433F7B685E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09744" y="2593119"/>
            <a:ext cx="2071232" cy="207123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67EA673D-5F87-4CD5-A6DD-CE52F79CF249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7206" y="2624107"/>
            <a:ext cx="2071232" cy="2071232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07579CC-8466-4E77-B4EA-C3B2824D8F4C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669" y="2593120"/>
            <a:ext cx="2071231" cy="2071231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93A58963-FBBB-458A-B349-F74013F9C3B7}"/>
              </a:ext>
            </a:extLst>
          </p:cNvPr>
          <p:cNvSpPr/>
          <p:nvPr/>
        </p:nvSpPr>
        <p:spPr>
          <a:xfrm>
            <a:off x="10560643" y="6046863"/>
            <a:ext cx="431528" cy="707886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algn="ctr"/>
            <a:r>
              <a:rPr lang="ar-LB" sz="4000" b="1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ج</a:t>
            </a:r>
            <a:endParaRPr lang="en-US" sz="4000" dirty="0">
              <a:solidFill>
                <a:srgbClr val="C0000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257493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3000"/>
    </mc:Choice>
    <mc:Fallback xmlns="">
      <p:transition spd="slow" advTm="2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9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9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14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14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19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9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>
            <a:extLst>
              <a:ext uri="{FF2B5EF4-FFF2-40B4-BE49-F238E27FC236}">
                <a16:creationId xmlns:a16="http://schemas.microsoft.com/office/drawing/2014/main" id="{E3C4E849-9393-4052-A9DC-13E8A8C4C00E}"/>
              </a:ext>
            </a:extLst>
          </p:cNvPr>
          <p:cNvSpPr txBox="1"/>
          <p:nvPr/>
        </p:nvSpPr>
        <p:spPr>
          <a:xfrm>
            <a:off x="6599583" y="307450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1FEB33F5-B33C-42D3-A16D-E46E45BF5F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8380" y="611947"/>
            <a:ext cx="11135240" cy="1223989"/>
          </a:xfrm>
        </p:spPr>
        <p:txBody>
          <a:bodyPr/>
          <a:lstStyle/>
          <a:p>
            <a:pPr algn="ctr"/>
            <a:r>
              <a:rPr lang="ar-LB" sz="4400" b="1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أتَمَرَّنُ - </a:t>
            </a:r>
            <a:r>
              <a:rPr lang="ar-LB" sz="4400" b="1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نَشاطٌ حِسّيّ حَرَكيّ </a:t>
            </a:r>
            <a:endParaRPr lang="en-US" sz="4400" b="1" dirty="0">
              <a:solidFill>
                <a:srgbClr val="00206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23" name="Content Placeholder 2">
            <a:extLst>
              <a:ext uri="{FF2B5EF4-FFF2-40B4-BE49-F238E27FC236}">
                <a16:creationId xmlns:a16="http://schemas.microsoft.com/office/drawing/2014/main" id="{9FE8536C-9A55-46FF-AE94-41F4899A90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05881" y="1618515"/>
            <a:ext cx="7290054" cy="1633378"/>
          </a:xfrm>
        </p:spPr>
        <p:txBody>
          <a:bodyPr>
            <a:noAutofit/>
          </a:bodyPr>
          <a:lstStyle/>
          <a:p>
            <a:pPr mar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ar-LB" sz="40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سَأقولُ كَلِماتٍ:</a:t>
            </a:r>
            <a:endParaRPr lang="ar-LB" sz="4000" dirty="0">
              <a:latin typeface="Adobe Arabic" panose="02040503050201020203" pitchFamily="18" charset="-78"/>
              <a:cs typeface="Adobe Arabic" panose="02040503050201020203" pitchFamily="18" charset="-78"/>
            </a:endParaRPr>
          </a:p>
          <a:p>
            <a:pPr mar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ar-LB" sz="40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إذا سَمِعْتُمْ حَرْفَ الجيم في الْكَلِمَةِ، ارْفَعوا يَدَكُم عَاليًا. </a:t>
            </a:r>
            <a:endParaRPr lang="en-US" sz="4000" dirty="0">
              <a:latin typeface="TheMixArabic Plain" panose="020B0502050302020203" pitchFamily="34" charset="-78"/>
              <a:cs typeface="TheMixArabic Plain" panose="020B0502050302020203" pitchFamily="34" charset="-78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55F6AA9-0BB4-48B9-A05E-63A53EA816DE}"/>
              </a:ext>
            </a:extLst>
          </p:cNvPr>
          <p:cNvSpPr txBox="1"/>
          <p:nvPr/>
        </p:nvSpPr>
        <p:spPr>
          <a:xfrm>
            <a:off x="6473689" y="3163128"/>
            <a:ext cx="18473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350" dirty="0">
              <a:solidFill>
                <a:prstClr val="black"/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DCFBBB9E-6FE1-4EE1-A610-69C152B3AD97}"/>
              </a:ext>
            </a:extLst>
          </p:cNvPr>
          <p:cNvSpPr txBox="1"/>
          <p:nvPr/>
        </p:nvSpPr>
        <p:spPr>
          <a:xfrm>
            <a:off x="9748442" y="3711888"/>
            <a:ext cx="164043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LB" sz="44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جَبَلٌ 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9106D5C-CE24-446A-B899-72624A874ADB}"/>
              </a:ext>
            </a:extLst>
          </p:cNvPr>
          <p:cNvSpPr txBox="1"/>
          <p:nvPr/>
        </p:nvSpPr>
        <p:spPr>
          <a:xfrm>
            <a:off x="1795803" y="5601462"/>
            <a:ext cx="191835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1440" marR="0" lvl="0" indent="-91440" algn="r" defTabSz="914400" rtl="1" eaLnBrk="1" fontAlgn="auto" latinLnBrk="0" hangingPunct="1">
              <a:lnSpc>
                <a:spcPct val="120000"/>
              </a:lnSpc>
              <a:spcBef>
                <a:spcPts val="1200"/>
              </a:spcBef>
              <a:spcAft>
                <a:spcPts val="200"/>
              </a:spcAft>
              <a:buClr>
                <a:srgbClr val="1CADE4"/>
              </a:buClr>
              <a:buSzPct val="100000"/>
              <a:buFont typeface="Tw Cen MT" panose="020B0602020104020603" pitchFamily="34" charset="0"/>
              <a:buChar char=" "/>
              <a:tabLst/>
              <a:defRPr/>
            </a:pPr>
            <a:r>
              <a:rPr kumimoji="0" lang="ar-LB" sz="40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أحسنتم</a:t>
            </a:r>
            <a:r>
              <a:rPr kumimoji="0" 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!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85DCC85-2864-4318-8BD5-3F2023CEAA10}"/>
              </a:ext>
            </a:extLst>
          </p:cNvPr>
          <p:cNvSpPr txBox="1"/>
          <p:nvPr/>
        </p:nvSpPr>
        <p:spPr>
          <a:xfrm>
            <a:off x="7475254" y="3711888"/>
            <a:ext cx="160867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LB" sz="44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يَدٌ</a:t>
            </a:r>
            <a:endParaRPr lang="en-US" sz="4400" dirty="0"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790E1B1-8950-44AF-BAB6-102B2E94C142}"/>
              </a:ext>
            </a:extLst>
          </p:cNvPr>
          <p:cNvSpPr txBox="1"/>
          <p:nvPr/>
        </p:nvSpPr>
        <p:spPr>
          <a:xfrm>
            <a:off x="5303520" y="3711888"/>
            <a:ext cx="194778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LB" sz="44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شَمْسٌ</a:t>
            </a:r>
            <a:endParaRPr lang="en-US" sz="4400" dirty="0">
              <a:solidFill>
                <a:srgbClr val="00206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9031A392-3F90-4BEF-A572-2F693F3FCFFF}"/>
              </a:ext>
            </a:extLst>
          </p:cNvPr>
          <p:cNvSpPr txBox="1"/>
          <p:nvPr/>
        </p:nvSpPr>
        <p:spPr>
          <a:xfrm>
            <a:off x="9784556" y="4716650"/>
            <a:ext cx="160867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LB" sz="44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 ثَلْجٌ</a:t>
            </a:r>
            <a:endParaRPr lang="en-US" sz="4400" dirty="0"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3BE37D98-BC10-417A-B72B-1C1EC9415C7A}"/>
              </a:ext>
            </a:extLst>
          </p:cNvPr>
          <p:cNvSpPr txBox="1"/>
          <p:nvPr/>
        </p:nvSpPr>
        <p:spPr>
          <a:xfrm>
            <a:off x="7662562" y="4710836"/>
            <a:ext cx="102969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defRPr/>
            </a:pPr>
            <a:r>
              <a:rPr lang="ar-LB" sz="44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شُبّاكٌ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0390346-4DB9-42D1-896C-DD0E2F538F4F}"/>
              </a:ext>
            </a:extLst>
          </p:cNvPr>
          <p:cNvSpPr txBox="1"/>
          <p:nvPr/>
        </p:nvSpPr>
        <p:spPr>
          <a:xfrm>
            <a:off x="5789406" y="4710836"/>
            <a:ext cx="102969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>
              <a:defRPr/>
            </a:pPr>
            <a:r>
              <a:rPr lang="ar-LB" sz="44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راجي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pic>
        <p:nvPicPr>
          <p:cNvPr id="4" name="Picture 3" descr="A picture containing device, drawing, room&#10;&#10;Description automatically generated">
            <a:extLst>
              <a:ext uri="{FF2B5EF4-FFF2-40B4-BE49-F238E27FC236}">
                <a16:creationId xmlns:a16="http://schemas.microsoft.com/office/drawing/2014/main" id="{55BC850F-8CE2-439C-8347-8550715CC47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919" y="1928808"/>
            <a:ext cx="3566160" cy="3566160"/>
          </a:xfrm>
          <a:prstGeom prst="rect">
            <a:avLst/>
          </a:prstGeom>
          <a:ln>
            <a:noFill/>
          </a:ln>
        </p:spPr>
      </p:pic>
      <p:pic>
        <p:nvPicPr>
          <p:cNvPr id="6" name="Picture 5" descr="A picture containing device, white, room&#10;&#10;Description automatically generated">
            <a:extLst>
              <a:ext uri="{FF2B5EF4-FFF2-40B4-BE49-F238E27FC236}">
                <a16:creationId xmlns:a16="http://schemas.microsoft.com/office/drawing/2014/main" id="{4861B367-28FA-4854-96D6-2E5959973E0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3827" y="1934430"/>
            <a:ext cx="3566160" cy="3566160"/>
          </a:xfrm>
          <a:prstGeom prst="rect">
            <a:avLst/>
          </a:prstGeom>
          <a:ln>
            <a:noFill/>
          </a:ln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6BFFB8B6-3759-4B3F-B275-30C42DB6998A}"/>
              </a:ext>
            </a:extLst>
          </p:cNvPr>
          <p:cNvSpPr/>
          <p:nvPr/>
        </p:nvSpPr>
        <p:spPr>
          <a:xfrm>
            <a:off x="10560643" y="6046863"/>
            <a:ext cx="431528" cy="707886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algn="ctr"/>
            <a:r>
              <a:rPr lang="ar-LB" sz="4000" b="1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ج</a:t>
            </a:r>
            <a:endParaRPr lang="en-US" sz="4000" dirty="0">
              <a:solidFill>
                <a:srgbClr val="C0000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1313778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000"/>
    </mc:Choice>
    <mc:Fallback xmlns="">
      <p:transition spd="slow" advTm="7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xit" presetSubtype="0" fill="hold" nodeType="withEffect">
                                  <p:stCondLst>
                                    <p:cond delay="12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nodeType="withEffect">
                                  <p:stCondLst>
                                    <p:cond delay="12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xit" presetSubtype="0" fill="hold" nodeType="withEffect">
                                  <p:stCondLst>
                                    <p:cond delay="15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15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17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22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26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nodeType="withEffect">
                                  <p:stCondLst>
                                    <p:cond delay="28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28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nodeType="withEffect">
                                  <p:stCondLst>
                                    <p:cond delay="30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30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3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36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nodeType="withEffect">
                                  <p:stCondLst>
                                    <p:cond delay="37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37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nodeType="withEffect">
                                  <p:stCondLst>
                                    <p:cond delay="39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39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40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/>
      <p:bldP spid="28" grpId="0"/>
      <p:bldP spid="29" grpId="0"/>
      <p:bldP spid="30" grpId="0"/>
      <p:bldP spid="31" grpId="0"/>
      <p:bldP spid="3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A11B8D3F-92F9-459E-9123-024E1BD95B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92350" y="822036"/>
            <a:ext cx="7607300" cy="1163781"/>
          </a:xfrm>
        </p:spPr>
        <p:txBody>
          <a:bodyPr/>
          <a:lstStyle/>
          <a:p>
            <a:pPr algn="ctr">
              <a:lnSpc>
                <a:spcPct val="100000"/>
              </a:lnSpc>
            </a:pPr>
            <a:r>
              <a:rPr lang="ar-LB" sz="4400" b="1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مَشْروعي الصَّغير</a:t>
            </a:r>
            <a:br>
              <a:rPr lang="ar-LB" sz="4400" b="1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</a:br>
            <a:r>
              <a:rPr lang="ar-LB" sz="4400" b="1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أَرْبُطُ ما تَعَلّمْتُهُ بالْعالَمِ مِنْ حَوْلي</a:t>
            </a:r>
            <a:endParaRPr lang="en-US" sz="4400" b="1" dirty="0">
              <a:solidFill>
                <a:srgbClr val="00206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6871035E-5FBE-460F-8C54-6CA1CADE86BC}"/>
              </a:ext>
            </a:extLst>
          </p:cNvPr>
          <p:cNvSpPr txBox="1">
            <a:spLocks/>
          </p:cNvSpPr>
          <p:nvPr/>
        </p:nvSpPr>
        <p:spPr>
          <a:xfrm>
            <a:off x="7611076" y="3913494"/>
            <a:ext cx="3978978" cy="1720235"/>
          </a:xfrm>
          <a:prstGeom prst="rect">
            <a:avLst/>
          </a:prstGeom>
        </p:spPr>
        <p:txBody>
          <a:bodyPr vert="horz" lIns="45720" tIns="45720" rIns="4572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Tw Cen MT" panose="020B0602020104020603" pitchFamily="34" charset="0"/>
              <a:buChar char=" "/>
              <a:defRPr sz="20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26517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600" kern="120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44805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200" kern="12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59436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200" kern="1200">
                <a:solidFill>
                  <a:schemeClr val="accent3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77724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200" kern="120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91440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60704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16152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36245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ar-LB" sz="32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اِحْتَفِظوا بِالبِطاقَةِ في عُلْبَةٍ أَوْ كيسٍ</a:t>
            </a:r>
          </a:p>
          <a:p>
            <a:pPr algn="r"/>
            <a:r>
              <a:rPr lang="ar-LB" sz="32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 لأَنَّنا سَنَصْنَعُ في كلِّ مَرَّةٍ </a:t>
            </a:r>
          </a:p>
          <a:p>
            <a:pPr algn="r"/>
            <a:r>
              <a:rPr lang="ar-LB" sz="32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بِطاقَةً جَديدَةً لِحَرْفٍ جَديدٍ.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2F3D5934-8397-4F16-82B1-4EC084035BDF}"/>
              </a:ext>
            </a:extLst>
          </p:cNvPr>
          <p:cNvSpPr txBox="1">
            <a:spLocks/>
          </p:cNvSpPr>
          <p:nvPr/>
        </p:nvSpPr>
        <p:spPr>
          <a:xfrm>
            <a:off x="7863840" y="2238737"/>
            <a:ext cx="3726213" cy="1550943"/>
          </a:xfrm>
          <a:prstGeom prst="rect">
            <a:avLst/>
          </a:prstGeom>
        </p:spPr>
        <p:txBody>
          <a:bodyPr vert="horz" lIns="45720" tIns="45720" rIns="4572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Tw Cen MT" panose="020B0602020104020603" pitchFamily="34" charset="0"/>
              <a:buChar char=" "/>
              <a:defRPr sz="20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26517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600" kern="120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44805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200" kern="12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59436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200" kern="1200">
                <a:solidFill>
                  <a:schemeClr val="accent3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77724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200" kern="120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91440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60704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16152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36245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rtl="1">
              <a:spcBef>
                <a:spcPts val="0"/>
              </a:spcBef>
            </a:pPr>
            <a:r>
              <a:rPr lang="ar-LB" sz="3200" dirty="0">
                <a:latin typeface="Adobe Arabic" panose="02040503050201020203" pitchFamily="18" charset="-78"/>
                <a:cs typeface="Adobe Arabic" panose="02040503050201020203" pitchFamily="18" charset="-78"/>
              </a:rPr>
              <a:t>حَضِّروا </a:t>
            </a:r>
            <a:r>
              <a:rPr lang="ar-LB" sz="32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بِطاقَةَ</a:t>
            </a:r>
            <a:r>
              <a:rPr lang="ar-LB" sz="3200" dirty="0">
                <a:latin typeface="Adobe Arabic" panose="02040503050201020203" pitchFamily="18" charset="-78"/>
                <a:cs typeface="Adobe Arabic" panose="02040503050201020203" pitchFamily="18" charset="-78"/>
              </a:rPr>
              <a:t> حَرْفِ </a:t>
            </a:r>
            <a:r>
              <a:rPr lang="ar-LB" sz="3200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ج</a:t>
            </a:r>
            <a:r>
              <a:rPr lang="ar-LB" sz="3200" dirty="0">
                <a:latin typeface="Adobe Arabic" panose="02040503050201020203" pitchFamily="18" charset="-78"/>
                <a:cs typeface="Adobe Arabic" panose="02040503050201020203" pitchFamily="18" charset="-78"/>
              </a:rPr>
              <a:t>: </a:t>
            </a:r>
          </a:p>
          <a:p>
            <a:pPr algn="r" rtl="1">
              <a:spcBef>
                <a:spcPts val="0"/>
              </a:spcBef>
            </a:pPr>
            <a:r>
              <a:rPr lang="ar-LB" sz="32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اُرْسُموا عَلى وَرَقَةٍ جَرَسًا أَوْ جَبَلًا أَوْ جَزَرَةً، وَاُكْتُبوا حَرْفَ </a:t>
            </a:r>
            <a:r>
              <a:rPr lang="ar-LB" sz="3200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ج</a:t>
            </a:r>
            <a:r>
              <a:rPr lang="ar-LB" sz="32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:</a:t>
            </a:r>
          </a:p>
          <a:p>
            <a:pPr algn="r" rtl="1">
              <a:lnSpc>
                <a:spcPct val="150000"/>
              </a:lnSpc>
              <a:spcBef>
                <a:spcPts val="0"/>
              </a:spcBef>
            </a:pPr>
            <a:endParaRPr lang="en-US" sz="3200" dirty="0"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14ED50CC-FAC4-4E6B-9251-A73A3DFB84D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882262" y="4271145"/>
            <a:ext cx="2273552" cy="2273552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D3029545-AEA4-4D52-BF71-4E424070BBF9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5712" y="2544978"/>
            <a:ext cx="1743838" cy="2233241"/>
          </a:xfrm>
          <a:prstGeom prst="rect">
            <a:avLst/>
          </a:prstGeom>
          <a:ln w="19050">
            <a:noFill/>
          </a:ln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22371C97-B5D1-4E9D-B44C-B72FEC385E81}"/>
              </a:ext>
            </a:extLst>
          </p:cNvPr>
          <p:cNvPicPr>
            <a:picLocks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2350" y="2544978"/>
            <a:ext cx="1743838" cy="2233241"/>
          </a:xfrm>
          <a:prstGeom prst="rect">
            <a:avLst/>
          </a:prstGeom>
          <a:ln w="19050">
            <a:noFill/>
          </a:ln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60B38945-2A2C-484C-8C86-32165FA9A5F0}"/>
              </a:ext>
            </a:extLst>
          </p:cNvPr>
          <p:cNvPicPr>
            <a:picLocks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48988" y="2544978"/>
            <a:ext cx="1743837" cy="2233241"/>
          </a:xfrm>
          <a:prstGeom prst="rect">
            <a:avLst/>
          </a:prstGeom>
          <a:ln w="19050">
            <a:noFill/>
          </a:ln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B50F0C39-CFB3-4706-819E-FFB260AF0F6B}"/>
              </a:ext>
            </a:extLst>
          </p:cNvPr>
          <p:cNvSpPr/>
          <p:nvPr/>
        </p:nvSpPr>
        <p:spPr>
          <a:xfrm>
            <a:off x="10560643" y="6046863"/>
            <a:ext cx="431528" cy="707886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algn="ctr"/>
            <a:r>
              <a:rPr lang="ar-LB" sz="4000" b="1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ج</a:t>
            </a:r>
            <a:endParaRPr lang="en-US" sz="4000" dirty="0">
              <a:solidFill>
                <a:srgbClr val="C0000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3987209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3000"/>
    </mc:Choice>
    <mc:Fallback xmlns="">
      <p:transition spd="slow" advTm="3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40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11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13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180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0" presetClass="path" presetSubtype="0" accel="50000" decel="50000" fill="hold" nodeType="withEffect">
                                  <p:stCondLst>
                                    <p:cond delay="22000"/>
                                  </p:stCondLst>
                                  <p:childTnLst>
                                    <p:animMotion origin="layout" path="M 2.91667E-6 3.7037E-6 L 0.09323 3.7037E-6 C 0.13489 3.7037E-6 0.18646 0.05509 0.18646 0.1 L 0.18646 0.20092 " pathEditMode="relative" rAng="0" ptsTypes="AAAA">
                                      <p:cBhvr>
                                        <p:cTn id="24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323" y="10046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" presetClass="exit" presetSubtype="0" fill="hold" nodeType="withEffect">
                                  <p:stCondLst>
                                    <p:cond delay="24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50" presetClass="path" presetSubtype="0" accel="50000" decel="50000" fill="hold" nodeType="withEffect">
                                  <p:stCondLst>
                                    <p:cond delay="24000"/>
                                  </p:stCondLst>
                                  <p:childTnLst>
                                    <p:animMotion origin="layout" path="M 4.79167E-6 3.7037E-6 L 0.16302 3.7037E-6 C 0.23606 3.7037E-6 0.3263 0.05509 0.3263 0.10023 L 0.3263 0.20092 " pathEditMode="relative" rAng="0" ptsTypes="AAAA">
                                      <p:cBhvr>
                                        <p:cTn id="28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315" y="10046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1" presetClass="exit" presetSubtype="0" fill="hold" nodeType="withEffect">
                                  <p:stCondLst>
                                    <p:cond delay="26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50" presetClass="path" presetSubtype="0" accel="50000" decel="50000" fill="hold" nodeType="withEffect">
                                  <p:stCondLst>
                                    <p:cond delay="26000"/>
                                  </p:stCondLst>
                                  <p:childTnLst>
                                    <p:animMotion origin="layout" path="M -3.33333E-6 3.7037E-6 L 0.23933 3.7037E-6 C 0.34649 3.7037E-6 0.47891 0.05532 0.47891 0.10046 L 0.47891 0.20092 " pathEditMode="relative" rAng="0" ptsTypes="AAAA">
                                      <p:cBhvr>
                                        <p:cTn id="32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945" y="10046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1" presetClass="exit" presetSubtype="0" fill="hold" nodeType="withEffect">
                                  <p:stCondLst>
                                    <p:cond delay="28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4635"/>
          <a:stretch/>
        </p:blipFill>
        <p:spPr>
          <a:xfrm>
            <a:off x="0" y="0"/>
            <a:ext cx="12192000" cy="1053737"/>
          </a:xfrm>
          <a:prstGeom prst="rect">
            <a:avLst/>
          </a:prstGeom>
        </p:spPr>
      </p:pic>
      <p:cxnSp>
        <p:nvCxnSpPr>
          <p:cNvPr id="4" name="Straight Connector 3"/>
          <p:cNvCxnSpPr/>
          <p:nvPr/>
        </p:nvCxnSpPr>
        <p:spPr>
          <a:xfrm>
            <a:off x="3239589" y="1122363"/>
            <a:ext cx="5712822" cy="0"/>
          </a:xfrm>
          <a:prstGeom prst="line">
            <a:avLst/>
          </a:prstGeom>
          <a:ln w="28575">
            <a:solidFill>
              <a:srgbClr val="5B8CC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" r="13"/>
          <a:stretch/>
        </p:blipFill>
        <p:spPr>
          <a:xfrm>
            <a:off x="5414" y="1546412"/>
            <a:ext cx="12181172" cy="53115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1899416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9064BAC7-2B3E-4AB3-8051-C695EF74BE8F}"/>
              </a:ext>
            </a:extLst>
          </p:cNvPr>
          <p:cNvSpPr txBox="1"/>
          <p:nvPr/>
        </p:nvSpPr>
        <p:spPr>
          <a:xfrm>
            <a:off x="3049270" y="2285105"/>
            <a:ext cx="6093460" cy="24814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ar-LB" sz="5400" dirty="0">
                <a:latin typeface="Adobe Arabic" panose="02040503050201020203" pitchFamily="18" charset="-78"/>
                <a:ea typeface="CoconÆ Next Arabic Light" panose="020A0503020102020204" pitchFamily="18" charset="-78"/>
                <a:cs typeface="Adobe Arabic" panose="02040503050201020203" pitchFamily="18" charset="-78"/>
              </a:rPr>
              <a:t> </a:t>
            </a:r>
            <a:r>
              <a:rPr lang="ar-LB" sz="5400" b="1" dirty="0">
                <a:solidFill>
                  <a:srgbClr val="002060"/>
                </a:solidFill>
                <a:latin typeface="Adobe Arabic" panose="02040503050201020203" pitchFamily="18" charset="-78"/>
                <a:ea typeface="CoconÆ Next Arabic Light" panose="020A0503020102020204" pitchFamily="18" charset="-78"/>
                <a:cs typeface="Adobe Arabic" panose="02040503050201020203" pitchFamily="18" charset="-78"/>
              </a:rPr>
              <a:t>حَقيبَةُ</a:t>
            </a:r>
            <a:r>
              <a:rPr lang="en-US" sz="5400" b="1" dirty="0">
                <a:solidFill>
                  <a:srgbClr val="002060"/>
                </a:solidFill>
                <a:latin typeface="Adobe Arabic" panose="02040503050201020203" pitchFamily="18" charset="-78"/>
                <a:ea typeface="CoconÆ Next Arabic Light" panose="020A0503020102020204" pitchFamily="18" charset="-78"/>
                <a:cs typeface="Adobe Arabic" panose="02040503050201020203" pitchFamily="18" charset="-78"/>
              </a:rPr>
              <a:t> </a:t>
            </a:r>
            <a:r>
              <a:rPr lang="ar-LB" sz="5400" b="1" dirty="0">
                <a:solidFill>
                  <a:srgbClr val="002060"/>
                </a:solidFill>
                <a:latin typeface="Adobe Arabic" panose="02040503050201020203" pitchFamily="18" charset="-78"/>
                <a:ea typeface="CoconÆ Next Arabic Light" panose="020A0503020102020204" pitchFamily="18" charset="-78"/>
                <a:cs typeface="Adobe Arabic" panose="02040503050201020203" pitchFamily="18" charset="-78"/>
              </a:rPr>
              <a:t>حُروفي وَقِصَصي – </a:t>
            </a:r>
            <a:endParaRPr lang="en-US" sz="5400" b="1" dirty="0">
              <a:solidFill>
                <a:srgbClr val="002060"/>
              </a:solidFill>
              <a:latin typeface="Adobe Arabic" panose="02040503050201020203" pitchFamily="18" charset="-78"/>
              <a:ea typeface="CoconÆ Next Arabic Light" panose="020A0503020102020204" pitchFamily="18" charset="-78"/>
              <a:cs typeface="Adobe Arabic" panose="02040503050201020203" pitchFamily="18" charset="-78"/>
            </a:endParaRPr>
          </a:p>
          <a:p>
            <a:pPr algn="ctr" rtl="1">
              <a:lnSpc>
                <a:spcPct val="150000"/>
              </a:lnSpc>
            </a:pPr>
            <a:r>
              <a:rPr lang="ar-LB" sz="5400" b="1" dirty="0">
                <a:solidFill>
                  <a:srgbClr val="002060"/>
                </a:solidFill>
                <a:latin typeface="Adobe Arabic" panose="02040503050201020203" pitchFamily="18" charset="-78"/>
                <a:ea typeface="CoconÆ Next Arabic Light" panose="020A0503020102020204" pitchFamily="18" charset="-78"/>
                <a:cs typeface="Adobe Arabic" panose="02040503050201020203" pitchFamily="18" charset="-78"/>
              </a:rPr>
              <a:t>القارِئُ المُبْتَدِئُ</a:t>
            </a:r>
            <a:r>
              <a:rPr lang="en-US" sz="5400" b="1" dirty="0">
                <a:latin typeface="Adobe Arabic" panose="02040503050201020203" pitchFamily="18" charset="-78"/>
                <a:cs typeface="Adobe Arabic" panose="02040503050201020203" pitchFamily="18" charset="-78"/>
              </a:rPr>
              <a:t> 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0914411-4B16-44D6-A4AD-038128D894AD}"/>
              </a:ext>
            </a:extLst>
          </p:cNvPr>
          <p:cNvSpPr/>
          <p:nvPr/>
        </p:nvSpPr>
        <p:spPr>
          <a:xfrm>
            <a:off x="10560643" y="6046863"/>
            <a:ext cx="431528" cy="707886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algn="ctr"/>
            <a:r>
              <a:rPr lang="ar-LB" sz="4000" b="1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ج</a:t>
            </a:r>
            <a:endParaRPr lang="en-US" sz="4000" dirty="0">
              <a:solidFill>
                <a:srgbClr val="C0000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068142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000"/>
    </mc:Choice>
    <mc:Fallback xmlns="">
      <p:transition spd="slow" advTm="600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7AF4F1D7-7799-4859-BA92-8B59D6C5B1AB}"/>
              </a:ext>
            </a:extLst>
          </p:cNvPr>
          <p:cNvSpPr/>
          <p:nvPr/>
        </p:nvSpPr>
        <p:spPr>
          <a:xfrm>
            <a:off x="3742954" y="1540618"/>
            <a:ext cx="4333461" cy="7755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spcBef>
                <a:spcPts val="750"/>
              </a:spcBef>
            </a:pPr>
            <a:r>
              <a:rPr lang="ar-LB" sz="4800" b="1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حَرْفُ  الجيم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59DE1BA-BD82-40E8-85FC-BCD47B833DFA}"/>
              </a:ext>
            </a:extLst>
          </p:cNvPr>
          <p:cNvSpPr/>
          <p:nvPr/>
        </p:nvSpPr>
        <p:spPr>
          <a:xfrm>
            <a:off x="6299626" y="3127570"/>
            <a:ext cx="597683" cy="494668"/>
          </a:xfrm>
          <a:prstGeom prst="rect">
            <a:avLst/>
          </a:prstGeom>
          <a:solidFill>
            <a:sysClr val="window" lastClr="FFFFFF"/>
          </a:solidFill>
          <a:ln w="1587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/>
            <a:r>
              <a:rPr lang="en-US" sz="2100" b="1" kern="0" dirty="0">
                <a:solidFill>
                  <a:prstClr val="white"/>
                </a:solidFill>
                <a:latin typeface="Tw Cen MT"/>
              </a:rPr>
              <a:t>f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AD1170F-284E-4EB1-A9AB-14687F80F1CC}"/>
              </a:ext>
            </a:extLst>
          </p:cNvPr>
          <p:cNvSpPr/>
          <p:nvPr/>
        </p:nvSpPr>
        <p:spPr>
          <a:xfrm>
            <a:off x="5831163" y="2704835"/>
            <a:ext cx="522027" cy="448346"/>
          </a:xfrm>
          <a:prstGeom prst="rect">
            <a:avLst/>
          </a:prstGeom>
          <a:solidFill>
            <a:sysClr val="window" lastClr="FFFFFF"/>
          </a:solidFill>
          <a:ln w="1587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/>
            <a:endParaRPr lang="en-US" sz="2400" b="1" kern="0" dirty="0">
              <a:solidFill>
                <a:prstClr val="black"/>
              </a:solidFill>
              <a:latin typeface="Tw Cen MT"/>
            </a:endParaRPr>
          </a:p>
        </p:txBody>
      </p:sp>
      <p:pic>
        <p:nvPicPr>
          <p:cNvPr id="18" name="Picture 17" descr="A close up of text on a white surface&#10;&#10;Description automatically generated">
            <a:extLst>
              <a:ext uri="{FF2B5EF4-FFF2-40B4-BE49-F238E27FC236}">
                <a16:creationId xmlns:a16="http://schemas.microsoft.com/office/drawing/2014/main" id="{CBD2525C-A24A-4355-B363-3197AD43909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7884" y="2505946"/>
            <a:ext cx="5943600" cy="3017520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06B38B70-B6D3-4128-8108-D57558F367A9}"/>
              </a:ext>
            </a:extLst>
          </p:cNvPr>
          <p:cNvSpPr/>
          <p:nvPr/>
        </p:nvSpPr>
        <p:spPr>
          <a:xfrm>
            <a:off x="4535423" y="2511647"/>
            <a:ext cx="923545" cy="769441"/>
          </a:xfrm>
          <a:prstGeom prst="rect">
            <a:avLst/>
          </a:prstGeom>
          <a:solidFill>
            <a:srgbClr val="AFF470"/>
          </a:solidFill>
        </p:spPr>
        <p:txBody>
          <a:bodyPr wrap="square" anchor="ctr" anchorCtr="0">
            <a:spAutoFit/>
          </a:bodyPr>
          <a:lstStyle/>
          <a:p>
            <a:pPr algn="ctr"/>
            <a:r>
              <a:rPr lang="ar-LB" sz="4400" dirty="0">
                <a:solidFill>
                  <a:schemeClr val="bg1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ج</a:t>
            </a:r>
            <a:endParaRPr lang="en-US" sz="4400" dirty="0">
              <a:solidFill>
                <a:schemeClr val="bg1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AEF5BDF-4D4A-4BC9-9798-F8EAFC858794}"/>
              </a:ext>
            </a:extLst>
          </p:cNvPr>
          <p:cNvSpPr/>
          <p:nvPr/>
        </p:nvSpPr>
        <p:spPr>
          <a:xfrm>
            <a:off x="10560643" y="6046863"/>
            <a:ext cx="431528" cy="707886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algn="ctr"/>
            <a:r>
              <a:rPr lang="ar-LB" sz="4000" b="1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ج</a:t>
            </a:r>
            <a:endParaRPr lang="en-US" sz="4000" dirty="0">
              <a:solidFill>
                <a:srgbClr val="C0000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144418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5">
            <a:extLst>
              <a:ext uri="{FF2B5EF4-FFF2-40B4-BE49-F238E27FC236}">
                <a16:creationId xmlns:a16="http://schemas.microsoft.com/office/drawing/2014/main" id="{15320B9F-4EF2-43AD-9A89-5B90F8AEE36D}"/>
              </a:ext>
            </a:extLst>
          </p:cNvPr>
          <p:cNvSpPr txBox="1">
            <a:spLocks/>
          </p:cNvSpPr>
          <p:nvPr/>
        </p:nvSpPr>
        <p:spPr>
          <a:xfrm>
            <a:off x="1145874" y="1991470"/>
            <a:ext cx="9900252" cy="3866774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Tw Cen MT" panose="020B0602020104020603" pitchFamily="34" charset="0"/>
              <a:buChar char=" "/>
              <a:defRPr sz="20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26517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600" kern="120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44805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200" kern="12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59436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200" kern="1200">
                <a:solidFill>
                  <a:schemeClr val="accent3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77724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200" kern="120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91440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60704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16152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36245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5563" indent="0" algn="r" rtl="1">
              <a:lnSpc>
                <a:spcPct val="170000"/>
              </a:lnSpc>
              <a:buClr>
                <a:srgbClr val="1CADE4"/>
              </a:buClr>
            </a:pPr>
            <a:r>
              <a:rPr lang="ar-LB" sz="66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طابَ يَوْمُكُم يا أَصْدِقائي!!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EBBCC13-0F07-4AEB-9012-C8A9949203F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635915" y="1693528"/>
            <a:ext cx="1519364" cy="4462658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672CB21A-3D1C-4B82-BC66-305BC7EA34C3}"/>
              </a:ext>
            </a:extLst>
          </p:cNvPr>
          <p:cNvSpPr/>
          <p:nvPr/>
        </p:nvSpPr>
        <p:spPr>
          <a:xfrm>
            <a:off x="10560643" y="6046863"/>
            <a:ext cx="431528" cy="707886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algn="ctr"/>
            <a:r>
              <a:rPr lang="ar-LB" sz="4000" b="1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ج</a:t>
            </a:r>
            <a:endParaRPr lang="en-US" sz="4000" dirty="0">
              <a:solidFill>
                <a:srgbClr val="C0000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2878216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/>
    </mc:Choice>
    <mc:Fallback xmlns="">
      <p:transition spd="slow" advTm="5000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58296F51-9E55-478A-9C52-C5F9EE36252A}"/>
              </a:ext>
            </a:extLst>
          </p:cNvPr>
          <p:cNvPicPr>
            <a:picLocks noGrp="1" noChangeAspect="1"/>
          </p:cNvPicPr>
          <p:nvPr>
            <p:ph idx="13"/>
          </p:nvPr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836" r="-1" b="84078"/>
          <a:stretch/>
        </p:blipFill>
        <p:spPr>
          <a:xfrm>
            <a:off x="896932" y="1080208"/>
            <a:ext cx="4763263" cy="858223"/>
          </a:xfrm>
          <a:noFill/>
        </p:spPr>
      </p:pic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F6D97BAF-5E48-42D2-ABE9-BA43173BE881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5938684" y="2754100"/>
            <a:ext cx="5594555" cy="1782418"/>
          </a:xfrm>
        </p:spPr>
        <p:txBody>
          <a:bodyPr>
            <a:normAutofit/>
          </a:bodyPr>
          <a:lstStyle/>
          <a:p>
            <a: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r>
              <a:rPr lang="ar-LB" sz="54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 كَيْفَ هُوَ الطَّقْسُ الْيَوْم؟  </a:t>
            </a:r>
          </a:p>
          <a:p>
            <a:endParaRPr lang="en-US" dirty="0">
              <a:latin typeface="TheMixArabic" panose="020B0502050302020203" pitchFamily="34" charset="-78"/>
              <a:cs typeface="TheMixArabic" panose="020B0502050302020203" pitchFamily="34" charset="-78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64F8099-6295-4841-9EC6-0A70AF91C73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40805" y="2027157"/>
            <a:ext cx="2126953" cy="229498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22E060F8-7112-4C7E-86F9-8496CE4F1345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38604" y="2856403"/>
            <a:ext cx="2414026" cy="283955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266D473-5BE9-406B-A176-B90EA52BA774}"/>
              </a:ext>
            </a:extLst>
          </p:cNvPr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26887" y="4302110"/>
            <a:ext cx="2113904" cy="243760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4118629-69B6-4C8D-B667-F4D63E1FE664}"/>
              </a:ext>
            </a:extLst>
          </p:cNvPr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42953" y="4276178"/>
            <a:ext cx="2035611" cy="239870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40A4F94-197F-49B9-9349-7ECA6B9BEBA2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292855" y="1719968"/>
            <a:ext cx="2012215" cy="246355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2EC1220-ADEF-44A9-ABB5-E4F56DB8C8E8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9713"/>
          <a:stretch/>
        </p:blipFill>
        <p:spPr>
          <a:xfrm>
            <a:off x="868499" y="3041725"/>
            <a:ext cx="2631222" cy="2481958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AF336690-C81D-454B-9D9A-5CB7CEC12AA9}"/>
              </a:ext>
            </a:extLst>
          </p:cNvPr>
          <p:cNvSpPr/>
          <p:nvPr/>
        </p:nvSpPr>
        <p:spPr>
          <a:xfrm>
            <a:off x="10560643" y="6046863"/>
            <a:ext cx="431528" cy="707886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algn="ctr"/>
            <a:r>
              <a:rPr lang="ar-LB" sz="4000" b="1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ج</a:t>
            </a:r>
            <a:endParaRPr lang="en-US" sz="4000" dirty="0">
              <a:solidFill>
                <a:srgbClr val="C0000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559451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4000"/>
    </mc:Choice>
    <mc:Fallback xmlns="">
      <p:transition spd="slow" advTm="2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nodeType="with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nodeType="withEffect">
                                  <p:stCondLst>
                                    <p:cond delay="1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ntr" presetSubtype="16" fill="hold" nodeType="withEffect">
                                  <p:stCondLst>
                                    <p:cond delay="15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" presetClass="entr" presetSubtype="16" fill="hold" nodeType="withEffect">
                                  <p:stCondLst>
                                    <p:cond delay="18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FAA3E2-265A-4486-8B1F-50227EA07C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4904" y="1071192"/>
            <a:ext cx="11494008" cy="945145"/>
          </a:xfrm>
        </p:spPr>
        <p:txBody>
          <a:bodyPr/>
          <a:lstStyle/>
          <a:p>
            <a:pPr algn="ctr"/>
            <a:r>
              <a:rPr lang="ar-LB" sz="5400" b="1" dirty="0">
                <a:solidFill>
                  <a:srgbClr val="18428F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الْقِراءَةُ الْجَهْرِيَّةُ</a:t>
            </a:r>
            <a:endParaRPr lang="en-US" sz="5400" b="1" dirty="0"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5091CF38-8A2B-4A2D-920B-7385A09813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474834" y="2016337"/>
            <a:ext cx="7105018" cy="4038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9EBAEB1C-26F2-40A2-A440-A5CC413E1DF1}"/>
              </a:ext>
            </a:extLst>
          </p:cNvPr>
          <p:cNvSpPr txBox="1"/>
          <p:nvPr/>
        </p:nvSpPr>
        <p:spPr>
          <a:xfrm>
            <a:off x="5958687" y="3138136"/>
            <a:ext cx="644128" cy="60298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sz="1350" dirty="0">
              <a:solidFill>
                <a:prstClr val="black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3A82DB8-F65A-43DB-B028-B178C590DFE7}"/>
              </a:ext>
            </a:extLst>
          </p:cNvPr>
          <p:cNvSpPr/>
          <p:nvPr/>
        </p:nvSpPr>
        <p:spPr>
          <a:xfrm>
            <a:off x="10560643" y="6046863"/>
            <a:ext cx="431528" cy="707886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algn="ctr"/>
            <a:r>
              <a:rPr lang="ar-LB" sz="4000" b="1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ج</a:t>
            </a:r>
            <a:endParaRPr lang="en-US" sz="4000" dirty="0">
              <a:solidFill>
                <a:srgbClr val="C0000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146011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00"/>
    </mc:Choice>
    <mc:Fallback xmlns="">
      <p:transition spd="slow" advTm="4000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4D1BD2-63B9-4DDE-9135-8D8C388A03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09281" y="2956427"/>
            <a:ext cx="4806880" cy="945145"/>
          </a:xfrm>
        </p:spPr>
        <p:txBody>
          <a:bodyPr/>
          <a:lstStyle/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ar-LB" sz="6600" dirty="0">
                <a:solidFill>
                  <a:srgbClr val="002060"/>
                </a:solidFill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ماذا تَرَى في الصُّورَةِ؟</a:t>
            </a:r>
            <a:endParaRPr lang="en-US" sz="6600" dirty="0">
              <a:solidFill>
                <a:srgbClr val="002060"/>
              </a:solidFill>
              <a:latin typeface="Adobe Arabic" panose="02040503050201020203" pitchFamily="18" charset="-78"/>
              <a:ea typeface="+mn-ea"/>
              <a:cs typeface="Adobe Arabic" panose="02040503050201020203" pitchFamily="18" charset="-78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7ADE91E-BD25-46D9-89A0-541A84777DA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10721" y="1458729"/>
            <a:ext cx="4572000" cy="457200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9B3AD77B-852F-45D4-9792-8F8DEE29E341}"/>
              </a:ext>
            </a:extLst>
          </p:cNvPr>
          <p:cNvSpPr/>
          <p:nvPr/>
        </p:nvSpPr>
        <p:spPr>
          <a:xfrm>
            <a:off x="10560643" y="6046863"/>
            <a:ext cx="431528" cy="707886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algn="ctr"/>
            <a:r>
              <a:rPr lang="ar-LB" sz="4000" b="1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ج</a:t>
            </a:r>
            <a:endParaRPr lang="en-US" sz="4000" dirty="0">
              <a:solidFill>
                <a:srgbClr val="C0000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707702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000"/>
    </mc:Choice>
    <mc:Fallback xmlns="">
      <p:transition spd="slow" advTm="6000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E3C5D5FA-F448-4C11-9EA6-5189B4C7F2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05283" y="1497247"/>
            <a:ext cx="5133164" cy="4604978"/>
          </a:xfrm>
        </p:spPr>
        <p:txBody>
          <a:bodyPr>
            <a:noAutofit/>
          </a:bodyPr>
          <a:lstStyle/>
          <a:p>
            <a:pPr mar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ar-LB" sz="3200" dirty="0">
                <a:latin typeface="Adobe Arabic" panose="02040503050201020203" pitchFamily="18" charset="-78"/>
                <a:cs typeface="Adobe Arabic" panose="02040503050201020203" pitchFamily="18" charset="-78"/>
              </a:rPr>
              <a:t>بَيْتُ راجي في الْجَبَلِ.</a:t>
            </a:r>
          </a:p>
          <a:p>
            <a:pPr mar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ar-LB" sz="3200" dirty="0">
                <a:latin typeface="Adobe Arabic" panose="02040503050201020203" pitchFamily="18" charset="-78"/>
                <a:cs typeface="Adobe Arabic" panose="02040503050201020203" pitchFamily="18" charset="-78"/>
              </a:rPr>
              <a:t>تَساقَطَ الثَّلْجُ عَلى الْجَبَلِ.</a:t>
            </a:r>
          </a:p>
          <a:p>
            <a:pPr mar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ar-LB" sz="3200" dirty="0">
                <a:latin typeface="Adobe Arabic" panose="02040503050201020203" pitchFamily="18" charset="-78"/>
                <a:cs typeface="Adobe Arabic" panose="02040503050201020203" pitchFamily="18" charset="-78"/>
              </a:rPr>
              <a:t>أَحْضَرَ راجي جَزَرَةً وجَرَسًا.</a:t>
            </a:r>
          </a:p>
          <a:p>
            <a:pPr mar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ar-LB" sz="3200" dirty="0">
                <a:latin typeface="Adobe Arabic" panose="02040503050201020203" pitchFamily="18" charset="-78"/>
                <a:cs typeface="Adobe Arabic" panose="02040503050201020203" pitchFamily="18" charset="-78"/>
              </a:rPr>
              <a:t>جَمَعَ راجي كُرَاتِ ثَلْجٍ.</a:t>
            </a:r>
          </a:p>
          <a:p>
            <a:pPr mar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ar-LB" sz="3200" dirty="0">
                <a:latin typeface="Adobe Arabic" panose="02040503050201020203" pitchFamily="18" charset="-78"/>
                <a:cs typeface="Adobe Arabic" panose="02040503050201020203" pitchFamily="18" charset="-78"/>
              </a:rPr>
              <a:t>صَنَعَ راجي رَجُلَ ثَلْجٍ.</a:t>
            </a:r>
          </a:p>
          <a:p>
            <a:pPr mar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ar-LB" sz="3200" dirty="0">
                <a:latin typeface="Adobe Arabic" panose="02040503050201020203" pitchFamily="18" charset="-78"/>
                <a:cs typeface="Adobe Arabic" panose="02040503050201020203" pitchFamily="18" charset="-78"/>
              </a:rPr>
              <a:t>وَضَعَ راجي الْجَزَرَةَ عَلى وَجْهِ رَجُلِ الثَّلْجِ.</a:t>
            </a:r>
          </a:p>
          <a:p>
            <a:pPr mar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ar-LB" sz="3200" dirty="0">
                <a:latin typeface="Adobe Arabic" panose="02040503050201020203" pitchFamily="18" charset="-78"/>
                <a:cs typeface="Adobe Arabic" panose="02040503050201020203" pitchFamily="18" charset="-78"/>
              </a:rPr>
              <a:t>وَضَعَ راجي الْجَرَسَ عَلى يَدِ رَجُلِ الثَّلْجِ.</a:t>
            </a:r>
          </a:p>
          <a:p>
            <a:pPr marL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A66AC"/>
              </a:buClr>
              <a:buNone/>
              <a:defRPr/>
            </a:pPr>
            <a:r>
              <a:rPr lang="ar-LB" sz="3200" dirty="0">
                <a:solidFill>
                  <a:srgbClr val="4A66AC">
                    <a:lumMod val="50000"/>
                  </a:srgbClr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حَرَّكَ الْهَواءُ الْجَرَسَ.</a:t>
            </a:r>
            <a:endParaRPr lang="en-US" sz="3200" dirty="0">
              <a:solidFill>
                <a:srgbClr val="4A66AC">
                  <a:lumMod val="50000"/>
                </a:srgbClr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  <a:p>
            <a:pPr marL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A66AC"/>
              </a:buClr>
              <a:buNone/>
              <a:defRPr/>
            </a:pPr>
            <a:r>
              <a:rPr lang="ar-LB" sz="3200" dirty="0">
                <a:solidFill>
                  <a:srgbClr val="4A66AC">
                    <a:lumMod val="50000"/>
                  </a:srgbClr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رَنَّ الْجَرَسُ، فَضَحِكَ راجي ضِحْكَةً عالِيَةً.</a:t>
            </a:r>
          </a:p>
          <a:p>
            <a:pPr marL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A66AC"/>
              </a:buClr>
              <a:buNone/>
              <a:defRPr/>
            </a:pPr>
            <a:endParaRPr lang="ar-LB" sz="3200" dirty="0">
              <a:solidFill>
                <a:srgbClr val="4A66AC">
                  <a:lumMod val="50000"/>
                </a:srgbClr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  <a:p>
            <a:pPr lvl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A66AC"/>
              </a:buClr>
              <a:defRPr/>
            </a:pPr>
            <a:endParaRPr lang="en-US" sz="3200" dirty="0">
              <a:solidFill>
                <a:srgbClr val="4A66AC">
                  <a:lumMod val="50000"/>
                </a:srgbClr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  <a:p>
            <a:pPr mar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ar-LB" sz="3200" dirty="0">
              <a:latin typeface="Adobe Arabic" panose="02040503050201020203" pitchFamily="18" charset="-78"/>
              <a:cs typeface="Adobe Arabic" panose="02040503050201020203" pitchFamily="18" charset="-78"/>
            </a:endParaRPr>
          </a:p>
          <a:p>
            <a:pPr mar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ar-LB" sz="3200" dirty="0">
              <a:latin typeface="Adobe Arabic" panose="02040503050201020203" pitchFamily="18" charset="-78"/>
              <a:cs typeface="Adobe Arabic" panose="02040503050201020203" pitchFamily="18" charset="-78"/>
            </a:endParaRPr>
          </a:p>
          <a:p>
            <a:pPr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ar-LB" sz="3200" dirty="0">
              <a:latin typeface="Adobe Arabic" panose="02040503050201020203" pitchFamily="18" charset="-78"/>
              <a:cs typeface="Adobe Arabic" panose="02040503050201020203" pitchFamily="18" charset="-78"/>
            </a:endParaRPr>
          </a:p>
          <a:p>
            <a:pPr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US" sz="3200" dirty="0"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2D0E1055-84A3-40FE-8B38-87515A077829}"/>
              </a:ext>
            </a:extLst>
          </p:cNvPr>
          <p:cNvSpPr txBox="1">
            <a:spLocks/>
          </p:cNvSpPr>
          <p:nvPr/>
        </p:nvSpPr>
        <p:spPr>
          <a:xfrm>
            <a:off x="8213260" y="879967"/>
            <a:ext cx="2318851" cy="702560"/>
          </a:xfrm>
          <a:prstGeom prst="rect">
            <a:avLst/>
          </a:prstGeom>
        </p:spPr>
        <p:txBody>
          <a:bodyPr vert="horz" wrap="square" lIns="45720" tIns="45720" rIns="45720" bIns="45720" numCol="3" rtlCol="1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Tw Cen MT" panose="020B0602020104020603" pitchFamily="34" charset="0"/>
              <a:buChar char=" "/>
              <a:defRPr sz="20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26517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600" kern="120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44805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200" kern="12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59436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200" kern="1200">
                <a:solidFill>
                  <a:schemeClr val="accent3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77724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200" kern="120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91440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60704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16152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36245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r" rtl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4A66AC"/>
              </a:buClr>
              <a:buNone/>
              <a:defRPr/>
            </a:pPr>
            <a:r>
              <a:rPr lang="ar-LB" sz="4400" b="1" dirty="0">
                <a:solidFill>
                  <a:srgbClr val="4A66AC">
                    <a:lumMod val="50000"/>
                  </a:srgbClr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رَجُلُ الثَّلْجِ</a:t>
            </a:r>
          </a:p>
          <a:p>
            <a:pPr marL="91440" marR="0" lvl="0" indent="-9144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A66AC"/>
              </a:buClr>
              <a:buSzPct val="100000"/>
              <a:buFont typeface="Tw Cen MT" panose="020B0602020104020603" pitchFamily="34" charset="0"/>
              <a:buChar char=" "/>
              <a:tabLst/>
              <a:defRPr/>
            </a:pPr>
            <a:endParaRPr kumimoji="0" lang="en-US" sz="4000" b="1" i="0" u="none" strike="noStrike" kern="1200" cap="none" spc="0" normalizeH="0" baseline="0" noProof="0" dirty="0">
              <a:ln>
                <a:noFill/>
              </a:ln>
              <a:solidFill>
                <a:srgbClr val="4A66AC">
                  <a:lumMod val="50000"/>
                </a:srgbClr>
              </a:solidFill>
              <a:effectLst/>
              <a:uLnTx/>
              <a:uFillTx/>
              <a:latin typeface="Adobe Arabic" panose="02040503050201020203" pitchFamily="18" charset="-78"/>
              <a:ea typeface="+mn-ea"/>
              <a:cs typeface="Adobe Arabic" panose="02040503050201020203" pitchFamily="18" charset="-78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17995FC-7997-491F-95FF-835817157EAF}"/>
              </a:ext>
            </a:extLst>
          </p:cNvPr>
          <p:cNvSpPr/>
          <p:nvPr/>
        </p:nvSpPr>
        <p:spPr>
          <a:xfrm>
            <a:off x="10560643" y="6046863"/>
            <a:ext cx="431528" cy="707886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algn="ctr"/>
            <a:r>
              <a:rPr lang="ar-LB" sz="4000" b="1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ج</a:t>
            </a:r>
            <a:endParaRPr lang="en-US" sz="4000" dirty="0">
              <a:solidFill>
                <a:srgbClr val="C0000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DD9B090-03C2-4CDE-8CB2-3523CF11E8C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10721" y="1338809"/>
            <a:ext cx="4572000" cy="45720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589178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8000"/>
    </mc:Choice>
    <mc:Fallback xmlns="">
      <p:transition spd="slow" advTm="88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41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4525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4775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2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5260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2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56300"/>
                                  </p:stCondLst>
                                  <p:iterate type="lt">
                                    <p:tmPct val="6875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2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6240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6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6500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9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7410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600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8000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600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82300"/>
                                  </p:stCondLst>
                                  <p:iterate type="lt">
                                    <p:tmPct val="4186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50"/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uiExpand="1" build="p"/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7A6E1B28-0096-4F12-89A3-FB17F718B4B2}"/>
              </a:ext>
            </a:extLst>
          </p:cNvPr>
          <p:cNvSpPr/>
          <p:nvPr/>
        </p:nvSpPr>
        <p:spPr>
          <a:xfrm>
            <a:off x="6146438" y="3045033"/>
            <a:ext cx="5248723" cy="13890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1440" marR="0" lvl="0" indent="-91440" algn="r" defTabSz="914400" rtl="1" eaLnBrk="1" fontAlgn="auto" latinLnBrk="0" hangingPunct="1">
              <a:lnSpc>
                <a:spcPct val="80000"/>
              </a:lnSpc>
              <a:spcBef>
                <a:spcPts val="1200"/>
              </a:spcBef>
              <a:spcAft>
                <a:spcPts val="200"/>
              </a:spcAft>
              <a:buClr>
                <a:srgbClr val="1CADE4"/>
              </a:buClr>
              <a:buSzPct val="100000"/>
              <a:buFont typeface="Tw Cen MT" panose="020B0602020104020603" pitchFamily="34" charset="0"/>
              <a:buChar char=" "/>
              <a:tabLst/>
              <a:defRPr/>
            </a:pPr>
            <a:r>
              <a:rPr lang="ar-LB" sz="4400" kern="0" cap="all" spc="100" dirty="0">
                <a:solidFill>
                  <a:srgbClr val="18428F"/>
                </a:solidFill>
                <a:latin typeface="Adobe Arabic" panose="02040503050201020203" pitchFamily="18" charset="-78"/>
                <a:ea typeface="+mj-ea"/>
                <a:cs typeface="Adobe Arabic" panose="02040503050201020203" pitchFamily="18" charset="-78"/>
              </a:rPr>
              <a:t>أَسْئِلَةُ الْفَهْمِ:</a:t>
            </a:r>
            <a:endParaRPr lang="en-US" sz="4400" kern="0" cap="all" spc="100" dirty="0">
              <a:solidFill>
                <a:srgbClr val="18428F"/>
              </a:solidFill>
              <a:latin typeface="Adobe Arabic" panose="02040503050201020203" pitchFamily="18" charset="-78"/>
              <a:ea typeface="+mj-ea"/>
              <a:cs typeface="Adobe Arabic" panose="02040503050201020203" pitchFamily="18" charset="-78"/>
            </a:endParaRPr>
          </a:p>
          <a:p>
            <a:pPr marL="91440" marR="0" lvl="0" indent="-91440" algn="r" defTabSz="914400" rtl="1" eaLnBrk="1" fontAlgn="auto" latinLnBrk="0" hangingPunct="1">
              <a:lnSpc>
                <a:spcPct val="80000"/>
              </a:lnSpc>
              <a:spcBef>
                <a:spcPts val="1200"/>
              </a:spcBef>
              <a:spcAft>
                <a:spcPts val="200"/>
              </a:spcAft>
              <a:buClr>
                <a:srgbClr val="1CADE4"/>
              </a:buClr>
              <a:buSzPct val="100000"/>
              <a:buFont typeface="Tw Cen MT" panose="020B0602020104020603" pitchFamily="34" charset="0"/>
              <a:buChar char=" "/>
              <a:tabLst/>
              <a:defRPr/>
            </a:pPr>
            <a:r>
              <a:rPr lang="ar-LB" sz="4400" kern="0" cap="all" spc="100" dirty="0">
                <a:solidFill>
                  <a:srgbClr val="18428F"/>
                </a:solidFill>
                <a:latin typeface="Adobe Arabic" panose="02040503050201020203" pitchFamily="18" charset="-78"/>
                <a:ea typeface="+mj-ea"/>
                <a:cs typeface="Adobe Arabic" panose="02040503050201020203" pitchFamily="18" charset="-78"/>
              </a:rPr>
              <a:t>اِسْمَعوا السُّؤالَ وَأَجيبوا</a:t>
            </a:r>
            <a:endParaRPr lang="en-US" sz="4400" kern="0" cap="all" spc="100" dirty="0">
              <a:solidFill>
                <a:srgbClr val="18428F"/>
              </a:solidFill>
              <a:latin typeface="Adobe Arabic" panose="02040503050201020203" pitchFamily="18" charset="-78"/>
              <a:ea typeface="+mj-ea"/>
              <a:cs typeface="Adobe Arabic" panose="02040503050201020203" pitchFamily="18" charset="-78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6427F75-4227-40C7-9265-7345BDD8B7D2}"/>
              </a:ext>
            </a:extLst>
          </p:cNvPr>
          <p:cNvSpPr/>
          <p:nvPr/>
        </p:nvSpPr>
        <p:spPr>
          <a:xfrm>
            <a:off x="6916148" y="1674674"/>
            <a:ext cx="4479013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LB" sz="5400" b="1" u="none" strike="noStrike" kern="0" cap="all" spc="100" normalizeH="0" baseline="0" noProof="0" dirty="0">
                <a:ln>
                  <a:noFill/>
                </a:ln>
                <a:solidFill>
                  <a:srgbClr val="18428F"/>
                </a:solidFill>
                <a:effectLst/>
                <a:uLnTx/>
                <a:uFillTx/>
                <a:latin typeface="Adobe Arabic" panose="02040503050201020203" pitchFamily="18" charset="-78"/>
                <a:ea typeface="+mj-ea"/>
                <a:cs typeface="Adobe Arabic" panose="02040503050201020203" pitchFamily="18" charset="-78"/>
              </a:rPr>
              <a:t>القِراءَةُ الْجَهْرِيَّةُ</a:t>
            </a:r>
            <a:br>
              <a:rPr kumimoji="0" lang="en-GB" sz="5400" b="1" u="none" strike="noStrike" kern="0" cap="all" spc="10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Adobe Arabic" panose="02040503050201020203" pitchFamily="18" charset="-78"/>
                <a:ea typeface="+mj-ea"/>
                <a:cs typeface="Adobe Arabic" panose="02040503050201020203" pitchFamily="18" charset="-78"/>
              </a:rPr>
            </a:br>
            <a:endParaRPr kumimoji="0" lang="en-US" sz="5400" b="1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9E1001A-FAAD-4872-9508-32D05253790C}"/>
              </a:ext>
            </a:extLst>
          </p:cNvPr>
          <p:cNvSpPr/>
          <p:nvPr/>
        </p:nvSpPr>
        <p:spPr>
          <a:xfrm>
            <a:off x="10560643" y="6046863"/>
            <a:ext cx="431528" cy="707886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algn="ctr"/>
            <a:r>
              <a:rPr lang="ar-LB" sz="4000" b="1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ج</a:t>
            </a:r>
            <a:endParaRPr lang="en-US" sz="4000" dirty="0">
              <a:solidFill>
                <a:srgbClr val="C0000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64CA809A-8111-4F36-B161-87A174CB299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10721" y="1458729"/>
            <a:ext cx="4572000" cy="45720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134754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/>
    </mc:Choice>
    <mc:Fallback xmlns="">
      <p:transition spd="slow" advTm="5000"/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l">
  <a:themeElements>
    <a:clrScheme name="Blue Warm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QITABI White template" id="{5C97414E-8760-4628-96C5-128FA3BBD0E4}" vid="{220D3ABC-29E4-48A1-A6E4-E786BE6299C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QITABI White template</Template>
  <TotalTime>4026</TotalTime>
  <Words>357</Words>
  <Application>Microsoft Office PowerPoint</Application>
  <PresentationFormat>Widescreen</PresentationFormat>
  <Paragraphs>93</Paragraphs>
  <Slides>15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3" baseType="lpstr">
      <vt:lpstr>Adobe Arabic</vt:lpstr>
      <vt:lpstr>Calibri</vt:lpstr>
      <vt:lpstr>Calibri Light</vt:lpstr>
      <vt:lpstr>TheMixArabic</vt:lpstr>
      <vt:lpstr>TheMixArabic Plain</vt:lpstr>
      <vt:lpstr>Tw Cen MT</vt:lpstr>
      <vt:lpstr>Wingdings 3</vt:lpstr>
      <vt:lpstr>Integral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الْقِراءَةُ الْجَهْرِيَّةُ</vt:lpstr>
      <vt:lpstr>ماذا تَرَى في الصُّورَةِ؟</vt:lpstr>
      <vt:lpstr>PowerPoint Presentation</vt:lpstr>
      <vt:lpstr>PowerPoint Presentation</vt:lpstr>
      <vt:lpstr>PowerPoint Presentation</vt:lpstr>
      <vt:lpstr>PowerPoint Presentation</vt:lpstr>
      <vt:lpstr> ثَلْجٌ</vt:lpstr>
      <vt:lpstr>أتَمَرَّنُ - نَشاطٌ حِسّيّ حَرَكيّ </vt:lpstr>
      <vt:lpstr>مَشْروعي الصَّغير أَرْبُطُ ما تَعَلّمْتُهُ بالْعالَمِ مِنْ حَوْلي</vt:lpstr>
      <vt:lpstr>PowerPoint Presentation</vt:lpstr>
    </vt:vector>
  </TitlesOfParts>
  <Company>HP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rita abi aad</dc:creator>
  <cp:lastModifiedBy>Samia Ghorayeb</cp:lastModifiedBy>
  <cp:revision>301</cp:revision>
  <dcterms:created xsi:type="dcterms:W3CDTF">2019-06-11T11:51:16Z</dcterms:created>
  <dcterms:modified xsi:type="dcterms:W3CDTF">2022-02-27T18:15:03Z</dcterms:modified>
</cp:coreProperties>
</file>