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sldIdLst>
    <p:sldId id="437" r:id="rId2"/>
    <p:sldId id="587" r:id="rId3"/>
    <p:sldId id="588" r:id="rId4"/>
    <p:sldId id="589" r:id="rId5"/>
    <p:sldId id="590" r:id="rId6"/>
    <p:sldId id="591" r:id="rId7"/>
    <p:sldId id="592" r:id="rId8"/>
    <p:sldId id="593" r:id="rId9"/>
    <p:sldId id="594" r:id="rId10"/>
    <p:sldId id="595" r:id="rId11"/>
    <p:sldId id="596" r:id="rId12"/>
    <p:sldId id="597" r:id="rId13"/>
    <p:sldId id="598" r:id="rId14"/>
    <p:sldId id="599" r:id="rId15"/>
    <p:sldId id="600" r:id="rId16"/>
    <p:sldId id="601" r:id="rId17"/>
    <p:sldId id="602" r:id="rId18"/>
    <p:sldId id="603" r:id="rId19"/>
    <p:sldId id="604" r:id="rId20"/>
    <p:sldId id="605" r:id="rId21"/>
    <p:sldId id="61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a Ismail" initials="HI" lastIdx="37" clrIdx="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2" name="Tharwat Abed El Sater" initials="TAES" lastIdx="121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eva kozma" initials="ek" lastIdx="13" clrIdx="2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4" name="Marianna Ramadan" initials="MR" lastIdx="1" clrIdx="3">
    <p:extLst>
      <p:ext uri="{19B8F6BF-5375-455C-9EA6-DF929625EA0E}">
        <p15:presenceInfo xmlns:p15="http://schemas.microsoft.com/office/powerpoint/2012/main" userId="S::Marianna.Ramadan@qitabi.org::41cdf6fd-fa0c-4c3a-a02d-03e9d05209e8" providerId="AD"/>
      </p:ext>
    </p:extLst>
  </p:cmAuthor>
  <p:cmAuthor id="5" name="Maaref Fadel" initials="MF" lastIdx="3" clrIdx="4">
    <p:extLst>
      <p:ext uri="{19B8F6BF-5375-455C-9EA6-DF929625EA0E}">
        <p15:presenceInfo xmlns:p15="http://schemas.microsoft.com/office/powerpoint/2012/main" userId="S-1-5-21-3498611809-1494522312-1621178679-13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72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7D6FD-6205-4704-95D8-441D28A3170A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AF8E-7761-478A-AE7F-69FFC98D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0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7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يُفَضَّلُ أَنْ يَعْرُضَ الْمُعَلِّمُ الْإجابَةَ الصَّحيحَةَ وَيُزَوِّدَ الْمُتَعَلِّمَ بِالتَّغْذِيَةِ الرّاجِعَةِ الْمُفيدَةِ.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263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13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29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458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458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31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66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985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679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56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7592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85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29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E603A-2523-4420-A394-28C5B8FD7634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22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4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08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45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0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3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4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5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96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444434" y="2721114"/>
            <a:ext cx="2323163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شَـمْسٌ</a:t>
            </a:r>
            <a:endParaRPr lang="ar-LB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94585" y="4420124"/>
            <a:ext cx="1249060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سَمَكَةٌ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0" y="2723481"/>
            <a:ext cx="1156086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سِـوارٌ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04242" y="4420124"/>
            <a:ext cx="1026243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دَرْسٌ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997830" y="2721114"/>
            <a:ext cx="1032655" cy="923330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نَسْـرٌ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21DE0C-732F-404F-9BD3-9057533B8205}"/>
              </a:ext>
            </a:extLst>
          </p:cNvPr>
          <p:cNvSpPr/>
          <p:nvPr/>
        </p:nvSpPr>
        <p:spPr>
          <a:xfrm>
            <a:off x="2960732" y="4420124"/>
            <a:ext cx="1545156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أَسَـدٌ</a:t>
            </a:r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A02DF25F-1F0B-4F81-A3BF-6748035D652D}"/>
              </a:ext>
            </a:extLst>
          </p:cNvPr>
          <p:cNvSpPr txBox="1">
            <a:spLocks/>
          </p:cNvSpPr>
          <p:nvPr/>
        </p:nvSpPr>
        <p:spPr>
          <a:xfrm>
            <a:off x="586052" y="1041522"/>
            <a:ext cx="11019895" cy="113071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 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أَوَّلِ، وَوَسَطِ، وَآخِرِ الْكَلِمَةِ</a:t>
            </a:r>
            <a: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4FB1D868-7EFC-4B1D-8B4D-36B7473C3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5DE40E-A133-4C60-9E48-2E7D8DA52B83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707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00"/>
    </mc:Choice>
    <mc:Fallback xmlns="">
      <p:transition spd="slow" advTm="3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07877" y="1130097"/>
            <a:ext cx="7203771" cy="517484"/>
          </a:xfrm>
          <a:noFill/>
        </p:spPr>
        <p:txBody>
          <a:bodyPr vert="horz" lIns="68580" tIns="34290" rIns="68580" bIns="34290" rtlCol="0" anchor="ctr">
            <a:no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اُرْبُطوا الْكَلِمَةَ بِالْحَرْفِ الْمُناسِبِ (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  سُ  سِ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):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6" name="Content Placeholder 6"/>
          <p:cNvGraphicFramePr>
            <a:graphicFrameLocks/>
          </p:cNvGraphicFramePr>
          <p:nvPr/>
        </p:nvGraphicFramePr>
        <p:xfrm>
          <a:off x="1400135" y="2036013"/>
          <a:ext cx="3803640" cy="369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سَ</a:t>
                      </a:r>
                      <a:endParaRPr lang="ar-LB" sz="40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سِ</a:t>
                      </a:r>
                      <a:endParaRPr lang="en-US" sz="44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8987406" y="2122557"/>
            <a:ext cx="9621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سَريرٌ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989810" y="3470602"/>
            <a:ext cx="928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سِوارٌ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733693" y="4816447"/>
            <a:ext cx="1369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سُلَحْفاةٌ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B01329-2087-4DD8-97C0-EE6544051D40}"/>
              </a:ext>
            </a:extLst>
          </p:cNvPr>
          <p:cNvCxnSpPr>
            <a:cxnSpLocks/>
          </p:cNvCxnSpPr>
          <p:nvPr/>
        </p:nvCxnSpPr>
        <p:spPr>
          <a:xfrm flipH="1">
            <a:off x="3742007" y="4079631"/>
            <a:ext cx="5029794" cy="11545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6EECE3F-EBC9-447A-93AA-A803F82C89FE}"/>
              </a:ext>
            </a:extLst>
          </p:cNvPr>
          <p:cNvCxnSpPr>
            <a:cxnSpLocks/>
          </p:cNvCxnSpPr>
          <p:nvPr/>
        </p:nvCxnSpPr>
        <p:spPr>
          <a:xfrm flipH="1">
            <a:off x="3742006" y="2607990"/>
            <a:ext cx="4991687" cy="3105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17F43FE-5922-4CBC-AF02-B36D5761EB38}"/>
              </a:ext>
            </a:extLst>
          </p:cNvPr>
          <p:cNvCxnSpPr>
            <a:cxnSpLocks/>
          </p:cNvCxnSpPr>
          <p:nvPr/>
        </p:nvCxnSpPr>
        <p:spPr>
          <a:xfrm flipH="1" flipV="1">
            <a:off x="3742007" y="4079631"/>
            <a:ext cx="4991686" cy="128016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53395843-0B01-414C-A0B2-2047D15CA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86227D-DE02-4F10-811C-F70873F05469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50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0"/>
    </mc:Choice>
    <mc:Fallback xmlns="">
      <p:transition spd="slow" advTm="3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9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4418" y="1113082"/>
            <a:ext cx="8332631" cy="1286481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اُكْتُبوا الْحَرْفَ النّاقِصَ:</a:t>
            </a:r>
            <a:b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مِثالٌ: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00721" y="4701762"/>
            <a:ext cx="3039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..... 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ــاعَةٌ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Cloud 3"/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7A7A45-F6B9-4206-A416-5DA8562F9C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62" y="1766863"/>
            <a:ext cx="2736912" cy="273691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7D22B2-C01F-421B-92DB-F533BEBA80D1}"/>
              </a:ext>
            </a:extLst>
          </p:cNvPr>
          <p:cNvSpPr txBox="1"/>
          <p:nvPr/>
        </p:nvSpPr>
        <p:spPr>
          <a:xfrm>
            <a:off x="8460620" y="4691713"/>
            <a:ext cx="628255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سَـ</a:t>
            </a:r>
            <a:endParaRPr lang="ar-LB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27512" y="6177656"/>
            <a:ext cx="2582974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DAEC1A-2561-4BAF-9FB3-9BA21F658833}"/>
              </a:ext>
            </a:extLst>
          </p:cNvPr>
          <p:cNvSpPr/>
          <p:nvPr/>
        </p:nvSpPr>
        <p:spPr>
          <a:xfrm>
            <a:off x="10476938" y="6085979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441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0"/>
    </mc:Choice>
    <mc:Fallback xmlns="">
      <p:transition spd="slow" advTm="1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66452" y="4544332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ــمَكَةٌ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D2FE1D-B2C5-4852-AF97-DFA0F70916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3" y="1441156"/>
            <a:ext cx="2882106" cy="2882106"/>
          </a:xfrm>
          <a:prstGeom prst="rect">
            <a:avLst/>
          </a:prstGeom>
        </p:spPr>
      </p:pic>
      <p:sp>
        <p:nvSpPr>
          <p:cNvPr id="11" name="Cloud 10">
            <a:extLst>
              <a:ext uri="{FF2B5EF4-FFF2-40B4-BE49-F238E27FC236}">
                <a16:creationId xmlns:a16="http://schemas.microsoft.com/office/drawing/2014/main" id="{A54FB9CE-2FFD-4D3C-8C1E-D2D8B2930330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D1DFC6-9FCC-4C50-AEEE-0DFB080881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02C156-FED5-40CA-898D-4287021F165D}"/>
              </a:ext>
            </a:extLst>
          </p:cNvPr>
          <p:cNvSpPr txBox="1"/>
          <p:nvPr/>
        </p:nvSpPr>
        <p:spPr>
          <a:xfrm>
            <a:off x="8496918" y="4544332"/>
            <a:ext cx="799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سَـ</a:t>
            </a:r>
            <a:endParaRPr lang="en-US" sz="5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697BCA99-6F17-4E27-84F7-CABDC847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77656"/>
            <a:ext cx="2582974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F304AF-8549-4C96-B8C4-F4CD4D04A9E3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115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 nodePh="1">
                                  <p:stCondLst>
                                    <p:cond delay="1200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4D44DC3-11FF-40B4-8087-BE165BA3AA78}"/>
              </a:ext>
            </a:extLst>
          </p:cNvPr>
          <p:cNvSpPr txBox="1"/>
          <p:nvPr/>
        </p:nvSpPr>
        <p:spPr>
          <a:xfrm>
            <a:off x="6812999" y="4547628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خَــ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  </a:t>
            </a:r>
            <a:endParaRPr lang="en-US" sz="5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861C923E-2F33-4142-93F9-0B5451A738F7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ســـ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ــس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60D385-B92B-4628-B650-702FA8B3C8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FFA7C9-CF39-4530-AA5C-B650CE61C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2" y="1571785"/>
            <a:ext cx="2934735" cy="29347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E036A04-9A6C-4049-9746-AAFCCEC42E92}"/>
              </a:ext>
            </a:extLst>
          </p:cNvPr>
          <p:cNvSpPr txBox="1"/>
          <p:nvPr/>
        </p:nvSpPr>
        <p:spPr>
          <a:xfrm>
            <a:off x="7699464" y="4537580"/>
            <a:ext cx="1147199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ـسٌّ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B24842FA-4684-4D36-BAC2-D3C4DA1D8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77656"/>
            <a:ext cx="2582974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6C5650-648A-4F55-8A60-4EB6FF2C8374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58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0727D71-DCA4-4505-AE5E-4071A08B17CC}"/>
              </a:ext>
            </a:extLst>
          </p:cNvPr>
          <p:cNvSpPr txBox="1"/>
          <p:nvPr/>
        </p:nvSpPr>
        <p:spPr>
          <a:xfrm>
            <a:off x="6925777" y="4430732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رَأْ 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587A8993-D45D-45D5-A3A9-B68F55EBE994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ســ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03F130-3BD9-41CB-B69E-EF1A20E8BF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87B021-48DE-4979-B376-7C3C0939AE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23" y="1521542"/>
            <a:ext cx="2801719" cy="28017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F5EDEC-E2CB-495F-9D0E-C0A8C5AE059C}"/>
              </a:ext>
            </a:extLst>
          </p:cNvPr>
          <p:cNvSpPr txBox="1"/>
          <p:nvPr/>
        </p:nvSpPr>
        <p:spPr>
          <a:xfrm>
            <a:off x="8182772" y="4430732"/>
            <a:ext cx="795227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سٌ</a:t>
            </a:r>
            <a:endParaRPr lang="en-US" sz="5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23ADB556-394F-4630-AB1B-9EF19D871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77656"/>
            <a:ext cx="2582974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A4A0540-9762-4271-B971-A063FE24233A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76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F86F302-03A6-4EEA-B950-12BA1F9FDC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884" y="1314829"/>
            <a:ext cx="2959484" cy="29594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88468A1-CE4A-4647-B2E1-DFBC0F473F8D}"/>
              </a:ext>
            </a:extLst>
          </p:cNvPr>
          <p:cNvSpPr txBox="1"/>
          <p:nvPr/>
        </p:nvSpPr>
        <p:spPr>
          <a:xfrm>
            <a:off x="6971251" y="4360211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400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5400" dirty="0"/>
              <a:t>أَ</a:t>
            </a:r>
            <a:r>
              <a:rPr lang="ar-LB" sz="5400" dirty="0">
                <a:solidFill>
                  <a:srgbClr val="C00000"/>
                </a:solidFill>
              </a:rPr>
              <a:t>...</a:t>
            </a:r>
            <a:r>
              <a:rPr lang="ar-LB" sz="5400" dirty="0"/>
              <a:t>ـدٌ</a:t>
            </a:r>
            <a:endParaRPr lang="en-US" sz="5400" dirty="0"/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0A161EBF-9A5C-44B5-BAAB-9E20116A6D3A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سـ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A575CD-3958-4A72-8301-3C801A838E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F4F5D5-FA1B-4509-BF6B-769BF785C3B4}"/>
              </a:ext>
            </a:extLst>
          </p:cNvPr>
          <p:cNvSpPr txBox="1"/>
          <p:nvPr/>
        </p:nvSpPr>
        <p:spPr>
          <a:xfrm>
            <a:off x="8486601" y="4341331"/>
            <a:ext cx="922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400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5400" dirty="0">
                <a:solidFill>
                  <a:srgbClr val="C00000"/>
                </a:solidFill>
              </a:rPr>
              <a:t>سَـ</a:t>
            </a:r>
            <a:endParaRPr lang="en-US" sz="5400" dirty="0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0D7D0FE-B08D-4DAE-B2A2-FA52E482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77656"/>
            <a:ext cx="2582974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BEF5CA-A51E-42D3-AEFC-CDFE996E35DB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089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405122" y="3959340"/>
            <a:ext cx="1566800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دَرْ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1238" y="3959341"/>
            <a:ext cx="852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72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19692" y="3979726"/>
            <a:ext cx="1069209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4015" y="2607735"/>
            <a:ext cx="13083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دَرْسٌ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قَطِّعوا الْكَلِمَةَ إِلى مَقاطِعَ صَوْتِيَّةٍ: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402" y="1627031"/>
            <a:ext cx="3888711" cy="388871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466DB04-994C-43BB-A2C1-DA8CC6629728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990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8452543" y="3974607"/>
            <a:ext cx="1240972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9073029" y="3851497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r>
              <a:rPr lang="ar-LB" sz="8800" b="0" dirty="0">
                <a:solidFill>
                  <a:srgbClr val="C00000"/>
                </a:solidFill>
              </a:rPr>
              <a:t>/</a:t>
            </a:r>
            <a:endParaRPr lang="en-US" sz="8800" b="0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9309991" y="3974608"/>
            <a:ext cx="1240972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نَسْـ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715966" y="2471559"/>
            <a:ext cx="13195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نَسْـرٌ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215" y="1284945"/>
            <a:ext cx="4090960" cy="409096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2D7C6A3-94AE-4371-AAE6-6667372C2801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8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259759" y="3665806"/>
            <a:ext cx="10021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رَأْسٌ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033386" y="3553659"/>
            <a:ext cx="13676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شَمْسٌ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5427" y="1370379"/>
            <a:ext cx="2057521" cy="2058621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8866740" y="4529331"/>
            <a:ext cx="1356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 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12424" y="1293361"/>
            <a:ext cx="2144858" cy="214485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2103828" y="4547533"/>
            <a:ext cx="1497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 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9514188" y="4529331"/>
            <a:ext cx="1147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شَـمـ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3B06-DC5B-4369-A52E-10705BABC0B7}"/>
              </a:ext>
            </a:extLst>
          </p:cNvPr>
          <p:cNvSpPr txBox="1"/>
          <p:nvPr/>
        </p:nvSpPr>
        <p:spPr>
          <a:xfrm>
            <a:off x="8431045" y="4529331"/>
            <a:ext cx="106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r"/>
            <a:r>
              <a:rPr lang="ar-LB" sz="6000" dirty="0">
                <a:solidFill>
                  <a:srgbClr val="002060"/>
                </a:solidFill>
              </a:rPr>
              <a:t>ـسٌ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2884853" y="4401224"/>
            <a:ext cx="1042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6000" dirty="0">
                <a:solidFill>
                  <a:srgbClr val="002060"/>
                </a:solidFill>
              </a:rPr>
              <a:t>رَأْ</a:t>
            </a: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F97F8-15D1-4E83-B253-B3973DF92761}"/>
              </a:ext>
            </a:extLst>
          </p:cNvPr>
          <p:cNvSpPr txBox="1"/>
          <p:nvPr/>
        </p:nvSpPr>
        <p:spPr>
          <a:xfrm>
            <a:off x="2103828" y="4547533"/>
            <a:ext cx="631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E150CD3-A854-4F14-B8E2-74E6EEC23764}"/>
              </a:ext>
            </a:extLst>
          </p:cNvPr>
          <p:cNvSpPr/>
          <p:nvPr/>
        </p:nvSpPr>
        <p:spPr>
          <a:xfrm>
            <a:off x="10495988" y="6190754"/>
            <a:ext cx="44435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265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5" grpId="0"/>
      <p:bldP spid="32" grpId="0"/>
      <p:bldP spid="14" grpId="0" build="p"/>
      <p:bldP spid="15" grpId="0" build="p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AD8F2AB-AC3B-4CAE-B683-D60FC20E056B}"/>
              </a:ext>
            </a:extLst>
          </p:cNvPr>
          <p:cNvSpPr txBox="1">
            <a:spLocks/>
          </p:cNvSpPr>
          <p:nvPr/>
        </p:nvSpPr>
        <p:spPr>
          <a:xfrm>
            <a:off x="494093" y="1524708"/>
            <a:ext cx="11027348" cy="39483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أَكْتَسِبُ مَهاراتِ الصَّوْتِيّاتِ</a:t>
            </a:r>
            <a:endParaRPr lang="en-US" sz="5400" b="1" kern="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0730CC-A9CE-46FE-80AD-91700EDEE23D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17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0"/>
    </mc:Choice>
    <mc:Fallback xmlns="">
      <p:transition spd="slow" advTm="42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BDB698-379D-4E55-A9E9-DBE028D80ACC}"/>
              </a:ext>
            </a:extLst>
          </p:cNvPr>
          <p:cNvSpPr txBox="1">
            <a:spLocks/>
          </p:cNvSpPr>
          <p:nvPr/>
        </p:nvSpPr>
        <p:spPr>
          <a:xfrm>
            <a:off x="478381" y="1837899"/>
            <a:ext cx="11235238" cy="4340672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5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ar-LB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أَكْتُبُ أسْماءَ ثَلاثةِ أَطْعِمَةٍ أَجِدُ فيها حَرْفَ السّينِ: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6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مِثالٌ:  فُسْتُقٌ – سَمَكَةٌ – عَسَلٌ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1. ـــــــــــــــــــــــــــــــــ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2. ـــــــــــــــــــــــــــــــــ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3. ـــــــــــــــــــــــــــــــــ</a:t>
            </a:r>
            <a:endParaRPr lang="en-US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69814B7-FFB9-4872-B086-18ED9F9C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606" y="679429"/>
            <a:ext cx="7358341" cy="141433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مَشْروعي الصَّغير</a:t>
            </a:r>
            <a:b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أَرْبُطُ ما تَعَلّمْتُهُ بالْعالَمِ مِنْ حَوْلي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B6E44E-DE94-4CF1-A3E4-B408DAF597E3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524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00"/>
    </mc:Choice>
    <mc:Fallback xmlns="">
      <p:transition spd="slow" advTm="2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74786" y="2804806"/>
            <a:ext cx="73770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600" dirty="0">
                <a:solidFill>
                  <a:srgbClr val="19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سْ</a:t>
            </a:r>
            <a:endParaRPr lang="en-US" sz="6600" dirty="0">
              <a:solidFill>
                <a:srgbClr val="19428F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FE87D7-E4AA-4ADE-B664-A2231D641909}"/>
              </a:ext>
            </a:extLst>
          </p:cNvPr>
          <p:cNvSpPr/>
          <p:nvPr/>
        </p:nvSpPr>
        <p:spPr>
          <a:xfrm>
            <a:off x="651820" y="1017937"/>
            <a:ext cx="10888359" cy="65609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طابِقوا بَيْنَ صَوْتِ الْحَرْفِ وَشَكْلِهِ (في الْمَطْبوعِ قِراءَةً)</a:t>
            </a:r>
            <a:endParaRPr lang="en-US" sz="44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04298-9DC2-4815-817A-14E67A2A0C34}"/>
              </a:ext>
            </a:extLst>
          </p:cNvPr>
          <p:cNvSpPr txBox="1"/>
          <p:nvPr/>
        </p:nvSpPr>
        <p:spPr>
          <a:xfrm>
            <a:off x="5773374" y="1592257"/>
            <a:ext cx="940526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ounded Rectangle 31">
            <a:extLst>
              <a:ext uri="{FF2B5EF4-FFF2-40B4-BE49-F238E27FC236}">
                <a16:creationId xmlns:a16="http://schemas.microsoft.com/office/drawing/2014/main" id="{0279BA51-D855-4A33-84DC-3416D6C64C29}"/>
              </a:ext>
            </a:extLst>
          </p:cNvPr>
          <p:cNvSpPr/>
          <p:nvPr/>
        </p:nvSpPr>
        <p:spPr>
          <a:xfrm>
            <a:off x="8137728" y="5090969"/>
            <a:ext cx="2025565" cy="567012"/>
          </a:xfrm>
          <a:prstGeom prst="round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الْقَصيرَةُ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ounded Rectangle 30">
            <a:extLst>
              <a:ext uri="{FF2B5EF4-FFF2-40B4-BE49-F238E27FC236}">
                <a16:creationId xmlns:a16="http://schemas.microsoft.com/office/drawing/2014/main" id="{F7B46585-1721-4133-AEAE-2ED79FDE05C0}"/>
              </a:ext>
            </a:extLst>
          </p:cNvPr>
          <p:cNvSpPr/>
          <p:nvPr/>
        </p:nvSpPr>
        <p:spPr>
          <a:xfrm>
            <a:off x="1856280" y="5043579"/>
            <a:ext cx="2090581" cy="614403"/>
          </a:xfrm>
          <a:prstGeom prst="roundRect">
            <a:avLst/>
          </a:prstGeom>
          <a:solidFill>
            <a:srgbClr val="0070C0"/>
          </a:solidFill>
          <a:ln>
            <a:solidFill>
              <a:srgbClr val="18428F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الطَّويلَةُ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155999B-1962-4D3A-AEA3-B64DEB317EF5}"/>
              </a:ext>
            </a:extLst>
          </p:cNvPr>
          <p:cNvSpPr/>
          <p:nvPr/>
        </p:nvSpPr>
        <p:spPr>
          <a:xfrm>
            <a:off x="1856280" y="3940160"/>
            <a:ext cx="2090582" cy="105755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18428F"/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 - و - ي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6208D6-DC87-44C0-ABAC-51B48CB29398}"/>
              </a:ext>
            </a:extLst>
          </p:cNvPr>
          <p:cNvCxnSpPr>
            <a:cxnSpLocks/>
          </p:cNvCxnSpPr>
          <p:nvPr/>
        </p:nvCxnSpPr>
        <p:spPr>
          <a:xfrm>
            <a:off x="6892388" y="3367632"/>
            <a:ext cx="2358421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4F9845-6A85-4F23-AD10-8917F5B616BD}"/>
              </a:ext>
            </a:extLst>
          </p:cNvPr>
          <p:cNvCxnSpPr>
            <a:cxnSpLocks/>
          </p:cNvCxnSpPr>
          <p:nvPr/>
        </p:nvCxnSpPr>
        <p:spPr>
          <a:xfrm flipH="1">
            <a:off x="3146959" y="3341998"/>
            <a:ext cx="2412977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566C104-79E9-4BA2-A289-8170773EDF92}"/>
              </a:ext>
            </a:extLst>
          </p:cNvPr>
          <p:cNvGrpSpPr/>
          <p:nvPr/>
        </p:nvGrpSpPr>
        <p:grpSpPr>
          <a:xfrm>
            <a:off x="8010538" y="3891683"/>
            <a:ext cx="2266069" cy="1111244"/>
            <a:chOff x="8010538" y="3891683"/>
            <a:chExt cx="2266069" cy="111124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B859F39-97BE-444D-A6B1-4A664A724374}"/>
                </a:ext>
              </a:extLst>
            </p:cNvPr>
            <p:cNvGrpSpPr/>
            <p:nvPr/>
          </p:nvGrpSpPr>
          <p:grpSpPr>
            <a:xfrm>
              <a:off x="8010538" y="3891683"/>
              <a:ext cx="2266069" cy="1111244"/>
              <a:chOff x="8010538" y="3891683"/>
              <a:chExt cx="2266069" cy="1111244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DCF278F-91F4-42D8-884C-12CD560EF42A}"/>
                  </a:ext>
                </a:extLst>
              </p:cNvPr>
              <p:cNvSpPr/>
              <p:nvPr/>
            </p:nvSpPr>
            <p:spPr>
              <a:xfrm>
                <a:off x="8010538" y="3891683"/>
                <a:ext cx="2266069" cy="11112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rgbClr val="18428F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CB3105A-3C41-49F9-A5D3-835D07F83F64}"/>
                  </a:ext>
                </a:extLst>
              </p:cNvPr>
              <p:cNvSpPr/>
              <p:nvPr/>
            </p:nvSpPr>
            <p:spPr>
              <a:xfrm>
                <a:off x="8616436" y="3954029"/>
                <a:ext cx="126874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ar-LB" sz="6000" b="1" dirty="0">
                    <a:solidFill>
                      <a:srgbClr val="C00000"/>
                    </a:solidFill>
                    <a:latin typeface="Adobe Arabic" panose="02040503050201020203" pitchFamily="18" charset="-78"/>
                    <a:cs typeface="Adobe Arabic" panose="02040503050201020203" pitchFamily="18" charset="-78"/>
                  </a:rPr>
                  <a:t> َ  ُ  ِ</a:t>
                </a:r>
                <a:endParaRPr lang="en-US" sz="6000" dirty="0">
                  <a:solidFill>
                    <a:srgbClr val="C00000"/>
                  </a:solidFill>
                  <a:latin typeface="Adobe Arabic" panose="02040503050201020203" pitchFamily="18" charset="-78"/>
                  <a:cs typeface="Adobe Arabic" panose="02040503050201020203" pitchFamily="18" charset="-78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EEE8B11-BEF0-4B63-93A2-3BB530B17720}"/>
                </a:ext>
              </a:extLst>
            </p:cNvPr>
            <p:cNvCxnSpPr/>
            <p:nvPr/>
          </p:nvCxnSpPr>
          <p:spPr>
            <a:xfrm>
              <a:off x="8137728" y="4712450"/>
              <a:ext cx="1747455" cy="1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7E75FCF3-A7FB-44F1-B65B-7E11AFD3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CAB9B0-B5CC-4A3F-BB56-323526D89241}"/>
              </a:ext>
            </a:extLst>
          </p:cNvPr>
          <p:cNvSpPr/>
          <p:nvPr/>
        </p:nvSpPr>
        <p:spPr>
          <a:xfrm>
            <a:off x="10476938" y="6085979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928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69938" y="2368446"/>
          <a:ext cx="7852124" cy="270978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12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53121"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ِ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ُ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َ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ْ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66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سـ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سِ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سُ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سَ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سْ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C02D2152-7B8A-43C2-915A-2E76552B0A03}"/>
              </a:ext>
            </a:extLst>
          </p:cNvPr>
          <p:cNvSpPr txBox="1">
            <a:spLocks/>
          </p:cNvSpPr>
          <p:nvPr/>
        </p:nvSpPr>
        <p:spPr>
          <a:xfrm>
            <a:off x="154744" y="930356"/>
            <a:ext cx="11577711" cy="11665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 حَرْفَ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مَعَ الْأصْواتِ الْقَصيرَةِ وَالطَّويلَةِ 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C4D156FE-3EF3-4C57-80E9-DEDDF7929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8F427E-72E8-465A-8304-AE6C17EF1B55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414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0"/>
    </mc:Choice>
    <mc:Fallback xmlns="">
      <p:transition spd="slow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E694B5-64B2-4C43-8646-9379C12B832A}"/>
              </a:ext>
            </a:extLst>
          </p:cNvPr>
          <p:cNvGraphicFramePr>
            <a:graphicFrameLocks noGrp="1"/>
          </p:cNvGraphicFramePr>
          <p:nvPr/>
        </p:nvGraphicFramePr>
        <p:xfrm>
          <a:off x="3650876" y="1930631"/>
          <a:ext cx="4587988" cy="3931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293994">
                  <a:extLst>
                    <a:ext uri="{9D8B030D-6E8A-4147-A177-3AD203B41FA5}">
                      <a16:colId xmlns:a16="http://schemas.microsoft.com/office/drawing/2014/main" val="2188082677"/>
                    </a:ext>
                  </a:extLst>
                </a:gridCol>
                <a:gridCol w="2293994">
                  <a:extLst>
                    <a:ext uri="{9D8B030D-6E8A-4147-A177-3AD203B41FA5}">
                      <a16:colId xmlns:a16="http://schemas.microsoft.com/office/drawing/2014/main" val="2875121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LB" sz="8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8000" kern="12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سَ</a:t>
                      </a:r>
                      <a:endParaRPr lang="en-US" sz="8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593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8000" b="1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سُ</a:t>
                      </a:r>
                      <a:endParaRPr lang="en-US" sz="8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315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سـ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8000" b="1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سِ</a:t>
                      </a:r>
                      <a:endParaRPr lang="en-US" sz="8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537572"/>
                  </a:ext>
                </a:extLst>
              </a:tr>
            </a:tbl>
          </a:graphicData>
        </a:graphic>
      </p:graphicFrame>
      <p:sp>
        <p:nvSpPr>
          <p:cNvPr id="45" name="Title 1">
            <a:extLst>
              <a:ext uri="{FF2B5EF4-FFF2-40B4-BE49-F238E27FC236}">
                <a16:creationId xmlns:a16="http://schemas.microsoft.com/office/drawing/2014/main" id="{C7BA10E7-AFC9-4A34-81C1-582F201F8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410" y="985486"/>
            <a:ext cx="3784100" cy="94514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اِقْرَأوا بِمُفْرَدكم: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170A8C39-7651-435A-85A2-F43B9225B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E4F3CB-3B3C-41EF-AD65-6199BF33D3B9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816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79BD63F-1401-4EDC-B81D-AB5327F46272}"/>
              </a:ext>
            </a:extLst>
          </p:cNvPr>
          <p:cNvGraphicFramePr>
            <a:graphicFrameLocks noGrp="1"/>
          </p:cNvGraphicFramePr>
          <p:nvPr/>
        </p:nvGraphicFramePr>
        <p:xfrm>
          <a:off x="1790541" y="2280639"/>
          <a:ext cx="8610916" cy="319132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737185">
                  <a:extLst>
                    <a:ext uri="{9D8B030D-6E8A-4147-A177-3AD203B41FA5}">
                      <a16:colId xmlns:a16="http://schemas.microsoft.com/office/drawing/2014/main" val="873041125"/>
                    </a:ext>
                  </a:extLst>
                </a:gridCol>
                <a:gridCol w="3135635">
                  <a:extLst>
                    <a:ext uri="{9D8B030D-6E8A-4147-A177-3AD203B41FA5}">
                      <a16:colId xmlns:a16="http://schemas.microsoft.com/office/drawing/2014/main" val="3870439183"/>
                    </a:ext>
                  </a:extLst>
                </a:gridCol>
                <a:gridCol w="2738096">
                  <a:extLst>
                    <a:ext uri="{9D8B030D-6E8A-4147-A177-3AD203B41FA5}">
                      <a16:colId xmlns:a16="http://schemas.microsoft.com/office/drawing/2014/main" val="2963479474"/>
                    </a:ext>
                  </a:extLst>
                </a:gridCol>
              </a:tblGrid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ســــ</a:t>
                      </a:r>
                      <a:endParaRPr lang="en-US" sz="54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ســــ    </a:t>
                      </a: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</a:t>
                      </a: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ســـ</a:t>
                      </a:r>
                      <a:endParaRPr lang="en-US" sz="54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ــــ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SA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- </a:t>
                      </a:r>
                      <a:r>
                        <a:rPr lang="ar-LB" sz="5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</a:t>
                      </a:r>
                      <a:endParaRPr lang="en-US" sz="54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459243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400" b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سَ</a:t>
                      </a:r>
                      <a:r>
                        <a:rPr lang="ar-LB" sz="4400" b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مَكَةٌ</a:t>
                      </a:r>
                      <a:endParaRPr lang="en-US" sz="4400" b="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400" kern="12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أَ</a:t>
                      </a:r>
                      <a:r>
                        <a:rPr lang="ar-LB" sz="440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سَ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دٌ</a:t>
                      </a:r>
                      <a:r>
                        <a:rPr lang="ar-LB" sz="44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-</a:t>
                      </a:r>
                      <a:r>
                        <a:rPr lang="ar-LB" sz="44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مِ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ــسْـ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مارٌ</a:t>
                      </a:r>
                      <a:endParaRPr lang="en-US" sz="4400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شَمْ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ــسٌ</a:t>
                      </a:r>
                      <a:r>
                        <a:rPr lang="ar-LB" sz="4400" dirty="0">
                          <a:solidFill>
                            <a:srgbClr val="FF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–</a:t>
                      </a:r>
                      <a:r>
                        <a:rPr lang="ar-LB" sz="4400" dirty="0">
                          <a:solidFill>
                            <a:srgbClr val="FF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440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رَأْ</a:t>
                      </a:r>
                      <a:r>
                        <a:rPr lang="ar-LB" sz="44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سٌ</a:t>
                      </a:r>
                      <a:endParaRPr lang="en-US" sz="4400" dirty="0">
                        <a:solidFill>
                          <a:srgbClr val="FF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610988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011911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DD21968F-4677-41B8-8E26-0B0587D23F8F}"/>
              </a:ext>
            </a:extLst>
          </p:cNvPr>
          <p:cNvGraphicFramePr>
            <a:graphicFrameLocks noGrp="1"/>
          </p:cNvGraphicFramePr>
          <p:nvPr/>
        </p:nvGraphicFramePr>
        <p:xfrm>
          <a:off x="2077329" y="4308149"/>
          <a:ext cx="2269587" cy="71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529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A83CD2F2-9698-4A88-9584-B2DCD91DF7EA}"/>
              </a:ext>
            </a:extLst>
          </p:cNvPr>
          <p:cNvGraphicFramePr>
            <a:graphicFrameLocks noGrp="1"/>
          </p:cNvGraphicFramePr>
          <p:nvPr/>
        </p:nvGraphicFramePr>
        <p:xfrm>
          <a:off x="8008410" y="4308148"/>
          <a:ext cx="2106261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087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32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dirty="0">
                          <a:solidFill>
                            <a:srgbClr val="C0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EE1C3E8B-539C-441A-8570-03E1FE1FA869}"/>
              </a:ext>
            </a:extLst>
          </p:cNvPr>
          <p:cNvGraphicFramePr>
            <a:graphicFrameLocks noGrp="1"/>
          </p:cNvGraphicFramePr>
          <p:nvPr/>
        </p:nvGraphicFramePr>
        <p:xfrm>
          <a:off x="4906357" y="4308148"/>
          <a:ext cx="2379285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3095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E4AE8591-FB5A-4585-A01D-4DF5B6372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289" y="1232022"/>
            <a:ext cx="5778141" cy="812566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تَعَرَّفوا أَشْكالَ حَرْفِ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FC71068A-4421-4898-A3D4-2CA043057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C67122-5B17-4ADB-B9E1-E833BFBBE79A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421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00"/>
    </mc:Choice>
    <mc:Fallback xmlns="">
      <p:transition spd="slow" advTm="26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5849AD2-6CAD-48ED-9339-38EB8396C616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102712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وِسادَةٌ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سـاعَةٌ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سَـمَكَةٌ</a:t>
                      </a:r>
                      <a:endParaRPr lang="en-US" sz="6000" b="1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سَـماءٌ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9A57C584-621A-4EF3-9C09-F0F453F10456}"/>
              </a:ext>
            </a:extLst>
          </p:cNvPr>
          <p:cNvSpPr txBox="1">
            <a:spLocks/>
          </p:cNvSpPr>
          <p:nvPr/>
        </p:nvSpPr>
        <p:spPr>
          <a:xfrm>
            <a:off x="2170740" y="1064966"/>
            <a:ext cx="9745055" cy="7457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15F15A0-005A-4445-AF8A-6F80FE508494}"/>
              </a:ext>
            </a:extLst>
          </p:cNvPr>
          <p:cNvSpPr/>
          <p:nvPr/>
        </p:nvSpPr>
        <p:spPr>
          <a:xfrm>
            <a:off x="4724521" y="4686165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7971813" y="2497630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162EF0A-86A3-4829-887A-0DC6A60E25AC}"/>
              </a:ext>
            </a:extLst>
          </p:cNvPr>
          <p:cNvSpPr/>
          <p:nvPr/>
        </p:nvSpPr>
        <p:spPr>
          <a:xfrm>
            <a:off x="7971813" y="4686164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CEB24532-8FA6-45EA-A531-CD8EE944C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BFB172-8103-4133-8416-B403F91D62A7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599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7E5F2E2-41F4-4729-973F-2D3D5F2CC5EE}"/>
              </a:ext>
            </a:extLst>
          </p:cNvPr>
          <p:cNvSpPr/>
          <p:nvPr/>
        </p:nvSpPr>
        <p:spPr>
          <a:xfrm>
            <a:off x="3135983" y="1000544"/>
            <a:ext cx="8481392" cy="93534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cap="all" spc="1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س</a:t>
            </a: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في </a:t>
            </a:r>
            <a:r>
              <a:rPr lang="ar-LB" sz="4400" b="1" cap="all" spc="1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آخِرِ</a:t>
            </a: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الْكَلِمَةِ:</a:t>
            </a:r>
            <a:endParaRPr lang="en-US" sz="44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E0347D0-C8D8-4B8D-AD2B-D2D9730D286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165296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جَرَسٌ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رَأْسٌ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سَمَكَةٌ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شَمْـسٌ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4073553F-6E40-4CAD-9859-AFC0C1704A7E}"/>
              </a:ext>
            </a:extLst>
          </p:cNvPr>
          <p:cNvSpPr/>
          <p:nvPr/>
        </p:nvSpPr>
        <p:spPr>
          <a:xfrm>
            <a:off x="7050247" y="4682530"/>
            <a:ext cx="652864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4D6380C-B701-48F0-8B72-E81CC6AF3B8D}"/>
              </a:ext>
            </a:extLst>
          </p:cNvPr>
          <p:cNvSpPr/>
          <p:nvPr/>
        </p:nvSpPr>
        <p:spPr>
          <a:xfrm>
            <a:off x="7190921" y="2537750"/>
            <a:ext cx="652864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91D0D22-F9FD-4BC3-B54B-69DF2328B3DE}"/>
              </a:ext>
            </a:extLst>
          </p:cNvPr>
          <p:cNvSpPr/>
          <p:nvPr/>
        </p:nvSpPr>
        <p:spPr>
          <a:xfrm>
            <a:off x="3770491" y="2537749"/>
            <a:ext cx="652864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4AE11358-9197-40A3-8E8C-0EEE83193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AB566A-6655-4B8E-9BC0-E092269C8D75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417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354202EB-9920-4A99-9116-C46E66EE2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3897" y="1027558"/>
            <a:ext cx="9618519" cy="665284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2C3F135-1EA4-4DA9-98D9-FFAC4DA53E2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034390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مِـسْـمارٌ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وِســادَةٌ</a:t>
                      </a:r>
                      <a:endParaRPr lang="en-US" sz="60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سِــوارٌ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فُـسْـتانٌ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FA818AA6-AB03-474F-97C9-EF6D570D5476}"/>
              </a:ext>
            </a:extLst>
          </p:cNvPr>
          <p:cNvSpPr/>
          <p:nvPr/>
        </p:nvSpPr>
        <p:spPr>
          <a:xfrm>
            <a:off x="7767376" y="2476117"/>
            <a:ext cx="532562" cy="894303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1BD80C-4C0F-4075-99CE-12EF829C29D5}"/>
              </a:ext>
            </a:extLst>
          </p:cNvPr>
          <p:cNvSpPr/>
          <p:nvPr/>
        </p:nvSpPr>
        <p:spPr>
          <a:xfrm>
            <a:off x="7647074" y="4509162"/>
            <a:ext cx="652864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FFAE949-575B-423B-A033-0255B7DC4991}"/>
              </a:ext>
            </a:extLst>
          </p:cNvPr>
          <p:cNvSpPr/>
          <p:nvPr/>
        </p:nvSpPr>
        <p:spPr>
          <a:xfrm>
            <a:off x="4330840" y="2475619"/>
            <a:ext cx="542611" cy="894801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135A6BF9-974C-4743-BB20-AD219066C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D51A30-91CE-4D77-B3FD-D4A812A3F057}"/>
              </a:ext>
            </a:extLst>
          </p:cNvPr>
          <p:cNvSpPr/>
          <p:nvPr/>
        </p:nvSpPr>
        <p:spPr>
          <a:xfrm>
            <a:off x="10476938" y="6076454"/>
            <a:ext cx="52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086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1343</TotalTime>
  <Words>365</Words>
  <Application>Microsoft Office PowerPoint</Application>
  <PresentationFormat>Widescreen</PresentationFormat>
  <Paragraphs>175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Adobe Arabic</vt:lpstr>
      <vt:lpstr>Arial</vt:lpstr>
      <vt:lpstr>Calibri</vt:lpstr>
      <vt:lpstr>Calibri Light</vt:lpstr>
      <vt:lpstr>TheMixArabic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 اِقْرَأوا بِمُفْرَدكم:</vt:lpstr>
      <vt:lpstr> تَعَرَّفوا أَشْكالَ حَرْفِ س:</vt:lpstr>
      <vt:lpstr>PowerPoint Presentation</vt:lpstr>
      <vt:lpstr>PowerPoint Presentation</vt:lpstr>
      <vt:lpstr> اُرْسُموا دائِرَةً حَوْلَ حَرْفِ س في وَسَطِ الْكَلِمَةِ:</vt:lpstr>
      <vt:lpstr>PowerPoint Presentation</vt:lpstr>
      <vt:lpstr>اُرْبُطوا الْكَلِمَةَ بِالْحَرْفِ الْمُناسِبِ (سَ  سُ  سِ): </vt:lpstr>
      <vt:lpstr>اُكْتُبوا الْحَرْفَ النّاقِصَ: مِثالٌ: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مَشْروعي الصَّغير أَرْبُطُ ما تَعَلّمْتُهُ بالْعالَمِ مِنْ حَوْلي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202</cp:revision>
  <dcterms:created xsi:type="dcterms:W3CDTF">2019-06-11T11:51:16Z</dcterms:created>
  <dcterms:modified xsi:type="dcterms:W3CDTF">2022-02-27T09:52:51Z</dcterms:modified>
</cp:coreProperties>
</file>