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6"/>
  </p:notesMasterIdLst>
  <p:sldIdLst>
    <p:sldId id="258" r:id="rId2"/>
    <p:sldId id="387" r:id="rId3"/>
    <p:sldId id="521" r:id="rId4"/>
    <p:sldId id="522" r:id="rId5"/>
    <p:sldId id="523" r:id="rId6"/>
    <p:sldId id="524" r:id="rId7"/>
    <p:sldId id="525" r:id="rId8"/>
    <p:sldId id="526" r:id="rId9"/>
    <p:sldId id="527" r:id="rId10"/>
    <p:sldId id="528" r:id="rId11"/>
    <p:sldId id="529" r:id="rId12"/>
    <p:sldId id="530" r:id="rId13"/>
    <p:sldId id="531" r:id="rId14"/>
    <p:sldId id="61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aa Ismail" initials="HI" lastIdx="45" clrIdx="0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2" name="Tharwat Abed El Sater" initials="TAES" lastIdx="121" clrIdx="1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3" name="eva kozma" initials="ek" lastIdx="13" clrIdx="2">
    <p:extLst>
      <p:ext uri="{19B8F6BF-5375-455C-9EA6-DF929625EA0E}">
        <p15:presenceInfo xmlns:p15="http://schemas.microsoft.com/office/powerpoint/2012/main" userId="S-1-5-21-3498611809-1494522312-1621178679-1145" providerId="AD"/>
      </p:ext>
    </p:extLst>
  </p:cmAuthor>
  <p:cmAuthor id="4" name="Imane Khozam" initials="IK" lastIdx="4" clrIdx="3">
    <p:extLst>
      <p:ext uri="{19B8F6BF-5375-455C-9EA6-DF929625EA0E}">
        <p15:presenceInfo xmlns:p15="http://schemas.microsoft.com/office/powerpoint/2012/main" userId="S-1-5-21-3498611809-1494522312-1621178679-13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184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86" autoAdjust="0"/>
    <p:restoredTop sz="94660"/>
  </p:normalViewPr>
  <p:slideViewPr>
    <p:cSldViewPr snapToGrid="0">
      <p:cViewPr varScale="1">
        <p:scale>
          <a:sx n="81" d="100"/>
          <a:sy n="81" d="100"/>
        </p:scale>
        <p:origin x="36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7D6FD-6205-4704-95D8-441D28A3170A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CAF8E-7761-478A-AE7F-69FFC98D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06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467C1-6FB2-4A73-A497-41901D705B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13826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2549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63B1EC-C6D5-4B64-AF13-8E9A5729E3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55965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170B41-7337-4FAF-A7E8-BC8D20A2F0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92135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7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r" rtl="1">
              <a:buClr>
                <a:srgbClr val="1CADE4"/>
              </a:buClr>
              <a:buFont typeface="Wingdings" panose="05000000000000000000" pitchFamily="2" charset="2"/>
              <a:buChar char="ü"/>
            </a:pPr>
            <a:r>
              <a:rPr lang="ar-LB" b="1" dirty="0"/>
              <a:t>أهداف الدّرس:</a:t>
            </a:r>
            <a:endParaRPr lang="en-US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 rtl="1">
              <a:buClr>
                <a:srgbClr val="1CADE4"/>
              </a:buClr>
              <a:buFont typeface="Wingdings" panose="05000000000000000000" pitchFamily="2" charset="2"/>
              <a:buChar char="ü"/>
            </a:pPr>
            <a:r>
              <a:rPr lang="ar-LB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أصْغي إلى القِراءَةِ الْجَهْريِّة وَأُجيبُ عنْ أَسْئلِة الْفَهْم.</a:t>
            </a:r>
          </a:p>
          <a:p>
            <a:pPr lvl="0" algn="r" rtl="1">
              <a:buClr>
                <a:srgbClr val="1CADE4"/>
              </a:buClr>
              <a:buFont typeface="Wingdings" panose="05000000000000000000" pitchFamily="2" charset="2"/>
              <a:buChar char="ü"/>
            </a:pPr>
            <a:r>
              <a:rPr lang="ar-LB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أُمَيِّزُ صَوْتَ الْحَرْفِ سَماعِيًّا في جَميعِ مَواقِعِهِ في الْكَلِمَةِ.</a:t>
            </a:r>
          </a:p>
          <a:p>
            <a:pPr lvl="0" algn="r" rtl="1">
              <a:buClr>
                <a:srgbClr val="1CADE4"/>
              </a:buClr>
              <a:buFont typeface="Wingdings" panose="05000000000000000000" pitchFamily="2" charset="2"/>
              <a:buChar char="ü"/>
            </a:pPr>
            <a:r>
              <a:rPr lang="ar-LB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أُقَطِّعُ الْكَلِمَةَ إلى مَقاطِعَ صَوْتِيَّةٍ. </a:t>
            </a:r>
          </a:p>
          <a:p>
            <a:pPr lvl="0" algn="r" rtl="1">
              <a:buClr>
                <a:srgbClr val="1CADE4"/>
              </a:buClr>
              <a:buFont typeface="Wingdings" panose="05000000000000000000" pitchFamily="2" charset="2"/>
              <a:buChar char="ü"/>
            </a:pPr>
            <a:r>
              <a:rPr lang="ar-LB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أَرْبُطُ الحَرْفَ بِالكَلِمَةِ الْمُناسِبَةِ.</a:t>
            </a:r>
          </a:p>
          <a:p>
            <a:pPr lvl="0" algn="r" rtl="1">
              <a:buClr>
                <a:srgbClr val="1CADE4"/>
              </a:buClr>
              <a:buFont typeface="Wingdings" panose="05000000000000000000" pitchFamily="2" charset="2"/>
              <a:buChar char="ü"/>
              <a:defRPr/>
            </a:pPr>
            <a:r>
              <a:rPr lang="ar-LB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أُمَيِّزُ شَكْلَ الْحَرْفِ المَطْبوعِ في جَميعِ مَواقِعِهِ في الكَلِمَةِ.</a:t>
            </a:r>
          </a:p>
          <a:p>
            <a:pPr lvl="0" algn="r" rtl="1">
              <a:buClr>
                <a:srgbClr val="1CADE4"/>
              </a:buClr>
              <a:buFont typeface="Wingdings" panose="05000000000000000000" pitchFamily="2" charset="2"/>
              <a:buChar char="ü"/>
              <a:defRPr/>
            </a:pPr>
            <a:r>
              <a:rPr lang="ar-LB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أَقْرَأُ جُمَلًا مُراعِيًا دُخولَ (أَلْ) عَلى الْحُروفِ الْقَمَرِيَّةِ.</a:t>
            </a:r>
          </a:p>
          <a:p>
            <a:pPr algn="r" rtl="1"/>
            <a:endParaRPr lang="en-US" dirty="0">
              <a:solidFill>
                <a:srgbClr val="30303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170B41-7337-4FAF-A7E8-BC8D20A2F0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7225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79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63B1EC-C6D5-4B64-AF13-8E9A5729E3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9364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63B1EC-C6D5-4B64-AF13-8E9A5729E3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315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884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7737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63B1EC-C6D5-4B64-AF13-8E9A5729E3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0642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898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33" y="1132114"/>
            <a:ext cx="4747172" cy="36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37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1"/>
            <a:ext cx="10143037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4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285" y="2199168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024128" y="1139687"/>
            <a:ext cx="10143037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1024128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6412285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715000" y="1139687"/>
            <a:ext cx="5469835" cy="486792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1024467" y="2505076"/>
            <a:ext cx="4387851" cy="3502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128016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4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4"/>
            <a:ext cx="3852333" cy="3736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8" y="2239964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4" y="1329707"/>
            <a:ext cx="5549677" cy="41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2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6"/>
            <a:ext cx="12192000" cy="68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5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7" y="1297577"/>
            <a:ext cx="10285404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1"/>
            <a:ext cx="10285403" cy="38883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70" r:id="rId5"/>
    <p:sldLayoutId id="2147483668" r:id="rId6"/>
    <p:sldLayoutId id="2147483678" r:id="rId7"/>
    <p:sldLayoutId id="2147483677" r:id="rId8"/>
    <p:sldLayoutId id="2147483679" r:id="rId9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audio" Target="../media/media2.mp3"/><Relationship Id="rId7" Type="http://schemas.openxmlformats.org/officeDocument/2006/relationships/image" Target="../media/image26.png"/><Relationship Id="rId2" Type="http://schemas.microsoft.com/office/2007/relationships/media" Target="../media/media2.mp3"/><Relationship Id="rId1" Type="http://schemas.openxmlformats.org/officeDocument/2006/relationships/tags" Target="../tags/tag9.xml"/><Relationship Id="rId6" Type="http://schemas.openxmlformats.org/officeDocument/2006/relationships/image" Target="../media/image25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5" Type="http://schemas.openxmlformats.org/officeDocument/2006/relationships/image" Target="../media/image34.png"/><Relationship Id="rId4" Type="http://schemas.openxmlformats.org/officeDocument/2006/relationships/image" Target="../media/image3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18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1C9D889-1615-487C-AC59-202F014C96FF}"/>
              </a:ext>
            </a:extLst>
          </p:cNvPr>
          <p:cNvSpPr/>
          <p:nvPr/>
        </p:nvSpPr>
        <p:spPr>
          <a:xfrm>
            <a:off x="6146438" y="3045033"/>
            <a:ext cx="5248723" cy="1389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 marR="0" lvl="0" indent="-91440" algn="r" defTabSz="914400" rtl="1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ar-LB" sz="4400" b="0" i="0" u="none" strike="noStrike" kern="0" cap="all" spc="100" normalizeH="0" baseline="0" noProof="0" dirty="0">
                <a:ln>
                  <a:noFill/>
                </a:ln>
                <a:solidFill>
                  <a:srgbClr val="18428F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أَسْئِلَةُ الْفَهْمِ:</a:t>
            </a:r>
            <a:endParaRPr kumimoji="0" lang="en-US" sz="4400" b="0" i="0" u="none" strike="noStrike" kern="0" cap="all" spc="100" normalizeH="0" baseline="0" noProof="0" dirty="0">
              <a:ln>
                <a:noFill/>
              </a:ln>
              <a:solidFill>
                <a:srgbClr val="18428F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  <a:p>
            <a:pPr marL="91440" marR="0" lvl="0" indent="-91440" algn="r" defTabSz="914400" rtl="1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ar-LB" sz="4400" b="0" i="0" u="none" strike="noStrike" kern="0" cap="all" spc="100" normalizeH="0" baseline="0" noProof="0" dirty="0">
                <a:ln>
                  <a:noFill/>
                </a:ln>
                <a:solidFill>
                  <a:srgbClr val="18428F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اِسْمَعوا السُّؤالَ وَأَجيبوا</a:t>
            </a:r>
            <a:endParaRPr kumimoji="0" lang="en-US" sz="4400" b="0" i="0" u="none" strike="noStrike" kern="0" cap="all" spc="100" normalizeH="0" baseline="0" noProof="0" dirty="0">
              <a:ln>
                <a:noFill/>
              </a:ln>
              <a:solidFill>
                <a:srgbClr val="18428F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472491-2693-46CE-9C6A-FA25941C8984}"/>
              </a:ext>
            </a:extLst>
          </p:cNvPr>
          <p:cNvSpPr/>
          <p:nvPr/>
        </p:nvSpPr>
        <p:spPr>
          <a:xfrm>
            <a:off x="6916148" y="1674674"/>
            <a:ext cx="44790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1" i="0" u="none" strike="noStrike" kern="0" cap="all" spc="100" normalizeH="0" baseline="0" noProof="0" dirty="0">
                <a:ln>
                  <a:noFill/>
                </a:ln>
                <a:solidFill>
                  <a:srgbClr val="18428F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القِراءَةُ الْجَهْرِيَّةُ</a:t>
            </a:r>
            <a:br>
              <a:rPr kumimoji="0" lang="en-GB" sz="5400" b="1" i="0" u="none" strike="noStrike" kern="0" cap="all" spc="10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</a:br>
            <a:endParaRPr kumimoji="0" lang="en-US" sz="5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2002BA-AA3E-4C27-9628-B5E7FB6F815D}"/>
              </a:ext>
            </a:extLst>
          </p:cNvPr>
          <p:cNvSpPr/>
          <p:nvPr/>
        </p:nvSpPr>
        <p:spPr>
          <a:xfrm>
            <a:off x="10573297" y="6088559"/>
            <a:ext cx="364202" cy="769441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7E3AF7-C8EC-44E7-9F77-65C9976812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391" y="1470158"/>
            <a:ext cx="4507119" cy="450952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7761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76702" y="3272159"/>
            <a:ext cx="3917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defRPr/>
            </a:pPr>
            <a:r>
              <a:rPr lang="ar-LB" sz="36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الْكُرَةُ حَمْراءُ كَبيرةٌ.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F4FD2C-C8B0-470D-A517-7B5E839653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66251" y="2726645"/>
            <a:ext cx="1737360" cy="173736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4A4BBA6-AB28-452F-AB38-CFC2F493A078}"/>
              </a:ext>
            </a:extLst>
          </p:cNvPr>
          <p:cNvSpPr/>
          <p:nvPr/>
        </p:nvSpPr>
        <p:spPr>
          <a:xfrm>
            <a:off x="7070287" y="3281084"/>
            <a:ext cx="44235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3000"/>
              </a:spcBef>
              <a:defRPr/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كَيْفَ هُوَ شَكْلُ الْكُرَةِ؟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386A7F-9A1F-4EDF-888E-F09A23B62595}"/>
              </a:ext>
            </a:extLst>
          </p:cNvPr>
          <p:cNvSpPr/>
          <p:nvPr/>
        </p:nvSpPr>
        <p:spPr>
          <a:xfrm>
            <a:off x="-81326" y="5018444"/>
            <a:ext cx="45524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لأنَ النّمر وقَعَ فَوْقَ الْمُهَرِّجِ.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C8DC5E-5886-4838-94F6-25FCC2405434}"/>
              </a:ext>
            </a:extLst>
          </p:cNvPr>
          <p:cNvSpPr/>
          <p:nvPr/>
        </p:nvSpPr>
        <p:spPr>
          <a:xfrm>
            <a:off x="6548167" y="4956888"/>
            <a:ext cx="49456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3000"/>
              </a:spcBef>
              <a:defRPr/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لِماذا ضَحِكَ الْجَميعُ؟ 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817DAA-7936-40A2-A6D1-375C148D8F06}"/>
              </a:ext>
            </a:extLst>
          </p:cNvPr>
          <p:cNvSpPr/>
          <p:nvPr/>
        </p:nvSpPr>
        <p:spPr>
          <a:xfrm>
            <a:off x="957112" y="1528955"/>
            <a:ext cx="3430567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lnSpc>
                <a:spcPct val="80000"/>
              </a:lnSpc>
              <a:defRPr/>
            </a:pPr>
            <a:r>
              <a:rPr lang="ar-LB" sz="36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الْمُهَرِّجُ في السّيرك.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9C6A8B-5FAC-475E-9EF4-7F7A4165F6AE}"/>
              </a:ext>
            </a:extLst>
          </p:cNvPr>
          <p:cNvSpPr/>
          <p:nvPr/>
        </p:nvSpPr>
        <p:spPr>
          <a:xfrm>
            <a:off x="6953000" y="1456628"/>
            <a:ext cx="45278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defRPr/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أَيْنَ الْمُهَرِّجُ؟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674E0F5-8223-41A3-87E1-5933216B296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35012" y="993621"/>
            <a:ext cx="1736429" cy="17373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B846BB4-4822-4D35-8359-23FB5F67ECF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65825" y="4506077"/>
            <a:ext cx="1736429" cy="173736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EC24B03-97A2-457B-867B-681C841C6776}"/>
              </a:ext>
            </a:extLst>
          </p:cNvPr>
          <p:cNvSpPr/>
          <p:nvPr/>
        </p:nvSpPr>
        <p:spPr>
          <a:xfrm>
            <a:off x="10573297" y="6088559"/>
            <a:ext cx="364202" cy="769441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2" name="10_الراء">
            <a:hlinkClick r:id="" action="ppaction://media"/>
            <a:extLst>
              <a:ext uri="{FF2B5EF4-FFF2-40B4-BE49-F238E27FC236}">
                <a16:creationId xmlns:a16="http://schemas.microsoft.com/office/drawing/2014/main" id="{30D8A457-9504-4F98-8C94-A468CAD888A0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791511" y="1543029"/>
            <a:ext cx="621485" cy="6214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3385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00"/>
    </mc:Choice>
    <mc:Fallback xmlns="">
      <p:transition spd="slow" advTm="3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704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4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3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3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5" grpId="0" build="allAtOnce"/>
      <p:bldP spid="12" grpId="0" build="allAtOnce"/>
      <p:bldP spid="13" grpId="0" build="allAtOnce"/>
      <p:bldP spid="14" grpId="0" build="allAtOnce"/>
      <p:bldP spid="15" grpId="0" build="allAtOnce"/>
      <p:bldP spid="16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E3C4E849-9393-4052-A9DC-13E8A8C4C00E}"/>
              </a:ext>
            </a:extLst>
          </p:cNvPr>
          <p:cNvSpPr txBox="1"/>
          <p:nvPr/>
        </p:nvSpPr>
        <p:spPr>
          <a:xfrm>
            <a:off x="6473689" y="3163128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E704B9F-267C-4824-A789-D16CFF337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380" y="611947"/>
            <a:ext cx="11135240" cy="1223989"/>
          </a:xfrm>
        </p:spPr>
        <p:txBody>
          <a:bodyPr/>
          <a:lstStyle/>
          <a:p>
            <a:pPr algn="ctr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أتَمَرَّنُ - نشاطٌ حسّيٌّ حركيّ 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5F28528B-6084-4750-83E1-31C3086AA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5881" y="1618515"/>
            <a:ext cx="7290054" cy="1633378"/>
          </a:xfrm>
        </p:spPr>
        <p:txBody>
          <a:bodyPr>
            <a:noAutofit/>
          </a:bodyPr>
          <a:lstStyle/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سَأقولُ كَلِماتٍ:</a:t>
            </a:r>
            <a:endParaRPr lang="ar-LB" sz="4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إذا سَمِعْتُمْ حَرْفَ الراء في الْكَلِمَةِ، اِقْفِزوا عَاليًا. </a:t>
            </a:r>
            <a:endParaRPr lang="en-US" sz="4000" dirty="0">
              <a:latin typeface="TheMixArabic Plain" panose="020B0502050302020203" pitchFamily="34" charset="-78"/>
              <a:cs typeface="TheMixArabic Plain" panose="020B0502050302020203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0D84E8-2135-40CD-8ECC-1FA1E4D163A2}"/>
              </a:ext>
            </a:extLst>
          </p:cNvPr>
          <p:cNvSpPr txBox="1"/>
          <p:nvPr/>
        </p:nvSpPr>
        <p:spPr>
          <a:xfrm>
            <a:off x="10237520" y="3700603"/>
            <a:ext cx="9761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رَمْلٌ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CD0D67-D477-4D77-8C44-061DEC59E749}"/>
              </a:ext>
            </a:extLst>
          </p:cNvPr>
          <p:cNvSpPr txBox="1"/>
          <p:nvPr/>
        </p:nvSpPr>
        <p:spPr>
          <a:xfrm>
            <a:off x="786418" y="5388742"/>
            <a:ext cx="2405873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marR="0" lvl="0" indent="-91440" algn="r" defTabSz="914400" rtl="1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ar-LB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أحسنتم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MixArabic" panose="020B0502050302020203" pitchFamily="34" charset="-78"/>
              <a:ea typeface="+mn-ea"/>
              <a:cs typeface="TheMixArabic" panose="020B0502050302020203" pitchFamily="34" charset="-78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7356296-3B35-4FC8-B895-8E42B38785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1288" y="2203400"/>
            <a:ext cx="3387563" cy="339806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B837DE1-D496-43AF-A2B0-165E32FBCB9F}"/>
              </a:ext>
            </a:extLst>
          </p:cNvPr>
          <p:cNvSpPr txBox="1"/>
          <p:nvPr/>
        </p:nvSpPr>
        <p:spPr>
          <a:xfrm>
            <a:off x="8286800" y="3711888"/>
            <a:ext cx="9761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دَرَجٌ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EAD7555-5CA5-4CC5-B0D9-9F9EF7F92161}"/>
              </a:ext>
            </a:extLst>
          </p:cNvPr>
          <p:cNvSpPr txBox="1"/>
          <p:nvPr/>
        </p:nvSpPr>
        <p:spPr>
          <a:xfrm>
            <a:off x="6095999" y="3711888"/>
            <a:ext cx="11553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حَديقَةٌ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980A91B-C515-495C-A47C-FC97B13D489A}"/>
              </a:ext>
            </a:extLst>
          </p:cNvPr>
          <p:cNvSpPr txBox="1"/>
          <p:nvPr/>
        </p:nvSpPr>
        <p:spPr>
          <a:xfrm>
            <a:off x="9381071" y="4470044"/>
            <a:ext cx="9761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كُرَةٌ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0E55BA5-3FCC-4249-8EF5-8F08497999AA}"/>
              </a:ext>
            </a:extLst>
          </p:cNvPr>
          <p:cNvSpPr txBox="1"/>
          <p:nvPr/>
        </p:nvSpPr>
        <p:spPr>
          <a:xfrm>
            <a:off x="7312268" y="4481329"/>
            <a:ext cx="10333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نارٌ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7E17999-FB54-4566-BC5D-584B79FF2CB8}"/>
              </a:ext>
            </a:extLst>
          </p:cNvPr>
          <p:cNvSpPr/>
          <p:nvPr/>
        </p:nvSpPr>
        <p:spPr>
          <a:xfrm>
            <a:off x="10573297" y="6088559"/>
            <a:ext cx="364202" cy="769441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968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00"/>
    </mc:Choice>
    <mc:Fallback xmlns="">
      <p:transition spd="slow" advTm="3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6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1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9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4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20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75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75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9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4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nodeType="withEffect">
                                  <p:stCondLst>
                                    <p:cond delay="28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7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3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/>
      <p:bldP spid="28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11B8D3F-92F9-459E-9123-024E1BD95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2350" y="822036"/>
            <a:ext cx="7607300" cy="1163781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مَشْروعي الصَّغير</a:t>
            </a:r>
            <a:b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أَرْبُطُ ما تَعَلّمْتُهُ بالْعالَمِ مِنْ حَوْلي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871035E-5FBE-460F-8C54-6CA1CADE86BC}"/>
              </a:ext>
            </a:extLst>
          </p:cNvPr>
          <p:cNvSpPr txBox="1">
            <a:spLocks/>
          </p:cNvSpPr>
          <p:nvPr/>
        </p:nvSpPr>
        <p:spPr>
          <a:xfrm>
            <a:off x="7611076" y="3913494"/>
            <a:ext cx="3978978" cy="1720235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0" lvl="0" indent="-91440" algn="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4A66AC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ar-LB" sz="3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اِحْتَفِظوا بِالبِطاقَةِ في عُلْبَةٍ أَوْ كيسٍ</a:t>
            </a:r>
          </a:p>
          <a:p>
            <a:pPr marL="91440" marR="0" lvl="0" indent="-91440" algn="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4A66AC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ar-LB" sz="3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لأَنَّنا سَنَصْنَعُ في كلِّ مَرَّةٍ </a:t>
            </a:r>
          </a:p>
          <a:p>
            <a:pPr marL="91440" marR="0" lvl="0" indent="-91440" algn="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4A66AC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ar-LB" sz="3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بِطاقَةً جَديدَةً لِحَرْفٍ جَديدٍ.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F3D5934-8397-4F16-82B1-4EC084035BDF}"/>
              </a:ext>
            </a:extLst>
          </p:cNvPr>
          <p:cNvSpPr txBox="1">
            <a:spLocks/>
          </p:cNvSpPr>
          <p:nvPr/>
        </p:nvSpPr>
        <p:spPr>
          <a:xfrm>
            <a:off x="7863840" y="2238737"/>
            <a:ext cx="3726213" cy="1550943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0" lvl="0" indent="-91440" algn="r" defTabSz="914400" rtl="1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rgbClr val="4A66AC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ar-LB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50000"/>
                  </a:srgb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حَضِّروا </a:t>
            </a:r>
            <a:r>
              <a:rPr kumimoji="0" lang="ar-LB" sz="3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بِطاقَةَ</a:t>
            </a:r>
            <a:r>
              <a:rPr kumimoji="0" lang="ar-LB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50000"/>
                  </a:srgb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حَرْفِ </a:t>
            </a:r>
            <a:r>
              <a:rPr kumimoji="0" lang="ar-LB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</a:t>
            </a:r>
            <a:r>
              <a:rPr kumimoji="0" lang="ar-LB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50000"/>
                  </a:srgb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: </a:t>
            </a:r>
          </a:p>
          <a:p>
            <a:pPr lvl="0" algn="r" rtl="1">
              <a:spcBef>
                <a:spcPts val="0"/>
              </a:spcBef>
              <a:buClr>
                <a:srgbClr val="4A66AC"/>
              </a:buClr>
              <a:defRPr/>
            </a:pPr>
            <a:r>
              <a:rPr kumimoji="0" lang="ar-LB" sz="3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اُرْسُموا عَلى وَرَقَةٍ </a:t>
            </a:r>
            <a:r>
              <a:rPr lang="ar-LB" sz="32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كُرَةً أَوْ نَمِرًا أَوْ مُهَرِّجًا، </a:t>
            </a:r>
            <a:r>
              <a:rPr kumimoji="0" lang="ar-LB" sz="32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واكتُبوا </a:t>
            </a:r>
            <a:r>
              <a:rPr kumimoji="0" lang="ar-LB" sz="3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حرف </a:t>
            </a:r>
            <a:r>
              <a:rPr kumimoji="0" lang="ar-LB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</a:t>
            </a:r>
            <a:r>
              <a:rPr kumimoji="0" lang="ar-LB" sz="3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:</a:t>
            </a:r>
          </a:p>
          <a:p>
            <a:pPr marL="91440" marR="0" lvl="0" indent="-9144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Clr>
                <a:srgbClr val="4A66AC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4A66AC">
                  <a:lumMod val="50000"/>
                </a:srgb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4ED50CC-FAC4-4E6B-9251-A73A3DFB84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82262" y="4271145"/>
            <a:ext cx="2273552" cy="22735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029545-AEA4-4D52-BF71-4E424070BB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89433" y="2454161"/>
            <a:ext cx="1419860" cy="1828800"/>
          </a:xfrm>
          <a:prstGeom prst="rect">
            <a:avLst/>
          </a:prstGeom>
          <a:ln w="19050"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2371C97-B5D1-4E9D-B44C-B72FEC385E81}"/>
              </a:ext>
            </a:extLst>
          </p:cNvPr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08984" y="2443042"/>
            <a:ext cx="1555412" cy="1828800"/>
          </a:xfrm>
          <a:prstGeom prst="rect">
            <a:avLst/>
          </a:prstGeom>
          <a:ln w="19050"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0B38945-2A2C-484C-8C86-32165FA9A5F0}"/>
              </a:ext>
            </a:extLst>
          </p:cNvPr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526" y="2463439"/>
            <a:ext cx="1606234" cy="1828800"/>
          </a:xfrm>
          <a:prstGeom prst="rect">
            <a:avLst/>
          </a:prstGeom>
          <a:ln w="19050">
            <a:noFill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407C31B-9972-43CF-BEDE-3AAA790618E3}"/>
              </a:ext>
            </a:extLst>
          </p:cNvPr>
          <p:cNvSpPr/>
          <p:nvPr/>
        </p:nvSpPr>
        <p:spPr>
          <a:xfrm>
            <a:off x="10573297" y="6088559"/>
            <a:ext cx="364202" cy="769441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61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00"/>
    </mc:Choice>
    <mc:Fallback xmlns="">
      <p:transition spd="slow" advTm="3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700"/>
                                  </p:stCondLst>
                                  <p:iterate type="wd">
                                    <p:tmPct val="10824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7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9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4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0" presetClass="path" presetSubtype="0" accel="50000" decel="5000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animMotion origin="layout" path="M -2.91667E-6 -3.7037E-6 L 0.08672 -3.7037E-6 C 0.12552 -3.7037E-6 0.17357 0.03403 0.17357 0.06181 L 0.17357 0.12385 " pathEditMode="relative" rAng="0" ptsTypes="AAAA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72" y="618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0" presetClass="path" presetSubtype="0" accel="50000" decel="50000" fill="hold" nodeType="withEffect">
                                  <p:stCondLst>
                                    <p:cond delay="31250"/>
                                  </p:stCondLst>
                                  <p:childTnLst>
                                    <p:animMotion origin="layout" path="M 1.875E-6 -3.33333E-6 L 0.15937 -3.33333E-6 C 0.23086 -3.33333E-6 0.31914 0.03496 0.31914 0.06366 L 0.31914 0.12755 " pathEditMode="relative" rAng="0" ptsTypes="AAAA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51" y="636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3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0" presetClass="path" presetSubtype="0" accel="50000" decel="50000" fill="hold" nodeType="withEffect">
                                  <p:stCondLst>
                                    <p:cond delay="34750"/>
                                  </p:stCondLst>
                                  <p:childTnLst>
                                    <p:animMotion origin="layout" path="M 2.08333E-6 -2.59259E-6 L 0.23633 -2.59259E-6 C 0.34219 -2.59259E-6 0.47291 0.03496 0.47291 0.06366 L 0.47291 0.12755 " pathEditMode="relative" rAng="0" ptsTypes="AAAA">
                                      <p:cBhvr>
                                        <p:cTn id="3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46" y="636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35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064BAC7-2B3E-4AB3-8051-C695EF74BE8F}"/>
              </a:ext>
            </a:extLst>
          </p:cNvPr>
          <p:cNvSpPr txBox="1"/>
          <p:nvPr/>
        </p:nvSpPr>
        <p:spPr>
          <a:xfrm>
            <a:off x="3049270" y="1856480"/>
            <a:ext cx="6093460" cy="2896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 </a:t>
            </a:r>
            <a:r>
              <a:rPr kumimoji="0" lang="ar-LB" sz="5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حَقيبَةُ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 </a:t>
            </a:r>
            <a:r>
              <a:rPr kumimoji="0" lang="ar-LB" sz="5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حُروفي وَقِصَصي – 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CoconÆ Next Arabic Light" panose="020A0503020102020204" pitchFamily="18" charset="-78"/>
              <a:cs typeface="Adobe Arabic" panose="02040503050201020203" pitchFamily="18" charset="-78"/>
            </a:endParaRPr>
          </a:p>
          <a:p>
            <a:pPr marL="0" marR="0" lvl="0" indent="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CoconÆ Next Arabic Light" panose="020A0503020102020204" pitchFamily="18" charset="-78"/>
                <a:cs typeface="Adobe Arabic" panose="02040503050201020203" pitchFamily="18" charset="-78"/>
              </a:rPr>
              <a:t>القارِئُ المُبْتَدِئُ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</a:p>
        </p:txBody>
      </p:sp>
      <p:pic>
        <p:nvPicPr>
          <p:cNvPr id="2" name="1_ش">
            <a:hlinkClick r:id="" action="ppaction://media"/>
            <a:extLst>
              <a:ext uri="{FF2B5EF4-FFF2-40B4-BE49-F238E27FC236}">
                <a16:creationId xmlns:a16="http://schemas.microsoft.com/office/drawing/2014/main" id="{91261F23-0234-4967-9E74-0CE6CCCB0A6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95425" y="5324475"/>
            <a:ext cx="609600" cy="609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B61479E-D3CA-40A6-89F8-51FE1F2B3081}"/>
              </a:ext>
            </a:extLst>
          </p:cNvPr>
          <p:cNvSpPr/>
          <p:nvPr/>
        </p:nvSpPr>
        <p:spPr>
          <a:xfrm>
            <a:off x="10573297" y="6088559"/>
            <a:ext cx="364202" cy="769441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1108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8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AF4F1D7-7799-4859-BA92-8B59D6C5B1AB}"/>
              </a:ext>
            </a:extLst>
          </p:cNvPr>
          <p:cNvSpPr/>
          <p:nvPr/>
        </p:nvSpPr>
        <p:spPr>
          <a:xfrm>
            <a:off x="3742954" y="1540618"/>
            <a:ext cx="4333461" cy="77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حَرْفُ  ال</a:t>
            </a: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رّ</a:t>
            </a: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اء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9DE1BA-BD82-40E8-85FC-BCD47B833DFA}"/>
              </a:ext>
            </a:extLst>
          </p:cNvPr>
          <p:cNvSpPr/>
          <p:nvPr/>
        </p:nvSpPr>
        <p:spPr>
          <a:xfrm>
            <a:off x="6299626" y="3127570"/>
            <a:ext cx="597683" cy="494668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f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D1170F-284E-4EB1-A9AB-14687F80F1CC}"/>
              </a:ext>
            </a:extLst>
          </p:cNvPr>
          <p:cNvSpPr/>
          <p:nvPr/>
        </p:nvSpPr>
        <p:spPr>
          <a:xfrm>
            <a:off x="5831163" y="2704835"/>
            <a:ext cx="522027" cy="448346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pic>
        <p:nvPicPr>
          <p:cNvPr id="18" name="Picture 17" descr="A close up of text on a white surface&#10;&#10;Description automatically generated">
            <a:extLst>
              <a:ext uri="{FF2B5EF4-FFF2-40B4-BE49-F238E27FC236}">
                <a16:creationId xmlns:a16="http://schemas.microsoft.com/office/drawing/2014/main" id="{CBD2525C-A24A-4355-B363-3197AD4390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884" y="2505946"/>
            <a:ext cx="5943600" cy="301752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6B38B70-B6D3-4128-8108-D57558F367A9}"/>
              </a:ext>
            </a:extLst>
          </p:cNvPr>
          <p:cNvSpPr/>
          <p:nvPr/>
        </p:nvSpPr>
        <p:spPr>
          <a:xfrm>
            <a:off x="6282850" y="3301935"/>
            <a:ext cx="817324" cy="731520"/>
          </a:xfrm>
          <a:prstGeom prst="rect">
            <a:avLst/>
          </a:prstGeom>
          <a:solidFill>
            <a:srgbClr val="00B050"/>
          </a:solidFill>
        </p:spPr>
        <p:txBody>
          <a:bodyPr wrap="square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D085FC0-1D54-4B1E-8EF8-2C3F52C0927B}"/>
              </a:ext>
            </a:extLst>
          </p:cNvPr>
          <p:cNvSpPr/>
          <p:nvPr/>
        </p:nvSpPr>
        <p:spPr>
          <a:xfrm>
            <a:off x="10573297" y="6088559"/>
            <a:ext cx="364202" cy="769441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757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15320B9F-4EF2-43AD-9A89-5B90F8AEE36D}"/>
              </a:ext>
            </a:extLst>
          </p:cNvPr>
          <p:cNvSpPr txBox="1">
            <a:spLocks/>
          </p:cNvSpPr>
          <p:nvPr/>
        </p:nvSpPr>
        <p:spPr>
          <a:xfrm>
            <a:off x="797702" y="1532009"/>
            <a:ext cx="9933606" cy="4152512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563" lvl="0" indent="0" algn="r" rtl="1">
              <a:lnSpc>
                <a:spcPct val="170000"/>
              </a:lnSpc>
              <a:buClr>
                <a:srgbClr val="1CADE4"/>
              </a:buClr>
              <a:buNone/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طابَ يَوْمُكُم يا أَصْدِقائي. </a:t>
            </a:r>
          </a:p>
          <a:p>
            <a:pPr marL="55563" lvl="0" indent="0" algn="r" rt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None/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أَشْعُرُ الْيَوْمَ أَنّني سَعيدَةٌ.</a:t>
            </a:r>
          </a:p>
          <a:p>
            <a:pPr marL="55563" lvl="0" indent="0" algn="r" rt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None/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وأنْتُم كَيْفَ تَشْعُرون؟ </a:t>
            </a:r>
          </a:p>
          <a:p>
            <a:pPr marL="55563" lvl="0" indent="0" algn="r" rt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أَشْعُرُ أَنّني ...</a:t>
            </a:r>
          </a:p>
          <a:p>
            <a:pPr marL="55563" indent="0" algn="r" rtl="1">
              <a:lnSpc>
                <a:spcPct val="170000"/>
              </a:lnSpc>
              <a:buClr>
                <a:srgbClr val="1CADE4"/>
              </a:buClr>
            </a:pP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55563" indent="0" algn="r" rtl="1">
              <a:lnSpc>
                <a:spcPct val="170000"/>
              </a:lnSpc>
              <a:buClr>
                <a:srgbClr val="1CADE4"/>
              </a:buClr>
            </a:pP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BBCC13-0F07-4AEB-9012-C8A9949203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89835" y="1884350"/>
            <a:ext cx="1536726" cy="451365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67EE34D-E6C3-49D7-8B6B-D2C7B6FEFF37}"/>
              </a:ext>
            </a:extLst>
          </p:cNvPr>
          <p:cNvSpPr/>
          <p:nvPr/>
        </p:nvSpPr>
        <p:spPr>
          <a:xfrm>
            <a:off x="10573297" y="6088559"/>
            <a:ext cx="364202" cy="769441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16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68936" y="6233664"/>
            <a:ext cx="2149412" cy="382926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000" b="0" i="0" u="none" strike="noStrike" kern="1200" cap="all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نشاط عاطفي - اجتماعي</a:t>
            </a:r>
            <a:endParaRPr kumimoji="0" lang="en-US" sz="2000" b="0" i="0" u="none" strike="noStrike" kern="1200" cap="all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40" name="Content Placeholder 11" descr="A picture containing room&#10;&#10;Description automatically generated">
            <a:extLst>
              <a:ext uri="{FF2B5EF4-FFF2-40B4-BE49-F238E27FC236}">
                <a16:creationId xmlns:a16="http://schemas.microsoft.com/office/drawing/2014/main" id="{58B63761-39CC-465B-8D88-E74F47058B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991" y="1244079"/>
            <a:ext cx="1548374" cy="1548374"/>
          </a:xfrm>
        </p:spPr>
      </p:pic>
      <p:pic>
        <p:nvPicPr>
          <p:cNvPr id="41" name="Picture 40" descr="A picture containing clock&#10;&#10;Description automatically generated">
            <a:extLst>
              <a:ext uri="{FF2B5EF4-FFF2-40B4-BE49-F238E27FC236}">
                <a16:creationId xmlns:a16="http://schemas.microsoft.com/office/drawing/2014/main" id="{29AE58BC-12BD-4331-8D49-9DCC9F706EC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7108" y="3936437"/>
            <a:ext cx="1545336" cy="1545336"/>
          </a:xfrm>
          <a:prstGeom prst="rect">
            <a:avLst/>
          </a:prstGeom>
        </p:spPr>
      </p:pic>
      <p:pic>
        <p:nvPicPr>
          <p:cNvPr id="42" name="Picture 41" descr="A close up of a logo&#10;&#10;Description automatically generated">
            <a:extLst>
              <a:ext uri="{FF2B5EF4-FFF2-40B4-BE49-F238E27FC236}">
                <a16:creationId xmlns:a16="http://schemas.microsoft.com/office/drawing/2014/main" id="{369A0E63-92C5-491F-9F84-D0961E8127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069" y="1249932"/>
            <a:ext cx="1548375" cy="1548375"/>
          </a:xfrm>
          <a:prstGeom prst="rect">
            <a:avLst/>
          </a:prstGeom>
        </p:spPr>
      </p:pic>
      <p:pic>
        <p:nvPicPr>
          <p:cNvPr id="43" name="Picture 42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024FD01F-2B88-49D9-A694-29A2210B5A2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991" y="3874093"/>
            <a:ext cx="1545336" cy="154533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A2D7C47B-EF08-41DA-BA4F-A6C48EBAA69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21813" y="1244079"/>
            <a:ext cx="1548374" cy="1548374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EA0B293-1520-4BBC-889B-13C50ADBEC1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21811" y="3933397"/>
            <a:ext cx="1548376" cy="1548376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E76661AA-9F98-4132-B8CE-CCDBF9DF2590}"/>
              </a:ext>
            </a:extLst>
          </p:cNvPr>
          <p:cNvSpPr txBox="1"/>
          <p:nvPr/>
        </p:nvSpPr>
        <p:spPr>
          <a:xfrm>
            <a:off x="8409670" y="2975569"/>
            <a:ext cx="2472037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997075" algn="l"/>
              </a:tabLst>
              <a:defRPr/>
            </a:pP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سَعيدٌ</a:t>
            </a:r>
            <a:r>
              <a:rPr kumimoji="0" lang="ar-LB" sz="2800" b="0" i="0" u="none" strike="noStrike" kern="120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       </a:t>
            </a: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سَعيدَةٌ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1195A75-7130-494C-BA0B-FBC858B452FE}"/>
              </a:ext>
            </a:extLst>
          </p:cNvPr>
          <p:cNvSpPr txBox="1"/>
          <p:nvPr/>
        </p:nvSpPr>
        <p:spPr>
          <a:xfrm>
            <a:off x="4886801" y="2969714"/>
            <a:ext cx="2529840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حَزينٌ</a:t>
            </a:r>
            <a:r>
              <a:rPr kumimoji="0" lang="ar-LB" sz="2800" b="0" i="0" u="none" strike="noStrike" kern="120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       </a:t>
            </a: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حَزينةٌ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68529CF-37C0-4C9F-8D40-B77B6AC47F3A}"/>
              </a:ext>
            </a:extLst>
          </p:cNvPr>
          <p:cNvSpPr txBox="1"/>
          <p:nvPr/>
        </p:nvSpPr>
        <p:spPr>
          <a:xfrm>
            <a:off x="8480010" y="5519581"/>
            <a:ext cx="2472037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مُتَحَمِّسٌ     مُتَحمِّسَةٌ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3C6612B-4F5E-4719-9AD7-DE39E3B5AE04}"/>
              </a:ext>
            </a:extLst>
          </p:cNvPr>
          <p:cNvSpPr txBox="1"/>
          <p:nvPr/>
        </p:nvSpPr>
        <p:spPr>
          <a:xfrm>
            <a:off x="4828756" y="5605647"/>
            <a:ext cx="2529840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292350" algn="l"/>
              </a:tabLst>
              <a:defRPr/>
            </a:pP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خائِفٌ</a:t>
            </a:r>
            <a:r>
              <a:rPr kumimoji="0" lang="ar-LB" sz="2800" b="0" i="0" u="none" strike="noStrike" kern="120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    </a:t>
            </a: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خائِفَةٌ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7B90731-7DA4-4C1A-81FE-5D84CBFC670D}"/>
              </a:ext>
            </a:extLst>
          </p:cNvPr>
          <p:cNvSpPr txBox="1"/>
          <p:nvPr/>
        </p:nvSpPr>
        <p:spPr>
          <a:xfrm>
            <a:off x="1330266" y="2969077"/>
            <a:ext cx="2482300" cy="80021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غاضِبٌ      غاضِبَةٌ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1800" b="0" i="0" u="none" strike="noStrike" kern="120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TheMixArabic Light" panose="020B0302050302020203" pitchFamily="34" charset="-78"/>
                <a:ea typeface="+mn-ea"/>
                <a:cs typeface="TheMixArabic Light" panose="020B0302050302020203" pitchFamily="34" charset="-78"/>
              </a:rPr>
              <a:t>           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TheMixArabic Light" panose="020B0302050302020203" pitchFamily="34" charset="-78"/>
              <a:ea typeface="+mn-ea"/>
              <a:cs typeface="TheMixArabic Light" panose="020B0302050302020203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3220BB2-ACC0-4B72-BAC8-F572D3D0E919}"/>
              </a:ext>
            </a:extLst>
          </p:cNvPr>
          <p:cNvSpPr txBox="1"/>
          <p:nvPr/>
        </p:nvSpPr>
        <p:spPr>
          <a:xfrm>
            <a:off x="1544813" y="5557238"/>
            <a:ext cx="2003691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فَخورٌ</a:t>
            </a:r>
            <a:r>
              <a:rPr kumimoji="0" lang="ar-LB" sz="2800" b="0" i="0" u="none" strike="noStrike" kern="120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      </a:t>
            </a:r>
            <a:r>
              <a:rPr kumimoji="0" lang="ar-LB" sz="2800" b="0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فَخورَةٌ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6CF24AE-6B4F-4701-B614-E2C38C55C187}"/>
              </a:ext>
            </a:extLst>
          </p:cNvPr>
          <p:cNvSpPr/>
          <p:nvPr/>
        </p:nvSpPr>
        <p:spPr>
          <a:xfrm>
            <a:off x="10573297" y="6088559"/>
            <a:ext cx="364202" cy="769441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16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00"/>
    </mc:Choice>
    <mc:Fallback xmlns="">
      <p:transition spd="slow" advTm="2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8296F51-9E55-478A-9C52-C5F9EE36252A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36" r="-1" b="84078"/>
          <a:stretch/>
        </p:blipFill>
        <p:spPr>
          <a:xfrm>
            <a:off x="896932" y="1080208"/>
            <a:ext cx="4763263" cy="858223"/>
          </a:xfrm>
          <a:noFill/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D97BAF-5E48-42D2-ABE9-BA43173BE88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938684" y="2754100"/>
            <a:ext cx="5594555" cy="1782418"/>
          </a:xfrm>
        </p:spPr>
        <p:txBody>
          <a:bodyPr>
            <a:normAutofit/>
          </a:bodyPr>
          <a:lstStyle/>
          <a:p>
            <a: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كَيْفَ هُوَ الطَّقْسُ الْيَوْم؟  </a:t>
            </a:r>
          </a:p>
          <a:p>
            <a:endParaRPr lang="en-US" dirty="0">
              <a:latin typeface="TheMixArabic" panose="020B0502050302020203" pitchFamily="34" charset="-78"/>
              <a:cs typeface="TheMixArabic" panose="020B0502050302020203" pitchFamily="34" charset="-7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4F8099-6295-4841-9EC6-0A70AF91C7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0805" y="2027157"/>
            <a:ext cx="2126953" cy="22949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2E060F8-7112-4C7E-86F9-8496CE4F134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8604" y="2856403"/>
            <a:ext cx="2414026" cy="28395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66D473-5BE9-406B-A176-B90EA52BA774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26887" y="4302110"/>
            <a:ext cx="2113904" cy="24376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118629-69B6-4C8D-B667-F4D63E1FE664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42953" y="4276178"/>
            <a:ext cx="2035611" cy="23987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0A4F94-197F-49B9-9349-7ECA6B9BEBA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2855" y="1719968"/>
            <a:ext cx="2012215" cy="24635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EC1220-ADEF-44A9-ABB5-E4F56DB8C8E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713"/>
          <a:stretch/>
        </p:blipFill>
        <p:spPr>
          <a:xfrm>
            <a:off x="868499" y="3041725"/>
            <a:ext cx="2631222" cy="248195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AB03D3E-1456-440F-8E7A-F5FE5EA886DE}"/>
              </a:ext>
            </a:extLst>
          </p:cNvPr>
          <p:cNvSpPr/>
          <p:nvPr/>
        </p:nvSpPr>
        <p:spPr>
          <a:xfrm>
            <a:off x="10573297" y="6088559"/>
            <a:ext cx="364202" cy="769441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817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000"/>
    </mc:Choice>
    <mc:Fallback xmlns="">
      <p:transition spd="slow" advTm="2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5091CF38-8A2B-4A2D-920B-7385A0981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43693" y="1856358"/>
            <a:ext cx="7758175" cy="4414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BAEB1C-26F2-40A2-A440-A5CC413E1DF1}"/>
              </a:ext>
            </a:extLst>
          </p:cNvPr>
          <p:cNvSpPr txBox="1"/>
          <p:nvPr/>
        </p:nvSpPr>
        <p:spPr>
          <a:xfrm>
            <a:off x="5631208" y="3087240"/>
            <a:ext cx="748354" cy="6330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FAA3E2-265A-4486-8B1F-50227EA07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286" y="927696"/>
            <a:ext cx="11619914" cy="945145"/>
          </a:xfrm>
        </p:spPr>
        <p:txBody>
          <a:bodyPr/>
          <a:lstStyle/>
          <a:p>
            <a:pPr algn="ctr"/>
            <a:r>
              <a:rPr lang="ar-LB" b="1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القِراءَةُ الْجَهْرِيَّةُ</a:t>
            </a:r>
            <a:endParaRPr lang="en-US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DA4F5C-BA42-4688-867C-871C6816B09F}"/>
              </a:ext>
            </a:extLst>
          </p:cNvPr>
          <p:cNvSpPr/>
          <p:nvPr/>
        </p:nvSpPr>
        <p:spPr>
          <a:xfrm>
            <a:off x="10573297" y="6088559"/>
            <a:ext cx="364202" cy="769441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491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04D1BD2-63B9-4DDE-9135-8D8C388A0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376" y="3326709"/>
            <a:ext cx="5705459" cy="708859"/>
          </a:xfrm>
        </p:spPr>
        <p:txBody>
          <a:bodyPr/>
          <a:lstStyle/>
          <a:p>
            <a:pPr algn="r" rtl="1"/>
            <a:r>
              <a:rPr lang="ar-LB" sz="66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ماذا تَرَى في الصّورَةِ؟</a:t>
            </a:r>
            <a:endParaRPr lang="en-US" sz="66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8CE12A-DC57-48C2-BEDE-1B4AB30FB4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391" y="1470158"/>
            <a:ext cx="4507119" cy="450952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EA307E1-602B-4D09-9004-BB686A672E01}"/>
              </a:ext>
            </a:extLst>
          </p:cNvPr>
          <p:cNvSpPr/>
          <p:nvPr/>
        </p:nvSpPr>
        <p:spPr>
          <a:xfrm>
            <a:off x="10573297" y="6088559"/>
            <a:ext cx="364202" cy="769441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113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3C5D5FA-F448-4C11-9EA6-5189B4C7F2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917" y="1964897"/>
            <a:ext cx="5133164" cy="4604978"/>
          </a:xfrm>
        </p:spPr>
        <p:txBody>
          <a:bodyPr>
            <a:noAutofit/>
          </a:bodyPr>
          <a:lstStyle/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في السّيرْكِ مُهَرِّجٌ.</a:t>
            </a: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في السّيرْكِ نَمِرٌ. </a:t>
            </a:r>
          </a:p>
          <a:p>
            <a:pPr marL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buNone/>
            </a:pPr>
            <a:r>
              <a:rPr lang="ar-LB" sz="3200" dirty="0">
                <a:solidFill>
                  <a:srgbClr val="4A66AC">
                    <a:lumMod val="50000"/>
                  </a:srgb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في السّيرْكِ كُرَةٌ حَمْراءُ كَبيرةٌ.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وَقَفَ الْمُهَرِّجُ عَلى الْكُرَةِ.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قَفَزَ النَّمِرُ فَوْقَ الْكُرَةِ.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وَقَعَ الْمُهَرِّجُ على الأَرْضِ.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وَقَعَ النَّمِرُ فَوْقَ الْمُهَرِّجِ.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ضَحِكَ الْجَميعُ وَصَفَّقوا...</a:t>
            </a: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lvl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defRPr/>
            </a:pPr>
            <a:endParaRPr lang="en-US" sz="3200" dirty="0">
              <a:solidFill>
                <a:srgbClr val="4A66AC">
                  <a:lumMod val="50000"/>
                </a:srgb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ar-LB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D0E1055-84A3-40FE-8B38-87515A077829}"/>
              </a:ext>
            </a:extLst>
          </p:cNvPr>
          <p:cNvSpPr txBox="1">
            <a:spLocks/>
          </p:cNvSpPr>
          <p:nvPr/>
        </p:nvSpPr>
        <p:spPr>
          <a:xfrm>
            <a:off x="4799404" y="1118878"/>
            <a:ext cx="5583677" cy="702560"/>
          </a:xfrm>
          <a:prstGeom prst="rect">
            <a:avLst/>
          </a:prstGeom>
        </p:spPr>
        <p:txBody>
          <a:bodyPr vert="horz" wrap="square" lIns="45720" tIns="45720" rIns="45720" bIns="45720" numCol="3" rtlCol="1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rt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A66AC"/>
              </a:buClr>
              <a:buNone/>
              <a:defRPr/>
            </a:pPr>
            <a:r>
              <a:rPr lang="ar-LB" sz="4000" b="1" cap="all" spc="100" dirty="0">
                <a:solidFill>
                  <a:srgbClr val="4A66AC">
                    <a:lumMod val="50000"/>
                  </a:srgbClr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مُهَرِّجٌ وَنَمِرٌ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4A66AC">
                  <a:lumMod val="50000"/>
                </a:srgb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362D3D-8E97-434C-AEB8-E18DEDC4D4E0}"/>
              </a:ext>
            </a:extLst>
          </p:cNvPr>
          <p:cNvSpPr/>
          <p:nvPr/>
        </p:nvSpPr>
        <p:spPr>
          <a:xfrm>
            <a:off x="10573297" y="6088559"/>
            <a:ext cx="364202" cy="769441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4281E9-C1AC-441E-89A2-0DC20DC891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391" y="1470158"/>
            <a:ext cx="4507119" cy="450952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792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00"/>
    </mc:Choice>
    <mc:Fallback xmlns="">
      <p:transition spd="slow" advTm="3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8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8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1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6300"/>
                                  </p:stCondLst>
                                  <p:iterate type="lt">
                                    <p:tmPct val="6875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6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7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7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7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3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7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ITABI White template" id="{5C97414E-8760-4628-96C5-128FA3BBD0E4}" vid="{220D3ABC-29E4-48A1-A6E4-E786BE6299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QITABI White template</Template>
  <TotalTime>539</TotalTime>
  <Words>287</Words>
  <Application>Microsoft Office PowerPoint</Application>
  <PresentationFormat>Widescreen</PresentationFormat>
  <Paragraphs>93</Paragraphs>
  <Slides>14</Slides>
  <Notes>13</Notes>
  <HiddenSlides>0</HiddenSlides>
  <MMClips>2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Adobe Arabic</vt:lpstr>
      <vt:lpstr>Calibri</vt:lpstr>
      <vt:lpstr>Calibri Light</vt:lpstr>
      <vt:lpstr>TheMixArabic</vt:lpstr>
      <vt:lpstr>TheMixArabic Light</vt:lpstr>
      <vt:lpstr>TheMixArabic Plain</vt:lpstr>
      <vt:lpstr>Times New Roman</vt:lpstr>
      <vt:lpstr>Tw Cen MT</vt:lpstr>
      <vt:lpstr>Wingdings</vt:lpstr>
      <vt:lpstr>Wingdings 3</vt:lpstr>
      <vt:lpstr>Integral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القِراءَةُ الْجَهْرِيَّةُ</vt:lpstr>
      <vt:lpstr>ماذا تَرَى في الصّورَةِ؟</vt:lpstr>
      <vt:lpstr>PowerPoint Presentation</vt:lpstr>
      <vt:lpstr>PowerPoint Presentation</vt:lpstr>
      <vt:lpstr>PowerPoint Presentation</vt:lpstr>
      <vt:lpstr>أتَمَرَّنُ - نشاطٌ حسّيٌّ حركيّ </vt:lpstr>
      <vt:lpstr>مَشْروعي الصَّغير أَرْبُطُ ما تَعَلّمْتُهُ بالْعالَمِ مِنْ حَوْلي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abi aad</dc:creator>
  <cp:lastModifiedBy>Samia Ghorayeb</cp:lastModifiedBy>
  <cp:revision>85</cp:revision>
  <dcterms:created xsi:type="dcterms:W3CDTF">2019-06-11T11:51:16Z</dcterms:created>
  <dcterms:modified xsi:type="dcterms:W3CDTF">2022-02-27T09:43:38Z</dcterms:modified>
</cp:coreProperties>
</file>