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tags/tag19.xml" ContentType="application/vnd.openxmlformats-officedocument.presentationml.tags+xml"/>
  <Override PartName="/ppt/notesSlides/notesSlide11.xml" ContentType="application/vnd.openxmlformats-officedocument.presentationml.notesSlide+xml"/>
  <Override PartName="/ppt/tags/tag20.xml" ContentType="application/vnd.openxmlformats-officedocument.presentationml.tags+xml"/>
  <Override PartName="/ppt/notesSlides/notesSlide12.xml" ContentType="application/vnd.openxmlformats-officedocument.presentationml.notesSlide+xml"/>
  <Override PartName="/ppt/tags/tag21.xml" ContentType="application/vnd.openxmlformats-officedocument.presentationml.tags+xml"/>
  <Override PartName="/ppt/notesSlides/notesSlide13.xml" ContentType="application/vnd.openxmlformats-officedocument.presentationml.notesSlide+xml"/>
  <Override PartName="/ppt/tags/tag22.xml" ContentType="application/vnd.openxmlformats-officedocument.presentationml.tags+xml"/>
  <Override PartName="/ppt/notesSlides/notesSlide14.xml" ContentType="application/vnd.openxmlformats-officedocument.presentationml.notesSlide+xml"/>
  <Override PartName="/ppt/tags/tag23.xml" ContentType="application/vnd.openxmlformats-officedocument.presentationml.tags+xml"/>
  <Override PartName="/ppt/notesSlides/notesSlide15.xml" ContentType="application/vnd.openxmlformats-officedocument.presentationml.notesSlide+xml"/>
  <Override PartName="/ppt/tags/tag24.xml" ContentType="application/vnd.openxmlformats-officedocument.presentationml.tags+xml"/>
  <Override PartName="/ppt/notesSlides/notesSlide16.xml" ContentType="application/vnd.openxmlformats-officedocument.presentationml.notesSlide+xml"/>
  <Override PartName="/ppt/tags/tag25.xml" ContentType="application/vnd.openxmlformats-officedocument.presentationml.tags+xml"/>
  <Override PartName="/ppt/notesSlides/notesSlide17.xml" ContentType="application/vnd.openxmlformats-officedocument.presentationml.notesSlide+xml"/>
  <Override PartName="/ppt/tags/tag26.xml" ContentType="application/vnd.openxmlformats-officedocument.presentationml.tags+xml"/>
  <Override PartName="/ppt/notesSlides/notesSlide18.xml" ContentType="application/vnd.openxmlformats-officedocument.presentationml.notesSlide+xml"/>
  <Override PartName="/ppt/tags/tag27.xml" ContentType="application/vnd.openxmlformats-officedocument.presentationml.tags+xml"/>
  <Override PartName="/ppt/notesSlides/notesSlide19.xml" ContentType="application/vnd.openxmlformats-officedocument.presentationml.notesSlide+xml"/>
  <Override PartName="/ppt/tags/tag28.xml" ContentType="application/vnd.openxmlformats-officedocument.presentationml.tags+xml"/>
  <Override PartName="/ppt/notesSlides/notesSlide20.xml" ContentType="application/vnd.openxmlformats-officedocument.presentationml.notesSlide+xml"/>
  <Override PartName="/ppt/tags/tag29.xml" ContentType="application/vnd.openxmlformats-officedocument.presentationml.tags+xml"/>
  <Override PartName="/ppt/notesSlides/notesSlide21.xml" ContentType="application/vnd.openxmlformats-officedocument.presentationml.notesSlide+xml"/>
  <Override PartName="/ppt/tags/tag30.xml" ContentType="application/vnd.openxmlformats-officedocument.presentationml.tags+xml"/>
  <Override PartName="/ppt/notesSlides/notesSlide22.xml" ContentType="application/vnd.openxmlformats-officedocument.presentationml.notesSlide+xml"/>
  <Override PartName="/ppt/tags/tag31.xml" ContentType="application/vnd.openxmlformats-officedocument.presentationml.tags+xml"/>
  <Override PartName="/ppt/notesSlides/notesSlide23.xml" ContentType="application/vnd.openxmlformats-officedocument.presentationml.notesSlide+xml"/>
  <Override PartName="/ppt/tags/tag32.xml" ContentType="application/vnd.openxmlformats-officedocument.presentationml.tags+xml"/>
  <Override PartName="/ppt/notesSlides/notesSlide24.xml" ContentType="application/vnd.openxmlformats-officedocument.presentationml.notesSlide+xml"/>
  <Override PartName="/ppt/tags/tag33.xml" ContentType="application/vnd.openxmlformats-officedocument.presentationml.tags+xml"/>
  <Override PartName="/ppt/notesSlides/notesSlide25.xml" ContentType="application/vnd.openxmlformats-officedocument.presentationml.notesSlide+xml"/>
  <Override PartName="/ppt/tags/tag34.xml" ContentType="application/vnd.openxmlformats-officedocument.presentationml.tags+xml"/>
  <Override PartName="/ppt/notesSlides/notesSlide26.xml" ContentType="application/vnd.openxmlformats-officedocument.presentationml.notesSlide+xml"/>
  <Override PartName="/ppt/tags/tag35.xml" ContentType="application/vnd.openxmlformats-officedocument.presentationml.tags+xml"/>
  <Override PartName="/ppt/notesSlides/notesSlide27.xml" ContentType="application/vnd.openxmlformats-officedocument.presentationml.notesSlide+xml"/>
  <Override PartName="/ppt/tags/tag36.xml" ContentType="application/vnd.openxmlformats-officedocument.presentationml.tags+xml"/>
  <Override PartName="/ppt/notesSlides/notesSlide28.xml" ContentType="application/vnd.openxmlformats-officedocument.presentationml.notesSlide+xml"/>
  <Override PartName="/ppt/tags/tag37.xml" ContentType="application/vnd.openxmlformats-officedocument.presentationml.tags+xml"/>
  <Override PartName="/ppt/notesSlides/notesSlide29.xml" ContentType="application/vnd.openxmlformats-officedocument.presentationml.notesSlide+xml"/>
  <Override PartName="/ppt/tags/tag38.xml" ContentType="application/vnd.openxmlformats-officedocument.presentationml.tags+xml"/>
  <Override PartName="/ppt/notesSlides/notesSlide30.xml" ContentType="application/vnd.openxmlformats-officedocument.presentationml.notesSlide+xml"/>
  <Override PartName="/ppt/tags/tag39.xml" ContentType="application/vnd.openxmlformats-officedocument.presentationml.tags+xml"/>
  <Override PartName="/ppt/notesSlides/notesSlide31.xml" ContentType="application/vnd.openxmlformats-officedocument.presentationml.notesSlide+xml"/>
  <Override PartName="/ppt/tags/tag40.xml" ContentType="application/vnd.openxmlformats-officedocument.presentationml.tags+xml"/>
  <Override PartName="/ppt/notesSlides/notesSlide32.xml" ContentType="application/vnd.openxmlformats-officedocument.presentationml.notesSlide+xml"/>
  <Override PartName="/ppt/tags/tag41.xml" ContentType="application/vnd.openxmlformats-officedocument.presentationml.tags+xml"/>
  <Override PartName="/ppt/notesSlides/notesSlide33.xml" ContentType="application/vnd.openxmlformats-officedocument.presentationml.notesSlide+xml"/>
  <Override PartName="/ppt/tags/tag42.xml" ContentType="application/vnd.openxmlformats-officedocument.presentationml.tags+xml"/>
  <Override PartName="/ppt/notesSlides/notesSlide34.xml" ContentType="application/vnd.openxmlformats-officedocument.presentationml.notesSlide+xml"/>
  <Override PartName="/ppt/tags/tag43.xml" ContentType="application/vnd.openxmlformats-officedocument.presentationml.tags+xml"/>
  <Override PartName="/ppt/notesSlides/notesSlide35.xml" ContentType="application/vnd.openxmlformats-officedocument.presentationml.notesSlide+xml"/>
  <Override PartName="/ppt/tags/tag44.xml" ContentType="application/vnd.openxmlformats-officedocument.presentationml.tags+xml"/>
  <Override PartName="/ppt/notesSlides/notesSlide36.xml" ContentType="application/vnd.openxmlformats-officedocument.presentationml.notesSlide+xml"/>
  <Override PartName="/ppt/tags/tag45.xml" ContentType="application/vnd.openxmlformats-officedocument.presentationml.tags+xml"/>
  <Override PartName="/ppt/notesSlides/notesSlide37.xml" ContentType="application/vnd.openxmlformats-officedocument.presentationml.notesSlide+xml"/>
  <Override PartName="/ppt/tags/tag46.xml" ContentType="application/vnd.openxmlformats-officedocument.presentationml.tags+xml"/>
  <Override PartName="/ppt/notesSlides/notesSlide38.xml" ContentType="application/vnd.openxmlformats-officedocument.presentationml.notesSlide+xml"/>
  <Override PartName="/ppt/tags/tag47.xml" ContentType="application/vnd.openxmlformats-officedocument.presentationml.tags+xml"/>
  <Override PartName="/ppt/notesSlides/notesSlide39.xml" ContentType="application/vnd.openxmlformats-officedocument.presentationml.notesSlide+xml"/>
  <Override PartName="/ppt/tags/tag48.xml" ContentType="application/vnd.openxmlformats-officedocument.presentationml.tags+xml"/>
  <Override PartName="/ppt/notesSlides/notesSlide40.xml" ContentType="application/vnd.openxmlformats-officedocument.presentationml.notesSlide+xml"/>
  <Override PartName="/ppt/tags/tag49.xml" ContentType="application/vnd.openxmlformats-officedocument.presentationml.tags+xml"/>
  <Override PartName="/ppt/notesSlides/notesSlide41.xml" ContentType="application/vnd.openxmlformats-officedocument.presentationml.notesSlide+xml"/>
  <Override PartName="/ppt/tags/tag50.xml" ContentType="application/vnd.openxmlformats-officedocument.presentationml.tags+xml"/>
  <Override PartName="/ppt/notesSlides/notesSlide42.xml" ContentType="application/vnd.openxmlformats-officedocument.presentationml.notesSlide+xml"/>
  <Override PartName="/ppt/tags/tag51.xml" ContentType="application/vnd.openxmlformats-officedocument.presentationml.tags+xml"/>
  <Override PartName="/ppt/notesSlides/notesSlide43.xml" ContentType="application/vnd.openxmlformats-officedocument.presentationml.notesSlide+xml"/>
  <Override PartName="/ppt/tags/tag52.xml" ContentType="application/vnd.openxmlformats-officedocument.presentationml.tags+xml"/>
  <Override PartName="/ppt/notesSlides/notesSlide44.xml" ContentType="application/vnd.openxmlformats-officedocument.presentationml.notesSlide+xml"/>
  <Override PartName="/ppt/tags/tag53.xml" ContentType="application/vnd.openxmlformats-officedocument.presentationml.tags+xml"/>
  <Override PartName="/ppt/notesSlides/notesSlide45.xml" ContentType="application/vnd.openxmlformats-officedocument.presentationml.notesSlide+xml"/>
  <Override PartName="/ppt/tags/tag54.xml" ContentType="application/vnd.openxmlformats-officedocument.presentationml.tags+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sldIdLst>
    <p:sldId id="1936" r:id="rId2"/>
    <p:sldId id="1937" r:id="rId3"/>
    <p:sldId id="1938" r:id="rId4"/>
    <p:sldId id="1939" r:id="rId5"/>
    <p:sldId id="1940" r:id="rId6"/>
    <p:sldId id="1941" r:id="rId7"/>
    <p:sldId id="1942" r:id="rId8"/>
    <p:sldId id="1841" r:id="rId9"/>
    <p:sldId id="1943" r:id="rId10"/>
    <p:sldId id="1944" r:id="rId11"/>
    <p:sldId id="1945" r:id="rId12"/>
    <p:sldId id="1946" r:id="rId13"/>
    <p:sldId id="1947" r:id="rId14"/>
    <p:sldId id="1948" r:id="rId15"/>
    <p:sldId id="1949" r:id="rId16"/>
    <p:sldId id="1950" r:id="rId17"/>
    <p:sldId id="1951" r:id="rId18"/>
    <p:sldId id="1952" r:id="rId19"/>
    <p:sldId id="1953" r:id="rId20"/>
    <p:sldId id="1954" r:id="rId21"/>
    <p:sldId id="1955" r:id="rId22"/>
    <p:sldId id="1956" r:id="rId23"/>
    <p:sldId id="1957" r:id="rId24"/>
    <p:sldId id="1958" r:id="rId25"/>
    <p:sldId id="1959" r:id="rId26"/>
    <p:sldId id="1960" r:id="rId27"/>
    <p:sldId id="1961" r:id="rId28"/>
    <p:sldId id="1962" r:id="rId29"/>
    <p:sldId id="1963" r:id="rId30"/>
    <p:sldId id="1964" r:id="rId31"/>
    <p:sldId id="1965" r:id="rId32"/>
    <p:sldId id="1966" r:id="rId33"/>
    <p:sldId id="1967" r:id="rId34"/>
    <p:sldId id="1968" r:id="rId35"/>
    <p:sldId id="1969" r:id="rId36"/>
    <p:sldId id="1970" r:id="rId37"/>
    <p:sldId id="1971" r:id="rId38"/>
    <p:sldId id="1972" r:id="rId39"/>
    <p:sldId id="1973" r:id="rId40"/>
    <p:sldId id="1974" r:id="rId41"/>
    <p:sldId id="1975" r:id="rId42"/>
    <p:sldId id="1976" r:id="rId43"/>
    <p:sldId id="1977" r:id="rId44"/>
    <p:sldId id="1978" r:id="rId45"/>
    <p:sldId id="1979" r:id="rId46"/>
    <p:sldId id="258"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hel.G" initials="F" lastIdx="1" clrIdx="0">
    <p:extLst>
      <p:ext uri="{19B8F6BF-5375-455C-9EA6-DF929625EA0E}">
        <p15:presenceInfo xmlns:p15="http://schemas.microsoft.com/office/powerpoint/2012/main" userId="Fahel.G" providerId="None"/>
      </p:ext>
    </p:extLst>
  </p:cmAuthor>
  <p:cmAuthor id="2" name="Fatima Kammoun" initials="FK" lastIdx="2" clrIdx="1">
    <p:extLst>
      <p:ext uri="{19B8F6BF-5375-455C-9EA6-DF929625EA0E}">
        <p15:presenceInfo xmlns:p15="http://schemas.microsoft.com/office/powerpoint/2012/main" userId="S-1-5-21-748366731-1357122860-3844146377-1656" providerId="AD"/>
      </p:ext>
    </p:extLst>
  </p:cmAuthor>
  <p:cmAuthor id="3" name="Tharwat Abed El Sater" initials="TAES" lastIdx="2" clrIdx="2">
    <p:extLst>
      <p:ext uri="{19B8F6BF-5375-455C-9EA6-DF929625EA0E}">
        <p15:presenceInfo xmlns:p15="http://schemas.microsoft.com/office/powerpoint/2012/main" userId="S::tharwat.abedelsater@qitabi.org::6baf5795-2fa8-499c-92f8-225bd53537d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54000" autoAdjust="0"/>
  </p:normalViewPr>
  <p:slideViewPr>
    <p:cSldViewPr snapToGrid="0">
      <p:cViewPr varScale="1">
        <p:scale>
          <a:sx n="43" d="100"/>
          <a:sy n="43" d="100"/>
        </p:scale>
        <p:origin x="222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F60E18-535B-4FF2-83ED-3A12196F7D8F}" type="datetimeFigureOut">
              <a:rPr lang="en-US" smtClean="0"/>
              <a:t>2/27/2022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F02962-A557-4B3D-BB8E-25D54C939BC4}" type="slidenum">
              <a:rPr lang="en-US" smtClean="0"/>
              <a:t>‹#›</a:t>
            </a:fld>
            <a:endParaRPr lang="en-US"/>
          </a:p>
        </p:txBody>
      </p:sp>
    </p:spTree>
    <p:extLst>
      <p:ext uri="{BB962C8B-B14F-4D97-AF65-F5344CB8AC3E}">
        <p14:creationId xmlns:p14="http://schemas.microsoft.com/office/powerpoint/2010/main" val="1087447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الأهداف:</a:t>
            </a:r>
          </a:p>
          <a:p>
            <a:pPr algn="r" rtl="1"/>
            <a:r>
              <a:rPr lang="ar-LB" dirty="0">
                <a:latin typeface="Adobe Arabic" panose="02040503050201020203" pitchFamily="18" charset="-78"/>
                <a:cs typeface="Adobe Arabic" panose="02040503050201020203" pitchFamily="18" charset="-78"/>
              </a:rPr>
              <a:t>ي</a:t>
            </a:r>
            <a:r>
              <a:rPr lang="ar-SA" dirty="0">
                <a:latin typeface="Adobe Arabic" panose="02040503050201020203" pitchFamily="18" charset="-78"/>
                <a:cs typeface="Adobe Arabic" panose="02040503050201020203" pitchFamily="18" charset="-78"/>
              </a:rPr>
              <a:t>فهم </a:t>
            </a:r>
            <a:r>
              <a:rPr lang="ar-LB" dirty="0">
                <a:latin typeface="Adobe Arabic" panose="02040503050201020203" pitchFamily="18" charset="-78"/>
                <a:cs typeface="Adobe Arabic" panose="02040503050201020203" pitchFamily="18" charset="-78"/>
              </a:rPr>
              <a:t> المتعلّم </a:t>
            </a:r>
            <a:r>
              <a:rPr lang="ar-SA" dirty="0">
                <a:latin typeface="Adobe Arabic" panose="02040503050201020203" pitchFamily="18" charset="-78"/>
                <a:cs typeface="Adobe Arabic" panose="02040503050201020203" pitchFamily="18" charset="-78"/>
              </a:rPr>
              <a:t>النص</a:t>
            </a:r>
            <a:r>
              <a:rPr lang="ar-LB" dirty="0">
                <a:latin typeface="Adobe Arabic" panose="02040503050201020203" pitchFamily="18" charset="-78"/>
                <a:cs typeface="Adobe Arabic" panose="02040503050201020203" pitchFamily="18" charset="-78"/>
              </a:rPr>
              <a:t>ّ</a:t>
            </a:r>
            <a:r>
              <a:rPr lang="ar-SA" dirty="0">
                <a:latin typeface="Adobe Arabic" panose="02040503050201020203" pitchFamily="18" charset="-78"/>
                <a:cs typeface="Adobe Arabic" panose="02040503050201020203" pitchFamily="18" charset="-78"/>
              </a:rPr>
              <a:t> فهمًا مجملًا ثم</a:t>
            </a:r>
            <a:r>
              <a:rPr lang="ar-LB" dirty="0">
                <a:latin typeface="Adobe Arabic" panose="02040503050201020203" pitchFamily="18" charset="-78"/>
                <a:cs typeface="Adobe Arabic" panose="02040503050201020203" pitchFamily="18" charset="-78"/>
              </a:rPr>
              <a:t>ّ</a:t>
            </a:r>
            <a:r>
              <a:rPr lang="ar-SA" dirty="0">
                <a:latin typeface="Adobe Arabic" panose="02040503050201020203" pitchFamily="18" charset="-78"/>
                <a:cs typeface="Adobe Arabic" panose="02040503050201020203" pitchFamily="18" charset="-78"/>
              </a:rPr>
              <a:t> مفص</a:t>
            </a:r>
            <a:r>
              <a:rPr lang="ar-LB" dirty="0">
                <a:latin typeface="Adobe Arabic" panose="02040503050201020203" pitchFamily="18" charset="-78"/>
                <a:cs typeface="Adobe Arabic" panose="02040503050201020203" pitchFamily="18" charset="-78"/>
              </a:rPr>
              <a:t>َّ</a:t>
            </a:r>
            <a:r>
              <a:rPr lang="ar-SA" dirty="0">
                <a:latin typeface="Adobe Arabic" panose="02040503050201020203" pitchFamily="18" charset="-78"/>
                <a:cs typeface="Adobe Arabic" panose="02040503050201020203" pitchFamily="18" charset="-78"/>
              </a:rPr>
              <a:t>لًا.</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يتوقَّع مضمون القصّة من </a:t>
            </a:r>
            <a:r>
              <a:rPr lang="ar-SA" dirty="0">
                <a:latin typeface="Adobe Arabic" panose="02040503050201020203" pitchFamily="18" charset="-78"/>
                <a:cs typeface="Adobe Arabic" panose="02040503050201020203" pitchFamily="18" charset="-78"/>
              </a:rPr>
              <a:t>العنوان والغلاف</a:t>
            </a:r>
            <a:r>
              <a:rPr lang="ar-LB" dirty="0">
                <a:latin typeface="Adobe Arabic" panose="02040503050201020203" pitchFamily="18" charset="-78"/>
                <a:cs typeface="Adobe Arabic" panose="02040503050201020203" pitchFamily="18" charset="-78"/>
              </a:rPr>
              <a:t> مُستخدمًا استراتيجيّة التوقُّع.</a:t>
            </a:r>
          </a:p>
          <a:p>
            <a:pPr algn="r" rtl="1"/>
            <a:r>
              <a:rPr lang="ar-LB" dirty="0">
                <a:latin typeface="Adobe Arabic" panose="02040503050201020203" pitchFamily="18" charset="-78"/>
                <a:cs typeface="Adobe Arabic" panose="02040503050201020203" pitchFamily="18" charset="-78"/>
              </a:rPr>
              <a:t>يتوقّع أحداث النصّ من السِّياق.</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خطوات درس فهم المقروء:</a:t>
            </a:r>
          </a:p>
          <a:p>
            <a:pPr algn="r" rtl="1"/>
            <a:r>
              <a:rPr lang="ar-LB" dirty="0">
                <a:latin typeface="Adobe Arabic" panose="02040503050201020203" pitchFamily="18" charset="-78"/>
                <a:cs typeface="Adobe Arabic" panose="02040503050201020203" pitchFamily="18" charset="-78"/>
              </a:rPr>
              <a:t>ما قبل القراءة:</a:t>
            </a:r>
          </a:p>
          <a:p>
            <a:pPr algn="r" rtl="1"/>
            <a:r>
              <a:rPr lang="ar-LB" dirty="0">
                <a:latin typeface="Adobe Arabic" panose="02040503050201020203" pitchFamily="18" charset="-78"/>
                <a:cs typeface="Adobe Arabic" panose="02040503050201020203" pitchFamily="18" charset="-78"/>
              </a:rPr>
              <a:t>قراءة صورة الدرس وتوقُّع مضمون الدرس.</a:t>
            </a:r>
          </a:p>
          <a:p>
            <a:pPr algn="r" rtl="1"/>
            <a:r>
              <a:rPr lang="ar-LB" dirty="0">
                <a:latin typeface="Adobe Arabic" panose="02040503050201020203" pitchFamily="18" charset="-78"/>
                <a:cs typeface="Adobe Arabic" panose="02040503050201020203" pitchFamily="18" charset="-78"/>
              </a:rPr>
              <a:t>2. في أثناء القراءة: </a:t>
            </a:r>
          </a:p>
          <a:p>
            <a:pPr algn="r" rtl="1"/>
            <a:r>
              <a:rPr lang="ar-LB" dirty="0">
                <a:latin typeface="Adobe Arabic" panose="02040503050201020203" pitchFamily="18" charset="-78"/>
                <a:cs typeface="Adobe Arabic" panose="02040503050201020203" pitchFamily="18" charset="-78"/>
              </a:rPr>
              <a:t>قراءة نموذجيّة من قِبَل المعلِّم/ة للدرس كاملًا ومن ثمّ قراءة مقطعيّة يتخلّلها طرح أسئلة لتوضيح المفردات والمعاني ومضمون الدرس وحثّ المتعلِّمين على التوقُّع من خلال الأحداث وإبداء رأي في الشخصيّات وتحليل الأحداث أو المضمون.</a:t>
            </a:r>
          </a:p>
          <a:p>
            <a:pPr algn="r" rtl="1"/>
            <a:r>
              <a:rPr lang="ar-LB" dirty="0">
                <a:latin typeface="Adobe Arabic" panose="02040503050201020203" pitchFamily="18" charset="-78"/>
                <a:cs typeface="Adobe Arabic" panose="02040503050201020203" pitchFamily="18" charset="-78"/>
              </a:rPr>
              <a:t>3. بعد القراءة:</a:t>
            </a:r>
          </a:p>
          <a:p>
            <a:pPr algn="r" rtl="1"/>
            <a:r>
              <a:rPr lang="ar-LB" dirty="0">
                <a:latin typeface="Adobe Arabic" panose="02040503050201020203" pitchFamily="18" charset="-78"/>
                <a:cs typeface="Adobe Arabic" panose="02040503050201020203" pitchFamily="18" charset="-78"/>
              </a:rPr>
              <a:t>يقرأ المتعلِّمون النصّ مرّة أخرى قراءة صامتة ومن ثمّ يُجيبون عن الأسئلة.</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للمعلم/ـة: </a:t>
            </a:r>
          </a:p>
          <a:p>
            <a:pPr algn="r" rtl="1"/>
            <a:r>
              <a:rPr lang="ar-LB" dirty="0">
                <a:latin typeface="Adobe Arabic" panose="02040503050201020203" pitchFamily="18" charset="-78"/>
                <a:cs typeface="Adobe Arabic" panose="02040503050201020203" pitchFamily="18" charset="-78"/>
              </a:rPr>
              <a:t>في التعليم الحضوري، يمكن للمعلم/ـة تنظيم العمل بشكل ثنائي أو فريقي، خصوصًا أن تحديد عناصر القصة هو تعلم سابق من الصف السابق. </a:t>
            </a:r>
          </a:p>
          <a:p>
            <a:pPr algn="r" rtl="1"/>
            <a:r>
              <a:rPr lang="ar-LB" dirty="0">
                <a:latin typeface="Adobe Arabic" panose="02040503050201020203" pitchFamily="18" charset="-78"/>
                <a:cs typeface="Adobe Arabic" panose="02040503050201020203" pitchFamily="18" charset="-78"/>
              </a:rPr>
              <a:t>يمكن للمعلم/ـة استثمار المعرفة السابقة من أجل التعمق أكثر في تفصيل النصّ، ومن ثم استخلاص الأفكار الرئيسة التي تتضمنها كل فقرة.</a:t>
            </a:r>
          </a:p>
          <a:p>
            <a:pPr algn="r" rtl="1"/>
            <a:r>
              <a:rPr lang="ar-LB" dirty="0">
                <a:latin typeface="Adobe Arabic" panose="02040503050201020203" pitchFamily="18" charset="-78"/>
                <a:cs typeface="Adobe Arabic" panose="02040503050201020203" pitchFamily="18" charset="-78"/>
              </a:rPr>
              <a:t>يشدد المعلم/ـة على اهتمام القارئ بكل أجزاء النص التي ستوفّر معلومات أكثر تفصيلاً تفيد في فهم أعمق للقصة، وتفيد في تحديد بنية النصّ وتحليل عناصرها.  </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معلومات إضافية: </a:t>
            </a:r>
          </a:p>
          <a:p>
            <a:pPr algn="r" rtl="1"/>
            <a:r>
              <a:rPr lang="ar-LB" dirty="0">
                <a:latin typeface="Adobe Arabic" panose="02040503050201020203" pitchFamily="18" charset="-78"/>
                <a:cs typeface="Adobe Arabic" panose="02040503050201020203" pitchFamily="18" charset="-78"/>
              </a:rPr>
              <a:t>ما هو "نوع النص"؟ </a:t>
            </a:r>
          </a:p>
          <a:p>
            <a:pPr algn="r" rtl="1"/>
            <a:r>
              <a:rPr lang="ar-LB" dirty="0">
                <a:latin typeface="Adobe Arabic" panose="02040503050201020203" pitchFamily="18" charset="-78"/>
                <a:cs typeface="Adobe Arabic" panose="02040503050201020203" pitchFamily="18" charset="-78"/>
              </a:rPr>
              <a:t>"النوع – </a:t>
            </a:r>
            <a:r>
              <a:rPr lang="en-US" dirty="0">
                <a:latin typeface="Adobe Arabic" panose="02040503050201020203" pitchFamily="18" charset="-78"/>
                <a:cs typeface="Adobe Arabic" panose="02040503050201020203" pitchFamily="18" charset="-78"/>
              </a:rPr>
              <a:t>Genre</a:t>
            </a:r>
            <a:r>
              <a:rPr lang="ar-LB" dirty="0">
                <a:latin typeface="Adobe Arabic" panose="02040503050201020203" pitchFamily="18" charset="-78"/>
                <a:cs typeface="Adobe Arabic" panose="02040503050201020203" pitchFamily="18" charset="-78"/>
              </a:rPr>
              <a:t> " هو شكل النصّ الذي يستخدم بنية معينة تتضمن صيغة أدبية محدّدة </a:t>
            </a:r>
            <a:r>
              <a:rPr lang="en-US" dirty="0">
                <a:latin typeface="Adobe Arabic" panose="02040503050201020203" pitchFamily="18" charset="-78"/>
                <a:cs typeface="Adobe Arabic" panose="02040503050201020203" pitchFamily="18" charset="-78"/>
              </a:rPr>
              <a:t>(Duke &amp; Purcell-Gates, 2003). </a:t>
            </a:r>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منذ السنوات الابتدائية الأساسية، يحتاج المتعلّمون إلى  أن يعرفوا أنّه توجد أنواع مختلفة من النصوص، وأن ّكلّ نوع له "بنية أدبيّة". </a:t>
            </a:r>
          </a:p>
          <a:p>
            <a:pPr algn="r" rtl="1"/>
            <a:r>
              <a:rPr lang="ar-LB" dirty="0">
                <a:latin typeface="Adobe Arabic" panose="02040503050201020203" pitchFamily="18" charset="-78"/>
                <a:cs typeface="Adobe Arabic" panose="02040503050201020203" pitchFamily="18" charset="-78"/>
              </a:rPr>
              <a:t>من الممكن، لا بل من الواجب أن يتعلّم كلّ متعلم ناشئ أن السرد القصصي يخبر قصّة، وأن النصّ التفسيري العلميّ يهدف إلى تقديم المعلومات والحقائق. إنّ استخدام عبارة "نوع النص" إضافة إلى تعليم البنية الخاصّة بكل نوع مفيد جدًا للمتعلمين لتنظيم معارفهم حول اللغة، وليستخدموا العبارات المناسبة عندما يتحدّثون عن ملاحظاتهم حول النصوص التي يقرأونها. </a:t>
            </a:r>
          </a:p>
          <a:p>
            <a:pPr algn="r" rtl="1"/>
            <a:r>
              <a:rPr lang="ar-LB" dirty="0">
                <a:latin typeface="Adobe Arabic" panose="02040503050201020203" pitchFamily="18" charset="-78"/>
                <a:cs typeface="Adobe Arabic" panose="02040503050201020203" pitchFamily="18" charset="-78"/>
              </a:rPr>
              <a:t>عندما نحلّل "بنية" أي نصّ من النصوص الأدبيّة فإننا نحدد:</a:t>
            </a:r>
          </a:p>
          <a:p>
            <a:pPr algn="r" rtl="1"/>
            <a:r>
              <a:rPr lang="ar-LB" dirty="0">
                <a:latin typeface="Adobe Arabic" panose="02040503050201020203" pitchFamily="18" charset="-78"/>
                <a:cs typeface="Adobe Arabic" panose="02040503050201020203" pitchFamily="18" charset="-78"/>
              </a:rPr>
              <a:t> البنية الفنيّة للنصّ: أي تحديد نوع النصّ، واستعراض عناصره الفنية. </a:t>
            </a:r>
          </a:p>
          <a:p>
            <a:pPr algn="r" rtl="1"/>
            <a:r>
              <a:rPr lang="ar-LB" dirty="0">
                <a:latin typeface="Adobe Arabic" panose="02040503050201020203" pitchFamily="18" charset="-78"/>
                <a:cs typeface="Adobe Arabic" panose="02040503050201020203" pitchFamily="18" charset="-78"/>
              </a:rPr>
              <a:t> بنية المعنى للنصّ: أي تحديد موضوع النصّ، العواطف، والمحتوى والبيئة. </a:t>
            </a:r>
          </a:p>
          <a:p>
            <a:pPr algn="r" rtl="1"/>
            <a:endParaRPr lang="ar-LB"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9663939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 قَبْلَ أَيّامٍ، انْتَهى عُمّالُ الْمَزْرَعَةِ من قِطافِ الْإِجّاصِ وَالدُّرّاقِ وَالتُّفّاحِ، بَعْضُهُ اسْتُهْلِكَ في  الْأسْواقِ الْمحَلِّيَّةِ وَبَعْضُهُ الْآخَرُ عُبِّئَ لِيُصَدَّرَ إِلى الْخارِجِ، وَما تَبَقّى وُضِّبَ في عِنايَةٍ في الصَّناديقِ الْخَشَبِيَّةِ، لِيُحْفَظَ في الْبَرّاداتِ لِلْفُصولِ اللّاحِقَةِ...</a:t>
            </a:r>
          </a:p>
          <a:p>
            <a:pPr algn="r" rtl="1"/>
            <a:endParaRPr lang="en-US" dirty="0">
              <a:latin typeface="Adobe Arabic" panose="02040503050201020203" pitchFamily="18" charset="-78"/>
              <a:cs typeface="Adobe Arabic" panose="02040503050201020203" pitchFamily="18" charset="-78"/>
            </a:endParaRP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في أثناء قراءة ِهذه الشريحة،  إنْ كانَ هنالك توقعٌ صَحيحٌ من توقُّعاتِ التلامذة المكتوبةِ على اللّوحِ، أشيروا الى التّوقّع ِ وقولوا: " أحسنتم! هذا التوقّعُ صحيحٌ.</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2096946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قِراءَةُ الشَّريحَةِ كَما هِيَ. </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2561903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قِراءَةُ الشَّريحَةِ كَما هِيَ. </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10394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وَحْدَها دَوالي الْعِنَبِ ظَلَّتْ مزُدْانَةً بِعَناقيدِها الذَّهَبِيَّةِ أَوِ الْخَمْرِيَّةِ، تَتَأَلَّقُ تحْتَ نورِ الشَّمْسِ. أَمّا أَوْراقُها فَراحَتْ تُوَدِّعُ عَناقيدَها الْمَرْفوعَةَ عالِيًا، وَتَتَساقَطُ تِباعًا بَعْضُها فَوْقَ بَعْضِها الآخَرِ، أَوْ يَحْمِلُها الْهَواءُ إِلى الْقَنَواتِ الرَّطْبَةِ حَيْثُ تَرْقُدُ في أَمانٍ...</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في أثناء قراءة ِهذه الشريحة،  إنْ كانَ هنالك توقعٌ صَحيحٌ من توقُّعاتِ التلامذة المكتوبةِ على اللّوحِ، أشيروا الى التّوقّع ِ وقولوا: " أحْسَنتُم! هذا التوقّعُ صحيحٌ.</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4042143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p>
          <a:p>
            <a:pPr algn="r" rtl="1"/>
            <a:r>
              <a:rPr lang="ar-LB" dirty="0">
                <a:latin typeface="Adobe Arabic" panose="02040503050201020203" pitchFamily="18" charset="-78"/>
                <a:cs typeface="Adobe Arabic" panose="02040503050201020203" pitchFamily="18" charset="-78"/>
              </a:rPr>
              <a:t>اختاروا الصورة التي تُمَثِّلُ الْعِبارَةَ "يَحْمِلُها الْهَواءُ إِلى الْقَنَواتِ الرَّطْبَةِ حَيْثُ تَرْقُدُ في أَمانٍ..."؟</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الإجابة الصحيحة هي الصورة الثانية</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38C9AF-50A7-4C61-B6F4-71F6AA653D5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269624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صَفَّقَ أَبو مَنْصورٍ وَنادى أَوْلادَهُ الْأَرْبَعَةَ قائِلًا:</a:t>
            </a:r>
            <a:r>
              <a:rPr lang="en-US" dirty="0">
                <a:latin typeface="Adobe Arabic" panose="02040503050201020203" pitchFamily="18" charset="-78"/>
                <a:cs typeface="Adobe Arabic" panose="02040503050201020203" pitchFamily="18" charset="-78"/>
              </a:rPr>
              <a:t> </a:t>
            </a:r>
            <a:r>
              <a:rPr lang="ar-LB" dirty="0">
                <a:latin typeface="Adobe Arabic" panose="02040503050201020203" pitchFamily="18" charset="-78"/>
                <a:cs typeface="Adobe Arabic" panose="02040503050201020203" pitchFamily="18" charset="-78"/>
              </a:rPr>
              <a:t>"لَقَدْ ساعَدْتُمْ في عَمَلِيَّةِ قِطافِ الْفاكِهَةِ...لكِنّ </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دَوْرَكُمُ الْحَقيقِيَّ قَدْ حانَ الْآنَ". صاحَ الْإِخْوَةُ بِصَوْتٍ واحِدٍ..."ما هُوَ دَوْرُنا الْحَقيقيُّ هذا؟".</a:t>
            </a:r>
          </a:p>
          <a:p>
            <a:pPr algn="r" rtl="1"/>
            <a:r>
              <a:rPr lang="ar-LB" dirty="0">
                <a:latin typeface="Adobe Arabic" panose="02040503050201020203" pitchFamily="18" charset="-78"/>
                <a:cs typeface="Adobe Arabic" panose="02040503050201020203" pitchFamily="18" charset="-78"/>
              </a:rPr>
              <a:t>"...دَوْرُكُمْ تَجْميعُ الْأَوْراقِ الْمُتَساقِطَةِ عَنْ أُمَّهاتِها الْأَشْجارِ، في أَكْوامٍ مُتَباعِدَةٍ، ثُمَّ يَجْري طَمْرُها في الْأَرْضِ لِتَتَحَوَّلَ إِلى سَمادٍ يَكونُ غِذاءَ النَّباتاتِ الْمُفَضَّلَ".</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في أثناء قراءة ِهذه الشريحة،  إن كانَ هنالك توقعٌ صَحيحٌ من توقُّعاتِ التلامذة المكتوبةِ على اللّوحِ، أشيروا الى التّوقّعِ وقولوا: " أحسنتم! هذا التوقّعُ صحيحٌ.</a:t>
            </a:r>
          </a:p>
          <a:p>
            <a:pPr algn="r" rtl="1"/>
            <a:endParaRPr lang="ar-LB"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2346573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قِراءَةُ الشَّريحَةِ كَما هِيَ. </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41124170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قِراءَةُ الشَّريحَةِ كَما هِيَ. </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9903162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قِراءَةُ الشَّريحَةِ كَما هِيَ. </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13674425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حَمَلَ الْإِخْوَةُ الثَّلاثَةُ رُفوشَهُمْ، وَباقي الْمَعَدّاتِ الْمَطْلوبَةِ لِمُهِمَّتِهِمِ الصَّباحِيَّةِ. قَسَّمَ مَنْصور </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الْمَزْرَعَةَ إِلى ثَلاثِ مَناطِقَ، لِكُلٍّ مِنَ الْإِخْوَةِ الثَّلاثَةِ مَنْطَقَتُهُ، وَتَرَكَ مَرْوانَ الصَّغيرَ حُرًّا يَلْعَبُ هُنا وَهُناكَ، حَتّى إِذا أَغْرَتْهُ كومَةُ أَوْراقٍ كَبيرَةِ الْمِساحَةِ، ارْتَمى فَوْقَها، وَراحَ يَسْتَمْتِعُ بِخَشْخَشَةِ الْيابِسِ مِنْ أَوْراقِها، عِنْدَما يَحْتَكُّ بَعْضُها بِبَعْضٍ. وَراقَتْ لَهُ الْمُغامَرَةُ فَمَضى يُجَرِّبُ الْأَكْوامَ، واحِدَةً تِلْوَ الْأُخْرى مِمّا أَغاظَ أَخاهُ فَخاطَبَهُ بِتَوَتُّرٍ: "لا تُبَعْثِرِ الْأَكْوامَ الَّتي تَعِبْنا في تَجْميعِها، اِخْتَرْ تَسْلِيَةً أُخْرَى".</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في أثناء قراءة ِهذه الشريحة،  إنْ كانَ هنالك توقعٌ صَحيحٌ من توقُّعاتِ التلامذة المكتوبةِ على اللّوحِ، أشيروا الى التّوقّع ِ وقولوا: " أحسنتم! هذا التوقّعُ صحيحٌ.</a:t>
            </a:r>
          </a:p>
          <a:p>
            <a:pPr algn="r" rtl="1"/>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  </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284057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طابَ يَوْمُكُمْ يا أَعزّائي! وَأَهْلًا بِكُمْ في صفّ الفهم القرائيّ. </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بعد التّرحيب، يقدّم المعلّم/ة نشاطًا من أنشطة التّعلّم الاجتماعيّ الانفعاليّ المقترحة أو نشاطًا لغويًا ممهّدًا للدّرس الآتي أو مثبتًا لتعلّم سابق. يمكن الاستعانة بالأنشطة المدرجة في حقيبة "بالفصحى أحلى" وغيرها من الموارد التّربويّة.</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بعد انهاء النشاط، يعلن المعلّم/ة هدف الحصّة.</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12549546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قِراءَةُ الشَّريحَةِ كَما هِيَ. </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17638425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قِراءَةُ الشَّريحَةِ كَما هِيَ. </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13493710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كَفَّ مَرْوانُ عَنْ شَيْطَنَتِهِ وَمَضَى يَدورُ حَوْلَ الْأَكْوامِ يَتَأَمَّلُ مُحْتَوَياتِها، وَيَتَلَمَّسُ بَعْضَها.</a:t>
            </a:r>
          </a:p>
          <a:p>
            <a:pPr algn="r" rtl="1"/>
            <a:r>
              <a:rPr lang="en-US" dirty="0">
                <a:latin typeface="Adobe Arabic" panose="02040503050201020203" pitchFamily="18" charset="-78"/>
                <a:cs typeface="Adobe Arabic" panose="02040503050201020203" pitchFamily="18" charset="-78"/>
              </a:rPr>
              <a:t> </a:t>
            </a:r>
            <a:r>
              <a:rPr lang="ar-LB" dirty="0">
                <a:latin typeface="Adobe Arabic" panose="02040503050201020203" pitchFamily="18" charset="-78"/>
                <a:cs typeface="Adobe Arabic" panose="02040503050201020203" pitchFamily="18" charset="-78"/>
              </a:rPr>
              <a:t>وَما لَبَثَتْ أَنْ لَمَعَتْ في رَأْسِهِ خاطِرَةٌ أَفْرَحَتْهُ...</a:t>
            </a:r>
          </a:p>
          <a:p>
            <a:pPr algn="r" rtl="1"/>
            <a:r>
              <a:rPr lang="ar-LB" dirty="0">
                <a:latin typeface="Adobe Arabic" panose="02040503050201020203" pitchFamily="18" charset="-78"/>
                <a:cs typeface="Adobe Arabic" panose="02040503050201020203" pitchFamily="18" charset="-78"/>
              </a:rPr>
              <a:t>اِقْتَرَبَ مِنْ كَوْمَةٍ كَبيرَةٍ وَبِنَظَراتٍ مُدَقِّقَةٍ راحَ يَخْتارُ الْأَوْراقَ الْغَريبَةَ وَالزّاهِيَةَ، وَالْأَوْراقَ الْمُتَجانِسَةَ شَكْلًا ولَوْنًا... وَكَمْ بَهَرَتْهُ تِلْكَ الْأَلْوانُ الْخَريفِيَّةُ بَيْنَ الْبُنِّيِّ وَالْبُرْتُقالِيِّ، وَالْأَصْفَرِ وَالتِّبْنِيِّ، وَكَيْفَ اجْتَمَعَ في بَعْضِها لَوْنانِ أَوْ ثَلاثَةٌ!</a:t>
            </a:r>
            <a:endParaRPr lang="en-US" dirty="0">
              <a:latin typeface="Adobe Arabic" panose="02040503050201020203" pitchFamily="18" charset="-78"/>
              <a:cs typeface="Adobe Arabic" panose="02040503050201020203" pitchFamily="18" charset="-78"/>
            </a:endParaRP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في أثناء قراءة هذه الشريحة،  إنْ كانَ هنالك توقعٌ صَحيحٌ من توقُّعاتِ التلامذة المكتوبةِ على اللّوحِ، أشيروا الى التّوقّعِ  وقولوا: " أحسنتم! هذا التوقّعُ صحيحٌ.</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  </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22970456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قِراءَةُ الشَّريحَةِ كَما هِيَ. </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1041040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 وَتَحَرَّكَ خَيالُ مَرْوان، فَراحَ يُلَمْلِمُ بِرِفْقٍ وَتَأَنٍّ، مِنْ هُنا وَرَقَةً غَريبَةً وَمِنْ هُناكَ زَهْرَةً بَرِّيَّةً زاهِيَةَ اللَّوْنِ... وَنَسِيَ نفْسَهُ وَهُوَ يَنْتَقي مِنْ أَكْوامِ الْأَوْراقِ الْأَجْمَلَ وَالْأَكْثَرَ نَدْرَةً، يَضُمُّها إِلى مَجْموعَتِهِ الْمُخْتارَةِ...</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ما الَّذي يَدورُ في خَاطِرِ مَرْوان؟ لِماذا يَجْمَعُ هذِهِ الْأَوْراقَ الْغَريبَةَ وَالْجَميلَةَ؟ فَكِّروا قَليلًا؟ ماذا تَتَوَقَّعونَ؟</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في أثناء قراءة هذه الشريحة،  إنْ كانَ هنالك توقعٌ صَحيحٌ من توقُّعاتِ التلامذة المكتوبةِ على اللّوحِ، أشيروا الى التّوقّع ِ وقولوا: " أحسنتم! هذا التوقّعُ صحيحٌ.</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  </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923929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 في الْمَزْرَعَةِ أَنْهى الْإِخْوَةُ الْمَهَمَّةَ الْمَوْكولَةَ إِلَيْهِمْ، جَمَعوا الْأَوْراقَ الْخَريفِيَّةَ في أَكْوامٍ، ثُمَّ حَفَروا حُفَرًا عميقَةً دَفَنوا فيها الْأَوْراقَ، وَذَرّوا عَلَيْها التُّرابَ لِتُمْسِيَ بَعْدَ فَصْلِ الشِّتاءِ الْمُقْبِلِ، سَمادًا صالِحًا يُفْرَدُ عِنْدَ َمَغارِسِ النَّباتاتِ وَالْوُرودِ في الْحَديقَةِ...</a:t>
            </a:r>
          </a:p>
          <a:p>
            <a:pPr algn="r" rtl="1"/>
            <a:r>
              <a:rPr lang="ar-LB" dirty="0">
                <a:latin typeface="Adobe Arabic" panose="02040503050201020203" pitchFamily="18" charset="-78"/>
                <a:cs typeface="Adobe Arabic" panose="02040503050201020203" pitchFamily="18" charset="-78"/>
              </a:rPr>
              <a:t>أمّا مروان فقد أقفلَ بابَ غُرْفَتِهِ مِنَ الدّاخِلِ، وَأَخَذَ يَنْشُرُ أَوْراقَهُ عَلى الطّاوِلَةِ. غَرِقَ ساعاتٍ في تَنْسيقِها وَتَحْويلِها إِلى لَوْحاتٍ فنِّيَّةٍ مُتَجانِسَةِ الْأَشْكالِ وَالْأَلْوانِ.</a:t>
            </a:r>
            <a:endParaRPr lang="en-US" dirty="0">
              <a:latin typeface="Adobe Arabic" panose="02040503050201020203" pitchFamily="18" charset="-78"/>
              <a:cs typeface="Adobe Arabic" panose="02040503050201020203" pitchFamily="18" charset="-78"/>
            </a:endParaRP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لِماذا يَجْمَعُ مَرْوانٌ الْأَوْراقَ الْغَريبَةَ وَالْجَميلَةَ؟ </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في أثناء قراءة ِهذه الشريحة،  إن كانَ هنالك توقعٌ صَحيحٌ من توقُّعاتِ التلامذة المكتوبةِ على اللّوحِ، أشيروا الى التّوقّع ِ وقولوا: " أحسنتم! هذا التوقّعُ صحيحٌ.</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  </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23219610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قِراءَةُ الشَّريحَةِ كَما هِيَ. </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في أثناء قراءة ِهذه الشريحة،  إنْ كانَ هنالك توقعٌ صَحيحٌ من توقُّعاتِ التلامذة المكتوبةِ على اللّوحِ، أشيروا الى التّوقّع ِ وقولوا: " أحسنتمْ! هذا التوقّعُ صحيحٌ.</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  </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18742030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dirty="0">
                <a:cs typeface="Adobe Arabic" panose="02040503050201020203" pitchFamily="18" charset="-78"/>
              </a:rPr>
              <a:t>قِراءَةُ الشَّريحَةِ كَما هِيَ. </a:t>
            </a:r>
            <a:endParaRPr lang="en-US" dirty="0"/>
          </a:p>
          <a:p>
            <a:pPr algn="r" rtl="1"/>
            <a:r>
              <a:rPr lang="ar-LB" dirty="0">
                <a:cs typeface="Adobe Arabic" panose="02040503050201020203" pitchFamily="18" charset="-78"/>
              </a:rPr>
              <a:t>الاجابة الصحيحة هي الصورة الاولى</a:t>
            </a:r>
            <a:endParaRPr lang="en-US" dirty="0"/>
          </a:p>
          <a:p>
            <a:pPr algn="r" rtl="1"/>
            <a:endParaRPr lang="en-US" dirty="0"/>
          </a:p>
          <a:p>
            <a:pPr algn="r" rtl="1"/>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38C9AF-50A7-4C61-B6F4-71F6AA653D5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448021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ستقرأون النصّ الآن قراءة صامتة بهدف الإجابة عن بعض الأسئلة. أريدكم أن تفكِّروا بالزمان، والمكان الذي تحدث فيه القصّة: أين يوجد الأولاد؟ في أي زمان تحدث القصّة؟ ومن الشخصيّات ؟ومن الشخصيّة الرئيسة في هذه القصّة؟ </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وقت انتظار للقراءة الصامتة.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420174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قِراءَةُ الشَّريحَةِ كَما هِيَ</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1916667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تُقرأ هذه القصّة في الصّفّ أو في جلسة متزامنة على مراحل حيث يمكنكم قراءة صفحتين في اليوم الواحد وتكملون القراءة في اليوم التالي وهكذا حتى انتهاء القصّة. حاولوا أن توزّعوا القصّة على أسبوع تعليميّ.</a:t>
            </a:r>
          </a:p>
          <a:p>
            <a:pPr algn="r" rtl="1"/>
            <a:r>
              <a:rPr lang="ar-LB" dirty="0">
                <a:latin typeface="Adobe Arabic" panose="02040503050201020203" pitchFamily="18" charset="-78"/>
                <a:cs typeface="Adobe Arabic" panose="02040503050201020203" pitchFamily="18" charset="-78"/>
              </a:rPr>
              <a:t> يمكنكم الاستعانة بملف القراءة الجهريّة لاختيار قصّة مناسبة من أجل تقديم استراتيجيّة من استراتيجيات الفهم القرائي المناسبة لكلّ محور من المحاور.</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5"/>
          </p:nvPr>
        </p:nvSpPr>
        <p:spPr/>
        <p:txBody>
          <a:bodyPr/>
          <a:lstStyle/>
          <a:p>
            <a:fld id="{D6EA0756-4184-4129-9573-976A65A526AA}" type="slidenum">
              <a:rPr lang="en-US" smtClean="0"/>
              <a:t>3</a:t>
            </a:fld>
            <a:endParaRPr lang="en-US"/>
          </a:p>
        </p:txBody>
      </p:sp>
    </p:spTree>
    <p:extLst>
      <p:ext uri="{BB962C8B-B14F-4D97-AF65-F5344CB8AC3E}">
        <p14:creationId xmlns:p14="http://schemas.microsoft.com/office/powerpoint/2010/main" val="31365154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والآن أريدكم أن تفكِّروا بشجرة العنب: اسمها، وكيف وصفها الكاتب. </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وقت انتظار للقراءة الصامتة.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64210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أَعِدْ تَرْتيبَ العِبارات الآتية لِتَصِفَ شَجَرَةَ الْعِنَبِ: </a:t>
            </a:r>
          </a:p>
          <a:p>
            <a:pPr algn="r" rtl="1"/>
            <a:endParaRPr lang="ar-LB"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1584900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en-US" dirty="0">
                <a:latin typeface="Adobe Arabic" panose="02040503050201020203" pitchFamily="18" charset="-78"/>
                <a:cs typeface="Adobe Arabic" panose="02040503050201020203" pitchFamily="18" charset="-78"/>
              </a:rPr>
              <a:t>.</a:t>
            </a:r>
          </a:p>
          <a:p>
            <a:pPr algn="r" rtl="1"/>
            <a:r>
              <a:rPr lang="ar-LB" dirty="0">
                <a:latin typeface="Adobe Arabic" panose="02040503050201020203" pitchFamily="18" charset="-78"/>
                <a:cs typeface="Adobe Arabic" panose="02040503050201020203" pitchFamily="18" charset="-78"/>
              </a:rPr>
              <a:t>قِراءَةُ الشَّريحَةِ كَما</a:t>
            </a:r>
            <a:r>
              <a:rPr lang="en-US" dirty="0">
                <a:latin typeface="Adobe Arabic" panose="02040503050201020203" pitchFamily="18" charset="-78"/>
                <a:cs typeface="Adobe Arabic" panose="02040503050201020203" pitchFamily="18" charset="-78"/>
              </a:rPr>
              <a:t> </a:t>
            </a:r>
            <a:r>
              <a:rPr lang="ar-LB" dirty="0">
                <a:latin typeface="Adobe Arabic" panose="02040503050201020203" pitchFamily="18" charset="-78"/>
                <a:cs typeface="Adobe Arabic" panose="02040503050201020203" pitchFamily="18" charset="-78"/>
              </a:rPr>
              <a:t>هِيَ.</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16674371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أكملوا القراءة الصامتة، وفكِّروا </a:t>
            </a:r>
            <a:r>
              <a:rPr lang="ar-LB">
                <a:latin typeface="Adobe Arabic" panose="02040503050201020203" pitchFamily="18" charset="-78"/>
                <a:cs typeface="Adobe Arabic" panose="02040503050201020203" pitchFamily="18" charset="-78"/>
              </a:rPr>
              <a:t>بالدور الذي</a:t>
            </a:r>
            <a:r>
              <a:rPr lang="ar-LB" dirty="0">
                <a:latin typeface="Adobe Arabic" panose="02040503050201020203" pitchFamily="18" charset="-78"/>
                <a:cs typeface="Adobe Arabic" panose="02040503050201020203" pitchFamily="18" charset="-78"/>
              </a:rPr>
              <a:t> يقوم </a:t>
            </a:r>
            <a:r>
              <a:rPr lang="ar-LB">
                <a:latin typeface="Adobe Arabic" panose="02040503050201020203" pitchFamily="18" charset="-78"/>
                <a:cs typeface="Adobe Arabic" panose="02040503050201020203" pitchFamily="18" charset="-78"/>
              </a:rPr>
              <a:t>به ا</a:t>
            </a:r>
            <a:r>
              <a:rPr lang="ar-LB" dirty="0">
                <a:latin typeface="Adobe Arabic" panose="02040503050201020203" pitchFamily="18" charset="-78"/>
                <a:cs typeface="Adobe Arabic" panose="02040503050201020203" pitchFamily="18" charset="-78"/>
              </a:rPr>
              <a:t>لأولاد في المزرعة: ما فعلوه حتى الآن، وما يطلبه الوالد ويعتبره الدور الحقيقيَّ لهم. </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38C9AF-50A7-4C61-B6F4-71F6AA653D5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457129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قِراءَةُ الشَّريحَةِ كَما</a:t>
            </a:r>
            <a:r>
              <a:rPr lang="en-US" dirty="0">
                <a:latin typeface="Adobe Arabic" panose="02040503050201020203" pitchFamily="18" charset="-78"/>
                <a:cs typeface="Adobe Arabic" panose="02040503050201020203" pitchFamily="18" charset="-78"/>
              </a:rPr>
              <a:t> </a:t>
            </a:r>
            <a:r>
              <a:rPr lang="ar-LB" dirty="0">
                <a:latin typeface="Adobe Arabic" panose="02040503050201020203" pitchFamily="18" charset="-78"/>
                <a:cs typeface="Adobe Arabic" panose="02040503050201020203" pitchFamily="18" charset="-78"/>
              </a:rPr>
              <a:t>هِيَ.</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6486281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والآن اقرأوا قراءة صامتة واكتشفوا ما فعله مروان بالأوراق اليابسة، ولماذا اغتاظ منه أخوه منصور. </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38C9AF-50A7-4C61-B6F4-71F6AA653D5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829127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قِراءَةُ الشَّريحَةِ كَما</a:t>
            </a:r>
            <a:r>
              <a:rPr lang="en-US" dirty="0">
                <a:latin typeface="Adobe Arabic" panose="02040503050201020203" pitchFamily="18" charset="-78"/>
                <a:cs typeface="Adobe Arabic" panose="02040503050201020203" pitchFamily="18" charset="-78"/>
              </a:rPr>
              <a:t> </a:t>
            </a:r>
            <a:r>
              <a:rPr lang="ar-LB" dirty="0">
                <a:latin typeface="Adobe Arabic" panose="02040503050201020203" pitchFamily="18" charset="-78"/>
                <a:cs typeface="Adobe Arabic" panose="02040503050201020203" pitchFamily="18" charset="-78"/>
              </a:rPr>
              <a:t>هِيَ.</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3478312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قِراءَةُ الشَّريحَةِ كَما</a:t>
            </a:r>
            <a:r>
              <a:rPr lang="en-US" dirty="0">
                <a:latin typeface="Adobe Arabic" panose="02040503050201020203" pitchFamily="18" charset="-78"/>
                <a:cs typeface="Adobe Arabic" panose="02040503050201020203" pitchFamily="18" charset="-78"/>
              </a:rPr>
              <a:t> </a:t>
            </a:r>
            <a:r>
              <a:rPr lang="ar-LB" dirty="0">
                <a:latin typeface="Adobe Arabic" panose="02040503050201020203" pitchFamily="18" charset="-78"/>
                <a:cs typeface="Adobe Arabic" panose="02040503050201020203" pitchFamily="18" charset="-78"/>
              </a:rPr>
              <a:t>هِيَ.</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548176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اقرأوا وفكِّروا بما خطر  لمروان بعدما لعب بالأوراق. </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38C9AF-50A7-4C61-B6F4-71F6AA653D5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1959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قِراءَةُ الشَّريحَةِ كَما</a:t>
            </a:r>
            <a:r>
              <a:rPr lang="en-US" dirty="0">
                <a:latin typeface="Adobe Arabic" panose="02040503050201020203" pitchFamily="18" charset="-78"/>
                <a:cs typeface="Adobe Arabic" panose="02040503050201020203" pitchFamily="18" charset="-78"/>
              </a:rPr>
              <a:t> </a:t>
            </a:r>
            <a:r>
              <a:rPr lang="ar-LB" dirty="0">
                <a:latin typeface="Adobe Arabic" panose="02040503050201020203" pitchFamily="18" charset="-78"/>
                <a:cs typeface="Adobe Arabic" panose="02040503050201020203" pitchFamily="18" charset="-78"/>
              </a:rPr>
              <a:t>هِيَ.</a:t>
            </a:r>
          </a:p>
          <a:p>
            <a:pPr algn="r" rtl="1"/>
            <a:endParaRPr lang="ar-LB"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209632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 1: (قراءة الشريحة كما هي)</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أَهْدافُ الدَّرس: قراءةُ النَّصّ وَالإجابة عَنِ الْأَسْئِلَةِ.</a:t>
            </a:r>
          </a:p>
          <a:p>
            <a:pPr algn="r" rtl="1"/>
            <a:endParaRPr lang="ar-LB"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39145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اقرأ الفقرة وتخيّل نفسك مكان </a:t>
            </a:r>
            <a:r>
              <a:rPr lang="ar-LB">
                <a:latin typeface="Adobe Arabic" panose="02040503050201020203" pitchFamily="18" charset="-78"/>
                <a:cs typeface="Adobe Arabic" panose="02040503050201020203" pitchFamily="18" charset="-78"/>
              </a:rPr>
              <a:t>مروان:</a:t>
            </a:r>
            <a:r>
              <a:rPr lang="ar-LB" dirty="0">
                <a:latin typeface="Adobe Arabic" panose="02040503050201020203" pitchFamily="18" charset="-78"/>
                <a:cs typeface="Adobe Arabic" panose="02040503050201020203" pitchFamily="18" charset="-78"/>
              </a:rPr>
              <a:t> تصوَّر مجموعة الأوراق التي اختارها. </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38C9AF-50A7-4C61-B6F4-71F6AA653D5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96889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38C9AF-50A7-4C61-B6F4-71F6AA653D5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958468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قِراءَةُ الشَّريحَةِ كَما</a:t>
            </a:r>
            <a:r>
              <a:rPr lang="en-US" dirty="0">
                <a:latin typeface="Adobe Arabic" panose="02040503050201020203" pitchFamily="18" charset="-78"/>
                <a:cs typeface="Adobe Arabic" panose="02040503050201020203" pitchFamily="18" charset="-78"/>
              </a:rPr>
              <a:t> </a:t>
            </a:r>
            <a:r>
              <a:rPr lang="ar-LB" dirty="0">
                <a:latin typeface="Adobe Arabic" panose="02040503050201020203" pitchFamily="18" charset="-78"/>
                <a:cs typeface="Adobe Arabic" panose="02040503050201020203" pitchFamily="18" charset="-78"/>
              </a:rPr>
              <a:t>هِيَ.</a:t>
            </a:r>
          </a:p>
          <a:p>
            <a:pPr lvl="2"/>
            <a:endParaRPr lang="ar-L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0781254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قِراءَةُ الشَّريحَةِ كَما هِيَ. </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في أثناء قراءة ِهذه الشريحة،  إنْ كانَ هنالك توقعٌ صَحيحٌ من توقُّعاتِ التلامذة المكتوبةِ على اللّوحِ، أشيروا الى التّوقّع ِ وقولوا: " أحسنتمْ! هذا التوقّعُ صحيحٌ.</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  </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42300188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lvl="2"/>
            <a:r>
              <a:rPr lang="ar-LB" dirty="0"/>
              <a:t>أرْبِطُ بَيْنَ الْعِبارَةِ في الْعمودِ  الأوَّلِ ومُرادِفَتِها في الْعمودِ الثّاني</a:t>
            </a:r>
            <a:r>
              <a:rPr lang="ar-LB"/>
              <a:t>: </a:t>
            </a:r>
            <a:r>
              <a:rPr lang="ar-LB" dirty="0"/>
              <a: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2859521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قِراءَةُ الشَّريحَةِ كَما هِيَ.</a:t>
            </a:r>
            <a:endParaRPr lang="en-US" dirty="0">
              <a:latin typeface="Adobe Arabic" panose="02040503050201020203" pitchFamily="18" charset="-78"/>
              <a:cs typeface="Adobe Arabic" panose="02040503050201020203" pitchFamily="18" charset="-78"/>
            </a:endParaRP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شَجّعوا التلامذة على إبداء رأيهم في النّصّ ودعم  آرائهم بحُجَج مناسبة أيْ أن لا نكتفي بقبول الإِجابة بِنعم أو  بِلا وإنّما نطلب منهم تعليل الإِجابة.</a:t>
            </a:r>
          </a:p>
          <a:p>
            <a:pPr algn="r" rtl="1"/>
            <a:r>
              <a:rPr lang="ar-LB" dirty="0">
                <a:latin typeface="Adobe Arabic" panose="02040503050201020203" pitchFamily="18" charset="-78"/>
                <a:cs typeface="Adobe Arabic" panose="02040503050201020203" pitchFamily="18" charset="-78"/>
              </a:rPr>
              <a:t>ان كنتم تطبِّقون هذا التمرين مع التلامذة في الصفّ،  اُطلبوا إليهم أن يُشكِّلوا فِرَقًا ثنائيّة ويخبرُ بعضُهم بعضًا عن رأيهم في النصّ. نمْذجوا الإِجابة للتلامذة قبل أن </a:t>
            </a:r>
            <a:r>
              <a:rPr lang="ar-LB">
                <a:latin typeface="Adobe Arabic" panose="02040503050201020203" pitchFamily="18" charset="-78"/>
                <a:cs typeface="Adobe Arabic" panose="02040503050201020203" pitchFamily="18" charset="-78"/>
              </a:rPr>
              <a:t>تقسّموهم إلى مجموعات</a:t>
            </a:r>
            <a:r>
              <a:rPr lang="ar-LB" dirty="0">
                <a:latin typeface="Adobe Arabic" panose="02040503050201020203" pitchFamily="18" charset="-78"/>
                <a:cs typeface="Adobe Arabic" panose="02040503050201020203" pitchFamily="18" charset="-78"/>
              </a:rPr>
              <a:t>.</a:t>
            </a:r>
            <a:endParaRPr lang="en-US" dirty="0">
              <a:latin typeface="Adobe Arabic" panose="02040503050201020203" pitchFamily="18" charset="-78"/>
              <a:cs typeface="Adobe Arabic" panose="02040503050201020203" pitchFamily="18" charset="-78"/>
            </a:endParaRPr>
          </a:p>
          <a:p>
            <a:pPr algn="r" rtl="1"/>
            <a:endParaRPr lang="ar-LB"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C467C1-6FB2-4A73-A497-41901D705B27}"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17975608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26C1EC-D7D3-49D9-BBD5-B1B5175A9B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7364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نَصُّ الْيَوْمِ بِعُنْوانِ أَوراقِ الْخَريفِ.</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سَبَقَ وَتَعَلَّمْنا أَنَّ لِكُلِّ نَصٍّ عُنْوانًا وصورة. الْيَوْمَ سنَتَوَقَّعُ مِنَ الْعُنْوانِ وَالصُّورَةِ  مضمون النّصّ لِأَنَّ ذلِكَ يُساعِدُنا في فَهْمِ النَّصِّ.</a:t>
            </a:r>
          </a:p>
          <a:p>
            <a:pPr algn="r" rtl="1"/>
            <a:r>
              <a:rPr lang="ar-LB" dirty="0">
                <a:latin typeface="Adobe Arabic" panose="02040503050201020203" pitchFamily="18" charset="-78"/>
                <a:cs typeface="Adobe Arabic" panose="02040503050201020203" pitchFamily="18" charset="-78"/>
              </a:rPr>
              <a:t>انظروا إلى الصورة، واستخدموا استراتيجيّة "أرى، أعتقد، أتساءل" حتى تتحضَّروا لفهم النص. </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للمعلم/ـة:</a:t>
            </a:r>
          </a:p>
          <a:p>
            <a:pPr algn="r" rtl="1"/>
            <a:r>
              <a:rPr lang="ar-LB" dirty="0">
                <a:latin typeface="Adobe Arabic" panose="02040503050201020203" pitchFamily="18" charset="-78"/>
                <a:cs typeface="Adobe Arabic" panose="02040503050201020203" pitchFamily="18" charset="-78"/>
              </a:rPr>
              <a:t>في التعليم الحضوريّ، يمكن توزيع المتعلّمين في فرق صغيرة والطلب إليهم أن يدرسوا الصورة مستخدمين استراتيجيّة "أرى... أعتقد... أتساءل"، ثم مشاركة ما توصّلوا إلى اكتشافه مع مجموعة التلاميذ في الصفّ. </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180110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r>
              <a:rPr lang="en-US"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الْآنَ، بَعْدَ أَنْ أَنَهَيْنا التَّوَقُّعَ مَنَ الْعنْوانِ وَالصّورَةِ في النَّصِّ، سَأَقْرَأُ لَكُمُ النَّصَّ.</a:t>
            </a:r>
            <a:endParaRPr lang="en-US" dirty="0">
              <a:latin typeface="Adobe Arabic" panose="02040503050201020203" pitchFamily="18" charset="-78"/>
              <a:cs typeface="Adobe Arabic" panose="02040503050201020203" pitchFamily="18" charset="-78"/>
            </a:endParaRPr>
          </a:p>
          <a:p>
            <a:pPr algn="r" rtl="1"/>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لَقَدِ انْتَصَفَ الْخَريفُ، وَمَزْرَعَةُ أَبي مَنْصورٍ في الْبِقاعِ، أَصْبَحَتْ أَشْجارُها عارِيَةً أَوْ شِبْهَ عارِيَةٍ... </a:t>
            </a:r>
            <a:endParaRPr lang="en-US" dirty="0">
              <a:latin typeface="Adobe Arabic" panose="02040503050201020203" pitchFamily="18" charset="-78"/>
              <a:cs typeface="Adobe Arabic" panose="02040503050201020203" pitchFamily="18" charset="-78"/>
            </a:endParaRP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للمعلم/ة:</a:t>
            </a:r>
          </a:p>
          <a:p>
            <a:pPr algn="r" rtl="1"/>
            <a:r>
              <a:rPr lang="ar-LB" dirty="0">
                <a:latin typeface="Adobe Arabic" panose="02040503050201020203" pitchFamily="18" charset="-78"/>
                <a:cs typeface="Adobe Arabic" panose="02040503050201020203" pitchFamily="18" charset="-78"/>
              </a:rPr>
              <a:t>في أثناء قراءة ِهذه الشريحة،  إن كانَ هنالك توقُّعٌ صَحيحٌ من توقُّعاتِ التلامذة المكتوبةِ على اللّوحِ، أشيروا الى التّوقّع ِ وقولوا: " أحسنتم! هذا التوقّعُ صحيحٌ.</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2327518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قِراءَةُ الشَّريحَةِ كَما هِيَ. </a:t>
            </a: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567E13-77E3-49C1-AE2D-684752D4FE24}" type="slidenum">
              <a:rPr kumimoji="0" lang="en-US" sz="1200" b="0" i="0" u="none" strike="noStrike" kern="1200" cap="none" spc="0" normalizeH="0" baseline="0" noProof="0" smtClean="0">
                <a:ln>
                  <a:noFill/>
                </a:ln>
                <a:solidFill>
                  <a:prstClr val="black"/>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dobe Arabic"/>
              <a:ea typeface="+mn-ea"/>
              <a:cs typeface="Adobe Arabic"/>
            </a:endParaRPr>
          </a:p>
        </p:txBody>
      </p:sp>
    </p:spTree>
    <p:extLst>
      <p:ext uri="{BB962C8B-B14F-4D97-AF65-F5344CB8AC3E}">
        <p14:creationId xmlns:p14="http://schemas.microsoft.com/office/powerpoint/2010/main" val="34779185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 1:</a:t>
            </a:r>
          </a:p>
          <a:p>
            <a:pPr algn="r" rtl="1"/>
            <a:r>
              <a:rPr lang="ar-LB" dirty="0">
                <a:latin typeface="Adobe Arabic" panose="02040503050201020203" pitchFamily="18" charset="-78"/>
                <a:cs typeface="Adobe Arabic" panose="02040503050201020203" pitchFamily="18" charset="-78"/>
              </a:rPr>
              <a:t>أَنْظُرُ إلى الخارِطةِ وَأَبْحَثُ عِنْ مِنْطَقَةِ الْبِقاعِ: </a:t>
            </a:r>
          </a:p>
          <a:p>
            <a:pPr algn="r" rtl="1"/>
            <a:r>
              <a:rPr lang="ar-LB" dirty="0">
                <a:latin typeface="Adobe Arabic" panose="02040503050201020203" pitchFamily="18" charset="-78"/>
                <a:cs typeface="Adobe Arabic" panose="02040503050201020203" pitchFamily="18" charset="-78"/>
              </a:rPr>
              <a:t>هل تمكنتم من تحديد موقع محافظة البقاع؟ </a:t>
            </a:r>
          </a:p>
          <a:p>
            <a:pPr algn="r" rtl="1"/>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38C9AF-50A7-4C61-B6F4-71F6AA653D5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67223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pPr algn="r" rtl="1"/>
            <a:r>
              <a:rPr lang="ar-LB" dirty="0">
                <a:latin typeface="Adobe Arabic" panose="02040503050201020203" pitchFamily="18" charset="-78"/>
                <a:cs typeface="Adobe Arabic" panose="02040503050201020203" pitchFamily="18" charset="-78"/>
              </a:rPr>
              <a:t>ت ص:</a:t>
            </a:r>
          </a:p>
          <a:p>
            <a:pPr algn="r" rtl="1"/>
            <a:r>
              <a:rPr lang="ar-LB" dirty="0">
                <a:latin typeface="Adobe Arabic" panose="02040503050201020203" pitchFamily="18" charset="-78"/>
                <a:cs typeface="Adobe Arabic" panose="02040503050201020203" pitchFamily="18" charset="-78"/>
              </a:rPr>
              <a:t>ماذا تعرف عن سهل البقاع؟</a:t>
            </a: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توجيهات للمعلم/ـة:</a:t>
            </a:r>
          </a:p>
          <a:p>
            <a:pPr algn="r" rtl="1"/>
            <a:r>
              <a:rPr lang="ar-LB" dirty="0">
                <a:latin typeface="Adobe Arabic" panose="02040503050201020203" pitchFamily="18" charset="-78"/>
                <a:cs typeface="Adobe Arabic" panose="02040503050201020203" pitchFamily="18" charset="-78"/>
              </a:rPr>
              <a:t>يتضمّن النصّ معلومات قيّمة عن الزراعة في سهل البقاع يمكن البحث عنها وتشاركها، ويمكن أن تتوزّع على المتعلّمين كما يأتي:</a:t>
            </a:r>
          </a:p>
          <a:p>
            <a:pPr algn="r" rtl="1"/>
            <a:r>
              <a:rPr lang="ar-LB" dirty="0">
                <a:latin typeface="Adobe Arabic" panose="02040503050201020203" pitchFamily="18" charset="-78"/>
                <a:cs typeface="Adobe Arabic" panose="02040503050201020203" pitchFamily="18" charset="-78"/>
              </a:rPr>
              <a:t>1- معلومات عن سهل البقاع</a:t>
            </a:r>
          </a:p>
          <a:p>
            <a:pPr algn="r" rtl="1"/>
            <a:r>
              <a:rPr lang="ar-LB" dirty="0">
                <a:latin typeface="Adobe Arabic" panose="02040503050201020203" pitchFamily="18" charset="-78"/>
                <a:cs typeface="Adobe Arabic" panose="02040503050201020203" pitchFamily="18" charset="-78"/>
              </a:rPr>
              <a:t>2- تصدير الفاكهة المزروعة في سهل البقاع: البلاد التي يتمّ التصدير إليها، ووسائل النقل. </a:t>
            </a:r>
          </a:p>
          <a:p>
            <a:pPr algn="r" rtl="1"/>
            <a:r>
              <a:rPr lang="ar-LB" dirty="0">
                <a:latin typeface="Adobe Arabic" panose="02040503050201020203" pitchFamily="18" charset="-78"/>
                <a:cs typeface="Adobe Arabic" panose="02040503050201020203" pitchFamily="18" charset="-78"/>
              </a:rPr>
              <a:t>3- زراعة أشجار الفاكهة وسبل العناية بها: الزراعة العضوية، وأثرها على البيئة (الحيوان والإنسان).</a:t>
            </a:r>
            <a:endParaRPr lang="en-US" dirty="0">
              <a:latin typeface="Adobe Arabic" panose="02040503050201020203" pitchFamily="18" charset="-78"/>
              <a:cs typeface="Adobe Arabic" panose="02040503050201020203" pitchFamily="18" charset="-78"/>
            </a:endParaRPr>
          </a:p>
          <a:p>
            <a:pPr algn="r" rtl="1"/>
            <a:endParaRPr lang="ar-LB"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قبل البدء بقراءة الدرس وشرحه، يتشارك المتعلّمون المعلومات ويناقشونها فتتكوّن لديهم معرفة قبليّة/سابقة تساعدهم على فهم بيئة النصّ ومحتواه. وفي نهاية الدرس، يمكن للمعلّمين العودة إلى الأبحاث وإجراء النقاشات الصفية لاستخلاص ما يأتي: </a:t>
            </a:r>
            <a:endParaRPr lang="en-US" dirty="0">
              <a:latin typeface="Adobe Arabic" panose="02040503050201020203" pitchFamily="18" charset="-78"/>
              <a:cs typeface="Adobe Arabic" panose="02040503050201020203" pitchFamily="18" charset="-78"/>
            </a:endParaRPr>
          </a:p>
          <a:p>
            <a:pPr algn="r" rtl="1"/>
            <a:r>
              <a:rPr lang="ar-LB" dirty="0">
                <a:latin typeface="Adobe Arabic" panose="02040503050201020203" pitchFamily="18" charset="-78"/>
                <a:cs typeface="Adobe Arabic" panose="02040503050201020203" pitchFamily="18" charset="-78"/>
              </a:rPr>
              <a:t>1- تمييز الحقائق الواردة في النص من الأفكار المندرجة ضمن فئة الخيال (الحقائق – الحبكة) </a:t>
            </a:r>
          </a:p>
          <a:p>
            <a:pPr algn="r" rtl="1"/>
            <a:r>
              <a:rPr lang="ar-LB" dirty="0">
                <a:latin typeface="Adobe Arabic" panose="02040503050201020203" pitchFamily="18" charset="-78"/>
                <a:cs typeface="Adobe Arabic" panose="02040503050201020203" pitchFamily="18" charset="-78"/>
              </a:rPr>
              <a:t>2- قيام الكاتب بأبحاث عن الحقائق التي سيسردها في قصّته من أجل الأمانة في تقديم معلومات موثوقة وصحيحة. </a:t>
            </a:r>
          </a:p>
          <a:p>
            <a:pPr algn="r" rtl="1"/>
            <a:r>
              <a:rPr lang="ar-LB" dirty="0">
                <a:latin typeface="Adobe Arabic" panose="02040503050201020203" pitchFamily="18" charset="-78"/>
                <a:cs typeface="Adobe Arabic" panose="02040503050201020203" pitchFamily="18" charset="-78"/>
              </a:rPr>
              <a:t> </a:t>
            </a:r>
          </a:p>
          <a:p>
            <a:pPr algn="r" rtl="1"/>
            <a:r>
              <a:rPr lang="ar-LB" dirty="0">
                <a:latin typeface="Adobe Arabic" panose="02040503050201020203" pitchFamily="18" charset="-78"/>
                <a:cs typeface="Adobe Arabic" panose="02040503050201020203" pitchFamily="18" charset="-78"/>
              </a:rPr>
              <a:t>حقائق عن سهل البقاع:</a:t>
            </a:r>
          </a:p>
          <a:p>
            <a:pPr algn="r" rtl="1"/>
            <a:r>
              <a:rPr lang="ar-LB" dirty="0">
                <a:latin typeface="Adobe Arabic" panose="02040503050201020203" pitchFamily="18" charset="-78"/>
                <a:cs typeface="Adobe Arabic" panose="02040503050201020203" pitchFamily="18" charset="-78"/>
              </a:rPr>
              <a:t>يُشكّل نصف الأراضي الزراعيّة في لبنان، </a:t>
            </a:r>
          </a:p>
          <a:p>
            <a:pPr algn="r" rtl="1"/>
            <a:r>
              <a:rPr lang="ar-LB" dirty="0">
                <a:latin typeface="Adobe Arabic" panose="02040503050201020203" pitchFamily="18" charset="-78"/>
                <a:cs typeface="Adobe Arabic" panose="02040503050201020203" pitchFamily="18" charset="-78"/>
              </a:rPr>
              <a:t>يُزرع في سهل البقاع العديد من المحاصيل، ومنها: الحبوب، والفواكه، والحمضيّاتِ..... </a:t>
            </a:r>
          </a:p>
          <a:p>
            <a:pPr algn="r" rtl="1"/>
            <a:r>
              <a:rPr lang="ar-LB" dirty="0">
                <a:latin typeface="Adobe Arabic" panose="02040503050201020203" pitchFamily="18" charset="-78"/>
                <a:cs typeface="Adobe Arabic" panose="02040503050201020203" pitchFamily="18" charset="-78"/>
              </a:rPr>
              <a:t>يتغذّى من مياه نهر الليطاني. </a:t>
            </a:r>
          </a:p>
          <a:p>
            <a:pPr algn="r" rtl="1"/>
            <a:r>
              <a:rPr lang="ar-LB" dirty="0">
                <a:latin typeface="Adobe Arabic" panose="02040503050201020203" pitchFamily="18" charset="-78"/>
                <a:cs typeface="Adobe Arabic" panose="02040503050201020203" pitchFamily="18" charset="-78"/>
              </a:rPr>
              <a:t>يقع فيه عدد من المدن الرئيسيّة، والتي منها: مدينة زحلة، وتشتهر هذه المدينة بمزارع الكروم. مدينة بعلبك، وتحتوي هذه المدينة على عدد من المواقع الأثريّة الرومانيّة وأهمها "قلعة بعلبك". </a:t>
            </a:r>
            <a:br>
              <a:rPr lang="ar-LB" dirty="0">
                <a:latin typeface="Adobe Arabic" panose="02040503050201020203" pitchFamily="18" charset="-78"/>
                <a:cs typeface="Adobe Arabic" panose="02040503050201020203" pitchFamily="18" charset="-78"/>
              </a:rPr>
            </a:br>
            <a:br>
              <a:rPr lang="ar-LB" dirty="0">
                <a:latin typeface="Adobe Arabic" panose="02040503050201020203" pitchFamily="18" charset="-78"/>
                <a:cs typeface="Adobe Arabic" panose="02040503050201020203" pitchFamily="18" charset="-78"/>
              </a:rPr>
            </a:br>
            <a:endParaRPr lang="en-US" dirty="0">
              <a:latin typeface="Adobe Arabic" panose="02040503050201020203" pitchFamily="18" charset="-78"/>
              <a:cs typeface="Adobe Arabic" panose="02040503050201020203" pitchFamily="18" charset="-7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38C9AF-50A7-4C61-B6F4-71F6AA653D5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541724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أهداف المحور - الشريحة الاولى">
    <p:spTree>
      <p:nvGrpSpPr>
        <p:cNvPr id="1" name=""/>
        <p:cNvGrpSpPr/>
        <p:nvPr/>
      </p:nvGrpSpPr>
      <p:grpSpPr>
        <a:xfrm>
          <a:off x="0" y="0"/>
          <a:ext cx="0" cy="0"/>
          <a:chOff x="0" y="0"/>
          <a:chExt cx="0" cy="0"/>
        </a:xfrm>
      </p:grpSpPr>
      <p:sp>
        <p:nvSpPr>
          <p:cNvPr id="8" name="Rectangle 16">
            <a:extLst>
              <a:ext uri="{FF2B5EF4-FFF2-40B4-BE49-F238E27FC236}">
                <a16:creationId xmlns:a16="http://schemas.microsoft.com/office/drawing/2014/main" id="{E6EECAC4-7BA8-4C4C-B5F5-94CE63C206DC}"/>
              </a:ext>
            </a:extLst>
          </p:cNvPr>
          <p:cNvSpPr>
            <a:spLocks noChangeArrowheads="1"/>
          </p:cNvSpPr>
          <p:nvPr userDrawn="1"/>
        </p:nvSpPr>
        <p:spPr bwMode="gray">
          <a:xfrm>
            <a:off x="7016097" y="946876"/>
            <a:ext cx="3206085" cy="651545"/>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0" marR="0" lvl="0" indent="0" algn="r" defTabSz="914400" rtl="1" eaLnBrk="1" fontAlgn="auto" latinLnBrk="0" hangingPunct="1">
              <a:lnSpc>
                <a:spcPct val="100000"/>
              </a:lnSpc>
              <a:spcBef>
                <a:spcPts val="0"/>
              </a:spcBef>
              <a:spcAft>
                <a:spcPts val="0"/>
              </a:spcAft>
              <a:buClr>
                <a:srgbClr val="5B9BD5">
                  <a:lumMod val="50000"/>
                </a:srgbClr>
              </a:buClr>
              <a:buSzPct val="90000"/>
              <a:buFontTx/>
              <a:buNone/>
              <a:tabLst/>
              <a:defRPr/>
            </a:pPr>
            <a:r>
              <a:rPr kumimoji="0" lang="en-US" sz="4000" b="1" i="0" u="none" strike="noStrike" kern="1200" cap="none" spc="0" normalizeH="0" baseline="0" noProof="0" dirty="0">
                <a:ln>
                  <a:noFill/>
                </a:ln>
                <a:solidFill>
                  <a:srgbClr val="44546A"/>
                </a:solidFill>
                <a:effectLst/>
                <a:uLnTx/>
                <a:uFillTx/>
                <a:latin typeface="Adobe Arabic" panose="02040503050201090203" pitchFamily="18" charset="-78"/>
                <a:ea typeface="+mn-ea"/>
                <a:cs typeface="Adobe Arabic" panose="02040503050201090203" pitchFamily="18" charset="-78"/>
              </a:rPr>
              <a:t> </a:t>
            </a:r>
            <a:r>
              <a:rPr kumimoji="0" lang="ar-LB" sz="4000" b="1" i="0" u="none" strike="noStrike" kern="1200" cap="none" spc="0" normalizeH="0" baseline="0" noProof="0" dirty="0">
                <a:ln>
                  <a:noFill/>
                </a:ln>
                <a:solidFill>
                  <a:srgbClr val="44546A"/>
                </a:solidFill>
                <a:effectLst/>
                <a:uLnTx/>
                <a:uFillTx/>
                <a:latin typeface="Adobe Arabic" panose="02040503050201090203" pitchFamily="18" charset="-78"/>
                <a:ea typeface="+mn-ea"/>
                <a:cs typeface="Adobe Arabic" panose="02040503050201090203" pitchFamily="18" charset="-78"/>
              </a:rPr>
              <a:t>أهداف المحور</a:t>
            </a:r>
            <a:r>
              <a:rPr kumimoji="0" lang="en-US" sz="4000" b="1" i="0" u="none" strike="noStrike" kern="1200" cap="none" spc="0" normalizeH="0" baseline="0" noProof="0" dirty="0">
                <a:ln>
                  <a:noFill/>
                </a:ln>
                <a:solidFill>
                  <a:srgbClr val="44546A"/>
                </a:solidFill>
                <a:effectLst/>
                <a:uLnTx/>
                <a:uFillTx/>
                <a:latin typeface="Adobe Arabic" panose="02040503050201090203" pitchFamily="18" charset="-78"/>
                <a:ea typeface="+mn-ea"/>
                <a:cs typeface="Adobe Arabic" panose="02040503050201090203" pitchFamily="18" charset="-78"/>
              </a:rPr>
              <a:t> </a:t>
            </a:r>
            <a:r>
              <a:rPr kumimoji="0" lang="ar-LB" sz="4000" b="1" i="0" u="none" strike="noStrike" kern="1200" cap="none" spc="0" normalizeH="0" baseline="0" noProof="0" dirty="0">
                <a:ln>
                  <a:noFill/>
                </a:ln>
                <a:solidFill>
                  <a:srgbClr val="44546A"/>
                </a:solidFill>
                <a:effectLst/>
                <a:uLnTx/>
                <a:uFillTx/>
                <a:latin typeface="Adobe Arabic" panose="02040503050201090203" pitchFamily="18" charset="-78"/>
                <a:ea typeface="+mn-ea"/>
                <a:cs typeface="Adobe Arabic" panose="02040503050201090203" pitchFamily="18" charset="-78"/>
              </a:rPr>
              <a:t>التربوية </a:t>
            </a:r>
            <a:endParaRPr kumimoji="0" lang="en-US" sz="1600" b="0" i="0" u="none" strike="noStrike" kern="1200" cap="none" spc="0" normalizeH="0" baseline="0" noProof="0" dirty="0">
              <a:ln>
                <a:noFill/>
              </a:ln>
              <a:solidFill>
                <a:prstClr val="black"/>
              </a:solidFill>
              <a:effectLst/>
              <a:uLnTx/>
              <a:uFillTx/>
              <a:latin typeface="Adobe Arabic" panose="02040503050201090203" pitchFamily="18" charset="-78"/>
              <a:ea typeface="+mn-ea"/>
              <a:cs typeface="Adobe Arabic" panose="02040503050201090203" pitchFamily="18" charset="-78"/>
            </a:endParaRPr>
          </a:p>
        </p:txBody>
      </p:sp>
      <p:sp>
        <p:nvSpPr>
          <p:cNvPr id="3" name="Text Placeholder 2">
            <a:extLst>
              <a:ext uri="{FF2B5EF4-FFF2-40B4-BE49-F238E27FC236}">
                <a16:creationId xmlns:a16="http://schemas.microsoft.com/office/drawing/2014/main" id="{CB023BBC-5ED4-4B8E-A721-FF3BAB7C95CE}"/>
              </a:ext>
            </a:extLst>
          </p:cNvPr>
          <p:cNvSpPr>
            <a:spLocks noGrp="1"/>
          </p:cNvSpPr>
          <p:nvPr>
            <p:ph type="body" sz="quarter" idx="10"/>
          </p:nvPr>
        </p:nvSpPr>
        <p:spPr>
          <a:xfrm>
            <a:off x="1181369" y="2262398"/>
            <a:ext cx="9040813" cy="2951163"/>
          </a:xfrm>
        </p:spPr>
        <p:txBody>
          <a:bodyPr>
            <a:normAutofit/>
          </a:bodyPr>
          <a:lstStyle>
            <a:lvl1pPr algn="r" rtl="1">
              <a:buClr>
                <a:srgbClr val="2F5597"/>
              </a:buClr>
              <a:buFont typeface="Wingdings" panose="05000000000000000000" pitchFamily="2" charset="2"/>
              <a:buChar char="§"/>
              <a:defRPr sz="3200"/>
            </a:lvl1pPr>
            <a:lvl2pPr algn="r" rtl="1">
              <a:defRPr/>
            </a:lvl2pPr>
            <a:lvl3pPr algn="r" rtl="1">
              <a:defRPr/>
            </a:lvl3pPr>
            <a:lvl4pPr algn="r" rtl="1">
              <a:defRPr/>
            </a:lvl4pPr>
            <a:lvl5pPr algn="r" rtl="1">
              <a:defRPr/>
            </a:lvl5pPr>
          </a:lstStyle>
          <a:p>
            <a:pPr lvl="0"/>
            <a:endParaRPr lang="en-US" dirty="0"/>
          </a:p>
        </p:txBody>
      </p:sp>
      <p:pic>
        <p:nvPicPr>
          <p:cNvPr id="6" name="Picture 5">
            <a:extLst>
              <a:ext uri="{FF2B5EF4-FFF2-40B4-BE49-F238E27FC236}">
                <a16:creationId xmlns:a16="http://schemas.microsoft.com/office/drawing/2014/main" id="{438B5B17-ABEB-4EE8-8E8B-63F39778211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a:stretch/>
        </p:blipFill>
        <p:spPr>
          <a:xfrm>
            <a:off x="10789328" y="11985"/>
            <a:ext cx="1402672" cy="1069759"/>
          </a:xfrm>
          <a:prstGeom prst="rect">
            <a:avLst/>
          </a:prstGeom>
        </p:spPr>
      </p:pic>
    </p:spTree>
    <p:custDataLst>
      <p:tags r:id="rId1"/>
    </p:custDataLst>
    <p:extLst>
      <p:ext uri="{BB962C8B-B14F-4D97-AF65-F5344CB8AC3E}">
        <p14:creationId xmlns:p14="http://schemas.microsoft.com/office/powerpoint/2010/main" val="315622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9E340D-D49F-4060-B830-48E207260F1E}" type="slidenum">
              <a:rPr kumimoji="0" lang="en-US" sz="1200" b="0" i="0" u="none" strike="noStrike" kern="1200" cap="none" spc="0" normalizeH="0" baseline="0" noProof="0" smtClean="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Tree>
    <p:extLst>
      <p:ext uri="{BB962C8B-B14F-4D97-AF65-F5344CB8AC3E}">
        <p14:creationId xmlns:p14="http://schemas.microsoft.com/office/powerpoint/2010/main" val="2765142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3874F22B-460D-4DEF-A5C8-777740DC612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6" name="Footer Placeholder 5">
            <a:extLst>
              <a:ext uri="{FF2B5EF4-FFF2-40B4-BE49-F238E27FC236}">
                <a16:creationId xmlns:a16="http://schemas.microsoft.com/office/drawing/2014/main" id="{5BEB8BF6-D33C-4502-9A70-86A5276E89B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7" name="Slide Number Placeholder 6">
            <a:extLst>
              <a:ext uri="{FF2B5EF4-FFF2-40B4-BE49-F238E27FC236}">
                <a16:creationId xmlns:a16="http://schemas.microsoft.com/office/drawing/2014/main" id="{44C6E907-4C4D-4571-8597-C6BEA8ED312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9E340D-D49F-4060-B830-48E207260F1E}" type="slidenum">
              <a:rPr kumimoji="0" lang="en-US" sz="1200" b="0" i="0" u="none" strike="noStrike" kern="1200" cap="none" spc="0" normalizeH="0" baseline="0" noProof="0" smtClean="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Tree>
    <p:custDataLst>
      <p:tags r:id="rId1"/>
    </p:custDataLst>
    <p:extLst>
      <p:ext uri="{BB962C8B-B14F-4D97-AF65-F5344CB8AC3E}">
        <p14:creationId xmlns:p14="http://schemas.microsoft.com/office/powerpoint/2010/main" val="5000353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9E340D-D49F-4060-B830-48E207260F1E}" type="slidenum">
              <a:rPr kumimoji="0" lang="en-US" sz="1200" b="0" i="0" u="none" strike="noStrike" kern="1200" cap="none" spc="0" normalizeH="0" baseline="0" noProof="0" smtClean="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Tree>
    <p:extLst>
      <p:ext uri="{BB962C8B-B14F-4D97-AF65-F5344CB8AC3E}">
        <p14:creationId xmlns:p14="http://schemas.microsoft.com/office/powerpoint/2010/main" val="2506461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9E340D-D49F-4060-B830-48E207260F1E}" type="slidenum">
              <a:rPr kumimoji="0" lang="en-US" sz="1200" b="0" i="0" u="none" strike="noStrike" kern="1200" cap="none" spc="0" normalizeH="0" baseline="0" noProof="0" smtClean="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Tree>
    <p:extLst>
      <p:ext uri="{BB962C8B-B14F-4D97-AF65-F5344CB8AC3E}">
        <p14:creationId xmlns:p14="http://schemas.microsoft.com/office/powerpoint/2010/main" val="33907199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9E340D-D49F-4060-B830-48E207260F1E}" type="slidenum">
              <a:rPr kumimoji="0" lang="en-US" sz="1200" b="0" i="0" u="none" strike="noStrike" kern="1200" cap="none" spc="0" normalizeH="0" baseline="0" noProof="0" smtClean="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Tree>
    <p:extLst>
      <p:ext uri="{BB962C8B-B14F-4D97-AF65-F5344CB8AC3E}">
        <p14:creationId xmlns:p14="http://schemas.microsoft.com/office/powerpoint/2010/main" val="442224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9E340D-D49F-4060-B830-48E207260F1E}" type="slidenum">
              <a:rPr kumimoji="0" lang="en-US" sz="1200" b="0" i="0" u="none" strike="noStrike" kern="1200" cap="none" spc="0" normalizeH="0" baseline="0" noProof="0" smtClean="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Tree>
    <p:extLst>
      <p:ext uri="{BB962C8B-B14F-4D97-AF65-F5344CB8AC3E}">
        <p14:creationId xmlns:p14="http://schemas.microsoft.com/office/powerpoint/2010/main" val="574365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1024128" y="2286001"/>
            <a:ext cx="4754880" cy="3611217"/>
          </a:xfrm>
        </p:spPr>
        <p:txBody>
          <a:bodyPr/>
          <a:lstStyle>
            <a:lvl1pPr>
              <a:defRPr>
                <a:solidFill>
                  <a:schemeClr val="accent1">
                    <a:lumMod val="50000"/>
                  </a:schemeClr>
                </a:solidFill>
              </a:defRPr>
            </a:lvl1pPr>
            <a:lvl2pPr>
              <a:defRPr>
                <a:solidFill>
                  <a:schemeClr val="accent1">
                    <a:lumMod val="75000"/>
                  </a:schemeClr>
                </a:solidFill>
              </a:defRPr>
            </a:lvl2pPr>
            <a:lvl3pPr>
              <a:defRPr>
                <a:solidFill>
                  <a:schemeClr val="accent2">
                    <a:lumMod val="75000"/>
                  </a:schemeClr>
                </a:solidFill>
              </a:defRPr>
            </a:lvl3pPr>
            <a:lvl4pPr>
              <a:defRPr>
                <a:solidFill>
                  <a:schemeClr val="accent3">
                    <a:lumMod val="75000"/>
                  </a:schemeClr>
                </a:solidFill>
              </a:defRPr>
            </a:lvl4pPr>
            <a:lvl5pPr>
              <a:defRPr>
                <a:solidFill>
                  <a:schemeClr val="accent5">
                    <a:lumMod val="7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idx="14"/>
          </p:nvPr>
        </p:nvSpPr>
        <p:spPr>
          <a:xfrm>
            <a:off x="6412285" y="2286001"/>
            <a:ext cx="4754880" cy="3611217"/>
          </a:xfrm>
        </p:spPr>
        <p:txBody>
          <a:bodyPr/>
          <a:lstStyle>
            <a:lvl1pPr>
              <a:defRPr>
                <a:solidFill>
                  <a:schemeClr val="accent1">
                    <a:lumMod val="50000"/>
                  </a:schemeClr>
                </a:solidFill>
              </a:defRPr>
            </a:lvl1pPr>
            <a:lvl2pPr>
              <a:defRPr>
                <a:solidFill>
                  <a:schemeClr val="accent1">
                    <a:lumMod val="75000"/>
                  </a:schemeClr>
                </a:solidFill>
              </a:defRPr>
            </a:lvl2pPr>
            <a:lvl3pPr>
              <a:defRPr>
                <a:solidFill>
                  <a:schemeClr val="accent2">
                    <a:lumMod val="75000"/>
                  </a:schemeClr>
                </a:solidFill>
              </a:defRPr>
            </a:lvl3pPr>
            <a:lvl4pPr>
              <a:defRPr>
                <a:solidFill>
                  <a:schemeClr val="accent3">
                    <a:lumMod val="75000"/>
                  </a:schemeClr>
                </a:solidFill>
              </a:defRPr>
            </a:lvl4pPr>
            <a:lvl5pPr>
              <a:defRPr>
                <a:solidFill>
                  <a:schemeClr val="accent5">
                    <a:lumMod val="7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1024128" y="1139687"/>
            <a:ext cx="10143037" cy="945145"/>
          </a:xfrm>
        </p:spPr>
        <p:txBody>
          <a:bodyPr>
            <a:noAutofit/>
          </a:bodyPr>
          <a:lstStyle>
            <a:lvl1pPr>
              <a:defRPr sz="4000">
                <a:solidFill>
                  <a:schemeClr val="accent1">
                    <a:lumMod val="50000"/>
                  </a:schemeClr>
                </a:solidFill>
              </a:defRPr>
            </a:lvl1pPr>
          </a:lstStyle>
          <a:p>
            <a:r>
              <a:rPr lang="en-US"/>
              <a:t>Click to edit Master title style</a:t>
            </a:r>
            <a:endParaRPr lang="en-US" dirty="0"/>
          </a:p>
        </p:txBody>
      </p:sp>
      <p:sp>
        <p:nvSpPr>
          <p:cNvPr id="11" name="Date Placeholder 3"/>
          <p:cNvSpPr>
            <a:spLocks noGrp="1"/>
          </p:cNvSpPr>
          <p:nvPr>
            <p:ph type="dt" sz="half" idx="10"/>
          </p:nvPr>
        </p:nvSpPr>
        <p:spPr>
          <a:xfrm>
            <a:off x="1024129" y="6200027"/>
            <a:ext cx="2154143" cy="27432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Adobe Arabic"/>
              <a:ea typeface="+mn-ea"/>
              <a:cs typeface="Adobe Arabic"/>
            </a:endParaRPr>
          </a:p>
        </p:txBody>
      </p:sp>
      <p:sp>
        <p:nvSpPr>
          <p:cNvPr id="12" name="Footer Placeholder 4"/>
          <p:cNvSpPr>
            <a:spLocks noGrp="1"/>
          </p:cNvSpPr>
          <p:nvPr>
            <p:ph type="ftr" sz="quarter" idx="11"/>
          </p:nvPr>
        </p:nvSpPr>
        <p:spPr>
          <a:xfrm>
            <a:off x="3659072" y="6196384"/>
            <a:ext cx="5901459" cy="27432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Adobe Arabic"/>
              <a:ea typeface="+mn-ea"/>
              <a:cs typeface="Adobe Arabic"/>
            </a:endParaRPr>
          </a:p>
        </p:txBody>
      </p:sp>
      <p:sp>
        <p:nvSpPr>
          <p:cNvPr id="13" name="Slide Number Placeholder 5"/>
          <p:cNvSpPr>
            <a:spLocks noGrp="1"/>
          </p:cNvSpPr>
          <p:nvPr>
            <p:ph type="sldNum" sz="quarter" idx="12"/>
          </p:nvPr>
        </p:nvSpPr>
        <p:spPr>
          <a:xfrm>
            <a:off x="10536952" y="6334540"/>
            <a:ext cx="630213" cy="27332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200" b="0" i="0" u="none" strike="noStrike" kern="1200" cap="none" spc="0" normalizeH="0" baseline="0" noProof="0" dirty="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Adobe Arabic"/>
              <a:ea typeface="+mn-ea"/>
              <a:cs typeface="Adobe Arabic"/>
            </a:endParaRPr>
          </a:p>
        </p:txBody>
      </p:sp>
    </p:spTree>
    <p:extLst>
      <p:ext uri="{BB962C8B-B14F-4D97-AF65-F5344CB8AC3E}">
        <p14:creationId xmlns:p14="http://schemas.microsoft.com/office/powerpoint/2010/main" val="10474788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Picture down w Right TEXT ">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7397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Title 1"/>
          <p:cNvSpPr>
            <a:spLocks noGrp="1"/>
          </p:cNvSpPr>
          <p:nvPr>
            <p:ph type="title"/>
          </p:nvPr>
        </p:nvSpPr>
        <p:spPr>
          <a:xfrm>
            <a:off x="1024128" y="1139687"/>
            <a:ext cx="10143037" cy="945145"/>
          </a:xfrm>
        </p:spPr>
        <p:txBody>
          <a:bodyPr>
            <a:noAutofit/>
          </a:bodyPr>
          <a:lstStyle>
            <a:lvl1pPr>
              <a:defRPr sz="4000">
                <a:solidFill>
                  <a:schemeClr val="accent1">
                    <a:lumMod val="50000"/>
                  </a:schemeClr>
                </a:solidFill>
              </a:defRPr>
            </a:lvl1pPr>
          </a:lstStyle>
          <a:p>
            <a:r>
              <a:rPr lang="en-US"/>
              <a:t>Click to edit Master title style</a:t>
            </a:r>
            <a:endParaRPr lang="en-US" dirty="0"/>
          </a:p>
        </p:txBody>
      </p:sp>
      <p:sp>
        <p:nvSpPr>
          <p:cNvPr id="7" name="Date Placeholder 3"/>
          <p:cNvSpPr>
            <a:spLocks noGrp="1"/>
          </p:cNvSpPr>
          <p:nvPr>
            <p:ph type="dt" sz="half" idx="10"/>
          </p:nvPr>
        </p:nvSpPr>
        <p:spPr>
          <a:xfrm>
            <a:off x="1024129" y="6200027"/>
            <a:ext cx="2154143" cy="27432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Adobe Arabic"/>
              <a:ea typeface="+mn-ea"/>
              <a:cs typeface="Adobe Arabic"/>
            </a:endParaRPr>
          </a:p>
        </p:txBody>
      </p:sp>
      <p:sp>
        <p:nvSpPr>
          <p:cNvPr id="8" name="Footer Placeholder 4"/>
          <p:cNvSpPr>
            <a:spLocks noGrp="1"/>
          </p:cNvSpPr>
          <p:nvPr>
            <p:ph type="ftr" sz="quarter" idx="11"/>
          </p:nvPr>
        </p:nvSpPr>
        <p:spPr>
          <a:xfrm>
            <a:off x="3659072" y="6196384"/>
            <a:ext cx="5901459" cy="27432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Adobe Arabic"/>
              <a:ea typeface="+mn-ea"/>
              <a:cs typeface="Adobe Arabic"/>
            </a:endParaRPr>
          </a:p>
        </p:txBody>
      </p:sp>
      <p:sp>
        <p:nvSpPr>
          <p:cNvPr id="9" name="Slide Number Placeholder 5"/>
          <p:cNvSpPr>
            <a:spLocks noGrp="1"/>
          </p:cNvSpPr>
          <p:nvPr>
            <p:ph type="sldNum" sz="quarter" idx="12"/>
          </p:nvPr>
        </p:nvSpPr>
        <p:spPr>
          <a:xfrm>
            <a:off x="10536952" y="6334540"/>
            <a:ext cx="630213" cy="27332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200" b="0" i="0" u="none" strike="noStrike" kern="1200" cap="none" spc="0" normalizeH="0" baseline="0" noProof="0" dirty="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Adobe Arabic"/>
              <a:ea typeface="+mn-ea"/>
              <a:cs typeface="Adobe Arabic"/>
            </a:endParaRPr>
          </a:p>
        </p:txBody>
      </p:sp>
      <p:sp>
        <p:nvSpPr>
          <p:cNvPr id="11" name="Picture Placeholder 10"/>
          <p:cNvSpPr>
            <a:spLocks noGrp="1"/>
          </p:cNvSpPr>
          <p:nvPr>
            <p:ph type="pic" sz="quarter" idx="13"/>
          </p:nvPr>
        </p:nvSpPr>
        <p:spPr>
          <a:xfrm>
            <a:off x="7315200" y="2239964"/>
            <a:ext cx="3852333" cy="3736975"/>
          </a:xfrm>
        </p:spPr>
        <p:txBody>
          <a:bodyPr/>
          <a:lstStyle/>
          <a:p>
            <a:r>
              <a:rPr lang="en-US"/>
              <a:t>Click icon to add picture</a:t>
            </a:r>
          </a:p>
        </p:txBody>
      </p:sp>
      <p:sp>
        <p:nvSpPr>
          <p:cNvPr id="12" name="Content Placeholder 2"/>
          <p:cNvSpPr>
            <a:spLocks noGrp="1"/>
          </p:cNvSpPr>
          <p:nvPr>
            <p:ph idx="14"/>
          </p:nvPr>
        </p:nvSpPr>
        <p:spPr>
          <a:xfrm>
            <a:off x="1024128" y="2239964"/>
            <a:ext cx="6043699" cy="3736975"/>
          </a:xfrm>
        </p:spPr>
        <p:txBody>
          <a:bodyPr/>
          <a:lstStyle>
            <a:lvl1pPr>
              <a:defRPr>
                <a:solidFill>
                  <a:schemeClr val="accent1">
                    <a:lumMod val="50000"/>
                  </a:schemeClr>
                </a:solidFill>
              </a:defRPr>
            </a:lvl1pPr>
            <a:lvl2pPr>
              <a:defRPr>
                <a:solidFill>
                  <a:schemeClr val="accent1">
                    <a:lumMod val="75000"/>
                  </a:schemeClr>
                </a:solidFill>
              </a:defRPr>
            </a:lvl2pPr>
            <a:lvl3pPr>
              <a:defRPr>
                <a:solidFill>
                  <a:schemeClr val="accent2">
                    <a:lumMod val="75000"/>
                  </a:schemeClr>
                </a:solidFill>
              </a:defRPr>
            </a:lvl3pPr>
            <a:lvl4pPr>
              <a:defRPr>
                <a:solidFill>
                  <a:schemeClr val="accent3">
                    <a:lumMod val="75000"/>
                  </a:schemeClr>
                </a:solidFill>
              </a:defRPr>
            </a:lvl4pPr>
            <a:lvl5pPr>
              <a:defRPr>
                <a:solidFill>
                  <a:schemeClr val="accent5">
                    <a:lumMod val="7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706356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9E340D-D49F-4060-B830-48E207260F1E}" type="slidenum">
              <a:rPr kumimoji="0" lang="en-US" sz="1200" b="0" i="0" u="none" strike="noStrike" kern="1200" cap="none" spc="0" normalizeH="0" baseline="0" noProof="0" smtClean="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Tree>
    <p:extLst>
      <p:ext uri="{BB962C8B-B14F-4D97-AF65-F5344CB8AC3E}">
        <p14:creationId xmlns:p14="http://schemas.microsoft.com/office/powerpoint/2010/main" val="3285754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شريحة فارغة">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6F289BE-7E1A-427A-94E7-E161F985869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11134236" y="0"/>
            <a:ext cx="1068274" cy="630621"/>
          </a:xfrm>
          <a:prstGeom prst="rect">
            <a:avLst/>
          </a:prstGeom>
        </p:spPr>
      </p:pic>
    </p:spTree>
    <p:custDataLst>
      <p:tags r:id="rId1"/>
    </p:custDataLst>
    <p:extLst>
      <p:ext uri="{BB962C8B-B14F-4D97-AF65-F5344CB8AC3E}">
        <p14:creationId xmlns:p14="http://schemas.microsoft.com/office/powerpoint/2010/main" val="3093205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193074"/>
            <a:ext cx="10515600" cy="497614"/>
          </a:xfrm>
        </p:spPr>
        <p:txBody>
          <a:bodyPr/>
          <a:lstStyle/>
          <a:p>
            <a:r>
              <a:rPr lang="en-US"/>
              <a:t>Click to edit Master title style</a:t>
            </a:r>
          </a:p>
        </p:txBody>
      </p:sp>
      <p:sp>
        <p:nvSpPr>
          <p:cNvPr id="3" name="Content Placeholder 2"/>
          <p:cNvSpPr>
            <a:spLocks noGrp="1"/>
          </p:cNvSpPr>
          <p:nvPr>
            <p:ph idx="1"/>
          </p:nvPr>
        </p:nvSpPr>
        <p:spPr>
          <a:xfrm>
            <a:off x="838200" y="1825625"/>
            <a:ext cx="10515600" cy="39481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7796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شريحة فارغة">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5E55269-41AE-4EEE-9803-B53009A7918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b="3525"/>
          <a:stretch/>
        </p:blipFill>
        <p:spPr>
          <a:xfrm rot="10800000">
            <a:off x="11072090" y="62147"/>
            <a:ext cx="1068274" cy="630621"/>
          </a:xfrm>
          <a:prstGeom prst="rect">
            <a:avLst/>
          </a:prstGeom>
        </p:spPr>
      </p:pic>
    </p:spTree>
    <p:custDataLst>
      <p:tags r:id="rId1"/>
    </p:custDataLst>
    <p:extLst>
      <p:ext uri="{BB962C8B-B14F-4D97-AF65-F5344CB8AC3E}">
        <p14:creationId xmlns:p14="http://schemas.microsoft.com/office/powerpoint/2010/main" val="572949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الاهداف المجالات">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182C7-8C8D-45AA-A838-2754D86137FE}"/>
              </a:ext>
            </a:extLst>
          </p:cNvPr>
          <p:cNvSpPr txBox="1">
            <a:spLocks/>
          </p:cNvSpPr>
          <p:nvPr userDrawn="1"/>
        </p:nvSpPr>
        <p:spPr>
          <a:xfrm>
            <a:off x="7476452" y="1099936"/>
            <a:ext cx="3776631" cy="703596"/>
          </a:xfrm>
          <a:prstGeom prst="rect">
            <a:avLst/>
          </a:prstGeom>
          <a:ln w="1905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r>
              <a:rPr kumimoji="0" lang="ar-LB" sz="4800" b="1" i="0" u="none" strike="noStrike" kern="1200" cap="none" spc="0" normalizeH="0" baseline="0" noProof="0" dirty="0">
                <a:ln>
                  <a:noFill/>
                </a:ln>
                <a:solidFill>
                  <a:srgbClr val="44546A"/>
                </a:solidFill>
                <a:effectLst/>
                <a:uLnTx/>
                <a:uFillTx/>
                <a:latin typeface="Adobe Arabic" panose="02040503050201090203" pitchFamily="18" charset="-78"/>
                <a:ea typeface="+mj-ea"/>
                <a:cs typeface="Adobe Arabic" panose="02040503050201090203" pitchFamily="18" charset="-78"/>
              </a:rPr>
              <a:t>أهـــداف المحور</a:t>
            </a:r>
            <a:endParaRPr kumimoji="0" lang="en-US" sz="4800" b="1" i="0" u="none" strike="noStrike" kern="1200" cap="none" spc="0" normalizeH="0" baseline="0" noProof="0" dirty="0">
              <a:ln>
                <a:noFill/>
              </a:ln>
              <a:solidFill>
                <a:srgbClr val="44546A"/>
              </a:solidFill>
              <a:effectLst/>
              <a:uLnTx/>
              <a:uFillTx/>
              <a:latin typeface="Adobe Arabic" panose="02040503050201090203" pitchFamily="18" charset="-78"/>
              <a:ea typeface="+mj-ea"/>
              <a:cs typeface="Adobe Arabic" panose="02040503050201090203" pitchFamily="18" charset="-78"/>
            </a:endParaRPr>
          </a:p>
        </p:txBody>
      </p:sp>
      <p:sp>
        <p:nvSpPr>
          <p:cNvPr id="3" name="Rectangle 2">
            <a:extLst>
              <a:ext uri="{FF2B5EF4-FFF2-40B4-BE49-F238E27FC236}">
                <a16:creationId xmlns:a16="http://schemas.microsoft.com/office/drawing/2014/main" id="{3CC2E65D-44E6-4139-BE32-D2303E0FA0D5}"/>
              </a:ext>
            </a:extLst>
          </p:cNvPr>
          <p:cNvSpPr>
            <a:spLocks noChangeArrowheads="1"/>
          </p:cNvSpPr>
          <p:nvPr userDrawn="1"/>
        </p:nvSpPr>
        <p:spPr bwMode="auto">
          <a:xfrm>
            <a:off x="4846642" y="2224494"/>
            <a:ext cx="1686708" cy="330862"/>
          </a:xfrm>
          <a:prstGeom prst="rect">
            <a:avLst/>
          </a:prstGeom>
          <a:solidFill>
            <a:schemeClr val="accent3">
              <a:lumMod val="75000"/>
            </a:schemeClr>
          </a:solidFill>
          <a:ln w="9525">
            <a:solidFill>
              <a:schemeClr val="accent3">
                <a:lumMod val="75000"/>
              </a:schemeClr>
            </a:solidFill>
            <a:miter lim="800000"/>
            <a:headEnd/>
            <a:tailEnd/>
          </a:ln>
          <a:effectLst>
            <a:outerShdw blurRad="63500" dist="38099" dir="2700000" algn="ctr" rotWithShape="0">
              <a:schemeClr val="tx1">
                <a:alpha val="74998"/>
              </a:schemeClr>
            </a:outerShdw>
          </a:effectLst>
        </p:spPr>
        <p:txBody>
          <a:bodyPr wrap="none"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Adobe Arabic" panose="02040503050201090203" pitchFamily="18" charset="-78"/>
              <a:ea typeface="+mn-ea"/>
              <a:cs typeface="Adobe Arabic" panose="02040503050201090203" pitchFamily="18" charset="-78"/>
            </a:endParaRPr>
          </a:p>
        </p:txBody>
      </p:sp>
      <p:sp>
        <p:nvSpPr>
          <p:cNvPr id="4" name="Rectangle 20">
            <a:extLst>
              <a:ext uri="{FF2B5EF4-FFF2-40B4-BE49-F238E27FC236}">
                <a16:creationId xmlns:a16="http://schemas.microsoft.com/office/drawing/2014/main" id="{7604597A-B774-4561-95F8-B314B24FD000}"/>
              </a:ext>
            </a:extLst>
          </p:cNvPr>
          <p:cNvSpPr>
            <a:spLocks noChangeArrowheads="1"/>
          </p:cNvSpPr>
          <p:nvPr userDrawn="1"/>
        </p:nvSpPr>
        <p:spPr bwMode="auto">
          <a:xfrm>
            <a:off x="8827558" y="2224494"/>
            <a:ext cx="1686708" cy="330862"/>
          </a:xfrm>
          <a:prstGeom prst="rect">
            <a:avLst/>
          </a:prstGeom>
          <a:solidFill>
            <a:schemeClr val="accent3">
              <a:lumMod val="75000"/>
            </a:schemeClr>
          </a:solidFill>
          <a:ln w="9525">
            <a:solidFill>
              <a:schemeClr val="accent3">
                <a:lumMod val="75000"/>
              </a:schemeClr>
            </a:solidFill>
            <a:miter lim="800000"/>
            <a:headEnd/>
            <a:tailEnd/>
          </a:ln>
          <a:effectLst>
            <a:outerShdw blurRad="63500" dist="38099" dir="2700000" algn="ctr" rotWithShape="0">
              <a:schemeClr val="tx1">
                <a:alpha val="74998"/>
              </a:schemeClr>
            </a:outerShdw>
          </a:effectLst>
        </p:spPr>
        <p:txBody>
          <a:bodyPr wrap="none"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Adobe Arabic" panose="02040503050201090203" pitchFamily="18" charset="-78"/>
              <a:ea typeface="+mn-ea"/>
              <a:cs typeface="Adobe Arabic" panose="02040503050201090203" pitchFamily="18" charset="-78"/>
            </a:endParaRPr>
          </a:p>
        </p:txBody>
      </p:sp>
      <p:sp>
        <p:nvSpPr>
          <p:cNvPr id="5" name="Rectangle 20">
            <a:extLst>
              <a:ext uri="{FF2B5EF4-FFF2-40B4-BE49-F238E27FC236}">
                <a16:creationId xmlns:a16="http://schemas.microsoft.com/office/drawing/2014/main" id="{B97AFAD2-5FD7-4F3B-9473-865D91CC5EB5}"/>
              </a:ext>
            </a:extLst>
          </p:cNvPr>
          <p:cNvSpPr>
            <a:spLocks noChangeArrowheads="1"/>
          </p:cNvSpPr>
          <p:nvPr userDrawn="1"/>
        </p:nvSpPr>
        <p:spPr bwMode="auto">
          <a:xfrm>
            <a:off x="865726" y="2224494"/>
            <a:ext cx="1686708" cy="330862"/>
          </a:xfrm>
          <a:prstGeom prst="rect">
            <a:avLst/>
          </a:prstGeom>
          <a:solidFill>
            <a:schemeClr val="accent3">
              <a:lumMod val="75000"/>
            </a:schemeClr>
          </a:solidFill>
          <a:ln w="9525">
            <a:solidFill>
              <a:schemeClr val="accent3">
                <a:lumMod val="75000"/>
              </a:schemeClr>
            </a:solidFill>
            <a:miter lim="800000"/>
            <a:headEnd/>
            <a:tailEnd/>
          </a:ln>
          <a:effectLst>
            <a:outerShdw blurRad="63500" dist="38099" dir="2700000" algn="ctr" rotWithShape="0">
              <a:schemeClr val="tx1">
                <a:alpha val="74998"/>
              </a:schemeClr>
            </a:outerShdw>
          </a:effectLst>
        </p:spPr>
        <p:txBody>
          <a:bodyPr wrap="none"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Adobe Arabic" panose="02040503050201090203" pitchFamily="18" charset="-78"/>
              <a:ea typeface="+mn-ea"/>
              <a:cs typeface="Adobe Arabic" panose="02040503050201090203" pitchFamily="18" charset="-78"/>
            </a:endParaRPr>
          </a:p>
        </p:txBody>
      </p:sp>
      <p:sp>
        <p:nvSpPr>
          <p:cNvPr id="6" name="Rectangle 16">
            <a:extLst>
              <a:ext uri="{FF2B5EF4-FFF2-40B4-BE49-F238E27FC236}">
                <a16:creationId xmlns:a16="http://schemas.microsoft.com/office/drawing/2014/main" id="{BF8B8E32-B95E-48C7-989C-FD063DEE7852}"/>
              </a:ext>
            </a:extLst>
          </p:cNvPr>
          <p:cNvSpPr>
            <a:spLocks noChangeArrowheads="1"/>
          </p:cNvSpPr>
          <p:nvPr userDrawn="1"/>
        </p:nvSpPr>
        <p:spPr bwMode="gray">
          <a:xfrm>
            <a:off x="210899" y="2755609"/>
            <a:ext cx="2996362" cy="2900852"/>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0" marR="0" lvl="0" indent="0" algn="r" defTabSz="914400" rtl="1" eaLnBrk="1" fontAlgn="auto" latinLnBrk="0" hangingPunct="1">
              <a:lnSpc>
                <a:spcPct val="100000"/>
              </a:lnSpc>
              <a:spcBef>
                <a:spcPts val="0"/>
              </a:spcBef>
              <a:spcAft>
                <a:spcPts val="0"/>
              </a:spcAft>
              <a:buClr>
                <a:srgbClr val="5B9BD5">
                  <a:lumMod val="50000"/>
                </a:srgbClr>
              </a:buClr>
              <a:buSzPct val="90000"/>
              <a:buFont typeface="Wingdings" panose="05000000000000000000" pitchFamily="2" charset="2"/>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90203" pitchFamily="18" charset="-78"/>
              <a:ea typeface="+mn-ea"/>
              <a:cs typeface="Adobe Arabic" panose="02040503050201090203" pitchFamily="18" charset="-78"/>
            </a:endParaRPr>
          </a:p>
        </p:txBody>
      </p:sp>
      <p:sp>
        <p:nvSpPr>
          <p:cNvPr id="7" name="Rectangle 16">
            <a:extLst>
              <a:ext uri="{FF2B5EF4-FFF2-40B4-BE49-F238E27FC236}">
                <a16:creationId xmlns:a16="http://schemas.microsoft.com/office/drawing/2014/main" id="{59FF3EAB-A82A-48F1-9E21-E24BEA283330}"/>
              </a:ext>
            </a:extLst>
          </p:cNvPr>
          <p:cNvSpPr>
            <a:spLocks noChangeArrowheads="1"/>
          </p:cNvSpPr>
          <p:nvPr userDrawn="1"/>
        </p:nvSpPr>
        <p:spPr bwMode="gray">
          <a:xfrm>
            <a:off x="4191815" y="2795891"/>
            <a:ext cx="2996362" cy="2860573"/>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1" u="none" strike="noStrike" kern="1200" cap="none" spc="0" normalizeH="0" baseline="0" noProof="0" dirty="0">
              <a:ln>
                <a:noFill/>
              </a:ln>
              <a:solidFill>
                <a:prstClr val="black"/>
              </a:solidFill>
              <a:effectLst/>
              <a:uLnTx/>
              <a:uFillTx/>
              <a:latin typeface="Adobe Arabic"/>
              <a:ea typeface="+mn-ea"/>
              <a:cs typeface="Adobe Arabic"/>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Arial Narrow" charset="0"/>
              <a:ea typeface="+mn-ea"/>
              <a:cs typeface="Adobe Arabic"/>
            </a:endParaRPr>
          </a:p>
        </p:txBody>
      </p:sp>
      <p:sp>
        <p:nvSpPr>
          <p:cNvPr id="8" name="Rectangle 16">
            <a:extLst>
              <a:ext uri="{FF2B5EF4-FFF2-40B4-BE49-F238E27FC236}">
                <a16:creationId xmlns:a16="http://schemas.microsoft.com/office/drawing/2014/main" id="{857F27A5-37DB-4377-AE85-8CF64AFB6996}"/>
              </a:ext>
            </a:extLst>
          </p:cNvPr>
          <p:cNvSpPr>
            <a:spLocks noChangeArrowheads="1"/>
          </p:cNvSpPr>
          <p:nvPr userDrawn="1"/>
        </p:nvSpPr>
        <p:spPr bwMode="gray">
          <a:xfrm>
            <a:off x="8172731" y="2795890"/>
            <a:ext cx="2996362" cy="2860573"/>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0" marR="0" lvl="0" indent="0" algn="r" defTabSz="914400" rtl="1" eaLnBrk="1" fontAlgn="auto" latinLnBrk="0" hangingPunct="1">
              <a:lnSpc>
                <a:spcPct val="100000"/>
              </a:lnSpc>
              <a:spcBef>
                <a:spcPts val="0"/>
              </a:spcBef>
              <a:spcAft>
                <a:spcPts val="0"/>
              </a:spcAft>
              <a:buClr>
                <a:srgbClr val="5B9BD5">
                  <a:lumMod val="50000"/>
                </a:srgbClr>
              </a:buClr>
              <a:buSzPct val="90000"/>
              <a:buFont typeface="Wingdings" panose="05000000000000000000" pitchFamily="2" charset="2"/>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90203" pitchFamily="18" charset="-78"/>
              <a:ea typeface="+mn-ea"/>
              <a:cs typeface="Adobe Arabic" panose="02040503050201090203" pitchFamily="18" charset="-78"/>
            </a:endParaRPr>
          </a:p>
        </p:txBody>
      </p:sp>
      <p:sp>
        <p:nvSpPr>
          <p:cNvPr id="9" name="Oval 8">
            <a:extLst>
              <a:ext uri="{FF2B5EF4-FFF2-40B4-BE49-F238E27FC236}">
                <a16:creationId xmlns:a16="http://schemas.microsoft.com/office/drawing/2014/main" id="{3853667C-7E56-40CE-AF6C-CFF4A7C59D2B}"/>
              </a:ext>
            </a:extLst>
          </p:cNvPr>
          <p:cNvSpPr/>
          <p:nvPr userDrawn="1"/>
        </p:nvSpPr>
        <p:spPr>
          <a:xfrm>
            <a:off x="10287000" y="2041446"/>
            <a:ext cx="399383" cy="330862"/>
          </a:xfrm>
          <a:prstGeom prst="ellipse">
            <a:avLst/>
          </a:prstGeom>
          <a:solidFill>
            <a:srgbClr val="C0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white"/>
              </a:solidFill>
              <a:effectLst/>
              <a:uLnTx/>
              <a:uFillTx/>
              <a:latin typeface="Adobe Arabic" panose="02040503050201090203" pitchFamily="18" charset="-78"/>
              <a:ea typeface="+mn-ea"/>
              <a:cs typeface="Adobe Arabic" panose="02040503050201090203" pitchFamily="18" charset="-78"/>
            </a:endParaRPr>
          </a:p>
        </p:txBody>
      </p:sp>
      <p:sp>
        <p:nvSpPr>
          <p:cNvPr id="10" name="Oval 9">
            <a:extLst>
              <a:ext uri="{FF2B5EF4-FFF2-40B4-BE49-F238E27FC236}">
                <a16:creationId xmlns:a16="http://schemas.microsoft.com/office/drawing/2014/main" id="{7E003B90-0BD6-4970-9199-BC421AB9A478}"/>
              </a:ext>
            </a:extLst>
          </p:cNvPr>
          <p:cNvSpPr/>
          <p:nvPr userDrawn="1"/>
        </p:nvSpPr>
        <p:spPr>
          <a:xfrm>
            <a:off x="6351659" y="2041446"/>
            <a:ext cx="399383" cy="330862"/>
          </a:xfrm>
          <a:prstGeom prst="ellipse">
            <a:avLst/>
          </a:prstGeom>
          <a:solidFill>
            <a:srgbClr val="C0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white"/>
              </a:solidFill>
              <a:effectLst/>
              <a:uLnTx/>
              <a:uFillTx/>
              <a:latin typeface="Adobe Arabic" panose="02040503050201090203" pitchFamily="18" charset="-78"/>
              <a:ea typeface="+mn-ea"/>
              <a:cs typeface="Adobe Arabic" panose="02040503050201090203" pitchFamily="18" charset="-78"/>
            </a:endParaRPr>
          </a:p>
        </p:txBody>
      </p:sp>
      <p:sp>
        <p:nvSpPr>
          <p:cNvPr id="11" name="Oval 10">
            <a:extLst>
              <a:ext uri="{FF2B5EF4-FFF2-40B4-BE49-F238E27FC236}">
                <a16:creationId xmlns:a16="http://schemas.microsoft.com/office/drawing/2014/main" id="{BC6F92CB-0574-45E7-BAD8-486969388B40}"/>
              </a:ext>
            </a:extLst>
          </p:cNvPr>
          <p:cNvSpPr/>
          <p:nvPr userDrawn="1"/>
        </p:nvSpPr>
        <p:spPr>
          <a:xfrm>
            <a:off x="2438801" y="2071607"/>
            <a:ext cx="399383" cy="330862"/>
          </a:xfrm>
          <a:prstGeom prst="ellipse">
            <a:avLst/>
          </a:prstGeom>
          <a:solidFill>
            <a:srgbClr val="C0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white"/>
              </a:solidFill>
              <a:effectLst/>
              <a:uLnTx/>
              <a:uFillTx/>
              <a:latin typeface="Adobe Arabic" panose="02040503050201090203" pitchFamily="18" charset="-78"/>
              <a:ea typeface="+mn-ea"/>
              <a:cs typeface="Adobe Arabic" panose="02040503050201090203" pitchFamily="18" charset="-78"/>
            </a:endParaRPr>
          </a:p>
        </p:txBody>
      </p:sp>
      <p:sp>
        <p:nvSpPr>
          <p:cNvPr id="28" name="Text Placeholder 27">
            <a:extLst>
              <a:ext uri="{FF2B5EF4-FFF2-40B4-BE49-F238E27FC236}">
                <a16:creationId xmlns:a16="http://schemas.microsoft.com/office/drawing/2014/main" id="{258EF5EE-E3CA-4738-8775-E28BF128538A}"/>
              </a:ext>
            </a:extLst>
          </p:cNvPr>
          <p:cNvSpPr>
            <a:spLocks noGrp="1"/>
          </p:cNvSpPr>
          <p:nvPr>
            <p:ph type="body" sz="quarter" idx="10" hasCustomPrompt="1"/>
          </p:nvPr>
        </p:nvSpPr>
        <p:spPr>
          <a:xfrm>
            <a:off x="4846642" y="2193131"/>
            <a:ext cx="1686708" cy="390968"/>
          </a:xfrm>
          <a:ln>
            <a:noFill/>
          </a:ln>
        </p:spPr>
        <p:txBody>
          <a:bodyPr anchor="ctr"/>
          <a:lstStyle>
            <a:lvl1pPr algn="ctr" rtl="1">
              <a:buNone/>
              <a:defRPr sz="2400">
                <a:solidFill>
                  <a:schemeClr val="tx1"/>
                </a:solidFill>
              </a:defRPr>
            </a:lvl1pPr>
            <a:lvl2pPr algn="r" rtl="1">
              <a:buNone/>
              <a:defRPr lang="en-US" sz="2400" b="1" kern="1200" dirty="0">
                <a:solidFill>
                  <a:schemeClr val="bg1"/>
                </a:solidFill>
                <a:latin typeface="Adobe Arabic" panose="02040503050201090203" pitchFamily="18" charset="-78"/>
                <a:ea typeface="+mn-ea"/>
                <a:cs typeface="Adobe Arabic" panose="02040503050201090203" pitchFamily="18" charset="-78"/>
              </a:defRPr>
            </a:lvl2pPr>
            <a:lvl3pPr algn="ctr" rtl="1">
              <a:buNone/>
              <a:defRPr sz="2400">
                <a:solidFill>
                  <a:schemeClr val="tx1"/>
                </a:solidFill>
              </a:defRPr>
            </a:lvl3pPr>
            <a:lvl4pPr algn="ctr" rtl="1">
              <a:buNone/>
              <a:defRPr sz="2400">
                <a:solidFill>
                  <a:schemeClr val="tx1"/>
                </a:solidFill>
              </a:defRPr>
            </a:lvl4pPr>
            <a:lvl5pPr algn="ctr" rtl="1">
              <a:buNone/>
              <a:defRPr sz="2400">
                <a:solidFill>
                  <a:schemeClr val="tx1"/>
                </a:solidFill>
              </a:defRPr>
            </a:lvl5pPr>
          </a:lstStyle>
          <a:p>
            <a:pPr lvl="1"/>
            <a:r>
              <a:rPr lang="ar-LB" dirty="0"/>
              <a:t>أكتب هنا</a:t>
            </a:r>
            <a:endParaRPr lang="en-US" dirty="0"/>
          </a:p>
        </p:txBody>
      </p:sp>
      <p:sp>
        <p:nvSpPr>
          <p:cNvPr id="29" name="Text Placeholder 27">
            <a:extLst>
              <a:ext uri="{FF2B5EF4-FFF2-40B4-BE49-F238E27FC236}">
                <a16:creationId xmlns:a16="http://schemas.microsoft.com/office/drawing/2014/main" id="{9F268043-91CB-4900-96E7-891FA06BC583}"/>
              </a:ext>
            </a:extLst>
          </p:cNvPr>
          <p:cNvSpPr>
            <a:spLocks noGrp="1"/>
          </p:cNvSpPr>
          <p:nvPr>
            <p:ph type="body" sz="quarter" idx="11" hasCustomPrompt="1"/>
          </p:nvPr>
        </p:nvSpPr>
        <p:spPr>
          <a:xfrm>
            <a:off x="865726" y="2208853"/>
            <a:ext cx="1686708" cy="390968"/>
          </a:xfrm>
          <a:ln>
            <a:noFill/>
          </a:ln>
        </p:spPr>
        <p:txBody>
          <a:bodyPr anchor="ctr"/>
          <a:lstStyle>
            <a:lvl1pPr algn="ctr" rtl="1">
              <a:buNone/>
              <a:defRPr sz="2400">
                <a:solidFill>
                  <a:schemeClr val="tx1"/>
                </a:solidFill>
              </a:defRPr>
            </a:lvl1pPr>
            <a:lvl2pPr algn="ctr" rtl="1">
              <a:buNone/>
              <a:defRPr lang="en-US" sz="2400" b="1" kern="1200" dirty="0">
                <a:solidFill>
                  <a:schemeClr val="bg1"/>
                </a:solidFill>
                <a:latin typeface="Adobe Arabic" panose="02040503050201090203" pitchFamily="18" charset="-78"/>
                <a:ea typeface="+mn-ea"/>
                <a:cs typeface="Adobe Arabic" panose="02040503050201090203" pitchFamily="18" charset="-78"/>
              </a:defRPr>
            </a:lvl2pPr>
            <a:lvl3pPr algn="ctr" rtl="1">
              <a:buNone/>
              <a:defRPr sz="2400">
                <a:solidFill>
                  <a:schemeClr val="tx1"/>
                </a:solidFill>
              </a:defRPr>
            </a:lvl3pPr>
            <a:lvl4pPr algn="ctr" rtl="1">
              <a:buNone/>
              <a:defRPr sz="2400">
                <a:solidFill>
                  <a:schemeClr val="tx1"/>
                </a:solidFill>
              </a:defRPr>
            </a:lvl4pPr>
            <a:lvl5pPr algn="ctr" rtl="1">
              <a:buNone/>
              <a:defRPr sz="2400">
                <a:solidFill>
                  <a:schemeClr val="tx1"/>
                </a:solidFill>
              </a:defRPr>
            </a:lvl5pPr>
          </a:lstStyle>
          <a:p>
            <a:pPr lvl="1"/>
            <a:r>
              <a:rPr lang="ar-LB" dirty="0"/>
              <a:t>أكتب هنا</a:t>
            </a:r>
            <a:endParaRPr lang="en-US" dirty="0"/>
          </a:p>
        </p:txBody>
      </p:sp>
      <p:sp>
        <p:nvSpPr>
          <p:cNvPr id="30" name="Text Placeholder 27">
            <a:extLst>
              <a:ext uri="{FF2B5EF4-FFF2-40B4-BE49-F238E27FC236}">
                <a16:creationId xmlns:a16="http://schemas.microsoft.com/office/drawing/2014/main" id="{ED7D0906-4F28-4ACB-B84A-A44BA2D6FDF4}"/>
              </a:ext>
            </a:extLst>
          </p:cNvPr>
          <p:cNvSpPr>
            <a:spLocks noGrp="1"/>
          </p:cNvSpPr>
          <p:nvPr>
            <p:ph type="body" sz="quarter" idx="12" hasCustomPrompt="1"/>
          </p:nvPr>
        </p:nvSpPr>
        <p:spPr>
          <a:xfrm>
            <a:off x="8836429" y="2208853"/>
            <a:ext cx="1686708" cy="390968"/>
          </a:xfrm>
          <a:ln>
            <a:noFill/>
          </a:ln>
        </p:spPr>
        <p:txBody>
          <a:bodyPr anchor="ctr"/>
          <a:lstStyle>
            <a:lvl1pPr algn="ctr" rtl="1">
              <a:buNone/>
              <a:defRPr sz="2400">
                <a:solidFill>
                  <a:schemeClr val="tx1"/>
                </a:solidFill>
              </a:defRPr>
            </a:lvl1pPr>
            <a:lvl2pPr algn="ctr" rtl="1">
              <a:buNone/>
              <a:defRPr lang="en-US" sz="2400" b="1" kern="1200" dirty="0">
                <a:solidFill>
                  <a:schemeClr val="bg1"/>
                </a:solidFill>
                <a:latin typeface="Adobe Arabic" panose="02040503050201090203" pitchFamily="18" charset="-78"/>
                <a:ea typeface="+mn-ea"/>
                <a:cs typeface="Adobe Arabic" panose="02040503050201090203" pitchFamily="18" charset="-78"/>
              </a:defRPr>
            </a:lvl2pPr>
            <a:lvl3pPr algn="ctr" rtl="1">
              <a:buNone/>
              <a:defRPr sz="2400">
                <a:solidFill>
                  <a:schemeClr val="tx1"/>
                </a:solidFill>
              </a:defRPr>
            </a:lvl3pPr>
            <a:lvl4pPr algn="ctr" rtl="1">
              <a:buNone/>
              <a:defRPr sz="2400">
                <a:solidFill>
                  <a:schemeClr val="tx1"/>
                </a:solidFill>
              </a:defRPr>
            </a:lvl4pPr>
            <a:lvl5pPr algn="ctr" rtl="1">
              <a:buNone/>
              <a:defRPr sz="2400">
                <a:solidFill>
                  <a:schemeClr val="tx1"/>
                </a:solidFill>
              </a:defRPr>
            </a:lvl5pPr>
          </a:lstStyle>
          <a:p>
            <a:pPr marL="685800" lvl="1" indent="-228600" algn="r" defTabSz="914400" rtl="1" eaLnBrk="1" latinLnBrk="0" hangingPunct="1">
              <a:lnSpc>
                <a:spcPct val="90000"/>
              </a:lnSpc>
              <a:spcBef>
                <a:spcPts val="500"/>
              </a:spcBef>
              <a:buFont typeface="Arial" panose="020B0604020202020204" pitchFamily="34" charset="0"/>
              <a:buNone/>
            </a:pPr>
            <a:r>
              <a:rPr lang="ar-LB" dirty="0"/>
              <a:t>أكتب هنا</a:t>
            </a:r>
            <a:endParaRPr lang="en-US" dirty="0"/>
          </a:p>
        </p:txBody>
      </p:sp>
      <p:sp>
        <p:nvSpPr>
          <p:cNvPr id="33" name="Text Placeholder 32">
            <a:extLst>
              <a:ext uri="{FF2B5EF4-FFF2-40B4-BE49-F238E27FC236}">
                <a16:creationId xmlns:a16="http://schemas.microsoft.com/office/drawing/2014/main" id="{5C6E00A3-68F4-49DA-B313-E8D0C2594D47}"/>
              </a:ext>
            </a:extLst>
          </p:cNvPr>
          <p:cNvSpPr>
            <a:spLocks noGrp="1"/>
          </p:cNvSpPr>
          <p:nvPr>
            <p:ph type="body" sz="quarter" idx="14" hasCustomPrompt="1"/>
          </p:nvPr>
        </p:nvSpPr>
        <p:spPr>
          <a:xfrm>
            <a:off x="2488891" y="2075192"/>
            <a:ext cx="299201" cy="306600"/>
          </a:xfrm>
        </p:spPr>
        <p:txBody>
          <a:bodyPr anchor="ctr"/>
          <a:lstStyle>
            <a:lvl1pPr algn="ctr">
              <a:buNone/>
              <a:defRPr sz="2400">
                <a:solidFill>
                  <a:schemeClr val="bg1"/>
                </a:solidFill>
              </a:defRPr>
            </a:lvl1pPr>
          </a:lstStyle>
          <a:p>
            <a:pPr lvl="0"/>
            <a:r>
              <a:rPr lang="ar-LB" dirty="0"/>
              <a:t>1</a:t>
            </a:r>
            <a:endParaRPr lang="en-US" dirty="0"/>
          </a:p>
        </p:txBody>
      </p:sp>
      <p:sp>
        <p:nvSpPr>
          <p:cNvPr id="35" name="Text Placeholder 32">
            <a:extLst>
              <a:ext uri="{FF2B5EF4-FFF2-40B4-BE49-F238E27FC236}">
                <a16:creationId xmlns:a16="http://schemas.microsoft.com/office/drawing/2014/main" id="{7E8AC596-5808-4CB2-A4F9-BE6440BB24C0}"/>
              </a:ext>
            </a:extLst>
          </p:cNvPr>
          <p:cNvSpPr>
            <a:spLocks noGrp="1"/>
          </p:cNvSpPr>
          <p:nvPr>
            <p:ph type="body" sz="quarter" idx="15" hasCustomPrompt="1"/>
          </p:nvPr>
        </p:nvSpPr>
        <p:spPr>
          <a:xfrm>
            <a:off x="6402607" y="2053577"/>
            <a:ext cx="299201" cy="306600"/>
          </a:xfrm>
        </p:spPr>
        <p:txBody>
          <a:bodyPr anchor="ctr"/>
          <a:lstStyle>
            <a:lvl1pPr algn="ctr">
              <a:buNone/>
              <a:defRPr sz="2400">
                <a:solidFill>
                  <a:schemeClr val="bg1"/>
                </a:solidFill>
              </a:defRPr>
            </a:lvl1pPr>
          </a:lstStyle>
          <a:p>
            <a:pPr lvl="0"/>
            <a:r>
              <a:rPr lang="ar-LB" dirty="0"/>
              <a:t>1</a:t>
            </a:r>
            <a:endParaRPr lang="en-US" dirty="0"/>
          </a:p>
        </p:txBody>
      </p:sp>
      <p:sp>
        <p:nvSpPr>
          <p:cNvPr id="36" name="Text Placeholder 32">
            <a:extLst>
              <a:ext uri="{FF2B5EF4-FFF2-40B4-BE49-F238E27FC236}">
                <a16:creationId xmlns:a16="http://schemas.microsoft.com/office/drawing/2014/main" id="{31B34E38-686C-49EA-B964-63CA40D6595D}"/>
              </a:ext>
            </a:extLst>
          </p:cNvPr>
          <p:cNvSpPr>
            <a:spLocks noGrp="1"/>
          </p:cNvSpPr>
          <p:nvPr>
            <p:ph type="body" sz="quarter" idx="16" hasCustomPrompt="1"/>
          </p:nvPr>
        </p:nvSpPr>
        <p:spPr>
          <a:xfrm>
            <a:off x="10360319" y="2053577"/>
            <a:ext cx="299201" cy="306600"/>
          </a:xfrm>
        </p:spPr>
        <p:txBody>
          <a:bodyPr anchor="ctr"/>
          <a:lstStyle>
            <a:lvl1pPr algn="ctr">
              <a:buNone/>
              <a:defRPr sz="2400">
                <a:solidFill>
                  <a:schemeClr val="bg1"/>
                </a:solidFill>
              </a:defRPr>
            </a:lvl1pPr>
          </a:lstStyle>
          <a:p>
            <a:pPr lvl="0"/>
            <a:r>
              <a:rPr lang="ar-LB" dirty="0"/>
              <a:t>1</a:t>
            </a:r>
            <a:endParaRPr lang="en-US" dirty="0"/>
          </a:p>
        </p:txBody>
      </p:sp>
      <p:sp>
        <p:nvSpPr>
          <p:cNvPr id="45" name="Text Placeholder 44">
            <a:extLst>
              <a:ext uri="{FF2B5EF4-FFF2-40B4-BE49-F238E27FC236}">
                <a16:creationId xmlns:a16="http://schemas.microsoft.com/office/drawing/2014/main" id="{D312DAB1-2A86-4ABE-B7D6-622C613BAA3C}"/>
              </a:ext>
            </a:extLst>
          </p:cNvPr>
          <p:cNvSpPr>
            <a:spLocks noGrp="1"/>
          </p:cNvSpPr>
          <p:nvPr>
            <p:ph type="body" sz="quarter" idx="17" hasCustomPrompt="1"/>
          </p:nvPr>
        </p:nvSpPr>
        <p:spPr>
          <a:xfrm>
            <a:off x="8172731" y="2840355"/>
            <a:ext cx="2996362" cy="2816106"/>
          </a:xfrm>
        </p:spPr>
        <p:txBody>
          <a:bodyPr anchor="ctr"/>
          <a:lstStyle>
            <a:lvl1pPr algn="r" rtl="1">
              <a:buClr>
                <a:srgbClr val="44546A"/>
              </a:buClr>
              <a:buFont typeface="Wingdings" panose="05000000000000000000" pitchFamily="2" charset="2"/>
              <a:buChar char="§"/>
              <a:defRPr sz="2000"/>
            </a:lvl1pPr>
          </a:lstStyle>
          <a:p>
            <a:pPr lvl="0"/>
            <a:r>
              <a:rPr lang="ar-LB" dirty="0"/>
              <a:t>أكتب هنا</a:t>
            </a:r>
            <a:endParaRPr lang="en-US" dirty="0"/>
          </a:p>
        </p:txBody>
      </p:sp>
      <p:sp>
        <p:nvSpPr>
          <p:cNvPr id="46" name="Text Placeholder 44">
            <a:extLst>
              <a:ext uri="{FF2B5EF4-FFF2-40B4-BE49-F238E27FC236}">
                <a16:creationId xmlns:a16="http://schemas.microsoft.com/office/drawing/2014/main" id="{C7236FA7-14D1-4FE9-9890-296D2BB2A9E5}"/>
              </a:ext>
            </a:extLst>
          </p:cNvPr>
          <p:cNvSpPr>
            <a:spLocks noGrp="1"/>
          </p:cNvSpPr>
          <p:nvPr>
            <p:ph type="body" sz="quarter" idx="18" hasCustomPrompt="1"/>
          </p:nvPr>
        </p:nvSpPr>
        <p:spPr>
          <a:xfrm>
            <a:off x="4191815" y="2824634"/>
            <a:ext cx="2996362" cy="2831827"/>
          </a:xfrm>
        </p:spPr>
        <p:txBody>
          <a:bodyPr anchor="ctr"/>
          <a:lstStyle>
            <a:lvl1pPr algn="r" rtl="1">
              <a:buClr>
                <a:srgbClr val="44546A"/>
              </a:buClr>
              <a:buFont typeface="Wingdings" panose="05000000000000000000" pitchFamily="2" charset="2"/>
              <a:buChar char="§"/>
              <a:defRPr sz="2000"/>
            </a:lvl1pPr>
          </a:lstStyle>
          <a:p>
            <a:pPr lvl="0"/>
            <a:r>
              <a:rPr lang="ar-LB" dirty="0"/>
              <a:t>أكتب هنا</a:t>
            </a:r>
            <a:endParaRPr lang="en-US" dirty="0"/>
          </a:p>
        </p:txBody>
      </p:sp>
      <p:sp>
        <p:nvSpPr>
          <p:cNvPr id="51" name="Text Placeholder 50">
            <a:extLst>
              <a:ext uri="{FF2B5EF4-FFF2-40B4-BE49-F238E27FC236}">
                <a16:creationId xmlns:a16="http://schemas.microsoft.com/office/drawing/2014/main" id="{1CB3C5E0-E3DB-415D-81FE-1986BE34CB8C}"/>
              </a:ext>
            </a:extLst>
          </p:cNvPr>
          <p:cNvSpPr>
            <a:spLocks noGrp="1"/>
          </p:cNvSpPr>
          <p:nvPr>
            <p:ph type="body" sz="quarter" idx="19" hasCustomPrompt="1"/>
          </p:nvPr>
        </p:nvSpPr>
        <p:spPr>
          <a:xfrm>
            <a:off x="210899" y="2795889"/>
            <a:ext cx="2996362" cy="2860571"/>
          </a:xfrm>
        </p:spPr>
        <p:txBody>
          <a:bodyPr anchor="ctr"/>
          <a:lstStyle>
            <a:lvl1pPr algn="r" rtl="1">
              <a:buClr>
                <a:srgbClr val="002060"/>
              </a:buClr>
              <a:buFont typeface="Wingdings" panose="05000000000000000000" pitchFamily="2" charset="2"/>
              <a:buChar char="§"/>
              <a:defRPr sz="2000"/>
            </a:lvl1pPr>
            <a:lvl2pPr>
              <a:buNone/>
              <a:defRPr/>
            </a:lvl2pPr>
          </a:lstStyle>
          <a:p>
            <a:pPr lvl="0"/>
            <a:r>
              <a:rPr lang="ar-LB" dirty="0"/>
              <a:t>أكتب هنا</a:t>
            </a:r>
            <a:endParaRPr lang="en-US" dirty="0"/>
          </a:p>
        </p:txBody>
      </p:sp>
      <p:pic>
        <p:nvPicPr>
          <p:cNvPr id="23" name="Picture 22">
            <a:extLst>
              <a:ext uri="{FF2B5EF4-FFF2-40B4-BE49-F238E27FC236}">
                <a16:creationId xmlns:a16="http://schemas.microsoft.com/office/drawing/2014/main" id="{EC823D8B-D423-4B7A-A0CE-4478BA38130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a:stretch/>
        </p:blipFill>
        <p:spPr>
          <a:xfrm>
            <a:off x="10789328" y="-5771"/>
            <a:ext cx="1402672" cy="1069759"/>
          </a:xfrm>
          <a:prstGeom prst="rect">
            <a:avLst/>
          </a:prstGeom>
        </p:spPr>
      </p:pic>
    </p:spTree>
    <p:custDataLst>
      <p:tags r:id="rId1"/>
    </p:custDataLst>
    <p:extLst>
      <p:ext uri="{BB962C8B-B14F-4D97-AF65-F5344CB8AC3E}">
        <p14:creationId xmlns:p14="http://schemas.microsoft.com/office/powerpoint/2010/main" val="2238946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المكتسبات السابقة">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182C7-8C8D-45AA-A838-2754D86137FE}"/>
              </a:ext>
            </a:extLst>
          </p:cNvPr>
          <p:cNvSpPr txBox="1">
            <a:spLocks/>
          </p:cNvSpPr>
          <p:nvPr userDrawn="1"/>
        </p:nvSpPr>
        <p:spPr>
          <a:xfrm>
            <a:off x="7476452" y="1099936"/>
            <a:ext cx="3776631" cy="703596"/>
          </a:xfrm>
          <a:prstGeom prst="rect">
            <a:avLst/>
          </a:prstGeom>
          <a:ln w="1905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en-US" sz="4800" b="1" i="0" u="none" strike="noStrike" kern="1200" cap="none" spc="0" normalizeH="0" baseline="0" noProof="0" dirty="0">
              <a:ln>
                <a:noFill/>
              </a:ln>
              <a:solidFill>
                <a:srgbClr val="44546A"/>
              </a:solidFill>
              <a:effectLst/>
              <a:uLnTx/>
              <a:uFillTx/>
              <a:latin typeface="Adobe Arabic" panose="02040503050201090203" pitchFamily="18" charset="-78"/>
              <a:ea typeface="+mj-ea"/>
              <a:cs typeface="Adobe Arabic" panose="02040503050201090203" pitchFamily="18" charset="-78"/>
            </a:endParaRPr>
          </a:p>
        </p:txBody>
      </p:sp>
      <p:sp>
        <p:nvSpPr>
          <p:cNvPr id="3" name="Rectangle 2">
            <a:extLst>
              <a:ext uri="{FF2B5EF4-FFF2-40B4-BE49-F238E27FC236}">
                <a16:creationId xmlns:a16="http://schemas.microsoft.com/office/drawing/2014/main" id="{3CC2E65D-44E6-4139-BE32-D2303E0FA0D5}"/>
              </a:ext>
            </a:extLst>
          </p:cNvPr>
          <p:cNvSpPr>
            <a:spLocks noChangeArrowheads="1"/>
          </p:cNvSpPr>
          <p:nvPr userDrawn="1"/>
        </p:nvSpPr>
        <p:spPr bwMode="auto">
          <a:xfrm>
            <a:off x="4846642" y="2224494"/>
            <a:ext cx="1686708" cy="330862"/>
          </a:xfrm>
          <a:prstGeom prst="rect">
            <a:avLst/>
          </a:prstGeom>
          <a:solidFill>
            <a:schemeClr val="accent3">
              <a:lumMod val="75000"/>
            </a:schemeClr>
          </a:solidFill>
          <a:ln w="9525">
            <a:solidFill>
              <a:schemeClr val="accent3">
                <a:lumMod val="75000"/>
              </a:schemeClr>
            </a:solidFill>
            <a:miter lim="800000"/>
            <a:headEnd/>
            <a:tailEnd/>
          </a:ln>
          <a:effectLst>
            <a:outerShdw blurRad="63500" dist="38099" dir="2700000" algn="ctr" rotWithShape="0">
              <a:schemeClr val="tx1">
                <a:alpha val="74998"/>
              </a:schemeClr>
            </a:outerShdw>
          </a:effectLst>
        </p:spPr>
        <p:txBody>
          <a:bodyPr wrap="none"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Adobe Arabic" panose="02040503050201090203" pitchFamily="18" charset="-78"/>
              <a:ea typeface="+mn-ea"/>
              <a:cs typeface="Adobe Arabic" panose="02040503050201090203" pitchFamily="18" charset="-78"/>
            </a:endParaRPr>
          </a:p>
        </p:txBody>
      </p:sp>
      <p:sp>
        <p:nvSpPr>
          <p:cNvPr id="4" name="Rectangle 20">
            <a:extLst>
              <a:ext uri="{FF2B5EF4-FFF2-40B4-BE49-F238E27FC236}">
                <a16:creationId xmlns:a16="http://schemas.microsoft.com/office/drawing/2014/main" id="{7604597A-B774-4561-95F8-B314B24FD000}"/>
              </a:ext>
            </a:extLst>
          </p:cNvPr>
          <p:cNvSpPr>
            <a:spLocks noChangeArrowheads="1"/>
          </p:cNvSpPr>
          <p:nvPr userDrawn="1"/>
        </p:nvSpPr>
        <p:spPr bwMode="auto">
          <a:xfrm>
            <a:off x="8827558" y="2224494"/>
            <a:ext cx="1686708" cy="330862"/>
          </a:xfrm>
          <a:prstGeom prst="rect">
            <a:avLst/>
          </a:prstGeom>
          <a:solidFill>
            <a:schemeClr val="accent3">
              <a:lumMod val="75000"/>
            </a:schemeClr>
          </a:solidFill>
          <a:ln w="9525">
            <a:solidFill>
              <a:schemeClr val="accent3">
                <a:lumMod val="75000"/>
              </a:schemeClr>
            </a:solidFill>
            <a:miter lim="800000"/>
            <a:headEnd/>
            <a:tailEnd/>
          </a:ln>
          <a:effectLst>
            <a:outerShdw blurRad="63500" dist="38099" dir="2700000" algn="ctr" rotWithShape="0">
              <a:schemeClr val="tx1">
                <a:alpha val="74998"/>
              </a:schemeClr>
            </a:outerShdw>
          </a:effectLst>
        </p:spPr>
        <p:txBody>
          <a:bodyPr wrap="none"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Adobe Arabic" panose="02040503050201090203" pitchFamily="18" charset="-78"/>
              <a:ea typeface="+mn-ea"/>
              <a:cs typeface="Adobe Arabic" panose="02040503050201090203" pitchFamily="18" charset="-78"/>
            </a:endParaRPr>
          </a:p>
        </p:txBody>
      </p:sp>
      <p:sp>
        <p:nvSpPr>
          <p:cNvPr id="5" name="Rectangle 20">
            <a:extLst>
              <a:ext uri="{FF2B5EF4-FFF2-40B4-BE49-F238E27FC236}">
                <a16:creationId xmlns:a16="http://schemas.microsoft.com/office/drawing/2014/main" id="{B97AFAD2-5FD7-4F3B-9473-865D91CC5EB5}"/>
              </a:ext>
            </a:extLst>
          </p:cNvPr>
          <p:cNvSpPr>
            <a:spLocks noChangeArrowheads="1"/>
          </p:cNvSpPr>
          <p:nvPr userDrawn="1"/>
        </p:nvSpPr>
        <p:spPr bwMode="auto">
          <a:xfrm>
            <a:off x="865726" y="2224494"/>
            <a:ext cx="1686708" cy="330862"/>
          </a:xfrm>
          <a:prstGeom prst="rect">
            <a:avLst/>
          </a:prstGeom>
          <a:solidFill>
            <a:schemeClr val="accent3">
              <a:lumMod val="75000"/>
            </a:schemeClr>
          </a:solidFill>
          <a:ln w="9525">
            <a:solidFill>
              <a:schemeClr val="accent3">
                <a:lumMod val="75000"/>
              </a:schemeClr>
            </a:solidFill>
            <a:miter lim="800000"/>
            <a:headEnd/>
            <a:tailEnd/>
          </a:ln>
          <a:effectLst>
            <a:outerShdw blurRad="63500" dist="38099" dir="2700000" algn="ctr" rotWithShape="0">
              <a:schemeClr val="tx1">
                <a:alpha val="74998"/>
              </a:schemeClr>
            </a:outerShdw>
          </a:effectLst>
        </p:spPr>
        <p:txBody>
          <a:bodyPr wrap="none"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Adobe Arabic" panose="02040503050201090203" pitchFamily="18" charset="-78"/>
              <a:ea typeface="+mn-ea"/>
              <a:cs typeface="Adobe Arabic" panose="02040503050201090203" pitchFamily="18" charset="-78"/>
            </a:endParaRPr>
          </a:p>
        </p:txBody>
      </p:sp>
      <p:sp>
        <p:nvSpPr>
          <p:cNvPr id="6" name="Rectangle 16">
            <a:extLst>
              <a:ext uri="{FF2B5EF4-FFF2-40B4-BE49-F238E27FC236}">
                <a16:creationId xmlns:a16="http://schemas.microsoft.com/office/drawing/2014/main" id="{BF8B8E32-B95E-48C7-989C-FD063DEE7852}"/>
              </a:ext>
            </a:extLst>
          </p:cNvPr>
          <p:cNvSpPr>
            <a:spLocks noChangeArrowheads="1"/>
          </p:cNvSpPr>
          <p:nvPr userDrawn="1"/>
        </p:nvSpPr>
        <p:spPr bwMode="gray">
          <a:xfrm>
            <a:off x="210899" y="2755609"/>
            <a:ext cx="2996362" cy="2900852"/>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0" marR="0" lvl="0" indent="0" algn="r" defTabSz="914400" rtl="1" eaLnBrk="1" fontAlgn="auto" latinLnBrk="0" hangingPunct="1">
              <a:lnSpc>
                <a:spcPct val="100000"/>
              </a:lnSpc>
              <a:spcBef>
                <a:spcPts val="0"/>
              </a:spcBef>
              <a:spcAft>
                <a:spcPts val="0"/>
              </a:spcAft>
              <a:buClr>
                <a:srgbClr val="5B9BD5">
                  <a:lumMod val="50000"/>
                </a:srgbClr>
              </a:buClr>
              <a:buSzPct val="90000"/>
              <a:buFont typeface="Wingdings" panose="05000000000000000000" pitchFamily="2" charset="2"/>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90203" pitchFamily="18" charset="-78"/>
              <a:ea typeface="+mn-ea"/>
              <a:cs typeface="Adobe Arabic" panose="02040503050201090203" pitchFamily="18" charset="-78"/>
            </a:endParaRPr>
          </a:p>
        </p:txBody>
      </p:sp>
      <p:sp>
        <p:nvSpPr>
          <p:cNvPr id="7" name="Rectangle 16">
            <a:extLst>
              <a:ext uri="{FF2B5EF4-FFF2-40B4-BE49-F238E27FC236}">
                <a16:creationId xmlns:a16="http://schemas.microsoft.com/office/drawing/2014/main" id="{59FF3EAB-A82A-48F1-9E21-E24BEA283330}"/>
              </a:ext>
            </a:extLst>
          </p:cNvPr>
          <p:cNvSpPr>
            <a:spLocks noChangeArrowheads="1"/>
          </p:cNvSpPr>
          <p:nvPr userDrawn="1"/>
        </p:nvSpPr>
        <p:spPr bwMode="gray">
          <a:xfrm>
            <a:off x="4191815" y="2795891"/>
            <a:ext cx="2996362" cy="2860573"/>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1" u="none" strike="noStrike" kern="1200" cap="none" spc="0" normalizeH="0" baseline="0" noProof="0" dirty="0">
              <a:ln>
                <a:noFill/>
              </a:ln>
              <a:solidFill>
                <a:prstClr val="black"/>
              </a:solidFill>
              <a:effectLst/>
              <a:uLnTx/>
              <a:uFillTx/>
              <a:latin typeface="Adobe Arabic"/>
              <a:ea typeface="+mn-ea"/>
              <a:cs typeface="Adobe Arabic"/>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Arial Narrow" charset="0"/>
              <a:ea typeface="+mn-ea"/>
              <a:cs typeface="Adobe Arabic"/>
            </a:endParaRPr>
          </a:p>
        </p:txBody>
      </p:sp>
      <p:sp>
        <p:nvSpPr>
          <p:cNvPr id="8" name="Rectangle 16">
            <a:extLst>
              <a:ext uri="{FF2B5EF4-FFF2-40B4-BE49-F238E27FC236}">
                <a16:creationId xmlns:a16="http://schemas.microsoft.com/office/drawing/2014/main" id="{857F27A5-37DB-4377-AE85-8CF64AFB6996}"/>
              </a:ext>
            </a:extLst>
          </p:cNvPr>
          <p:cNvSpPr>
            <a:spLocks noChangeArrowheads="1"/>
          </p:cNvSpPr>
          <p:nvPr userDrawn="1"/>
        </p:nvSpPr>
        <p:spPr bwMode="gray">
          <a:xfrm>
            <a:off x="8172731" y="2795890"/>
            <a:ext cx="2996362" cy="2860573"/>
          </a:xfrm>
          <a:prstGeom prst="rect">
            <a:avLst/>
          </a:prstGeom>
          <a:solidFill>
            <a:schemeClr val="bg1"/>
          </a:solidFill>
          <a:ln w="9525">
            <a:solidFill>
              <a:schemeClr val="tx1"/>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0" marR="0" lvl="0" indent="0" algn="r" defTabSz="914400" rtl="1" eaLnBrk="1" fontAlgn="auto" latinLnBrk="0" hangingPunct="1">
              <a:lnSpc>
                <a:spcPct val="100000"/>
              </a:lnSpc>
              <a:spcBef>
                <a:spcPts val="0"/>
              </a:spcBef>
              <a:spcAft>
                <a:spcPts val="0"/>
              </a:spcAft>
              <a:buClr>
                <a:srgbClr val="5B9BD5">
                  <a:lumMod val="50000"/>
                </a:srgbClr>
              </a:buClr>
              <a:buSzPct val="90000"/>
              <a:buFont typeface="Wingdings" panose="05000000000000000000" pitchFamily="2" charset="2"/>
              <a:buNone/>
              <a:tabLst/>
              <a:defRPr/>
            </a:pPr>
            <a:endParaRPr kumimoji="0" lang="en-US" sz="2000" b="0" i="0" u="none" strike="noStrike" kern="1200" cap="none" spc="0" normalizeH="0" baseline="0" noProof="0" dirty="0">
              <a:ln>
                <a:noFill/>
              </a:ln>
              <a:solidFill>
                <a:prstClr val="black"/>
              </a:solidFill>
              <a:effectLst/>
              <a:uLnTx/>
              <a:uFillTx/>
              <a:latin typeface="Adobe Arabic" panose="02040503050201090203" pitchFamily="18" charset="-78"/>
              <a:ea typeface="+mn-ea"/>
              <a:cs typeface="Adobe Arabic" panose="02040503050201090203" pitchFamily="18" charset="-78"/>
            </a:endParaRPr>
          </a:p>
        </p:txBody>
      </p:sp>
      <p:sp>
        <p:nvSpPr>
          <p:cNvPr id="9" name="Oval 8">
            <a:extLst>
              <a:ext uri="{FF2B5EF4-FFF2-40B4-BE49-F238E27FC236}">
                <a16:creationId xmlns:a16="http://schemas.microsoft.com/office/drawing/2014/main" id="{3853667C-7E56-40CE-AF6C-CFF4A7C59D2B}"/>
              </a:ext>
            </a:extLst>
          </p:cNvPr>
          <p:cNvSpPr/>
          <p:nvPr userDrawn="1"/>
        </p:nvSpPr>
        <p:spPr>
          <a:xfrm>
            <a:off x="10287000" y="2041446"/>
            <a:ext cx="399383" cy="330862"/>
          </a:xfrm>
          <a:prstGeom prst="ellipse">
            <a:avLst/>
          </a:prstGeom>
          <a:solidFill>
            <a:srgbClr val="C0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white"/>
              </a:solidFill>
              <a:effectLst/>
              <a:uLnTx/>
              <a:uFillTx/>
              <a:latin typeface="Adobe Arabic" panose="02040503050201090203" pitchFamily="18" charset="-78"/>
              <a:ea typeface="+mn-ea"/>
              <a:cs typeface="Adobe Arabic" panose="02040503050201090203" pitchFamily="18" charset="-78"/>
            </a:endParaRPr>
          </a:p>
        </p:txBody>
      </p:sp>
      <p:sp>
        <p:nvSpPr>
          <p:cNvPr id="10" name="Oval 9">
            <a:extLst>
              <a:ext uri="{FF2B5EF4-FFF2-40B4-BE49-F238E27FC236}">
                <a16:creationId xmlns:a16="http://schemas.microsoft.com/office/drawing/2014/main" id="{7E003B90-0BD6-4970-9199-BC421AB9A478}"/>
              </a:ext>
            </a:extLst>
          </p:cNvPr>
          <p:cNvSpPr/>
          <p:nvPr userDrawn="1"/>
        </p:nvSpPr>
        <p:spPr>
          <a:xfrm>
            <a:off x="6351659" y="2041446"/>
            <a:ext cx="399383" cy="330862"/>
          </a:xfrm>
          <a:prstGeom prst="ellipse">
            <a:avLst/>
          </a:prstGeom>
          <a:solidFill>
            <a:srgbClr val="C0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white"/>
              </a:solidFill>
              <a:effectLst/>
              <a:uLnTx/>
              <a:uFillTx/>
              <a:latin typeface="Adobe Arabic" panose="02040503050201090203" pitchFamily="18" charset="-78"/>
              <a:ea typeface="+mn-ea"/>
              <a:cs typeface="Adobe Arabic" panose="02040503050201090203" pitchFamily="18" charset="-78"/>
            </a:endParaRPr>
          </a:p>
        </p:txBody>
      </p:sp>
      <p:sp>
        <p:nvSpPr>
          <p:cNvPr id="11" name="Oval 10">
            <a:extLst>
              <a:ext uri="{FF2B5EF4-FFF2-40B4-BE49-F238E27FC236}">
                <a16:creationId xmlns:a16="http://schemas.microsoft.com/office/drawing/2014/main" id="{BC6F92CB-0574-45E7-BAD8-486969388B40}"/>
              </a:ext>
            </a:extLst>
          </p:cNvPr>
          <p:cNvSpPr/>
          <p:nvPr userDrawn="1"/>
        </p:nvSpPr>
        <p:spPr>
          <a:xfrm>
            <a:off x="2438801" y="2071607"/>
            <a:ext cx="399383" cy="330862"/>
          </a:xfrm>
          <a:prstGeom prst="ellipse">
            <a:avLst/>
          </a:prstGeom>
          <a:solidFill>
            <a:srgbClr val="C00000"/>
          </a:solidFill>
          <a:ln>
            <a:solidFill>
              <a:srgbClr val="9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white"/>
              </a:solidFill>
              <a:effectLst/>
              <a:uLnTx/>
              <a:uFillTx/>
              <a:latin typeface="Adobe Arabic" panose="02040503050201090203" pitchFamily="18" charset="-78"/>
              <a:ea typeface="+mn-ea"/>
              <a:cs typeface="Adobe Arabic" panose="02040503050201090203" pitchFamily="18" charset="-78"/>
            </a:endParaRPr>
          </a:p>
        </p:txBody>
      </p:sp>
      <p:sp>
        <p:nvSpPr>
          <p:cNvPr id="28" name="Text Placeholder 27">
            <a:extLst>
              <a:ext uri="{FF2B5EF4-FFF2-40B4-BE49-F238E27FC236}">
                <a16:creationId xmlns:a16="http://schemas.microsoft.com/office/drawing/2014/main" id="{258EF5EE-E3CA-4738-8775-E28BF128538A}"/>
              </a:ext>
            </a:extLst>
          </p:cNvPr>
          <p:cNvSpPr>
            <a:spLocks noGrp="1"/>
          </p:cNvSpPr>
          <p:nvPr>
            <p:ph type="body" sz="quarter" idx="10" hasCustomPrompt="1"/>
          </p:nvPr>
        </p:nvSpPr>
        <p:spPr>
          <a:xfrm>
            <a:off x="4846642" y="2193131"/>
            <a:ext cx="1686708" cy="390968"/>
          </a:xfrm>
          <a:ln>
            <a:noFill/>
          </a:ln>
        </p:spPr>
        <p:txBody>
          <a:bodyPr anchor="ctr"/>
          <a:lstStyle>
            <a:lvl1pPr algn="ctr" rtl="1">
              <a:buNone/>
              <a:defRPr sz="2400">
                <a:solidFill>
                  <a:schemeClr val="tx1"/>
                </a:solidFill>
              </a:defRPr>
            </a:lvl1pPr>
            <a:lvl2pPr algn="r" rtl="1">
              <a:buNone/>
              <a:defRPr lang="en-US" sz="2400" b="1" kern="1200" dirty="0">
                <a:solidFill>
                  <a:schemeClr val="bg1"/>
                </a:solidFill>
                <a:latin typeface="Adobe Arabic" panose="02040503050201090203" pitchFamily="18" charset="-78"/>
                <a:ea typeface="+mn-ea"/>
                <a:cs typeface="Adobe Arabic" panose="02040503050201090203" pitchFamily="18" charset="-78"/>
              </a:defRPr>
            </a:lvl2pPr>
            <a:lvl3pPr algn="ctr" rtl="1">
              <a:buNone/>
              <a:defRPr sz="2400">
                <a:solidFill>
                  <a:schemeClr val="tx1"/>
                </a:solidFill>
              </a:defRPr>
            </a:lvl3pPr>
            <a:lvl4pPr algn="ctr" rtl="1">
              <a:buNone/>
              <a:defRPr sz="2400">
                <a:solidFill>
                  <a:schemeClr val="tx1"/>
                </a:solidFill>
              </a:defRPr>
            </a:lvl4pPr>
            <a:lvl5pPr algn="ctr" rtl="1">
              <a:buNone/>
              <a:defRPr sz="2400">
                <a:solidFill>
                  <a:schemeClr val="tx1"/>
                </a:solidFill>
              </a:defRPr>
            </a:lvl5pPr>
          </a:lstStyle>
          <a:p>
            <a:pPr lvl="1"/>
            <a:r>
              <a:rPr lang="ar-LB" dirty="0"/>
              <a:t>أكتب هنا</a:t>
            </a:r>
            <a:endParaRPr lang="en-US" dirty="0"/>
          </a:p>
        </p:txBody>
      </p:sp>
      <p:sp>
        <p:nvSpPr>
          <p:cNvPr id="29" name="Text Placeholder 27">
            <a:extLst>
              <a:ext uri="{FF2B5EF4-FFF2-40B4-BE49-F238E27FC236}">
                <a16:creationId xmlns:a16="http://schemas.microsoft.com/office/drawing/2014/main" id="{9F268043-91CB-4900-96E7-891FA06BC583}"/>
              </a:ext>
            </a:extLst>
          </p:cNvPr>
          <p:cNvSpPr>
            <a:spLocks noGrp="1"/>
          </p:cNvSpPr>
          <p:nvPr>
            <p:ph type="body" sz="quarter" idx="11" hasCustomPrompt="1"/>
          </p:nvPr>
        </p:nvSpPr>
        <p:spPr>
          <a:xfrm>
            <a:off x="865726" y="2208853"/>
            <a:ext cx="1686708" cy="390968"/>
          </a:xfrm>
          <a:ln>
            <a:noFill/>
          </a:ln>
        </p:spPr>
        <p:txBody>
          <a:bodyPr anchor="ctr"/>
          <a:lstStyle>
            <a:lvl1pPr algn="ctr" rtl="1">
              <a:buNone/>
              <a:defRPr sz="2400">
                <a:solidFill>
                  <a:schemeClr val="tx1"/>
                </a:solidFill>
              </a:defRPr>
            </a:lvl1pPr>
            <a:lvl2pPr algn="ctr" rtl="1">
              <a:buNone/>
              <a:defRPr lang="en-US" sz="2400" b="1" kern="1200" dirty="0">
                <a:solidFill>
                  <a:schemeClr val="bg1"/>
                </a:solidFill>
                <a:latin typeface="Adobe Arabic" panose="02040503050201090203" pitchFamily="18" charset="-78"/>
                <a:ea typeface="+mn-ea"/>
                <a:cs typeface="Adobe Arabic" panose="02040503050201090203" pitchFamily="18" charset="-78"/>
              </a:defRPr>
            </a:lvl2pPr>
            <a:lvl3pPr algn="ctr" rtl="1">
              <a:buNone/>
              <a:defRPr sz="2400">
                <a:solidFill>
                  <a:schemeClr val="tx1"/>
                </a:solidFill>
              </a:defRPr>
            </a:lvl3pPr>
            <a:lvl4pPr algn="ctr" rtl="1">
              <a:buNone/>
              <a:defRPr sz="2400">
                <a:solidFill>
                  <a:schemeClr val="tx1"/>
                </a:solidFill>
              </a:defRPr>
            </a:lvl4pPr>
            <a:lvl5pPr algn="ctr" rtl="1">
              <a:buNone/>
              <a:defRPr sz="2400">
                <a:solidFill>
                  <a:schemeClr val="tx1"/>
                </a:solidFill>
              </a:defRPr>
            </a:lvl5pPr>
          </a:lstStyle>
          <a:p>
            <a:pPr lvl="1"/>
            <a:r>
              <a:rPr lang="ar-LB" dirty="0"/>
              <a:t>أكتب هنا</a:t>
            </a:r>
            <a:endParaRPr lang="en-US" dirty="0"/>
          </a:p>
        </p:txBody>
      </p:sp>
      <p:sp>
        <p:nvSpPr>
          <p:cNvPr id="30" name="Text Placeholder 27">
            <a:extLst>
              <a:ext uri="{FF2B5EF4-FFF2-40B4-BE49-F238E27FC236}">
                <a16:creationId xmlns:a16="http://schemas.microsoft.com/office/drawing/2014/main" id="{ED7D0906-4F28-4ACB-B84A-A44BA2D6FDF4}"/>
              </a:ext>
            </a:extLst>
          </p:cNvPr>
          <p:cNvSpPr>
            <a:spLocks noGrp="1"/>
          </p:cNvSpPr>
          <p:nvPr>
            <p:ph type="body" sz="quarter" idx="12" hasCustomPrompt="1"/>
          </p:nvPr>
        </p:nvSpPr>
        <p:spPr>
          <a:xfrm>
            <a:off x="8836429" y="2208853"/>
            <a:ext cx="1686708" cy="390968"/>
          </a:xfrm>
          <a:ln>
            <a:noFill/>
          </a:ln>
        </p:spPr>
        <p:txBody>
          <a:bodyPr anchor="ctr"/>
          <a:lstStyle>
            <a:lvl1pPr algn="ctr" rtl="1">
              <a:buNone/>
              <a:defRPr sz="2400">
                <a:solidFill>
                  <a:schemeClr val="tx1"/>
                </a:solidFill>
              </a:defRPr>
            </a:lvl1pPr>
            <a:lvl2pPr algn="ctr" rtl="1">
              <a:buNone/>
              <a:defRPr lang="en-US" sz="2400" b="1" kern="1200" dirty="0">
                <a:solidFill>
                  <a:schemeClr val="bg1"/>
                </a:solidFill>
                <a:latin typeface="Adobe Arabic" panose="02040503050201090203" pitchFamily="18" charset="-78"/>
                <a:ea typeface="+mn-ea"/>
                <a:cs typeface="Adobe Arabic" panose="02040503050201090203" pitchFamily="18" charset="-78"/>
              </a:defRPr>
            </a:lvl2pPr>
            <a:lvl3pPr algn="ctr" rtl="1">
              <a:buNone/>
              <a:defRPr sz="2400">
                <a:solidFill>
                  <a:schemeClr val="tx1"/>
                </a:solidFill>
              </a:defRPr>
            </a:lvl3pPr>
            <a:lvl4pPr algn="ctr" rtl="1">
              <a:buNone/>
              <a:defRPr sz="2400">
                <a:solidFill>
                  <a:schemeClr val="tx1"/>
                </a:solidFill>
              </a:defRPr>
            </a:lvl4pPr>
            <a:lvl5pPr algn="ctr" rtl="1">
              <a:buNone/>
              <a:defRPr sz="2400">
                <a:solidFill>
                  <a:schemeClr val="tx1"/>
                </a:solidFill>
              </a:defRPr>
            </a:lvl5pPr>
          </a:lstStyle>
          <a:p>
            <a:pPr marL="685800" lvl="1" indent="-228600" algn="r" defTabSz="914400" rtl="1" eaLnBrk="1" latinLnBrk="0" hangingPunct="1">
              <a:lnSpc>
                <a:spcPct val="90000"/>
              </a:lnSpc>
              <a:spcBef>
                <a:spcPts val="500"/>
              </a:spcBef>
              <a:buFont typeface="Arial" panose="020B0604020202020204" pitchFamily="34" charset="0"/>
              <a:buNone/>
            </a:pPr>
            <a:r>
              <a:rPr lang="ar-LB" dirty="0"/>
              <a:t>أكتب هنا</a:t>
            </a:r>
            <a:endParaRPr lang="en-US" dirty="0"/>
          </a:p>
        </p:txBody>
      </p:sp>
      <p:sp>
        <p:nvSpPr>
          <p:cNvPr id="33" name="Text Placeholder 32">
            <a:extLst>
              <a:ext uri="{FF2B5EF4-FFF2-40B4-BE49-F238E27FC236}">
                <a16:creationId xmlns:a16="http://schemas.microsoft.com/office/drawing/2014/main" id="{5C6E00A3-68F4-49DA-B313-E8D0C2594D47}"/>
              </a:ext>
            </a:extLst>
          </p:cNvPr>
          <p:cNvSpPr>
            <a:spLocks noGrp="1"/>
          </p:cNvSpPr>
          <p:nvPr>
            <p:ph type="body" sz="quarter" idx="14" hasCustomPrompt="1"/>
          </p:nvPr>
        </p:nvSpPr>
        <p:spPr>
          <a:xfrm>
            <a:off x="2488891" y="2075192"/>
            <a:ext cx="299201" cy="306600"/>
          </a:xfrm>
        </p:spPr>
        <p:txBody>
          <a:bodyPr anchor="ctr"/>
          <a:lstStyle>
            <a:lvl1pPr algn="ctr">
              <a:buNone/>
              <a:defRPr sz="2400">
                <a:solidFill>
                  <a:schemeClr val="bg1"/>
                </a:solidFill>
              </a:defRPr>
            </a:lvl1pPr>
          </a:lstStyle>
          <a:p>
            <a:pPr lvl="0"/>
            <a:r>
              <a:rPr lang="ar-LB" dirty="0"/>
              <a:t>1</a:t>
            </a:r>
            <a:endParaRPr lang="en-US" dirty="0"/>
          </a:p>
        </p:txBody>
      </p:sp>
      <p:sp>
        <p:nvSpPr>
          <p:cNvPr id="35" name="Text Placeholder 32">
            <a:extLst>
              <a:ext uri="{FF2B5EF4-FFF2-40B4-BE49-F238E27FC236}">
                <a16:creationId xmlns:a16="http://schemas.microsoft.com/office/drawing/2014/main" id="{7E8AC596-5808-4CB2-A4F9-BE6440BB24C0}"/>
              </a:ext>
            </a:extLst>
          </p:cNvPr>
          <p:cNvSpPr>
            <a:spLocks noGrp="1"/>
          </p:cNvSpPr>
          <p:nvPr>
            <p:ph type="body" sz="quarter" idx="15" hasCustomPrompt="1"/>
          </p:nvPr>
        </p:nvSpPr>
        <p:spPr>
          <a:xfrm>
            <a:off x="6402607" y="2053577"/>
            <a:ext cx="299201" cy="306600"/>
          </a:xfrm>
        </p:spPr>
        <p:txBody>
          <a:bodyPr anchor="ctr"/>
          <a:lstStyle>
            <a:lvl1pPr algn="ctr">
              <a:buNone/>
              <a:defRPr sz="2400">
                <a:solidFill>
                  <a:schemeClr val="bg1"/>
                </a:solidFill>
              </a:defRPr>
            </a:lvl1pPr>
          </a:lstStyle>
          <a:p>
            <a:pPr lvl="0"/>
            <a:r>
              <a:rPr lang="ar-LB" dirty="0"/>
              <a:t>1</a:t>
            </a:r>
            <a:endParaRPr lang="en-US" dirty="0"/>
          </a:p>
        </p:txBody>
      </p:sp>
      <p:sp>
        <p:nvSpPr>
          <p:cNvPr id="36" name="Text Placeholder 32">
            <a:extLst>
              <a:ext uri="{FF2B5EF4-FFF2-40B4-BE49-F238E27FC236}">
                <a16:creationId xmlns:a16="http://schemas.microsoft.com/office/drawing/2014/main" id="{31B34E38-686C-49EA-B964-63CA40D6595D}"/>
              </a:ext>
            </a:extLst>
          </p:cNvPr>
          <p:cNvSpPr>
            <a:spLocks noGrp="1"/>
          </p:cNvSpPr>
          <p:nvPr>
            <p:ph type="body" sz="quarter" idx="16" hasCustomPrompt="1"/>
          </p:nvPr>
        </p:nvSpPr>
        <p:spPr>
          <a:xfrm>
            <a:off x="10360319" y="2053577"/>
            <a:ext cx="299201" cy="306600"/>
          </a:xfrm>
        </p:spPr>
        <p:txBody>
          <a:bodyPr anchor="ctr"/>
          <a:lstStyle>
            <a:lvl1pPr algn="ctr">
              <a:buNone/>
              <a:defRPr sz="2400">
                <a:solidFill>
                  <a:schemeClr val="bg1"/>
                </a:solidFill>
              </a:defRPr>
            </a:lvl1pPr>
          </a:lstStyle>
          <a:p>
            <a:pPr lvl="0"/>
            <a:r>
              <a:rPr lang="ar-LB" dirty="0"/>
              <a:t>1</a:t>
            </a:r>
            <a:endParaRPr lang="en-US" dirty="0"/>
          </a:p>
        </p:txBody>
      </p:sp>
      <p:sp>
        <p:nvSpPr>
          <p:cNvPr id="45" name="Text Placeholder 44">
            <a:extLst>
              <a:ext uri="{FF2B5EF4-FFF2-40B4-BE49-F238E27FC236}">
                <a16:creationId xmlns:a16="http://schemas.microsoft.com/office/drawing/2014/main" id="{D312DAB1-2A86-4ABE-B7D6-622C613BAA3C}"/>
              </a:ext>
            </a:extLst>
          </p:cNvPr>
          <p:cNvSpPr>
            <a:spLocks noGrp="1"/>
          </p:cNvSpPr>
          <p:nvPr>
            <p:ph type="body" sz="quarter" idx="17" hasCustomPrompt="1"/>
          </p:nvPr>
        </p:nvSpPr>
        <p:spPr>
          <a:xfrm>
            <a:off x="8172731" y="2840355"/>
            <a:ext cx="2996362" cy="2816106"/>
          </a:xfrm>
        </p:spPr>
        <p:txBody>
          <a:bodyPr anchor="ctr"/>
          <a:lstStyle>
            <a:lvl1pPr algn="r" rtl="1">
              <a:buClr>
                <a:srgbClr val="44546A"/>
              </a:buClr>
              <a:buFont typeface="Wingdings" panose="05000000000000000000" pitchFamily="2" charset="2"/>
              <a:buChar char="§"/>
              <a:defRPr sz="2000"/>
            </a:lvl1pPr>
          </a:lstStyle>
          <a:p>
            <a:pPr lvl="0"/>
            <a:r>
              <a:rPr lang="ar-LB" dirty="0"/>
              <a:t>أكتب هنا</a:t>
            </a:r>
            <a:endParaRPr lang="en-US" dirty="0"/>
          </a:p>
        </p:txBody>
      </p:sp>
      <p:sp>
        <p:nvSpPr>
          <p:cNvPr id="46" name="Text Placeholder 44">
            <a:extLst>
              <a:ext uri="{FF2B5EF4-FFF2-40B4-BE49-F238E27FC236}">
                <a16:creationId xmlns:a16="http://schemas.microsoft.com/office/drawing/2014/main" id="{C7236FA7-14D1-4FE9-9890-296D2BB2A9E5}"/>
              </a:ext>
            </a:extLst>
          </p:cNvPr>
          <p:cNvSpPr>
            <a:spLocks noGrp="1"/>
          </p:cNvSpPr>
          <p:nvPr>
            <p:ph type="body" sz="quarter" idx="18" hasCustomPrompt="1"/>
          </p:nvPr>
        </p:nvSpPr>
        <p:spPr>
          <a:xfrm>
            <a:off x="4191815" y="2824634"/>
            <a:ext cx="2996362" cy="2831827"/>
          </a:xfrm>
        </p:spPr>
        <p:txBody>
          <a:bodyPr anchor="ctr"/>
          <a:lstStyle>
            <a:lvl1pPr algn="r" rtl="1">
              <a:buClr>
                <a:srgbClr val="44546A"/>
              </a:buClr>
              <a:buFont typeface="Wingdings" panose="05000000000000000000" pitchFamily="2" charset="2"/>
              <a:buChar char="§"/>
              <a:defRPr sz="2000"/>
            </a:lvl1pPr>
          </a:lstStyle>
          <a:p>
            <a:pPr lvl="0"/>
            <a:r>
              <a:rPr lang="ar-LB" dirty="0"/>
              <a:t>أكتب هنا</a:t>
            </a:r>
            <a:endParaRPr lang="en-US" dirty="0"/>
          </a:p>
        </p:txBody>
      </p:sp>
      <p:sp>
        <p:nvSpPr>
          <p:cNvPr id="51" name="Text Placeholder 50">
            <a:extLst>
              <a:ext uri="{FF2B5EF4-FFF2-40B4-BE49-F238E27FC236}">
                <a16:creationId xmlns:a16="http://schemas.microsoft.com/office/drawing/2014/main" id="{1CB3C5E0-E3DB-415D-81FE-1986BE34CB8C}"/>
              </a:ext>
            </a:extLst>
          </p:cNvPr>
          <p:cNvSpPr>
            <a:spLocks noGrp="1"/>
          </p:cNvSpPr>
          <p:nvPr>
            <p:ph type="body" sz="quarter" idx="19" hasCustomPrompt="1"/>
          </p:nvPr>
        </p:nvSpPr>
        <p:spPr>
          <a:xfrm>
            <a:off x="210899" y="2795889"/>
            <a:ext cx="2996362" cy="2860571"/>
          </a:xfrm>
        </p:spPr>
        <p:txBody>
          <a:bodyPr anchor="ctr"/>
          <a:lstStyle>
            <a:lvl1pPr algn="r" rtl="1">
              <a:buClr>
                <a:srgbClr val="002060"/>
              </a:buClr>
              <a:buFont typeface="Wingdings" panose="05000000000000000000" pitchFamily="2" charset="2"/>
              <a:buChar char="§"/>
              <a:defRPr sz="2000"/>
            </a:lvl1pPr>
            <a:lvl2pPr>
              <a:buNone/>
              <a:defRPr/>
            </a:lvl2pPr>
          </a:lstStyle>
          <a:p>
            <a:pPr lvl="0"/>
            <a:r>
              <a:rPr lang="ar-LB" dirty="0"/>
              <a:t>أكتب هنا</a:t>
            </a:r>
            <a:endParaRPr lang="en-US" dirty="0"/>
          </a:p>
        </p:txBody>
      </p:sp>
      <p:sp>
        <p:nvSpPr>
          <p:cNvPr id="23" name="Title 1">
            <a:extLst>
              <a:ext uri="{FF2B5EF4-FFF2-40B4-BE49-F238E27FC236}">
                <a16:creationId xmlns:a16="http://schemas.microsoft.com/office/drawing/2014/main" id="{86EAC8CE-AF4C-477D-A47D-BBB2CC722453}"/>
              </a:ext>
            </a:extLst>
          </p:cNvPr>
          <p:cNvSpPr txBox="1">
            <a:spLocks/>
          </p:cNvSpPr>
          <p:nvPr userDrawn="1"/>
        </p:nvSpPr>
        <p:spPr>
          <a:xfrm>
            <a:off x="6533350" y="1150736"/>
            <a:ext cx="4719733" cy="703596"/>
          </a:xfrm>
          <a:prstGeom prst="rect">
            <a:avLst/>
          </a:prstGeom>
          <a:ln w="1905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r>
              <a:rPr kumimoji="0" lang="ar-LB" sz="4400" b="1" i="0" u="none" strike="noStrike" kern="1200" cap="all" spc="100" normalizeH="0" baseline="0" noProof="0" dirty="0">
                <a:ln>
                  <a:noFill/>
                </a:ln>
                <a:solidFill>
                  <a:srgbClr val="5B9BD5">
                    <a:lumMod val="50000"/>
                  </a:srgbClr>
                </a:solidFill>
                <a:effectLst/>
                <a:uLnTx/>
                <a:uFillTx/>
                <a:latin typeface="Adobe Arabic" panose="02040503050201090203" pitchFamily="18" charset="-78"/>
                <a:ea typeface="+mj-ea"/>
                <a:cs typeface="Adobe Arabic" panose="02040503050201090203" pitchFamily="18" charset="-78"/>
              </a:rPr>
              <a:t>المكتسبات السابقة للمحور</a:t>
            </a:r>
            <a:endParaRPr kumimoji="0" lang="en-US" sz="4400" b="1" i="0" u="none" strike="noStrike" kern="1200" cap="all" spc="100" normalizeH="0" baseline="0" noProof="0" dirty="0">
              <a:ln>
                <a:noFill/>
              </a:ln>
              <a:solidFill>
                <a:srgbClr val="5B9BD5">
                  <a:lumMod val="50000"/>
                </a:srgbClr>
              </a:solidFill>
              <a:effectLst/>
              <a:uLnTx/>
              <a:uFillTx/>
              <a:latin typeface="Adobe Arabic" panose="02040503050201090203" pitchFamily="18" charset="-78"/>
              <a:ea typeface="+mj-ea"/>
              <a:cs typeface="Adobe Arabic" panose="02040503050201090203" pitchFamily="18" charset="-78"/>
            </a:endParaRPr>
          </a:p>
        </p:txBody>
      </p:sp>
      <p:pic>
        <p:nvPicPr>
          <p:cNvPr id="24" name="Picture 23">
            <a:extLst>
              <a:ext uri="{FF2B5EF4-FFF2-40B4-BE49-F238E27FC236}">
                <a16:creationId xmlns:a16="http://schemas.microsoft.com/office/drawing/2014/main" id="{BF826032-4812-4BE3-8375-B37F5C43BAD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6274" t="84401" r="2211"/>
          <a:stretch/>
        </p:blipFill>
        <p:spPr>
          <a:xfrm>
            <a:off x="10789328" y="-5771"/>
            <a:ext cx="1402672" cy="1069759"/>
          </a:xfrm>
          <a:prstGeom prst="rect">
            <a:avLst/>
          </a:prstGeom>
        </p:spPr>
      </p:pic>
    </p:spTree>
    <p:custDataLst>
      <p:tags r:id="rId1"/>
    </p:custDataLst>
    <p:extLst>
      <p:ext uri="{BB962C8B-B14F-4D97-AF65-F5344CB8AC3E}">
        <p14:creationId xmlns:p14="http://schemas.microsoft.com/office/powerpoint/2010/main" val="7474135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F449F3C-3202-4A21-A9C6-75A38177D38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84401"/>
          <a:stretch/>
        </p:blipFill>
        <p:spPr>
          <a:xfrm>
            <a:off x="5414" y="5788240"/>
            <a:ext cx="12181172" cy="1069759"/>
          </a:xfrm>
          <a:prstGeom prst="rect">
            <a:avLst/>
          </a:prstGeom>
        </p:spPr>
      </p:pic>
    </p:spTree>
    <p:custDataLst>
      <p:tags r:id="rId1"/>
    </p:custDataLst>
    <p:extLst>
      <p:ext uri="{BB962C8B-B14F-4D97-AF65-F5344CB8AC3E}">
        <p14:creationId xmlns:p14="http://schemas.microsoft.com/office/powerpoint/2010/main" val="32817924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9E340D-D49F-4060-B830-48E207260F1E}" type="slidenum">
              <a:rPr kumimoji="0" lang="en-US" sz="1200" b="0" i="0" u="none" strike="noStrike" kern="1200" cap="none" spc="0" normalizeH="0" baseline="0" noProof="0" smtClean="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Tree>
    <p:extLst>
      <p:ext uri="{BB962C8B-B14F-4D97-AF65-F5344CB8AC3E}">
        <p14:creationId xmlns:p14="http://schemas.microsoft.com/office/powerpoint/2010/main" val="853270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9E340D-D49F-4060-B830-48E207260F1E}" type="slidenum">
              <a:rPr kumimoji="0" lang="en-US" sz="1200" b="0" i="0" u="none" strike="noStrike" kern="1200" cap="none" spc="0" normalizeH="0" baseline="0" noProof="0" smtClean="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Tree>
    <p:extLst>
      <p:ext uri="{BB962C8B-B14F-4D97-AF65-F5344CB8AC3E}">
        <p14:creationId xmlns:p14="http://schemas.microsoft.com/office/powerpoint/2010/main" val="7778477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9E340D-D49F-4060-B830-48E207260F1E}" type="slidenum">
              <a:rPr kumimoji="0" lang="en-US" sz="1200" b="0" i="0" u="none" strike="noStrike" kern="1200" cap="none" spc="0" normalizeH="0" baseline="0" noProof="0" smtClean="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Tree>
    <p:extLst>
      <p:ext uri="{BB962C8B-B14F-4D97-AF65-F5344CB8AC3E}">
        <p14:creationId xmlns:p14="http://schemas.microsoft.com/office/powerpoint/2010/main" val="3701209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38492"/>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09E340D-D49F-4060-B830-48E207260F1E}" type="slidenum">
              <a:rPr kumimoji="0" lang="en-US" sz="1200" b="0" i="0" u="none" strike="noStrike" kern="1200" cap="none" spc="0" normalizeH="0" baseline="0" noProof="0" smtClean="0">
                <a:ln>
                  <a:noFill/>
                </a:ln>
                <a:solidFill>
                  <a:prstClr val="black">
                    <a:tint val="75000"/>
                  </a:prstClr>
                </a:solidFill>
                <a:effectLst/>
                <a:uLnTx/>
                <a:uFillTx/>
                <a:latin typeface="Adobe Arabic"/>
                <a:ea typeface="+mn-ea"/>
                <a:cs typeface="Adobe Arabic"/>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Adobe Arabic"/>
              <a:ea typeface="+mn-ea"/>
              <a:cs typeface="Adobe Arabic"/>
            </a:endParaRPr>
          </a:p>
        </p:txBody>
      </p:sp>
    </p:spTree>
    <p:custDataLst>
      <p:tags r:id="rId22"/>
    </p:custDataLst>
    <p:extLst>
      <p:ext uri="{BB962C8B-B14F-4D97-AF65-F5344CB8AC3E}">
        <p14:creationId xmlns:p14="http://schemas.microsoft.com/office/powerpoint/2010/main" val="3846646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9.xml"/><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9.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20.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14.xml"/><Relationship Id="rId7" Type="http://schemas.openxmlformats.org/officeDocument/2006/relationships/image" Target="../media/image21.svg"/><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sv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23.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25.xml"/><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6.xml"/><Relationship Id="rId6" Type="http://schemas.openxmlformats.org/officeDocument/2006/relationships/image" Target="../media/image26.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7.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9.xml"/><Relationship Id="rId5" Type="http://schemas.openxmlformats.org/officeDocument/2006/relationships/image" Target="../media/image1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31.xml"/><Relationship Id="rId5" Type="http://schemas.openxmlformats.org/officeDocument/2006/relationships/image" Target="../media/image12.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32.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27.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notesSlide" Target="../notesSlides/notesSlide27.xml"/><Relationship Id="rId7" Type="http://schemas.openxmlformats.org/officeDocument/2006/relationships/image" Target="../media/image20.png"/><Relationship Id="rId2" Type="http://schemas.openxmlformats.org/officeDocument/2006/relationships/slideLayout" Target="../slideLayouts/slideLayout3.xml"/><Relationship Id="rId1" Type="http://schemas.openxmlformats.org/officeDocument/2006/relationships/tags" Target="../tags/tag35.xml"/><Relationship Id="rId6" Type="http://schemas.openxmlformats.org/officeDocument/2006/relationships/image" Target="../media/image32.jpeg"/><Relationship Id="rId5" Type="http://schemas.openxmlformats.org/officeDocument/2006/relationships/image" Target="../media/image31.jpeg"/><Relationship Id="rId10" Type="http://schemas.openxmlformats.org/officeDocument/2006/relationships/image" Target="../media/image23.svg"/><Relationship Id="rId4" Type="http://schemas.openxmlformats.org/officeDocument/2006/relationships/image" Target="../media/image30.jpeg"/><Relationship Id="rId9"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7.xml"/><Relationship Id="rId6" Type="http://schemas.openxmlformats.org/officeDocument/2006/relationships/image" Target="../media/image33.png"/><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9.xml"/><Relationship Id="rId4" Type="http://schemas.openxmlformats.org/officeDocument/2006/relationships/image" Target="../media/image34.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40.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4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4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4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47.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50.xml"/><Relationship Id="rId5" Type="http://schemas.openxmlformats.org/officeDocument/2006/relationships/image" Target="../media/image12.png"/><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5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53.xml"/><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0.xml"/><Relationship Id="rId1" Type="http://schemas.openxmlformats.org/officeDocument/2006/relationships/tags" Target="../tags/tag54.xml"/><Relationship Id="rId5" Type="http://schemas.openxmlformats.org/officeDocument/2006/relationships/image" Target="../media/image40.png"/><Relationship Id="rId4" Type="http://schemas.openxmlformats.org/officeDocument/2006/relationships/image" Target="../media/image39.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1">
            <a:extLst>
              <a:ext uri="{FF2B5EF4-FFF2-40B4-BE49-F238E27FC236}">
                <a16:creationId xmlns:a16="http://schemas.microsoft.com/office/drawing/2014/main" id="{77A16612-6038-44F7-82F3-93525CE1B37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08586" y="774700"/>
            <a:ext cx="1574828" cy="2952802"/>
          </a:xfrm>
          <a:prstGeom prst="rect">
            <a:avLst/>
          </a:prstGeom>
        </p:spPr>
      </p:pic>
      <p:sp>
        <p:nvSpPr>
          <p:cNvPr id="6" name="Rectangle 16">
            <a:extLst>
              <a:ext uri="{FF2B5EF4-FFF2-40B4-BE49-F238E27FC236}">
                <a16:creationId xmlns:a16="http://schemas.microsoft.com/office/drawing/2014/main" id="{0285AE02-8F3A-47E6-82B3-1ED969A6B138}"/>
              </a:ext>
            </a:extLst>
          </p:cNvPr>
          <p:cNvSpPr>
            <a:spLocks noChangeArrowheads="1"/>
          </p:cNvSpPr>
          <p:nvPr/>
        </p:nvSpPr>
        <p:spPr bwMode="gray">
          <a:xfrm>
            <a:off x="2345871" y="4115293"/>
            <a:ext cx="7271657" cy="1968007"/>
          </a:xfrm>
          <a:custGeom>
            <a:avLst/>
            <a:gdLst>
              <a:gd name="connsiteX0" fmla="*/ 0 w 7271657"/>
              <a:gd name="connsiteY0" fmla="*/ 0 h 1968007"/>
              <a:gd name="connsiteX1" fmla="*/ 806493 w 7271657"/>
              <a:gd name="connsiteY1" fmla="*/ 0 h 1968007"/>
              <a:gd name="connsiteX2" fmla="*/ 1612986 w 7271657"/>
              <a:gd name="connsiteY2" fmla="*/ 0 h 1968007"/>
              <a:gd name="connsiteX3" fmla="*/ 2274045 w 7271657"/>
              <a:gd name="connsiteY3" fmla="*/ 0 h 1968007"/>
              <a:gd name="connsiteX4" fmla="*/ 2862389 w 7271657"/>
              <a:gd name="connsiteY4" fmla="*/ 0 h 1968007"/>
              <a:gd name="connsiteX5" fmla="*/ 3450732 w 7271657"/>
              <a:gd name="connsiteY5" fmla="*/ 0 h 1968007"/>
              <a:gd name="connsiteX6" fmla="*/ 4257225 w 7271657"/>
              <a:gd name="connsiteY6" fmla="*/ 0 h 1968007"/>
              <a:gd name="connsiteX7" fmla="*/ 5063718 w 7271657"/>
              <a:gd name="connsiteY7" fmla="*/ 0 h 1968007"/>
              <a:gd name="connsiteX8" fmla="*/ 5797494 w 7271657"/>
              <a:gd name="connsiteY8" fmla="*/ 0 h 1968007"/>
              <a:gd name="connsiteX9" fmla="*/ 6458554 w 7271657"/>
              <a:gd name="connsiteY9" fmla="*/ 0 h 1968007"/>
              <a:gd name="connsiteX10" fmla="*/ 7271657 w 7271657"/>
              <a:gd name="connsiteY10" fmla="*/ 0 h 1968007"/>
              <a:gd name="connsiteX11" fmla="*/ 7271657 w 7271657"/>
              <a:gd name="connsiteY11" fmla="*/ 675682 h 1968007"/>
              <a:gd name="connsiteX12" fmla="*/ 7271657 w 7271657"/>
              <a:gd name="connsiteY12" fmla="*/ 1331685 h 1968007"/>
              <a:gd name="connsiteX13" fmla="*/ 7271657 w 7271657"/>
              <a:gd name="connsiteY13" fmla="*/ 1968007 h 1968007"/>
              <a:gd name="connsiteX14" fmla="*/ 6828747 w 7271657"/>
              <a:gd name="connsiteY14" fmla="*/ 1968007 h 1968007"/>
              <a:gd name="connsiteX15" fmla="*/ 6094971 w 7271657"/>
              <a:gd name="connsiteY15" fmla="*/ 1968007 h 1968007"/>
              <a:gd name="connsiteX16" fmla="*/ 5579344 w 7271657"/>
              <a:gd name="connsiteY16" fmla="*/ 1968007 h 1968007"/>
              <a:gd name="connsiteX17" fmla="*/ 4845568 w 7271657"/>
              <a:gd name="connsiteY17" fmla="*/ 1968007 h 1968007"/>
              <a:gd name="connsiteX18" fmla="*/ 4111792 w 7271657"/>
              <a:gd name="connsiteY18" fmla="*/ 1968007 h 1968007"/>
              <a:gd name="connsiteX19" fmla="*/ 3378015 w 7271657"/>
              <a:gd name="connsiteY19" fmla="*/ 1968007 h 1968007"/>
              <a:gd name="connsiteX20" fmla="*/ 2935105 w 7271657"/>
              <a:gd name="connsiteY20" fmla="*/ 1968007 h 1968007"/>
              <a:gd name="connsiteX21" fmla="*/ 2492195 w 7271657"/>
              <a:gd name="connsiteY21" fmla="*/ 1968007 h 1968007"/>
              <a:gd name="connsiteX22" fmla="*/ 1685702 w 7271657"/>
              <a:gd name="connsiteY22" fmla="*/ 1968007 h 1968007"/>
              <a:gd name="connsiteX23" fmla="*/ 1024643 w 7271657"/>
              <a:gd name="connsiteY23" fmla="*/ 1968007 h 1968007"/>
              <a:gd name="connsiteX24" fmla="*/ 0 w 7271657"/>
              <a:gd name="connsiteY24" fmla="*/ 1968007 h 1968007"/>
              <a:gd name="connsiteX25" fmla="*/ 0 w 7271657"/>
              <a:gd name="connsiteY25" fmla="*/ 1292325 h 1968007"/>
              <a:gd name="connsiteX26" fmla="*/ 0 w 7271657"/>
              <a:gd name="connsiteY26" fmla="*/ 695362 h 1968007"/>
              <a:gd name="connsiteX27" fmla="*/ 0 w 7271657"/>
              <a:gd name="connsiteY27" fmla="*/ 0 h 1968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271657" h="1968007" fill="none" extrusionOk="0">
                <a:moveTo>
                  <a:pt x="0" y="0"/>
                </a:moveTo>
                <a:cubicBezTo>
                  <a:pt x="284609" y="-24822"/>
                  <a:pt x="445962" y="34040"/>
                  <a:pt x="806493" y="0"/>
                </a:cubicBezTo>
                <a:cubicBezTo>
                  <a:pt x="1167024" y="-34040"/>
                  <a:pt x="1253469" y="-21704"/>
                  <a:pt x="1612986" y="0"/>
                </a:cubicBezTo>
                <a:cubicBezTo>
                  <a:pt x="1972503" y="21704"/>
                  <a:pt x="2101869" y="1362"/>
                  <a:pt x="2274045" y="0"/>
                </a:cubicBezTo>
                <a:cubicBezTo>
                  <a:pt x="2446221" y="-1362"/>
                  <a:pt x="2703859" y="6961"/>
                  <a:pt x="2862389" y="0"/>
                </a:cubicBezTo>
                <a:cubicBezTo>
                  <a:pt x="3020919" y="-6961"/>
                  <a:pt x="3255073" y="-13773"/>
                  <a:pt x="3450732" y="0"/>
                </a:cubicBezTo>
                <a:cubicBezTo>
                  <a:pt x="3646391" y="13773"/>
                  <a:pt x="3959284" y="17934"/>
                  <a:pt x="4257225" y="0"/>
                </a:cubicBezTo>
                <a:cubicBezTo>
                  <a:pt x="4555166" y="-17934"/>
                  <a:pt x="4761533" y="-12559"/>
                  <a:pt x="5063718" y="0"/>
                </a:cubicBezTo>
                <a:cubicBezTo>
                  <a:pt x="5365903" y="12559"/>
                  <a:pt x="5444451" y="-17982"/>
                  <a:pt x="5797494" y="0"/>
                </a:cubicBezTo>
                <a:cubicBezTo>
                  <a:pt x="6150537" y="17982"/>
                  <a:pt x="6264912" y="14645"/>
                  <a:pt x="6458554" y="0"/>
                </a:cubicBezTo>
                <a:cubicBezTo>
                  <a:pt x="6652196" y="-14645"/>
                  <a:pt x="6991932" y="10086"/>
                  <a:pt x="7271657" y="0"/>
                </a:cubicBezTo>
                <a:cubicBezTo>
                  <a:pt x="7251575" y="299857"/>
                  <a:pt x="7287303" y="367818"/>
                  <a:pt x="7271657" y="675682"/>
                </a:cubicBezTo>
                <a:cubicBezTo>
                  <a:pt x="7256011" y="983546"/>
                  <a:pt x="7262823" y="1113703"/>
                  <a:pt x="7271657" y="1331685"/>
                </a:cubicBezTo>
                <a:cubicBezTo>
                  <a:pt x="7280491" y="1549667"/>
                  <a:pt x="7279285" y="1688025"/>
                  <a:pt x="7271657" y="1968007"/>
                </a:cubicBezTo>
                <a:cubicBezTo>
                  <a:pt x="7095927" y="1962265"/>
                  <a:pt x="6940141" y="1946673"/>
                  <a:pt x="6828747" y="1968007"/>
                </a:cubicBezTo>
                <a:cubicBezTo>
                  <a:pt x="6717353" y="1989342"/>
                  <a:pt x="6444233" y="1943852"/>
                  <a:pt x="6094971" y="1968007"/>
                </a:cubicBezTo>
                <a:cubicBezTo>
                  <a:pt x="5745709" y="1992162"/>
                  <a:pt x="5811082" y="1952078"/>
                  <a:pt x="5579344" y="1968007"/>
                </a:cubicBezTo>
                <a:cubicBezTo>
                  <a:pt x="5347606" y="1983936"/>
                  <a:pt x="5162495" y="1968702"/>
                  <a:pt x="4845568" y="1968007"/>
                </a:cubicBezTo>
                <a:cubicBezTo>
                  <a:pt x="4528641" y="1967312"/>
                  <a:pt x="4297920" y="1990247"/>
                  <a:pt x="4111792" y="1968007"/>
                </a:cubicBezTo>
                <a:cubicBezTo>
                  <a:pt x="3925664" y="1945767"/>
                  <a:pt x="3577388" y="1952327"/>
                  <a:pt x="3378015" y="1968007"/>
                </a:cubicBezTo>
                <a:cubicBezTo>
                  <a:pt x="3178642" y="1983687"/>
                  <a:pt x="3047716" y="1968372"/>
                  <a:pt x="2935105" y="1968007"/>
                </a:cubicBezTo>
                <a:cubicBezTo>
                  <a:pt x="2822494" y="1967643"/>
                  <a:pt x="2678600" y="1985328"/>
                  <a:pt x="2492195" y="1968007"/>
                </a:cubicBezTo>
                <a:cubicBezTo>
                  <a:pt x="2305790" y="1950687"/>
                  <a:pt x="1938245" y="2000585"/>
                  <a:pt x="1685702" y="1968007"/>
                </a:cubicBezTo>
                <a:cubicBezTo>
                  <a:pt x="1433159" y="1935429"/>
                  <a:pt x="1330506" y="1963408"/>
                  <a:pt x="1024643" y="1968007"/>
                </a:cubicBezTo>
                <a:cubicBezTo>
                  <a:pt x="718780" y="1972606"/>
                  <a:pt x="454183" y="1997606"/>
                  <a:pt x="0" y="1968007"/>
                </a:cubicBezTo>
                <a:cubicBezTo>
                  <a:pt x="-23705" y="1761888"/>
                  <a:pt x="-9" y="1620553"/>
                  <a:pt x="0" y="1292325"/>
                </a:cubicBezTo>
                <a:cubicBezTo>
                  <a:pt x="9" y="964097"/>
                  <a:pt x="-24264" y="917151"/>
                  <a:pt x="0" y="695362"/>
                </a:cubicBezTo>
                <a:cubicBezTo>
                  <a:pt x="24264" y="473573"/>
                  <a:pt x="3258" y="341913"/>
                  <a:pt x="0" y="0"/>
                </a:cubicBezTo>
                <a:close/>
              </a:path>
              <a:path w="7271657" h="1968007" stroke="0" extrusionOk="0">
                <a:moveTo>
                  <a:pt x="0" y="0"/>
                </a:moveTo>
                <a:cubicBezTo>
                  <a:pt x="158667" y="-17041"/>
                  <a:pt x="425224" y="-10675"/>
                  <a:pt x="661060" y="0"/>
                </a:cubicBezTo>
                <a:cubicBezTo>
                  <a:pt x="896896" y="10675"/>
                  <a:pt x="1150727" y="31645"/>
                  <a:pt x="1322119" y="0"/>
                </a:cubicBezTo>
                <a:cubicBezTo>
                  <a:pt x="1493511" y="-31645"/>
                  <a:pt x="1599649" y="4988"/>
                  <a:pt x="1765029" y="0"/>
                </a:cubicBezTo>
                <a:cubicBezTo>
                  <a:pt x="1930409" y="-4988"/>
                  <a:pt x="2303441" y="-24346"/>
                  <a:pt x="2498806" y="0"/>
                </a:cubicBezTo>
                <a:cubicBezTo>
                  <a:pt x="2694171" y="24346"/>
                  <a:pt x="3032092" y="28020"/>
                  <a:pt x="3305299" y="0"/>
                </a:cubicBezTo>
                <a:cubicBezTo>
                  <a:pt x="3578506" y="-28020"/>
                  <a:pt x="3611171" y="16906"/>
                  <a:pt x="3748209" y="0"/>
                </a:cubicBezTo>
                <a:cubicBezTo>
                  <a:pt x="3885247" y="-16906"/>
                  <a:pt x="4091970" y="-13166"/>
                  <a:pt x="4191119" y="0"/>
                </a:cubicBezTo>
                <a:cubicBezTo>
                  <a:pt x="4290268" y="13166"/>
                  <a:pt x="4412993" y="-87"/>
                  <a:pt x="4634029" y="0"/>
                </a:cubicBezTo>
                <a:cubicBezTo>
                  <a:pt x="4855065" y="87"/>
                  <a:pt x="5103411" y="9676"/>
                  <a:pt x="5222372" y="0"/>
                </a:cubicBezTo>
                <a:cubicBezTo>
                  <a:pt x="5341333" y="-9676"/>
                  <a:pt x="5548901" y="-24847"/>
                  <a:pt x="5737998" y="0"/>
                </a:cubicBezTo>
                <a:cubicBezTo>
                  <a:pt x="5927095" y="24847"/>
                  <a:pt x="6030272" y="13177"/>
                  <a:pt x="6253625" y="0"/>
                </a:cubicBezTo>
                <a:cubicBezTo>
                  <a:pt x="6476978" y="-13177"/>
                  <a:pt x="6897983" y="-25635"/>
                  <a:pt x="7271657" y="0"/>
                </a:cubicBezTo>
                <a:cubicBezTo>
                  <a:pt x="7258984" y="133838"/>
                  <a:pt x="7268398" y="341205"/>
                  <a:pt x="7271657" y="616642"/>
                </a:cubicBezTo>
                <a:cubicBezTo>
                  <a:pt x="7274916" y="892079"/>
                  <a:pt x="7298817" y="1028383"/>
                  <a:pt x="7271657" y="1312005"/>
                </a:cubicBezTo>
                <a:cubicBezTo>
                  <a:pt x="7244497" y="1595627"/>
                  <a:pt x="7284618" y="1741944"/>
                  <a:pt x="7271657" y="1968007"/>
                </a:cubicBezTo>
                <a:cubicBezTo>
                  <a:pt x="7015690" y="1987906"/>
                  <a:pt x="6837011" y="1974663"/>
                  <a:pt x="6610597" y="1968007"/>
                </a:cubicBezTo>
                <a:cubicBezTo>
                  <a:pt x="6384183" y="1961351"/>
                  <a:pt x="6184807" y="1972334"/>
                  <a:pt x="5876821" y="1968007"/>
                </a:cubicBezTo>
                <a:cubicBezTo>
                  <a:pt x="5568835" y="1963680"/>
                  <a:pt x="5467900" y="1962655"/>
                  <a:pt x="5288478" y="1968007"/>
                </a:cubicBezTo>
                <a:cubicBezTo>
                  <a:pt x="5109056" y="1973359"/>
                  <a:pt x="4905676" y="1963164"/>
                  <a:pt x="4772851" y="1968007"/>
                </a:cubicBezTo>
                <a:cubicBezTo>
                  <a:pt x="4640026" y="1972850"/>
                  <a:pt x="4364124" y="1946197"/>
                  <a:pt x="4111792" y="1968007"/>
                </a:cubicBezTo>
                <a:cubicBezTo>
                  <a:pt x="3859460" y="1989817"/>
                  <a:pt x="3715849" y="1972356"/>
                  <a:pt x="3596165" y="1968007"/>
                </a:cubicBezTo>
                <a:cubicBezTo>
                  <a:pt x="3476481" y="1963658"/>
                  <a:pt x="3151778" y="1971387"/>
                  <a:pt x="2789672" y="1968007"/>
                </a:cubicBezTo>
                <a:cubicBezTo>
                  <a:pt x="2427566" y="1964627"/>
                  <a:pt x="2421655" y="1952732"/>
                  <a:pt x="2201329" y="1968007"/>
                </a:cubicBezTo>
                <a:cubicBezTo>
                  <a:pt x="1981003" y="1983282"/>
                  <a:pt x="1792969" y="1964482"/>
                  <a:pt x="1394836" y="1968007"/>
                </a:cubicBezTo>
                <a:cubicBezTo>
                  <a:pt x="996703" y="1971532"/>
                  <a:pt x="809044" y="1994020"/>
                  <a:pt x="588343" y="1968007"/>
                </a:cubicBezTo>
                <a:cubicBezTo>
                  <a:pt x="367642" y="1941994"/>
                  <a:pt x="277476" y="1954202"/>
                  <a:pt x="0" y="1968007"/>
                </a:cubicBezTo>
                <a:cubicBezTo>
                  <a:pt x="-15338" y="1693731"/>
                  <a:pt x="-31674" y="1522968"/>
                  <a:pt x="0" y="1312005"/>
                </a:cubicBezTo>
                <a:cubicBezTo>
                  <a:pt x="31674" y="1101042"/>
                  <a:pt x="-31065" y="867099"/>
                  <a:pt x="0" y="616642"/>
                </a:cubicBezTo>
                <a:cubicBezTo>
                  <a:pt x="31065" y="366185"/>
                  <a:pt x="4015" y="135126"/>
                  <a:pt x="0" y="0"/>
                </a:cubicBezTo>
                <a:close/>
              </a:path>
            </a:pathLst>
          </a:custGeom>
          <a:solidFill>
            <a:schemeClr val="accent5">
              <a:lumMod val="20000"/>
              <a:lumOff val="80000"/>
            </a:schemeClr>
          </a:solidFill>
          <a:ln w="9525">
            <a:solidFill>
              <a:schemeClr val="accent5">
                <a:lumMod val="40000"/>
                <a:lumOff val="60000"/>
              </a:schemeClr>
            </a:solidFill>
            <a:miter lim="800000"/>
            <a:headEnd/>
            <a:tailEnd/>
            <a:extLst>
              <a:ext uri="{C807C97D-BFC1-408E-A445-0C87EB9F89A2}">
                <ask:lineSketchStyleProps xmlns:ask="http://schemas.microsoft.com/office/drawing/2018/sketchyshapes" sd="3618615166">
                  <a:prstGeom prst="rect">
                    <a:avLst/>
                  </a:prstGeom>
                  <ask:type>
                    <ask:lineSketchFreehand/>
                  </ask:type>
                </ask:lineSketchStyleProps>
              </a:ext>
            </a:extLst>
          </a:ln>
          <a:effectLst>
            <a:outerShdw blurRad="50800" dist="38100" dir="5400000" algn="t" rotWithShape="0">
              <a:prstClr val="black">
                <a:alpha val="40000"/>
              </a:prstClr>
            </a:outerShdw>
          </a:effectLst>
        </p:spPr>
        <p:txBody>
          <a:bodyPr lIns="72000" tIns="36000" rIns="72000" bIns="36000" anchor="ctr"/>
          <a:lstStyle/>
          <a:p>
            <a:pPr algn="ctr" rtl="1">
              <a:buClr>
                <a:schemeClr val="accent5">
                  <a:lumMod val="75000"/>
                </a:schemeClr>
              </a:buClr>
              <a:buSzPct val="90000"/>
            </a:pPr>
            <a:r>
              <a:rPr lang="ar-LB" sz="5400" dirty="0">
                <a:solidFill>
                  <a:schemeClr val="tx1">
                    <a:lumMod val="65000"/>
                    <a:lumOff val="35000"/>
                  </a:schemeClr>
                </a:solidFill>
                <a:latin typeface="Adobe Arabic" panose="02040503050201090203" pitchFamily="18" charset="-78"/>
                <a:cs typeface="Adobe Arabic" panose="02040503050201090203" pitchFamily="18" charset="-78"/>
              </a:rPr>
              <a:t>الْمَجالُ: الْقِراءَةُ </a:t>
            </a:r>
            <a:r>
              <a:rPr lang="en-US" sz="5400" dirty="0">
                <a:solidFill>
                  <a:schemeClr val="tx1">
                    <a:lumMod val="65000"/>
                    <a:lumOff val="35000"/>
                  </a:schemeClr>
                </a:solidFill>
                <a:latin typeface="Adobe Arabic" panose="02040503050201090203" pitchFamily="18" charset="-78"/>
                <a:cs typeface="Adobe Arabic" panose="02040503050201090203" pitchFamily="18" charset="-78"/>
              </a:rPr>
              <a:t>-</a:t>
            </a:r>
            <a:r>
              <a:rPr lang="ar-LB" sz="5400" dirty="0">
                <a:solidFill>
                  <a:schemeClr val="tx1">
                    <a:lumMod val="65000"/>
                    <a:lumOff val="35000"/>
                  </a:schemeClr>
                </a:solidFill>
                <a:latin typeface="Adobe Arabic" panose="02040503050201090203" pitchFamily="18" charset="-78"/>
                <a:cs typeface="Adobe Arabic" panose="02040503050201090203" pitchFamily="18" charset="-78"/>
              </a:rPr>
              <a:t> الْفَهْمُ الْقِرائِيُّ</a:t>
            </a:r>
          </a:p>
        </p:txBody>
      </p:sp>
    </p:spTree>
    <p:custDataLst>
      <p:tags r:id="rId1"/>
    </p:custDataLst>
    <p:extLst>
      <p:ext uri="{BB962C8B-B14F-4D97-AF65-F5344CB8AC3E}">
        <p14:creationId xmlns:p14="http://schemas.microsoft.com/office/powerpoint/2010/main" val="2325715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LEGO, toy, green&#10;&#10;Description automatically generated">
            <a:extLst>
              <a:ext uri="{FF2B5EF4-FFF2-40B4-BE49-F238E27FC236}">
                <a16:creationId xmlns:a16="http://schemas.microsoft.com/office/drawing/2014/main" id="{8F6D198F-2B61-4D93-94F7-34D26ED3E9CD}"/>
              </a:ext>
            </a:extLst>
          </p:cNvPr>
          <p:cNvPicPr>
            <a:picLocks noChangeAspect="1"/>
          </p:cNvPicPr>
          <p:nvPr/>
        </p:nvPicPr>
        <p:blipFill rotWithShape="1">
          <a:blip r:embed="rId4">
            <a:extLst>
              <a:ext uri="{28A0092B-C50C-407E-A947-70E740481C1C}">
                <a14:useLocalDpi xmlns:a14="http://schemas.microsoft.com/office/drawing/2010/main" val="0"/>
              </a:ext>
            </a:extLst>
          </a:blip>
          <a:srcRect t="24749" b="10078"/>
          <a:stretch/>
        </p:blipFill>
        <p:spPr>
          <a:xfrm>
            <a:off x="4292600" y="3931305"/>
            <a:ext cx="3966519" cy="2407920"/>
          </a:xfrm>
          <a:prstGeom prst="rect">
            <a:avLst/>
          </a:prstGeom>
        </p:spPr>
      </p:pic>
      <p:pic>
        <p:nvPicPr>
          <p:cNvPr id="6" name="Picture 5" descr="A picture containing LEGO, toy, green&#10;&#10;Description automatically generated">
            <a:extLst>
              <a:ext uri="{FF2B5EF4-FFF2-40B4-BE49-F238E27FC236}">
                <a16:creationId xmlns:a16="http://schemas.microsoft.com/office/drawing/2014/main" id="{BDB494F7-B3E9-4EC1-97D2-E1CB6031F377}"/>
              </a:ext>
            </a:extLst>
          </p:cNvPr>
          <p:cNvPicPr>
            <a:picLocks noChangeAspect="1"/>
          </p:cNvPicPr>
          <p:nvPr/>
        </p:nvPicPr>
        <p:blipFill rotWithShape="1">
          <a:blip r:embed="rId4">
            <a:extLst>
              <a:ext uri="{28A0092B-C50C-407E-A947-70E740481C1C}">
                <a14:useLocalDpi xmlns:a14="http://schemas.microsoft.com/office/drawing/2010/main" val="0"/>
              </a:ext>
            </a:extLst>
          </a:blip>
          <a:srcRect t="28204" b="12398"/>
          <a:stretch/>
        </p:blipFill>
        <p:spPr>
          <a:xfrm>
            <a:off x="7868702" y="4327544"/>
            <a:ext cx="3966519" cy="2194560"/>
          </a:xfrm>
          <a:prstGeom prst="rect">
            <a:avLst/>
          </a:prstGeom>
        </p:spPr>
      </p:pic>
      <p:sp>
        <p:nvSpPr>
          <p:cNvPr id="10" name="Content Placeholder 2">
            <a:extLst>
              <a:ext uri="{FF2B5EF4-FFF2-40B4-BE49-F238E27FC236}">
                <a16:creationId xmlns:a16="http://schemas.microsoft.com/office/drawing/2014/main" id="{C8A047B6-870F-4A56-AD5F-26CEDCE5B603}"/>
              </a:ext>
            </a:extLst>
          </p:cNvPr>
          <p:cNvSpPr txBox="1">
            <a:spLocks/>
          </p:cNvSpPr>
          <p:nvPr/>
        </p:nvSpPr>
        <p:spPr>
          <a:xfrm>
            <a:off x="625642" y="1812203"/>
            <a:ext cx="10956758" cy="251534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قَبْلَ أَيّامٍ، انْتَهى عُمّالُ الْمَزْرَعَةِ من قِطافِ الْإِجّاصِ وَالدُّرّاقِ وَالتُّفّاحِ، بَعْضُهُ اسْتُهْلِكَ في الْأسْواقِ الْمحَلِّيَّةِ وَبَعْضُهُ الْآخَرُ عُبِّئَ لِيُصَدَّرَ إِلى الْخارِجِ، وَما تَبَقّى وُضِّبَ في عِنايَةٍ في الصَّناديقِ الْخَشَبِيَّةِ، لِيُحْفَظَ في الْبَرّاداتِ لِلْفُصولِ اللّاحِقَةِ...</a:t>
            </a:r>
          </a:p>
        </p:txBody>
      </p:sp>
      <p:sp>
        <p:nvSpPr>
          <p:cNvPr id="11" name="TextBox 10">
            <a:extLst>
              <a:ext uri="{FF2B5EF4-FFF2-40B4-BE49-F238E27FC236}">
                <a16:creationId xmlns:a16="http://schemas.microsoft.com/office/drawing/2014/main" id="{13A3D108-EFBC-4C32-9CDB-FB9176688F3E}"/>
              </a:ext>
            </a:extLst>
          </p:cNvPr>
          <p:cNvSpPr txBox="1"/>
          <p:nvPr/>
        </p:nvSpPr>
        <p:spPr>
          <a:xfrm>
            <a:off x="4869325" y="923508"/>
            <a:ext cx="2453351" cy="707886"/>
          </a:xfrm>
          <a:prstGeom prst="rect">
            <a:avLst/>
          </a:prstGeom>
          <a:noFill/>
          <a:ln w="19050">
            <a:noFill/>
          </a:ln>
        </p:spPr>
        <p:txBody>
          <a:bodyPr wrap="square" rtlCol="0">
            <a:spAutoFit/>
          </a:bodyPr>
          <a:lstStyle/>
          <a:p>
            <a:pPr algn="r" rtl="1"/>
            <a:r>
              <a:rPr lang="ar-LB" sz="4000" b="1" cap="all" spc="100" dirty="0">
                <a:solidFill>
                  <a:schemeClr val="tx1">
                    <a:lumMod val="65000"/>
                    <a:lumOff val="35000"/>
                  </a:schemeClr>
                </a:solidFill>
                <a:latin typeface="Adobe Arabic" panose="02040503050201090203" pitchFamily="18" charset="-78"/>
                <a:cs typeface="Adobe Arabic" panose="02040503050201090203" pitchFamily="18" charset="-78"/>
              </a:rPr>
              <a:t>أَوْراقُ الْخَريفِ</a:t>
            </a:r>
          </a:p>
        </p:txBody>
      </p:sp>
      <p:sp>
        <p:nvSpPr>
          <p:cNvPr id="13" name="TextBox 12">
            <a:extLst>
              <a:ext uri="{FF2B5EF4-FFF2-40B4-BE49-F238E27FC236}">
                <a16:creationId xmlns:a16="http://schemas.microsoft.com/office/drawing/2014/main" id="{C2CB3E0E-6463-4268-B342-180FC23CAFD4}"/>
              </a:ext>
            </a:extLst>
          </p:cNvPr>
          <p:cNvSpPr txBox="1"/>
          <p:nvPr/>
        </p:nvSpPr>
        <p:spPr>
          <a:xfrm>
            <a:off x="617220" y="5343544"/>
            <a:ext cx="3649980" cy="830997"/>
          </a:xfrm>
          <a:prstGeom prst="rect">
            <a:avLst/>
          </a:prstGeom>
          <a:solidFill>
            <a:srgbClr val="70AD47">
              <a:lumMod val="20000"/>
              <a:lumOff val="80000"/>
            </a:srgbClr>
          </a:solidFill>
          <a:ln>
            <a:noFill/>
          </a:ln>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LB" sz="2400" b="1" i="0" u="none" strike="noStrike" kern="0" cap="none" spc="0" normalizeH="0" baseline="0" noProof="0" dirty="0">
                <a:ln>
                  <a:noFill/>
                </a:ln>
                <a:solidFill>
                  <a:srgbClr val="002060"/>
                </a:solidFill>
                <a:effectLst/>
                <a:uLnTx/>
                <a:uFillTx/>
                <a:cs typeface="Adobe Arabic" panose="02040503050201020203" pitchFamily="18" charset="-78"/>
              </a:rPr>
              <a:t>قاموسُ الْمَعاني</a:t>
            </a:r>
          </a:p>
          <a:p>
            <a:pPr lvl="0" algn="r" rtl="1"/>
            <a:r>
              <a:rPr lang="ar-LB" sz="2400" kern="0" dirty="0">
                <a:solidFill>
                  <a:srgbClr val="002060"/>
                </a:solidFill>
                <a:cs typeface="Adobe Arabic" panose="02040503050201020203" pitchFamily="18" charset="-78"/>
              </a:rPr>
              <a:t>عبّئ = وضّب</a:t>
            </a:r>
          </a:p>
        </p:txBody>
      </p:sp>
    </p:spTree>
    <p:custDataLst>
      <p:tags r:id="rId1"/>
    </p:custDataLst>
    <p:extLst>
      <p:ext uri="{BB962C8B-B14F-4D97-AF65-F5344CB8AC3E}">
        <p14:creationId xmlns:p14="http://schemas.microsoft.com/office/powerpoint/2010/main" val="2057609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1" grpId="0"/>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DA4D0B9E-5C62-4A90-A82B-09977601571A}"/>
              </a:ext>
            </a:extLst>
          </p:cNvPr>
          <p:cNvSpPr txBox="1">
            <a:spLocks/>
          </p:cNvSpPr>
          <p:nvPr/>
        </p:nvSpPr>
        <p:spPr>
          <a:xfrm>
            <a:off x="0" y="723006"/>
            <a:ext cx="12192000" cy="640080"/>
          </a:xfrm>
          <a:prstGeom prst="rect">
            <a:avLst/>
          </a:prstGeom>
          <a:solidFill>
            <a:srgbClr val="658DCD"/>
          </a:solidFill>
          <a:ln>
            <a:noFill/>
          </a:ln>
        </p:spPr>
        <p:txBody>
          <a:bodyPr vert="horz" lIns="0" tIns="0" rIns="640080" bIns="0" rtlCol="0" anchor="ctr" anchorCtr="0">
            <a:noAutofit/>
          </a:bodyPr>
          <a:lstStyle>
            <a:defPPr>
              <a:defRPr lang="en-US"/>
            </a:defPPr>
            <a:lvl1pPr marR="0" lvl="0" indent="0" algn="r" rtl="1" fontAlgn="auto">
              <a:lnSpc>
                <a:spcPct val="100000"/>
              </a:lnSpc>
              <a:spcBef>
                <a:spcPts val="0"/>
              </a:spcBef>
              <a:spcAft>
                <a:spcPts val="0"/>
              </a:spcAft>
              <a:buClrTx/>
              <a:buSzTx/>
              <a:buFont typeface="Arial" panose="020B0604020202020204" pitchFamily="34" charset="0"/>
              <a:buNone/>
              <a:tabLst/>
              <a:defRPr kumimoji="0" sz="3600" b="1" i="0" u="none" strike="noStrike" cap="none" spc="0" normalizeH="0" baseline="0">
                <a:ln>
                  <a:noFill/>
                </a:ln>
                <a:solidFill>
                  <a:sysClr val="window" lastClr="FFFFFF"/>
                </a:solidFill>
                <a:effectLst/>
                <a:uLnTx/>
                <a:uFillTx/>
                <a:latin typeface="Adobe Arabic"/>
                <a:cs typeface="Adobe Arabic"/>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ar-LB" dirty="0">
                <a:latin typeface="Adobe Arabic" panose="02040503050201020203" pitchFamily="18" charset="-78"/>
                <a:cs typeface="Adobe Arabic" panose="02040503050201020203" pitchFamily="18" charset="-78"/>
              </a:rPr>
              <a:t>ما الْمَقْصودُ بِـ "اسْتُهْلِكَ في  الْأسْواقِ الْمحَلِّيَّةِ"؟</a:t>
            </a:r>
          </a:p>
        </p:txBody>
      </p:sp>
      <p:sp>
        <p:nvSpPr>
          <p:cNvPr id="7" name="1ST ANSWER">
            <a:extLst>
              <a:ext uri="{FF2B5EF4-FFF2-40B4-BE49-F238E27FC236}">
                <a16:creationId xmlns:a16="http://schemas.microsoft.com/office/drawing/2014/main" id="{57B9A5F0-F519-4DF5-93DE-9BFD81FA4ADA}"/>
              </a:ext>
            </a:extLst>
          </p:cNvPr>
          <p:cNvSpPr txBox="1">
            <a:spLocks/>
          </p:cNvSpPr>
          <p:nvPr/>
        </p:nvSpPr>
        <p:spPr>
          <a:xfrm>
            <a:off x="1524000" y="1837702"/>
            <a:ext cx="10668001"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cap="all" dirty="0">
                <a:solidFill>
                  <a:prstClr val="black">
                    <a:lumMod val="65000"/>
                    <a:lumOff val="35000"/>
                  </a:prstClr>
                </a:solidFill>
                <a:latin typeface="Adobe Arabic" panose="02040503050201020203" pitchFamily="18" charset="-78"/>
                <a:cs typeface="Adobe Arabic" panose="02040503050201020203" pitchFamily="18" charset="-78"/>
              </a:rPr>
              <a:t>الْمَقْصودُ بِـ "اسْتُهْلِكَ في  الْأسْواقِ الْمحَلِّيَّةِ" أنَّهُ بيعَ  في الْأَسْواقِ اللُّبْنانِيَّةِ. </a:t>
            </a:r>
          </a:p>
        </p:txBody>
      </p:sp>
      <p:sp>
        <p:nvSpPr>
          <p:cNvPr id="8" name="2ND ANSWER">
            <a:extLst>
              <a:ext uri="{FF2B5EF4-FFF2-40B4-BE49-F238E27FC236}">
                <a16:creationId xmlns:a16="http://schemas.microsoft.com/office/drawing/2014/main" id="{02E2DB6B-F6D3-4769-8570-1F27EBB8D0D5}"/>
              </a:ext>
            </a:extLst>
          </p:cNvPr>
          <p:cNvSpPr txBox="1">
            <a:spLocks/>
          </p:cNvSpPr>
          <p:nvPr/>
        </p:nvSpPr>
        <p:spPr>
          <a:xfrm>
            <a:off x="1524000" y="2851205"/>
            <a:ext cx="10668001"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sz="2800" kern="0" spc="0" dirty="0">
                <a:solidFill>
                  <a:prstClr val="black">
                    <a:lumMod val="65000"/>
                    <a:lumOff val="35000"/>
                  </a:prstClr>
                </a:solidFill>
                <a:latin typeface="Adobe Arabic" panose="02040503050201020203" pitchFamily="18" charset="-78"/>
                <a:cs typeface="Adobe Arabic" panose="02040503050201020203" pitchFamily="18" charset="-78"/>
              </a:rPr>
              <a:t>الْمَقْصودُ بِـ "اسْتُهْلِكَ في  الْأسْواقِ الْمحَلِّيَّةِ" أنَّهُ وُضِعَ في بَرّاداتٍ خاصَّةٍ. </a:t>
            </a:r>
          </a:p>
        </p:txBody>
      </p:sp>
      <p:sp>
        <p:nvSpPr>
          <p:cNvPr id="9" name="3RD ANSWER">
            <a:extLst>
              <a:ext uri="{FF2B5EF4-FFF2-40B4-BE49-F238E27FC236}">
                <a16:creationId xmlns:a16="http://schemas.microsoft.com/office/drawing/2014/main" id="{9DEEA080-8EAF-4C66-9589-EEFA60BC0CED}"/>
              </a:ext>
            </a:extLst>
          </p:cNvPr>
          <p:cNvSpPr txBox="1">
            <a:spLocks/>
          </p:cNvSpPr>
          <p:nvPr/>
        </p:nvSpPr>
        <p:spPr>
          <a:xfrm>
            <a:off x="1524000" y="3859358"/>
            <a:ext cx="10656429"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cap="all" dirty="0">
                <a:solidFill>
                  <a:prstClr val="black">
                    <a:lumMod val="65000"/>
                    <a:lumOff val="35000"/>
                  </a:prstClr>
                </a:solidFill>
                <a:latin typeface="Adobe Arabic" panose="02040503050201020203" pitchFamily="18" charset="-78"/>
                <a:cs typeface="Adobe Arabic" panose="02040503050201020203" pitchFamily="18" charset="-78"/>
              </a:rPr>
              <a:t>الْمَقْصودُ بِـ "اسْتُهْلِكَ في  الْأسْواقِ الْمحَلِّيَّةِ" أنَّهُ بَقِيَ على الْأَشْجارِ دونَ قِطافٍ. </a:t>
            </a:r>
          </a:p>
        </p:txBody>
      </p:sp>
      <p:pic>
        <p:nvPicPr>
          <p:cNvPr id="11" name="true">
            <a:extLst>
              <a:ext uri="{FF2B5EF4-FFF2-40B4-BE49-F238E27FC236}">
                <a16:creationId xmlns:a16="http://schemas.microsoft.com/office/drawing/2014/main" id="{6110E72F-A29A-4246-A180-030259ACDC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1471447" y="1814622"/>
            <a:ext cx="529811" cy="491280"/>
          </a:xfrm>
          <a:prstGeom prst="rect">
            <a:avLst/>
          </a:prstGeom>
        </p:spPr>
      </p:pic>
      <p:pic>
        <p:nvPicPr>
          <p:cNvPr id="13" name="x2">
            <a:extLst>
              <a:ext uri="{FF2B5EF4-FFF2-40B4-BE49-F238E27FC236}">
                <a16:creationId xmlns:a16="http://schemas.microsoft.com/office/drawing/2014/main" id="{A81C41D1-0D17-4034-BACB-729C52A3EAF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36752" y="2945002"/>
            <a:ext cx="438641" cy="516108"/>
          </a:xfrm>
          <a:prstGeom prst="rect">
            <a:avLst/>
          </a:prstGeom>
        </p:spPr>
      </p:pic>
      <p:pic>
        <p:nvPicPr>
          <p:cNvPr id="14"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3916768"/>
            <a:ext cx="438641" cy="516108"/>
          </a:xfrm>
          <a:prstGeom prst="rect">
            <a:avLst/>
          </a:prstGeom>
        </p:spPr>
      </p:pic>
      <p:sp>
        <p:nvSpPr>
          <p:cNvPr id="15" name="4th  ANSWER">
            <a:extLst>
              <a:ext uri="{FF2B5EF4-FFF2-40B4-BE49-F238E27FC236}">
                <a16:creationId xmlns:a16="http://schemas.microsoft.com/office/drawing/2014/main" id="{9DEEA080-8EAF-4C66-9589-EEFA60BC0CED}"/>
              </a:ext>
            </a:extLst>
          </p:cNvPr>
          <p:cNvSpPr txBox="1">
            <a:spLocks/>
          </p:cNvSpPr>
          <p:nvPr/>
        </p:nvSpPr>
        <p:spPr>
          <a:xfrm>
            <a:off x="1524000" y="4877505"/>
            <a:ext cx="10656429"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cap="all" dirty="0">
                <a:solidFill>
                  <a:prstClr val="black">
                    <a:lumMod val="65000"/>
                    <a:lumOff val="35000"/>
                  </a:prstClr>
                </a:solidFill>
                <a:latin typeface="Adobe Arabic" panose="02040503050201020203" pitchFamily="18" charset="-78"/>
                <a:cs typeface="Adobe Arabic" panose="02040503050201020203" pitchFamily="18" charset="-78"/>
              </a:rPr>
              <a:t>الْمَقْصودُ بِـ "اسْتُهْلِكَ في  الْأسْواقِ الْمحَلِّيَّةِ" أنَّهُ شُحِنَ إلى الْبِلادِ الْمُجاوِرَةِ. </a:t>
            </a:r>
          </a:p>
        </p:txBody>
      </p:sp>
      <p:pic>
        <p:nvPicPr>
          <p:cNvPr id="16"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spTree>
    <p:custDataLst>
      <p:tags r:id="rId1"/>
    </p:custDataLst>
    <p:extLst>
      <p:ext uri="{BB962C8B-B14F-4D97-AF65-F5344CB8AC3E}">
        <p14:creationId xmlns:p14="http://schemas.microsoft.com/office/powerpoint/2010/main" val="3583258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9"/>
                                          </p:stCondLst>
                                        </p:cTn>
                                        <p:tgtEl>
                                          <p:spTgt spid="7">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9"/>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34" restart="whenNotActive" fill="hold" evtFilter="cancelBubble" nodeType="interactiveSeq">
                <p:stCondLst>
                  <p:cond evt="onClick" delay="0">
                    <p:tgtEl>
                      <p:spTgt spid="8"/>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39" restart="whenNotActive" fill="hold" evtFilter="cancelBubble" nodeType="interactiveSeq">
                <p:stCondLst>
                  <p:cond evt="onClick" delay="0">
                    <p:tgtEl>
                      <p:spTgt spid="7"/>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7">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46" restart="whenNotActive" fill="hold" evtFilter="cancelBubble" nodeType="interactiveSeq">
                <p:stCondLst>
                  <p:cond evt="onClick" delay="0">
                    <p:tgtEl>
                      <p:spTgt spid="15"/>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7" grpId="0" build="p"/>
      <p:bldP spid="7" grpId="1" build="allAtOnce"/>
      <p:bldP spid="8" grpId="0" build="p"/>
      <p:bldP spid="9" grpId="0" build="p"/>
      <p:bldP spid="1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icon&#10;&#10;Description automatically generated">
            <a:extLst>
              <a:ext uri="{FF2B5EF4-FFF2-40B4-BE49-F238E27FC236}">
                <a16:creationId xmlns:a16="http://schemas.microsoft.com/office/drawing/2014/main" id="{3FB041F3-4013-4917-B961-16BA81E3380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94" r="2194"/>
          <a:stretch/>
        </p:blipFill>
        <p:spPr>
          <a:xfrm>
            <a:off x="862584" y="2011680"/>
            <a:ext cx="2926080" cy="2926080"/>
          </a:xfrm>
          <a:prstGeom prst="rect">
            <a:avLst/>
          </a:prstGeom>
        </p:spPr>
      </p:pic>
      <p:sp>
        <p:nvSpPr>
          <p:cNvPr id="6" name="Content Placeholder 4">
            <a:extLst>
              <a:ext uri="{FF2B5EF4-FFF2-40B4-BE49-F238E27FC236}">
                <a16:creationId xmlns:a16="http://schemas.microsoft.com/office/drawing/2014/main" id="{DA4D0B9E-5C62-4A90-A82B-09977601571A}"/>
              </a:ext>
            </a:extLst>
          </p:cNvPr>
          <p:cNvSpPr txBox="1">
            <a:spLocks/>
          </p:cNvSpPr>
          <p:nvPr/>
        </p:nvSpPr>
        <p:spPr>
          <a:xfrm>
            <a:off x="0" y="714917"/>
            <a:ext cx="12192000" cy="640080"/>
          </a:xfrm>
          <a:prstGeom prst="rect">
            <a:avLst/>
          </a:prstGeom>
          <a:solidFill>
            <a:srgbClr val="658DCD"/>
          </a:solidFill>
          <a:ln>
            <a:noFill/>
          </a:ln>
        </p:spPr>
        <p:txBody>
          <a:bodyPr vert="horz" lIns="0" tIns="0" rIns="640080" bIns="0" rtlCol="0" anchor="ctr" anchorCtr="0">
            <a:noAutofit/>
          </a:bodyPr>
          <a:lstStyle>
            <a:defPPr>
              <a:defRPr lang="en-US"/>
            </a:defPPr>
            <a:lvl1pPr marR="0" lvl="0" indent="0" algn="r" rtl="1" fontAlgn="auto">
              <a:lnSpc>
                <a:spcPct val="100000"/>
              </a:lnSpc>
              <a:spcBef>
                <a:spcPts val="0"/>
              </a:spcBef>
              <a:spcAft>
                <a:spcPts val="0"/>
              </a:spcAft>
              <a:buClrTx/>
              <a:buSzTx/>
              <a:buFont typeface="Arial" panose="020B0604020202020204" pitchFamily="34" charset="0"/>
              <a:buNone/>
              <a:tabLst/>
              <a:defRPr kumimoji="0" sz="3600" b="1" i="0" u="none" strike="noStrike" cap="none" spc="0" normalizeH="0" baseline="0">
                <a:ln>
                  <a:noFill/>
                </a:ln>
                <a:solidFill>
                  <a:sysClr val="window" lastClr="FFFFFF"/>
                </a:solidFill>
                <a:effectLst/>
                <a:uLnTx/>
                <a:uFillTx/>
                <a:latin typeface="Adobe Arabic"/>
                <a:cs typeface="Adobe Arabic"/>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ar-LB" dirty="0">
                <a:latin typeface="Adobe Arabic" panose="02040503050201020203" pitchFamily="18" charset="-78"/>
                <a:cs typeface="Adobe Arabic" panose="02040503050201020203" pitchFamily="18" charset="-78"/>
              </a:rPr>
              <a:t>ما الْمَقْصودُ بِـ "لِيُصَدَّرَ إِلى الْخارِجِ"؟</a:t>
            </a:r>
          </a:p>
        </p:txBody>
      </p:sp>
      <p:sp>
        <p:nvSpPr>
          <p:cNvPr id="7" name="1ST ANSWER">
            <a:extLst>
              <a:ext uri="{FF2B5EF4-FFF2-40B4-BE49-F238E27FC236}">
                <a16:creationId xmlns:a16="http://schemas.microsoft.com/office/drawing/2014/main" id="{57B9A5F0-F519-4DF5-93DE-9BFD81FA4ADA}"/>
              </a:ext>
            </a:extLst>
          </p:cNvPr>
          <p:cNvSpPr txBox="1">
            <a:spLocks/>
          </p:cNvSpPr>
          <p:nvPr/>
        </p:nvSpPr>
        <p:spPr>
          <a:xfrm>
            <a:off x="2441748" y="2841212"/>
            <a:ext cx="9738681"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cap="all" dirty="0">
                <a:solidFill>
                  <a:prstClr val="black">
                    <a:lumMod val="65000"/>
                    <a:lumOff val="35000"/>
                  </a:prstClr>
                </a:solidFill>
                <a:latin typeface="Adobe Arabic" panose="02040503050201020203" pitchFamily="18" charset="-78"/>
                <a:cs typeface="Adobe Arabic" panose="02040503050201020203" pitchFamily="18" charset="-78"/>
              </a:rPr>
              <a:t>الْمَقْصودُ بِـ "لِيُصَدَّرَ إِلى الْخارِجِ" أنَّهُ يُشْحَنُ إِلى خارِجِ الْبَلَدِ.</a:t>
            </a:r>
          </a:p>
        </p:txBody>
      </p:sp>
      <p:sp>
        <p:nvSpPr>
          <p:cNvPr id="8" name="2ND ANSWER">
            <a:extLst>
              <a:ext uri="{FF2B5EF4-FFF2-40B4-BE49-F238E27FC236}">
                <a16:creationId xmlns:a16="http://schemas.microsoft.com/office/drawing/2014/main" id="{02E2DB6B-F6D3-4769-8570-1F27EBB8D0D5}"/>
              </a:ext>
            </a:extLst>
          </p:cNvPr>
          <p:cNvSpPr txBox="1">
            <a:spLocks/>
          </p:cNvSpPr>
          <p:nvPr/>
        </p:nvSpPr>
        <p:spPr>
          <a:xfrm>
            <a:off x="2441748" y="1823065"/>
            <a:ext cx="9738681"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sz="2800" kern="0" spc="0" dirty="0">
                <a:solidFill>
                  <a:prstClr val="black">
                    <a:lumMod val="65000"/>
                    <a:lumOff val="35000"/>
                  </a:prstClr>
                </a:solidFill>
                <a:latin typeface="Adobe Arabic" panose="02040503050201020203" pitchFamily="18" charset="-78"/>
                <a:cs typeface="Adobe Arabic" panose="02040503050201020203" pitchFamily="18" charset="-78"/>
              </a:rPr>
              <a:t>الْمَقْصودُ بِـ "لِيُصَدَّرَ إِلى الْخارِجِ" أنَّهُ يَتِمُّ بَيْعُهُ في الْبَلَدِ.</a:t>
            </a:r>
          </a:p>
        </p:txBody>
      </p:sp>
      <p:sp>
        <p:nvSpPr>
          <p:cNvPr id="9" name="3RD ANSWER">
            <a:extLst>
              <a:ext uri="{FF2B5EF4-FFF2-40B4-BE49-F238E27FC236}">
                <a16:creationId xmlns:a16="http://schemas.microsoft.com/office/drawing/2014/main" id="{9DEEA080-8EAF-4C66-9589-EEFA60BC0CED}"/>
              </a:ext>
            </a:extLst>
          </p:cNvPr>
          <p:cNvSpPr txBox="1">
            <a:spLocks/>
          </p:cNvSpPr>
          <p:nvPr/>
        </p:nvSpPr>
        <p:spPr>
          <a:xfrm>
            <a:off x="2441749" y="3859358"/>
            <a:ext cx="9738680"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cap="all" dirty="0">
                <a:solidFill>
                  <a:prstClr val="black">
                    <a:lumMod val="65000"/>
                    <a:lumOff val="35000"/>
                  </a:prstClr>
                </a:solidFill>
                <a:latin typeface="Adobe Arabic" panose="02040503050201020203" pitchFamily="18" charset="-78"/>
                <a:cs typeface="Adobe Arabic" panose="02040503050201020203" pitchFamily="18" charset="-78"/>
              </a:rPr>
              <a:t>الْمَقْصودُ بِـ "لِيُصَدَّرَ إِلى الْخارِجِ" أنَّهُ يُوَزَّعُ عَلى الدَّكاكينِ.</a:t>
            </a:r>
          </a:p>
        </p:txBody>
      </p:sp>
      <p:pic>
        <p:nvPicPr>
          <p:cNvPr id="11" name="true">
            <a:extLst>
              <a:ext uri="{FF2B5EF4-FFF2-40B4-BE49-F238E27FC236}">
                <a16:creationId xmlns:a16="http://schemas.microsoft.com/office/drawing/2014/main" id="{6110E72F-A29A-4246-A180-030259ACDC5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91637" y="2818132"/>
            <a:ext cx="529811" cy="491280"/>
          </a:xfrm>
          <a:prstGeom prst="rect">
            <a:avLst/>
          </a:prstGeom>
        </p:spPr>
      </p:pic>
      <p:pic>
        <p:nvPicPr>
          <p:cNvPr id="13" name="x2">
            <a:extLst>
              <a:ext uri="{FF2B5EF4-FFF2-40B4-BE49-F238E27FC236}">
                <a16:creationId xmlns:a16="http://schemas.microsoft.com/office/drawing/2014/main" id="{A81C41D1-0D17-4034-BACB-729C52A3EAF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25181" y="1916862"/>
            <a:ext cx="438641" cy="516108"/>
          </a:xfrm>
          <a:prstGeom prst="rect">
            <a:avLst/>
          </a:prstGeom>
        </p:spPr>
      </p:pic>
      <p:pic>
        <p:nvPicPr>
          <p:cNvPr id="14"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3916768"/>
            <a:ext cx="438641" cy="516108"/>
          </a:xfrm>
          <a:prstGeom prst="rect">
            <a:avLst/>
          </a:prstGeom>
        </p:spPr>
      </p:pic>
      <p:sp>
        <p:nvSpPr>
          <p:cNvPr id="15" name="4th  ANSWER">
            <a:extLst>
              <a:ext uri="{FF2B5EF4-FFF2-40B4-BE49-F238E27FC236}">
                <a16:creationId xmlns:a16="http://schemas.microsoft.com/office/drawing/2014/main" id="{9DEEA080-8EAF-4C66-9589-EEFA60BC0CED}"/>
              </a:ext>
            </a:extLst>
          </p:cNvPr>
          <p:cNvSpPr txBox="1">
            <a:spLocks/>
          </p:cNvSpPr>
          <p:nvPr/>
        </p:nvSpPr>
        <p:spPr>
          <a:xfrm>
            <a:off x="2441749" y="4877505"/>
            <a:ext cx="9738680"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cap="all" dirty="0">
                <a:solidFill>
                  <a:prstClr val="black">
                    <a:lumMod val="65000"/>
                    <a:lumOff val="35000"/>
                  </a:prstClr>
                </a:solidFill>
                <a:latin typeface="Adobe Arabic" panose="02040503050201020203" pitchFamily="18" charset="-78"/>
                <a:cs typeface="Adobe Arabic" panose="02040503050201020203" pitchFamily="18" charset="-78"/>
              </a:rPr>
              <a:t>الْمَقْصودُ بِـ "لِيُصَدَّرَ إِلى الْخارِجِ" أنَّهُ يُحْتَفَظُ بِهِ في الْبَرّاداتِ الْخاصَّةِ.</a:t>
            </a:r>
          </a:p>
        </p:txBody>
      </p:sp>
      <p:pic>
        <p:nvPicPr>
          <p:cNvPr id="16"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spTree>
    <p:custDataLst>
      <p:tags r:id="rId1"/>
    </p:custDataLst>
    <p:extLst>
      <p:ext uri="{BB962C8B-B14F-4D97-AF65-F5344CB8AC3E}">
        <p14:creationId xmlns:p14="http://schemas.microsoft.com/office/powerpoint/2010/main" val="355488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9"/>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34" restart="whenNotActive" fill="hold" evtFilter="cancelBubble" nodeType="interactiveSeq">
                <p:stCondLst>
                  <p:cond evt="onClick" delay="0">
                    <p:tgtEl>
                      <p:spTgt spid="8"/>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39" restart="whenNotActive" fill="hold" evtFilter="cancelBubble" nodeType="interactiveSeq">
                <p:stCondLst>
                  <p:cond evt="onClick" delay="0">
                    <p:tgtEl>
                      <p:spTgt spid="7"/>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7">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46" restart="whenNotActive" fill="hold" evtFilter="cancelBubble" nodeType="interactiveSeq">
                <p:stCondLst>
                  <p:cond evt="onClick" delay="0">
                    <p:tgtEl>
                      <p:spTgt spid="15"/>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7" grpId="0" build="p"/>
      <p:bldP spid="7" grpId="1" build="allAtOnce"/>
      <p:bldP spid="8" grpId="0" build="p"/>
      <p:bldP spid="9" grpId="0" build="p"/>
      <p:bldP spid="1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fruit, fresh, arranged&#10;&#10;Description automatically generated">
            <a:extLst>
              <a:ext uri="{FF2B5EF4-FFF2-40B4-BE49-F238E27FC236}">
                <a16:creationId xmlns:a16="http://schemas.microsoft.com/office/drawing/2014/main" id="{5FFE660F-1D1E-4F0D-A51D-10C43CC6A80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8639" y="1569720"/>
            <a:ext cx="3108960" cy="3108960"/>
          </a:xfrm>
          <a:prstGeom prst="rect">
            <a:avLst/>
          </a:prstGeom>
        </p:spPr>
      </p:pic>
      <p:sp>
        <p:nvSpPr>
          <p:cNvPr id="6" name="Content Placeholder 2">
            <a:extLst>
              <a:ext uri="{FF2B5EF4-FFF2-40B4-BE49-F238E27FC236}">
                <a16:creationId xmlns:a16="http://schemas.microsoft.com/office/drawing/2014/main" id="{C8A047B6-870F-4A56-AD5F-26CEDCE5B603}"/>
              </a:ext>
            </a:extLst>
          </p:cNvPr>
          <p:cNvSpPr txBox="1">
            <a:spLocks/>
          </p:cNvSpPr>
          <p:nvPr/>
        </p:nvSpPr>
        <p:spPr>
          <a:xfrm>
            <a:off x="5151120" y="942474"/>
            <a:ext cx="6431280" cy="49730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5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وَحْدَها دَوالي الْعِنَبِ ظَلَّتْ مزُدْانَةً بِعَناقيدِها الذَّهَبِيَّةِ أَوِ الْخَمْرِيَّةِ، تَتَأَلَّقُ تحْتَ نورِ الشَّمْسِ. أَمّا أَوْراقُها فَراحَتْ تُوَدِّعُ عَناقيدَها الْمَرْفوعَةَ عالِيًا، وَتَتَساقَطُ تِباعًا بَعْضُها فَوْقَ بَعْضِها الآخَرِ، أَوْ يَحْمِلُها الْهَواءُ إِلى الْقَنَواتِ الرَّطْبَةِ حَيْثُ تَرْقُدُ في أَمانٍ...</a:t>
            </a:r>
          </a:p>
        </p:txBody>
      </p:sp>
      <p:sp>
        <p:nvSpPr>
          <p:cNvPr id="10" name="TextBox 9">
            <a:extLst>
              <a:ext uri="{FF2B5EF4-FFF2-40B4-BE49-F238E27FC236}">
                <a16:creationId xmlns:a16="http://schemas.microsoft.com/office/drawing/2014/main" id="{C2CB3E0E-6463-4268-B342-180FC23CAFD4}"/>
              </a:ext>
            </a:extLst>
          </p:cNvPr>
          <p:cNvSpPr txBox="1"/>
          <p:nvPr/>
        </p:nvSpPr>
        <p:spPr>
          <a:xfrm>
            <a:off x="617220" y="5343544"/>
            <a:ext cx="3649980" cy="830997"/>
          </a:xfrm>
          <a:prstGeom prst="rect">
            <a:avLst/>
          </a:prstGeom>
          <a:solidFill>
            <a:srgbClr val="70AD47">
              <a:lumMod val="20000"/>
              <a:lumOff val="80000"/>
            </a:srgbClr>
          </a:solidFill>
          <a:ln>
            <a:noFill/>
          </a:ln>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LB" sz="2400" b="1" i="0" u="none" strike="noStrike" kern="0" cap="none" spc="0" normalizeH="0" baseline="0" noProof="0" dirty="0">
                <a:ln>
                  <a:noFill/>
                </a:ln>
                <a:solidFill>
                  <a:srgbClr val="002060"/>
                </a:solidFill>
                <a:effectLst/>
                <a:uLnTx/>
                <a:uFillTx/>
                <a:cs typeface="Adobe Arabic" panose="02040503050201020203" pitchFamily="18" charset="-78"/>
              </a:rPr>
              <a:t>قاموسُ الْمَعاني</a:t>
            </a:r>
          </a:p>
          <a:p>
            <a:pPr lvl="0" algn="r" rtl="1"/>
            <a:r>
              <a:rPr lang="ar-LB" sz="2400" kern="0" dirty="0">
                <a:solidFill>
                  <a:srgbClr val="002060"/>
                </a:solidFill>
                <a:cs typeface="Adobe Arabic" panose="02040503050201020203" pitchFamily="18" charset="-78"/>
              </a:rPr>
              <a:t>مزدانة = مزيّنة</a:t>
            </a:r>
          </a:p>
        </p:txBody>
      </p:sp>
    </p:spTree>
    <p:custDataLst>
      <p:tags r:id="rId1"/>
    </p:custDataLst>
    <p:extLst>
      <p:ext uri="{BB962C8B-B14F-4D97-AF65-F5344CB8AC3E}">
        <p14:creationId xmlns:p14="http://schemas.microsoft.com/office/powerpoint/2010/main" val="284667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1533782" y="1608880"/>
            <a:ext cx="3474720" cy="3474720"/>
          </a:xfrm>
          <a:prstGeom prst="ellipse">
            <a:avLst/>
          </a:prstGeom>
          <a:noFill/>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7198897" y="1608880"/>
            <a:ext cx="3474720" cy="3474720"/>
          </a:xfrm>
          <a:prstGeom prst="ellipse">
            <a:avLst/>
          </a:prstGeom>
          <a:noFill/>
          <a:ln>
            <a:noFill/>
          </a:ln>
          <a:extLst>
            <a:ext uri="{909E8E84-426E-40DD-AFC4-6F175D3DCCD1}">
              <a14:hiddenFill xmlns:a14="http://schemas.microsoft.com/office/drawing/2010/main">
                <a:solidFill>
                  <a:srgbClr val="FFFFFF"/>
                </a:solidFill>
              </a14:hiddenFill>
            </a:ext>
          </a:extLst>
        </p:spPr>
      </p:pic>
      <p:pic>
        <p:nvPicPr>
          <p:cNvPr id="10" name="true">
            <a:extLst>
              <a:ext uri="{FF2B5EF4-FFF2-40B4-BE49-F238E27FC236}">
                <a16:creationId xmlns:a16="http://schemas.microsoft.com/office/drawing/2014/main" id="{1E10CCF0-B500-46D2-AE42-7B64C7F89A2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778084" y="5250530"/>
            <a:ext cx="986115" cy="914400"/>
          </a:xfrm>
          <a:prstGeom prst="rect">
            <a:avLst/>
          </a:prstGeom>
        </p:spPr>
      </p:pic>
      <p:pic>
        <p:nvPicPr>
          <p:cNvPr id="11" name="x2">
            <a:extLst>
              <a:ext uri="{FF2B5EF4-FFF2-40B4-BE49-F238E27FC236}">
                <a16:creationId xmlns:a16="http://schemas.microsoft.com/office/drawing/2014/main" id="{2329611F-063A-4529-B434-764327D9C30A}"/>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8547682" y="5265770"/>
            <a:ext cx="777150" cy="914400"/>
          </a:xfrm>
          <a:prstGeom prst="rect">
            <a:avLst/>
          </a:prstGeom>
        </p:spPr>
      </p:pic>
      <p:sp>
        <p:nvSpPr>
          <p:cNvPr id="9" name="Content Placeholder 2">
            <a:extLst>
              <a:ext uri="{FF2B5EF4-FFF2-40B4-BE49-F238E27FC236}">
                <a16:creationId xmlns:a16="http://schemas.microsoft.com/office/drawing/2014/main" id="{D1064E05-C290-4CC6-9AF1-D56DECA9F20B}"/>
              </a:ext>
            </a:extLst>
          </p:cNvPr>
          <p:cNvSpPr txBox="1">
            <a:spLocks/>
          </p:cNvSpPr>
          <p:nvPr/>
        </p:nvSpPr>
        <p:spPr>
          <a:xfrm>
            <a:off x="0" y="694943"/>
            <a:ext cx="12192000" cy="640080"/>
          </a:xfrm>
          <a:prstGeom prst="rect">
            <a:avLst/>
          </a:prstGeom>
          <a:solidFill>
            <a:srgbClr val="658DCD"/>
          </a:solidFill>
          <a:ln>
            <a:noFill/>
          </a:ln>
        </p:spPr>
        <p:txBody>
          <a:bodyPr vert="horz" lIns="0" tIns="0" rIns="640080" bIns="0" rtlCol="0" anchor="ctr" anchorCtr="0">
            <a:noAutofit/>
          </a:bodyPr>
          <a:lstStyle>
            <a:defPPr>
              <a:defRPr lang="en-US"/>
            </a:defPPr>
            <a:lvl1pPr lvl="0" indent="0" algn="r" rtl="1">
              <a:lnSpc>
                <a:spcPct val="100000"/>
              </a:lnSpc>
              <a:spcBef>
                <a:spcPts val="0"/>
              </a:spcBef>
              <a:buFont typeface="Arial" panose="020B0604020202020204" pitchFamily="34" charset="0"/>
              <a:buNone/>
              <a:defRPr sz="3600" b="1">
                <a:solidFill>
                  <a:sysClr val="window" lastClr="FFFFFF"/>
                </a:solidFill>
                <a:latin typeface="Adobe Arabic" panose="02040503050201020203" pitchFamily="18" charset="-78"/>
                <a:cs typeface="Adobe Arabic" panose="0204050305020102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ar-LB" dirty="0"/>
              <a:t>أَخْتارُ الصُّورَةَ الَّتي تُمَثِّلُ الْعِبارَةَ "يَحْمِلُها الْهَواءُ إِلى الْقَنَواتِ الرَّطْبَةِ حَيْثُ تَرْقُدُ في أَمانٍ..."؟</a:t>
            </a:r>
          </a:p>
        </p:txBody>
      </p:sp>
    </p:spTree>
    <p:custDataLst>
      <p:tags r:id="rId1"/>
    </p:custDataLst>
    <p:extLst>
      <p:ext uri="{BB962C8B-B14F-4D97-AF65-F5344CB8AC3E}">
        <p14:creationId xmlns:p14="http://schemas.microsoft.com/office/powerpoint/2010/main" val="42026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30"/>
                                        </p:tgtEl>
                                        <p:attrNameLst>
                                          <p:attrName>style.visibility</p:attrName>
                                        </p:attrNameLst>
                                      </p:cBhvr>
                                      <p:to>
                                        <p:strVal val="visible"/>
                                      </p:to>
                                    </p:set>
                                    <p:animEffect transition="in" filter="fade">
                                      <p:cBhvr>
                                        <p:cTn id="13" dur="500"/>
                                        <p:tgtEl>
                                          <p:spTgt spid="103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28"/>
                                        </p:tgtEl>
                                        <p:attrNameLst>
                                          <p:attrName>style.visibility</p:attrName>
                                        </p:attrNameLst>
                                      </p:cBhvr>
                                      <p:to>
                                        <p:strVal val="visible"/>
                                      </p:to>
                                    </p:set>
                                    <p:animEffect transition="in" filter="fade">
                                      <p:cBhvr>
                                        <p:cTn id="18"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1030"/>
                    </p:tgtEl>
                  </p:cond>
                </p:stCondLst>
                <p:endSync evt="end" delay="0">
                  <p:rtn val="all"/>
                </p:endSync>
                <p:childTnLst>
                  <p:par>
                    <p:cTn id="20" fill="hold">
                      <p:stCondLst>
                        <p:cond delay="0"/>
                      </p:stCondLst>
                      <p:childTnLst>
                        <p:par>
                          <p:cTn id="21" fill="hold">
                            <p:stCondLst>
                              <p:cond delay="0"/>
                            </p:stCondLst>
                            <p:childTnLst>
                              <p:par>
                                <p:cTn id="22" presetID="1"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030"/>
                  </p:tgtEl>
                </p:cond>
              </p:nextCondLst>
            </p:seq>
            <p:seq concurrent="1" nextAc="seek">
              <p:cTn id="24" restart="whenNotActive" fill="hold" evtFilter="cancelBubble" nodeType="interactiveSeq">
                <p:stCondLst>
                  <p:cond evt="onClick" delay="0">
                    <p:tgtEl>
                      <p:spTgt spid="1028"/>
                    </p:tgtEl>
                  </p:cond>
                </p:stCondLst>
                <p:endSync evt="end" delay="0">
                  <p:rtn val="all"/>
                </p:endSync>
                <p:childTnLst>
                  <p:par>
                    <p:cTn id="25" fill="hold">
                      <p:stCondLst>
                        <p:cond delay="0"/>
                      </p:stCondLst>
                      <p:childTnLst>
                        <p:par>
                          <p:cTn id="26" fill="hold">
                            <p:stCondLst>
                              <p:cond delay="0"/>
                            </p:stCondLst>
                            <p:childTnLst>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person&#10;&#10;Description automatically generated">
            <a:extLst>
              <a:ext uri="{FF2B5EF4-FFF2-40B4-BE49-F238E27FC236}">
                <a16:creationId xmlns:a16="http://schemas.microsoft.com/office/drawing/2014/main" id="{5DB89B09-DC5A-4256-A10F-59A6E1750B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7220" y="1828800"/>
            <a:ext cx="4579812" cy="2428270"/>
          </a:xfrm>
          <a:prstGeom prst="rect">
            <a:avLst/>
          </a:prstGeom>
        </p:spPr>
      </p:pic>
      <p:sp>
        <p:nvSpPr>
          <p:cNvPr id="7" name="Content Placeholder 2">
            <a:extLst>
              <a:ext uri="{FF2B5EF4-FFF2-40B4-BE49-F238E27FC236}">
                <a16:creationId xmlns:a16="http://schemas.microsoft.com/office/drawing/2014/main" id="{C8A047B6-870F-4A56-AD5F-26CEDCE5B603}"/>
              </a:ext>
            </a:extLst>
          </p:cNvPr>
          <p:cNvSpPr txBox="1">
            <a:spLocks/>
          </p:cNvSpPr>
          <p:nvPr/>
        </p:nvSpPr>
        <p:spPr>
          <a:xfrm>
            <a:off x="5455920" y="694481"/>
            <a:ext cx="6126479" cy="54800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صَفَّقَ أَبو مَنْصورٍ وَنادى أَوْلادَهُ الْأَرْبَعَةَ قائِلًا: "لَقَدْ ساعَدْتُمْ في عَمَلِيَّةِ قِطافِ الْفاكِهَةِ...لكِنَّ دَوْرَكُمُ الْحَقيقِيَّ قَدْ حانَ الْآنَ". صاحَ الْإِخْوَةُ بِصَوْتٍ واحِدٍ..."ما هُوَ دَوْرُنا الْحَقيقيُّ هذا؟".</a:t>
            </a:r>
          </a:p>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"...دَوْرُكُمْ تَجْميعُ الْأَوْراقِ الْمُتَساقِطَةِ عَنْ أُمَّهاتِها الْأَشْجارِ، في أَكْوامٍ مُتَباعِدَةٍ، ثُمَّ يَجْري طَمْرُها في الْأَرْضِ لِتَتَحَوَّلَ إِلى سَمادٍ يَكونُ غِذاءَ النَّباتاتِ الْمُفَضَّلَ".</a:t>
            </a:r>
          </a:p>
        </p:txBody>
      </p:sp>
      <p:sp>
        <p:nvSpPr>
          <p:cNvPr id="11" name="TextBox 10">
            <a:extLst>
              <a:ext uri="{FF2B5EF4-FFF2-40B4-BE49-F238E27FC236}">
                <a16:creationId xmlns:a16="http://schemas.microsoft.com/office/drawing/2014/main" id="{C2CB3E0E-6463-4268-B342-180FC23CAFD4}"/>
              </a:ext>
            </a:extLst>
          </p:cNvPr>
          <p:cNvSpPr txBox="1"/>
          <p:nvPr/>
        </p:nvSpPr>
        <p:spPr>
          <a:xfrm>
            <a:off x="617220" y="5343544"/>
            <a:ext cx="3649980" cy="830997"/>
          </a:xfrm>
          <a:prstGeom prst="rect">
            <a:avLst/>
          </a:prstGeom>
          <a:solidFill>
            <a:srgbClr val="70AD47">
              <a:lumMod val="20000"/>
              <a:lumOff val="80000"/>
            </a:srgbClr>
          </a:solidFill>
          <a:ln>
            <a:noFill/>
          </a:ln>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LB" sz="2400" b="1" i="0" u="none" strike="noStrike" kern="0" cap="none" spc="0" normalizeH="0" baseline="0" noProof="0" dirty="0">
                <a:ln>
                  <a:noFill/>
                </a:ln>
                <a:solidFill>
                  <a:srgbClr val="002060"/>
                </a:solidFill>
                <a:effectLst/>
                <a:uLnTx/>
                <a:uFillTx/>
                <a:cs typeface="Adobe Arabic" panose="02040503050201020203" pitchFamily="18" charset="-78"/>
              </a:rPr>
              <a:t>قاموسُ الْمَعاني</a:t>
            </a:r>
          </a:p>
          <a:p>
            <a:pPr lvl="0" algn="r" rtl="1"/>
            <a:r>
              <a:rPr lang="ar-LB" sz="2400" kern="0" dirty="0">
                <a:solidFill>
                  <a:srgbClr val="002060"/>
                </a:solidFill>
                <a:cs typeface="Adobe Arabic" panose="02040503050201020203" pitchFamily="18" charset="-78"/>
              </a:rPr>
              <a:t>طَمْرُها = تَغْطِيَتُها، تَخْبِئَتُها </a:t>
            </a:r>
          </a:p>
        </p:txBody>
      </p:sp>
    </p:spTree>
    <p:custDataLst>
      <p:tags r:id="rId1"/>
    </p:custDataLst>
    <p:extLst>
      <p:ext uri="{BB962C8B-B14F-4D97-AF65-F5344CB8AC3E}">
        <p14:creationId xmlns:p14="http://schemas.microsoft.com/office/powerpoint/2010/main" val="219229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image&#10;&#10;Description automatically generated">
            <a:extLst>
              <a:ext uri="{FF2B5EF4-FFF2-40B4-BE49-F238E27FC236}">
                <a16:creationId xmlns:a16="http://schemas.microsoft.com/office/drawing/2014/main" id="{0C3F98F5-62ED-4A63-8D27-BD7B3D2A834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56" r="3756"/>
          <a:stretch/>
        </p:blipFill>
        <p:spPr>
          <a:xfrm>
            <a:off x="548640" y="2011680"/>
            <a:ext cx="3108960" cy="3108960"/>
          </a:xfrm>
          <a:prstGeom prst="rect">
            <a:avLst/>
          </a:prstGeom>
        </p:spPr>
      </p:pic>
      <p:sp>
        <p:nvSpPr>
          <p:cNvPr id="7" name="Content Placeholder 4">
            <a:extLst>
              <a:ext uri="{FF2B5EF4-FFF2-40B4-BE49-F238E27FC236}">
                <a16:creationId xmlns:a16="http://schemas.microsoft.com/office/drawing/2014/main" id="{DA4D0B9E-5C62-4A90-A82B-09977601571A}"/>
              </a:ext>
            </a:extLst>
          </p:cNvPr>
          <p:cNvSpPr txBox="1">
            <a:spLocks/>
          </p:cNvSpPr>
          <p:nvPr/>
        </p:nvSpPr>
        <p:spPr>
          <a:xfrm>
            <a:off x="-9144" y="723006"/>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LB" sz="3200" dirty="0">
                <a:solidFill>
                  <a:sysClr val="window" lastClr="FFFFFF"/>
                </a:solidFill>
                <a:latin typeface="Adobe Arabic" panose="02040503050201020203" pitchFamily="18" charset="-78"/>
                <a:cs typeface="Adobe Arabic" panose="02040503050201020203" pitchFamily="18" charset="-78"/>
              </a:rPr>
              <a:t>ماذا طَلَبَ أبو مَنْصورٍ مِنْ أَوْلادِهِ بَعْدَ أَنْ قَطَفوا الْفاكِهَةَ؟</a:t>
            </a:r>
          </a:p>
        </p:txBody>
      </p:sp>
      <p:sp>
        <p:nvSpPr>
          <p:cNvPr id="8" name="1ST ANSWER">
            <a:extLst>
              <a:ext uri="{FF2B5EF4-FFF2-40B4-BE49-F238E27FC236}">
                <a16:creationId xmlns:a16="http://schemas.microsoft.com/office/drawing/2014/main" id="{57B9A5F0-F519-4DF5-93DE-9BFD81FA4ADA}"/>
              </a:ext>
            </a:extLst>
          </p:cNvPr>
          <p:cNvSpPr txBox="1">
            <a:spLocks/>
          </p:cNvSpPr>
          <p:nvPr/>
        </p:nvSpPr>
        <p:spPr>
          <a:xfrm>
            <a:off x="4257039" y="3990629"/>
            <a:ext cx="7923390"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just"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spc="100" dirty="0">
                <a:solidFill>
                  <a:prstClr val="black">
                    <a:lumMod val="65000"/>
                    <a:lumOff val="35000"/>
                  </a:prstClr>
                </a:solidFill>
                <a:latin typeface="Adobe Arabic" panose="02040503050201020203" pitchFamily="18" charset="-78"/>
                <a:cs typeface="Adobe Arabic" panose="02040503050201020203" pitchFamily="18" charset="-78"/>
              </a:rPr>
              <a:t>طَلَبَ أبو مَنْصورٍ مِنْ أَوْلادِهِ بَعْدَ أَنْ قَطَفوا الْفاكِهَةَ أَنْ يَجْمَعوا الْأَوراقَ الْمُتَساقِطَةَ.</a:t>
            </a:r>
          </a:p>
        </p:txBody>
      </p:sp>
      <p:sp>
        <p:nvSpPr>
          <p:cNvPr id="9" name="2ND ANSWER">
            <a:extLst>
              <a:ext uri="{FF2B5EF4-FFF2-40B4-BE49-F238E27FC236}">
                <a16:creationId xmlns:a16="http://schemas.microsoft.com/office/drawing/2014/main" id="{02E2DB6B-F6D3-4769-8570-1F27EBB8D0D5}"/>
              </a:ext>
            </a:extLst>
          </p:cNvPr>
          <p:cNvSpPr txBox="1">
            <a:spLocks/>
          </p:cNvSpPr>
          <p:nvPr/>
        </p:nvSpPr>
        <p:spPr>
          <a:xfrm>
            <a:off x="4257040" y="1613035"/>
            <a:ext cx="7923390"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just">
              <a:buClr>
                <a:srgbClr val="5B9BD5">
                  <a:lumMod val="75000"/>
                </a:srgbClr>
              </a:buClr>
              <a:buSzPct val="80000"/>
            </a:pPr>
            <a:r>
              <a:rPr lang="ar-LB" sz="3200" kern="0" dirty="0">
                <a:solidFill>
                  <a:prstClr val="black">
                    <a:lumMod val="65000"/>
                    <a:lumOff val="35000"/>
                  </a:prstClr>
                </a:solidFill>
                <a:latin typeface="Adobe Arabic" panose="02040503050201020203" pitchFamily="18" charset="-78"/>
                <a:cs typeface="Adobe Arabic" panose="02040503050201020203" pitchFamily="18" charset="-78"/>
              </a:rPr>
              <a:t>طَلَبَ أبو مَنْصورٍ مِنْ أَوْلادِهِ بَعْدَ أَنْ قَطَفوا الْفاكِهَةَ أنْ يُرَتِّبوا الْفاكِهَةَ في الصَّناديقِ.</a:t>
            </a:r>
          </a:p>
        </p:txBody>
      </p:sp>
      <p:sp>
        <p:nvSpPr>
          <p:cNvPr id="11" name="3RD ANSWER">
            <a:extLst>
              <a:ext uri="{FF2B5EF4-FFF2-40B4-BE49-F238E27FC236}">
                <a16:creationId xmlns:a16="http://schemas.microsoft.com/office/drawing/2014/main" id="{9DEEA080-8EAF-4C66-9589-EEFA60BC0CED}"/>
              </a:ext>
            </a:extLst>
          </p:cNvPr>
          <p:cNvSpPr txBox="1">
            <a:spLocks/>
          </p:cNvSpPr>
          <p:nvPr/>
        </p:nvSpPr>
        <p:spPr>
          <a:xfrm>
            <a:off x="4257039" y="2801832"/>
            <a:ext cx="7923389"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just"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spc="100" dirty="0">
                <a:solidFill>
                  <a:prstClr val="black">
                    <a:lumMod val="65000"/>
                    <a:lumOff val="35000"/>
                  </a:prstClr>
                </a:solidFill>
                <a:latin typeface="Adobe Arabic" panose="02040503050201020203" pitchFamily="18" charset="-78"/>
                <a:cs typeface="Adobe Arabic" panose="02040503050201020203" pitchFamily="18" charset="-78"/>
              </a:rPr>
              <a:t>طَلَبَ أبو مَنْصورٍ مِنْ أَوْلادِهِ بَعْدَ أَنْ قَطَفوا الْفاكِهَةَ أَنْ يَضَعوا الصَّناديقَ في الْبَرّاداتِ.</a:t>
            </a:r>
          </a:p>
        </p:txBody>
      </p:sp>
      <p:pic>
        <p:nvPicPr>
          <p:cNvPr id="13" name="true">
            <a:extLst>
              <a:ext uri="{FF2B5EF4-FFF2-40B4-BE49-F238E27FC236}">
                <a16:creationId xmlns:a16="http://schemas.microsoft.com/office/drawing/2014/main" id="{6110E72F-A29A-4246-A180-030259ACDC5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459876" y="3986428"/>
            <a:ext cx="529811" cy="491280"/>
          </a:xfrm>
          <a:prstGeom prst="rect">
            <a:avLst/>
          </a:prstGeom>
        </p:spPr>
      </p:pic>
      <p:pic>
        <p:nvPicPr>
          <p:cNvPr id="14" name="x2">
            <a:extLst>
              <a:ext uri="{FF2B5EF4-FFF2-40B4-BE49-F238E27FC236}">
                <a16:creationId xmlns:a16="http://schemas.microsoft.com/office/drawing/2014/main" id="{A81C41D1-0D17-4034-BACB-729C52A3EAF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25181" y="1679457"/>
            <a:ext cx="438641" cy="516108"/>
          </a:xfrm>
          <a:prstGeom prst="rect">
            <a:avLst/>
          </a:prstGeom>
        </p:spPr>
      </p:pic>
      <p:pic>
        <p:nvPicPr>
          <p:cNvPr id="15"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1" y="2857987"/>
            <a:ext cx="438641" cy="516108"/>
          </a:xfrm>
          <a:prstGeom prst="rect">
            <a:avLst/>
          </a:prstGeom>
        </p:spPr>
      </p:pic>
      <p:sp>
        <p:nvSpPr>
          <p:cNvPr id="16" name="4th  ANSWER">
            <a:extLst>
              <a:ext uri="{FF2B5EF4-FFF2-40B4-BE49-F238E27FC236}">
                <a16:creationId xmlns:a16="http://schemas.microsoft.com/office/drawing/2014/main" id="{9DEEA080-8EAF-4C66-9589-EEFA60BC0CED}"/>
              </a:ext>
            </a:extLst>
          </p:cNvPr>
          <p:cNvSpPr txBox="1">
            <a:spLocks/>
          </p:cNvSpPr>
          <p:nvPr/>
        </p:nvSpPr>
        <p:spPr>
          <a:xfrm>
            <a:off x="4257039" y="5179425"/>
            <a:ext cx="7923390"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just"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spc="100" dirty="0">
                <a:solidFill>
                  <a:prstClr val="black">
                    <a:lumMod val="65000"/>
                    <a:lumOff val="35000"/>
                  </a:prstClr>
                </a:solidFill>
                <a:latin typeface="Adobe Arabic" panose="02040503050201020203" pitchFamily="18" charset="-78"/>
                <a:cs typeface="Adobe Arabic" panose="02040503050201020203" pitchFamily="18" charset="-78"/>
              </a:rPr>
              <a:t>طَلَبَ أبو مَنْصورٍ مِنْ أَوْلادِهِ بَعْدَ أَنْ قَطَفوا الْفاكِهَةَ أَنْ يَضَعوا الْأَوراقَ في الصَّناديقِ.</a:t>
            </a:r>
          </a:p>
        </p:txBody>
      </p:sp>
      <p:pic>
        <p:nvPicPr>
          <p:cNvPr id="17"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5225546"/>
            <a:ext cx="438641" cy="516108"/>
          </a:xfrm>
          <a:prstGeom prst="rect">
            <a:avLst/>
          </a:prstGeom>
        </p:spPr>
      </p:pic>
    </p:spTree>
    <p:custDataLst>
      <p:tags r:id="rId1"/>
    </p:custDataLst>
    <p:extLst>
      <p:ext uri="{BB962C8B-B14F-4D97-AF65-F5344CB8AC3E}">
        <p14:creationId xmlns:p14="http://schemas.microsoft.com/office/powerpoint/2010/main" val="358388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9"/>
                                          </p:stCondLst>
                                        </p:cTn>
                                        <p:tgtEl>
                                          <p:spTgt spid="8">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1"/>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39" restart="whenNotActive" fill="hold" evtFilter="cancelBubble" nodeType="interactiveSeq">
                <p:stCondLst>
                  <p:cond evt="onClick" delay="0">
                    <p:tgtEl>
                      <p:spTgt spid="8"/>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8">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46" restart="whenNotActive" fill="hold" evtFilter="cancelBubble" nodeType="interactiveSeq">
                <p:stCondLst>
                  <p:cond evt="onClick" delay="0">
                    <p:tgtEl>
                      <p:spTgt spid="16"/>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childTnLst>
        </p:cTn>
      </p:par>
    </p:tnLst>
    <p:bldLst>
      <p:bldP spid="8" grpId="0" build="p"/>
      <p:bldP spid="8" grpId="1" build="allAtOnce"/>
      <p:bldP spid="9" grpId="0" build="p"/>
      <p:bldP spid="11" grpId="0" build="p"/>
      <p:bldP spid="1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DA4D0B9E-5C62-4A90-A82B-09977601571A}"/>
              </a:ext>
            </a:extLst>
          </p:cNvPr>
          <p:cNvSpPr txBox="1">
            <a:spLocks/>
          </p:cNvSpPr>
          <p:nvPr/>
        </p:nvSpPr>
        <p:spPr>
          <a:xfrm>
            <a:off x="0" y="723006"/>
            <a:ext cx="12192000" cy="640080"/>
          </a:xfrm>
          <a:prstGeom prst="rect">
            <a:avLst/>
          </a:prstGeom>
          <a:solidFill>
            <a:srgbClr val="658DCD"/>
          </a:solidFill>
          <a:ln>
            <a:noFill/>
          </a:ln>
        </p:spPr>
        <p:txBody>
          <a:bodyPr vert="horz" lIns="0" tIns="0" rIns="640080" bIns="0" rtlCol="0" anchor="ctr" anchorCtr="0">
            <a:noAutofit/>
          </a:bodyPr>
          <a:lstStyle>
            <a:defPPr>
              <a:defRPr lang="en-US"/>
            </a:defPPr>
            <a:lvl1pPr lvl="0" indent="0" algn="r" rtl="1">
              <a:lnSpc>
                <a:spcPct val="100000"/>
              </a:lnSpc>
              <a:spcBef>
                <a:spcPts val="0"/>
              </a:spcBef>
              <a:buFont typeface="Arial" panose="020B0604020202020204" pitchFamily="34" charset="0"/>
              <a:buNone/>
              <a:defRPr sz="3200" b="1">
                <a:solidFill>
                  <a:sysClr val="window" lastClr="FFFFFF"/>
                </a:solidFill>
                <a:latin typeface="Adobe Arabic" panose="02040503050201020203" pitchFamily="18" charset="-78"/>
                <a:cs typeface="Adobe Arabic" panose="0204050305020102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ar-LB" dirty="0"/>
              <a:t>لِماذا يَطْمُرُ الْمُزارِعونَ الْأَوْراقَ الْيابِسَةَ في الْأَرْضِ؟ </a:t>
            </a:r>
          </a:p>
        </p:txBody>
      </p:sp>
      <p:sp>
        <p:nvSpPr>
          <p:cNvPr id="7" name="1ST ANSWER">
            <a:extLst>
              <a:ext uri="{FF2B5EF4-FFF2-40B4-BE49-F238E27FC236}">
                <a16:creationId xmlns:a16="http://schemas.microsoft.com/office/drawing/2014/main" id="{57B9A5F0-F519-4DF5-93DE-9BFD81FA4ADA}"/>
              </a:ext>
            </a:extLst>
          </p:cNvPr>
          <p:cNvSpPr txBox="1">
            <a:spLocks/>
          </p:cNvSpPr>
          <p:nvPr/>
        </p:nvSpPr>
        <p:spPr>
          <a:xfrm>
            <a:off x="609600" y="3819856"/>
            <a:ext cx="11570829"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spc="100" dirty="0">
                <a:solidFill>
                  <a:prstClr val="black">
                    <a:lumMod val="65000"/>
                    <a:lumOff val="35000"/>
                  </a:prstClr>
                </a:solidFill>
                <a:latin typeface="Adobe Arabic" panose="02040503050201020203" pitchFamily="18" charset="-78"/>
                <a:cs typeface="Adobe Arabic" panose="02040503050201020203" pitchFamily="18" charset="-78"/>
              </a:rPr>
              <a:t>يَطْمُرُ الْمُزارِعونَ الْأَوْراقَ الْيابِسَةَ في الْأَرْضِ لِتَتَحَوَّلَ إِلى سَمادٍ يَكونُ غِذاءَ النَّباتاتِ.</a:t>
            </a:r>
          </a:p>
        </p:txBody>
      </p:sp>
      <p:sp>
        <p:nvSpPr>
          <p:cNvPr id="8" name="2ND ANSWER">
            <a:extLst>
              <a:ext uri="{FF2B5EF4-FFF2-40B4-BE49-F238E27FC236}">
                <a16:creationId xmlns:a16="http://schemas.microsoft.com/office/drawing/2014/main" id="{02E2DB6B-F6D3-4769-8570-1F27EBB8D0D5}"/>
              </a:ext>
            </a:extLst>
          </p:cNvPr>
          <p:cNvSpPr txBox="1">
            <a:spLocks/>
          </p:cNvSpPr>
          <p:nvPr/>
        </p:nvSpPr>
        <p:spPr>
          <a:xfrm>
            <a:off x="609600" y="1804383"/>
            <a:ext cx="11570830"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sz="3200" kern="0" dirty="0">
                <a:solidFill>
                  <a:prstClr val="black">
                    <a:lumMod val="65000"/>
                    <a:lumOff val="35000"/>
                  </a:prstClr>
                </a:solidFill>
                <a:latin typeface="Adobe Arabic" panose="02040503050201020203" pitchFamily="18" charset="-78"/>
                <a:cs typeface="Adobe Arabic" panose="02040503050201020203" pitchFamily="18" charset="-78"/>
              </a:rPr>
              <a:t>يَطْمُرُ الْمُزارِعونَ الْأَوْراقَ الْيابِسَةَ في الْأَرْضِ لِيُحافِظوا على نَظافَةِ الْحُقولِ. </a:t>
            </a:r>
          </a:p>
          <a:p>
            <a:pPr lvl="0">
              <a:buClr>
                <a:srgbClr val="5B9BD5">
                  <a:lumMod val="75000"/>
                </a:srgbClr>
              </a:buClr>
              <a:buSzPct val="80000"/>
            </a:pPr>
            <a:endParaRPr lang="ar-LB" sz="3200" kern="0" dirty="0">
              <a:solidFill>
                <a:prstClr val="black">
                  <a:lumMod val="65000"/>
                  <a:lumOff val="35000"/>
                </a:prstClr>
              </a:solidFill>
              <a:latin typeface="Adobe Arabic" panose="02040503050201020203" pitchFamily="18" charset="-78"/>
              <a:cs typeface="Adobe Arabic" panose="02040503050201020203" pitchFamily="18" charset="-78"/>
            </a:endParaRPr>
          </a:p>
        </p:txBody>
      </p:sp>
      <p:sp>
        <p:nvSpPr>
          <p:cNvPr id="9" name="3RD ANSWER">
            <a:extLst>
              <a:ext uri="{FF2B5EF4-FFF2-40B4-BE49-F238E27FC236}">
                <a16:creationId xmlns:a16="http://schemas.microsoft.com/office/drawing/2014/main" id="{9DEEA080-8EAF-4C66-9589-EEFA60BC0CED}"/>
              </a:ext>
            </a:extLst>
          </p:cNvPr>
          <p:cNvSpPr txBox="1">
            <a:spLocks/>
          </p:cNvSpPr>
          <p:nvPr/>
        </p:nvSpPr>
        <p:spPr>
          <a:xfrm>
            <a:off x="609600" y="2800579"/>
            <a:ext cx="11570829"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spc="100" dirty="0">
                <a:solidFill>
                  <a:prstClr val="black">
                    <a:lumMod val="65000"/>
                    <a:lumOff val="35000"/>
                  </a:prstClr>
                </a:solidFill>
                <a:latin typeface="Adobe Arabic" panose="02040503050201020203" pitchFamily="18" charset="-78"/>
                <a:cs typeface="Adobe Arabic" panose="02040503050201020203" pitchFamily="18" charset="-78"/>
              </a:rPr>
              <a:t>يَطْمُرُ الْمُزارِعونَ الْأَوْراقَ الْيابِسَةَ في الْأَرْضِ لِتَكونَ طَعامًا لِلْحَيَواناتِ.</a:t>
            </a:r>
          </a:p>
        </p:txBody>
      </p:sp>
      <p:pic>
        <p:nvPicPr>
          <p:cNvPr id="11" name="true">
            <a:extLst>
              <a:ext uri="{FF2B5EF4-FFF2-40B4-BE49-F238E27FC236}">
                <a16:creationId xmlns:a16="http://schemas.microsoft.com/office/drawing/2014/main" id="{6110E72F-A29A-4246-A180-030259ACDC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1459876" y="3796776"/>
            <a:ext cx="529811" cy="491280"/>
          </a:xfrm>
          <a:prstGeom prst="rect">
            <a:avLst/>
          </a:prstGeom>
        </p:spPr>
      </p:pic>
      <p:pic>
        <p:nvPicPr>
          <p:cNvPr id="13" name="x2">
            <a:extLst>
              <a:ext uri="{FF2B5EF4-FFF2-40B4-BE49-F238E27FC236}">
                <a16:creationId xmlns:a16="http://schemas.microsoft.com/office/drawing/2014/main" id="{A81C41D1-0D17-4034-BACB-729C52A3EAF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25181" y="1898180"/>
            <a:ext cx="438641" cy="516108"/>
          </a:xfrm>
          <a:prstGeom prst="rect">
            <a:avLst/>
          </a:prstGeom>
        </p:spPr>
      </p:pic>
      <p:pic>
        <p:nvPicPr>
          <p:cNvPr id="14"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1" y="2857989"/>
            <a:ext cx="438641" cy="516108"/>
          </a:xfrm>
          <a:prstGeom prst="rect">
            <a:avLst/>
          </a:prstGeom>
        </p:spPr>
      </p:pic>
      <p:sp>
        <p:nvSpPr>
          <p:cNvPr id="15" name="4th  ANSWER">
            <a:extLst>
              <a:ext uri="{FF2B5EF4-FFF2-40B4-BE49-F238E27FC236}">
                <a16:creationId xmlns:a16="http://schemas.microsoft.com/office/drawing/2014/main" id="{9DEEA080-8EAF-4C66-9589-EEFA60BC0CED}"/>
              </a:ext>
            </a:extLst>
          </p:cNvPr>
          <p:cNvSpPr txBox="1">
            <a:spLocks/>
          </p:cNvSpPr>
          <p:nvPr/>
        </p:nvSpPr>
        <p:spPr>
          <a:xfrm>
            <a:off x="609600" y="4858823"/>
            <a:ext cx="11570829"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spc="100" dirty="0">
                <a:solidFill>
                  <a:prstClr val="black">
                    <a:lumMod val="65000"/>
                    <a:lumOff val="35000"/>
                  </a:prstClr>
                </a:solidFill>
                <a:latin typeface="Adobe Arabic" panose="02040503050201020203" pitchFamily="18" charset="-78"/>
                <a:cs typeface="Adobe Arabic" panose="02040503050201020203" pitchFamily="18" charset="-78"/>
              </a:rPr>
              <a:t>يَطْمُرُ الْمُزارِعونَ الْأَوْراقَ الْيابِسَةَ في الْأَرْضِ لِتَنْبُتَ مِنْها نَبْتاتٌ جَديدَةٌ.</a:t>
            </a:r>
          </a:p>
        </p:txBody>
      </p:sp>
      <p:pic>
        <p:nvPicPr>
          <p:cNvPr id="16"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4916233"/>
            <a:ext cx="438641" cy="516108"/>
          </a:xfrm>
          <a:prstGeom prst="rect">
            <a:avLst/>
          </a:prstGeom>
        </p:spPr>
      </p:pic>
    </p:spTree>
    <p:custDataLst>
      <p:tags r:id="rId1"/>
    </p:custDataLst>
    <p:extLst>
      <p:ext uri="{BB962C8B-B14F-4D97-AF65-F5344CB8AC3E}">
        <p14:creationId xmlns:p14="http://schemas.microsoft.com/office/powerpoint/2010/main" val="774218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9"/>
                                          </p:stCondLst>
                                        </p:cTn>
                                        <p:tgtEl>
                                          <p:spTgt spid="7">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9"/>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34" restart="whenNotActive" fill="hold" evtFilter="cancelBubble" nodeType="interactiveSeq">
                <p:stCondLst>
                  <p:cond evt="onClick" delay="0">
                    <p:tgtEl>
                      <p:spTgt spid="8"/>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39" restart="whenNotActive" fill="hold" evtFilter="cancelBubble" nodeType="interactiveSeq">
                <p:stCondLst>
                  <p:cond evt="onClick" delay="0">
                    <p:tgtEl>
                      <p:spTgt spid="7"/>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7">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46" restart="whenNotActive" fill="hold" evtFilter="cancelBubble" nodeType="interactiveSeq">
                <p:stCondLst>
                  <p:cond evt="onClick" delay="0">
                    <p:tgtEl>
                      <p:spTgt spid="15"/>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7" grpId="0" build="p"/>
      <p:bldP spid="7" grpId="1" build="allAtOnce"/>
      <p:bldP spid="8" grpId="0" build="p"/>
      <p:bldP spid="9" grpId="0" build="p"/>
      <p:bldP spid="1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DA4D0B9E-5C62-4A90-A82B-09977601571A}"/>
              </a:ext>
            </a:extLst>
          </p:cNvPr>
          <p:cNvSpPr txBox="1">
            <a:spLocks/>
          </p:cNvSpPr>
          <p:nvPr/>
        </p:nvSpPr>
        <p:spPr>
          <a:xfrm>
            <a:off x="0" y="732150"/>
            <a:ext cx="12192000" cy="640080"/>
          </a:xfrm>
          <a:prstGeom prst="rect">
            <a:avLst/>
          </a:prstGeom>
          <a:solidFill>
            <a:srgbClr val="658DCD"/>
          </a:solidFill>
          <a:ln>
            <a:noFill/>
          </a:ln>
        </p:spPr>
        <p:txBody>
          <a:bodyPr vert="horz" lIns="0" tIns="0" rIns="640080" bIns="0" rtlCol="0" anchor="ctr" anchorCtr="0">
            <a:noAutofit/>
          </a:bodyPr>
          <a:lstStyle>
            <a:defPPr>
              <a:defRPr lang="en-US"/>
            </a:defPPr>
            <a:lvl1pPr lvl="0" indent="0" algn="r" rtl="1">
              <a:lnSpc>
                <a:spcPct val="100000"/>
              </a:lnSpc>
              <a:spcBef>
                <a:spcPts val="0"/>
              </a:spcBef>
              <a:buFont typeface="Arial" panose="020B0604020202020204" pitchFamily="34" charset="0"/>
              <a:buNone/>
              <a:defRPr sz="3600" b="1">
                <a:solidFill>
                  <a:sysClr val="window" lastClr="FFFFFF"/>
                </a:solidFill>
                <a:latin typeface="Adobe Arabic" panose="02040503050201020203" pitchFamily="18" charset="-78"/>
                <a:cs typeface="Adobe Arabic" panose="0204050305020102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ar-LB" dirty="0"/>
              <a:t>ما مَعْنى عبارةِ "لِيُمْسِيَ سَمادًا لِلْأَرْضِ"؟</a:t>
            </a:r>
          </a:p>
        </p:txBody>
      </p:sp>
      <p:sp>
        <p:nvSpPr>
          <p:cNvPr id="7" name="1ST ANSWER">
            <a:extLst>
              <a:ext uri="{FF2B5EF4-FFF2-40B4-BE49-F238E27FC236}">
                <a16:creationId xmlns:a16="http://schemas.microsoft.com/office/drawing/2014/main" id="{57B9A5F0-F519-4DF5-93DE-9BFD81FA4ADA}"/>
              </a:ext>
            </a:extLst>
          </p:cNvPr>
          <p:cNvSpPr txBox="1">
            <a:spLocks/>
          </p:cNvSpPr>
          <p:nvPr/>
        </p:nvSpPr>
        <p:spPr>
          <a:xfrm>
            <a:off x="7927942" y="2841212"/>
            <a:ext cx="4252488"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spc="100" dirty="0">
                <a:solidFill>
                  <a:prstClr val="black">
                    <a:lumMod val="65000"/>
                    <a:lumOff val="35000"/>
                  </a:prstClr>
                </a:solidFill>
                <a:latin typeface="Adobe Arabic" panose="02040503050201020203" pitchFamily="18" charset="-78"/>
                <a:cs typeface="Adobe Arabic" panose="02040503050201020203" pitchFamily="18" charset="-78"/>
              </a:rPr>
              <a:t>لِيُصْبِحَ غِذاءً لِلْأَرَضِ.</a:t>
            </a:r>
          </a:p>
        </p:txBody>
      </p:sp>
      <p:sp>
        <p:nvSpPr>
          <p:cNvPr id="8" name="2ND ANSWER">
            <a:extLst>
              <a:ext uri="{FF2B5EF4-FFF2-40B4-BE49-F238E27FC236}">
                <a16:creationId xmlns:a16="http://schemas.microsoft.com/office/drawing/2014/main" id="{02E2DB6B-F6D3-4769-8570-1F27EBB8D0D5}"/>
              </a:ext>
            </a:extLst>
          </p:cNvPr>
          <p:cNvSpPr txBox="1">
            <a:spLocks/>
          </p:cNvSpPr>
          <p:nvPr/>
        </p:nvSpPr>
        <p:spPr>
          <a:xfrm>
            <a:off x="7927942" y="1823065"/>
            <a:ext cx="4252487"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kern="0" dirty="0">
                <a:solidFill>
                  <a:prstClr val="black">
                    <a:lumMod val="65000"/>
                    <a:lumOff val="35000"/>
                  </a:prstClr>
                </a:solidFill>
                <a:latin typeface="Adobe Arabic" panose="02040503050201020203" pitchFamily="18" charset="-78"/>
                <a:cs typeface="Adobe Arabic" panose="02040503050201020203" pitchFamily="18" charset="-78"/>
              </a:rPr>
              <a:t>لِيُصْبِحَ بُذورًا لِلْأَرْضِ.</a:t>
            </a:r>
          </a:p>
        </p:txBody>
      </p:sp>
      <p:sp>
        <p:nvSpPr>
          <p:cNvPr id="9" name="3RD ANSWER">
            <a:extLst>
              <a:ext uri="{FF2B5EF4-FFF2-40B4-BE49-F238E27FC236}">
                <a16:creationId xmlns:a16="http://schemas.microsoft.com/office/drawing/2014/main" id="{9DEEA080-8EAF-4C66-9589-EEFA60BC0CED}"/>
              </a:ext>
            </a:extLst>
          </p:cNvPr>
          <p:cNvSpPr txBox="1">
            <a:spLocks/>
          </p:cNvSpPr>
          <p:nvPr/>
        </p:nvSpPr>
        <p:spPr>
          <a:xfrm>
            <a:off x="7927942" y="3859358"/>
            <a:ext cx="4252487"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spc="100" dirty="0">
                <a:solidFill>
                  <a:prstClr val="black">
                    <a:lumMod val="65000"/>
                    <a:lumOff val="35000"/>
                  </a:prstClr>
                </a:solidFill>
                <a:latin typeface="Adobe Arabic" panose="02040503050201020203" pitchFamily="18" charset="-78"/>
                <a:cs typeface="Adobe Arabic" panose="02040503050201020203" pitchFamily="18" charset="-78"/>
              </a:rPr>
              <a:t>لِيُصْبِحَ ثِمارًا لِلْأَرْضِ.</a:t>
            </a:r>
          </a:p>
        </p:txBody>
      </p:sp>
      <p:pic>
        <p:nvPicPr>
          <p:cNvPr id="12" name="true">
            <a:extLst>
              <a:ext uri="{FF2B5EF4-FFF2-40B4-BE49-F238E27FC236}">
                <a16:creationId xmlns:a16="http://schemas.microsoft.com/office/drawing/2014/main" id="{6110E72F-A29A-4246-A180-030259ACDC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1459877" y="2818132"/>
            <a:ext cx="529811" cy="491280"/>
          </a:xfrm>
          <a:prstGeom prst="rect">
            <a:avLst/>
          </a:prstGeom>
        </p:spPr>
      </p:pic>
      <p:pic>
        <p:nvPicPr>
          <p:cNvPr id="13" name="x2">
            <a:extLst>
              <a:ext uri="{FF2B5EF4-FFF2-40B4-BE49-F238E27FC236}">
                <a16:creationId xmlns:a16="http://schemas.microsoft.com/office/drawing/2014/main" id="{A81C41D1-0D17-4034-BACB-729C52A3EAF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25181" y="1916862"/>
            <a:ext cx="438641" cy="516108"/>
          </a:xfrm>
          <a:prstGeom prst="rect">
            <a:avLst/>
          </a:prstGeom>
        </p:spPr>
      </p:pic>
      <p:pic>
        <p:nvPicPr>
          <p:cNvPr id="14"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3916768"/>
            <a:ext cx="438641" cy="516108"/>
          </a:xfrm>
          <a:prstGeom prst="rect">
            <a:avLst/>
          </a:prstGeom>
        </p:spPr>
      </p:pic>
      <p:sp>
        <p:nvSpPr>
          <p:cNvPr id="15" name="4th  ANSWER">
            <a:extLst>
              <a:ext uri="{FF2B5EF4-FFF2-40B4-BE49-F238E27FC236}">
                <a16:creationId xmlns:a16="http://schemas.microsoft.com/office/drawing/2014/main" id="{9DEEA080-8EAF-4C66-9589-EEFA60BC0CED}"/>
              </a:ext>
            </a:extLst>
          </p:cNvPr>
          <p:cNvSpPr txBox="1">
            <a:spLocks/>
          </p:cNvSpPr>
          <p:nvPr/>
        </p:nvSpPr>
        <p:spPr>
          <a:xfrm>
            <a:off x="7927942" y="4877505"/>
            <a:ext cx="4252487"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spc="100" dirty="0">
                <a:solidFill>
                  <a:prstClr val="black">
                    <a:lumMod val="65000"/>
                    <a:lumOff val="35000"/>
                  </a:prstClr>
                </a:solidFill>
                <a:latin typeface="Adobe Arabic" panose="02040503050201020203" pitchFamily="18" charset="-78"/>
                <a:cs typeface="Adobe Arabic" panose="02040503050201020203" pitchFamily="18" charset="-78"/>
              </a:rPr>
              <a:t>لِيُصْبِحَ غِطاءً لِلْأرْضِ.</a:t>
            </a:r>
          </a:p>
        </p:txBody>
      </p:sp>
      <p:pic>
        <p:nvPicPr>
          <p:cNvPr id="16"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pic>
        <p:nvPicPr>
          <p:cNvPr id="4" name="Picture 3" descr="A picture containing vector graphics&#10;&#10;Description automatically generated">
            <a:extLst>
              <a:ext uri="{FF2B5EF4-FFF2-40B4-BE49-F238E27FC236}">
                <a16:creationId xmlns:a16="http://schemas.microsoft.com/office/drawing/2014/main" id="{0A0D9273-EC22-4A0B-A162-EEC9724BC3C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03892" y="1090748"/>
            <a:ext cx="5416574" cy="5181406"/>
          </a:xfrm>
          <a:prstGeom prst="rect">
            <a:avLst/>
          </a:prstGeom>
        </p:spPr>
      </p:pic>
    </p:spTree>
    <p:custDataLst>
      <p:tags r:id="rId1"/>
    </p:custDataLst>
    <p:extLst>
      <p:ext uri="{BB962C8B-B14F-4D97-AF65-F5344CB8AC3E}">
        <p14:creationId xmlns:p14="http://schemas.microsoft.com/office/powerpoint/2010/main" val="265549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2"/>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9"/>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34" restart="whenNotActive" fill="hold" evtFilter="cancelBubble" nodeType="interactiveSeq">
                <p:stCondLst>
                  <p:cond evt="onClick" delay="0">
                    <p:tgtEl>
                      <p:spTgt spid="8"/>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39" restart="whenNotActive" fill="hold" evtFilter="cancelBubble" nodeType="interactiveSeq">
                <p:stCondLst>
                  <p:cond evt="onClick" delay="0">
                    <p:tgtEl>
                      <p:spTgt spid="7"/>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7">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46" restart="whenNotActive" fill="hold" evtFilter="cancelBubble" nodeType="interactiveSeq">
                <p:stCondLst>
                  <p:cond evt="onClick" delay="0">
                    <p:tgtEl>
                      <p:spTgt spid="15"/>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7" grpId="0" build="p"/>
      <p:bldP spid="7" grpId="1" build="allAtOnce"/>
      <p:bldP spid="8" grpId="0" build="p"/>
      <p:bldP spid="9" grpId="0" build="p"/>
      <p:bldP spid="1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F1FB5B1D-1305-4584-8A2A-D518441117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7220" y="2130507"/>
            <a:ext cx="3537307" cy="2088079"/>
          </a:xfrm>
          <a:prstGeom prst="rect">
            <a:avLst/>
          </a:prstGeom>
        </p:spPr>
      </p:pic>
      <p:sp>
        <p:nvSpPr>
          <p:cNvPr id="6" name="Content Placeholder 2">
            <a:extLst>
              <a:ext uri="{FF2B5EF4-FFF2-40B4-BE49-F238E27FC236}">
                <a16:creationId xmlns:a16="http://schemas.microsoft.com/office/drawing/2014/main" id="{C8A047B6-870F-4A56-AD5F-26CEDCE5B603}"/>
              </a:ext>
            </a:extLst>
          </p:cNvPr>
          <p:cNvSpPr txBox="1">
            <a:spLocks/>
          </p:cNvSpPr>
          <p:nvPr/>
        </p:nvSpPr>
        <p:spPr>
          <a:xfrm>
            <a:off x="4267200" y="531225"/>
            <a:ext cx="7315199" cy="56433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14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حَمَلَ الْإِخْوَةُ الثَّلاثَةُ رُفوشَهُمْ، وَباقي الْمَعَدّاتِ الْمَطْلوبَةِ لِمَهمَّتِهِمِ الصَّباحِيَّةِ. قَسَّمَ مَنْصورٌ الْمَزْرَعَةَ إِلى ثَلاثِ مَناطِقَ، لِكُلٍّ مِنَ الْإِخْوَةِ الثَّلاثَةِ مَنْطَقَتُهُ، وَتَرَكَ مَرْوانَ الصَّغيرَ حُرًّا يَلْعَبُ هُنا وَهُناكَ، حَتّى إِذا أَغْرَتْهُ كومَةُ أَوْراقٍ كَبيرَةِ الْمِساحَةِ، اِرْتَمى فَوْقَها، وَراحَ يَسْتَمْتِعُ بِخَشْخَشَةِ الْيابِسِ مِنْ أَوْراقِها، عِنْدَما يَحْتَكُّ بَعْضُها بِبَعْضٍ. وَراقَتْ لَهُ الْمُغامَرَةُ فَمَضى يُجَرِّبُ الْأَكْوامَ، واحِدَةً تِلْوَ الْأُخْرى مِمّا أَغاظَ أَخاهُ مَنْصورًا فَخاطَبَهُ بِتَوَتُّرٍ: "لا تُبَعْثِرِ الْأَكْوامَ الَّتي تَعِبْنا في تَجْميعِها، اِخْتَرْ تَسْلِيَةً أُخْرَى".</a:t>
            </a:r>
          </a:p>
        </p:txBody>
      </p:sp>
      <p:sp>
        <p:nvSpPr>
          <p:cNvPr id="8" name="TextBox 7">
            <a:extLst>
              <a:ext uri="{FF2B5EF4-FFF2-40B4-BE49-F238E27FC236}">
                <a16:creationId xmlns:a16="http://schemas.microsoft.com/office/drawing/2014/main" id="{C2CB3E0E-6463-4268-B342-180FC23CAFD4}"/>
              </a:ext>
            </a:extLst>
          </p:cNvPr>
          <p:cNvSpPr txBox="1"/>
          <p:nvPr/>
        </p:nvSpPr>
        <p:spPr>
          <a:xfrm>
            <a:off x="617220" y="5343544"/>
            <a:ext cx="3649980" cy="830997"/>
          </a:xfrm>
          <a:prstGeom prst="rect">
            <a:avLst/>
          </a:prstGeom>
          <a:solidFill>
            <a:srgbClr val="70AD47">
              <a:lumMod val="20000"/>
              <a:lumOff val="80000"/>
            </a:srgbClr>
          </a:solidFill>
          <a:ln>
            <a:noFill/>
          </a:ln>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LB" sz="2400" b="1" i="0" u="none" strike="noStrike" kern="0" cap="none" spc="0" normalizeH="0" baseline="0" noProof="0" dirty="0">
                <a:ln>
                  <a:noFill/>
                </a:ln>
                <a:solidFill>
                  <a:srgbClr val="002060"/>
                </a:solidFill>
                <a:effectLst/>
                <a:uLnTx/>
                <a:uFillTx/>
                <a:cs typeface="Adobe Arabic" panose="02040503050201020203" pitchFamily="18" charset="-78"/>
              </a:rPr>
              <a:t>قاموسُ الْمَعاني</a:t>
            </a:r>
          </a:p>
          <a:p>
            <a:pPr lvl="0" algn="r" rtl="1"/>
            <a:r>
              <a:rPr lang="ar-LB" sz="2400" kern="0" dirty="0">
                <a:solidFill>
                  <a:srgbClr val="002060"/>
                </a:solidFill>
                <a:cs typeface="Adobe Arabic" panose="02040503050201020203" pitchFamily="18" charset="-78"/>
              </a:rPr>
              <a:t>أَغاظَ = أَغْضَبَ</a:t>
            </a:r>
          </a:p>
        </p:txBody>
      </p:sp>
    </p:spTree>
    <p:custDataLst>
      <p:tags r:id="rId1"/>
    </p:custDataLst>
    <p:extLst>
      <p:ext uri="{BB962C8B-B14F-4D97-AF65-F5344CB8AC3E}">
        <p14:creationId xmlns:p14="http://schemas.microsoft.com/office/powerpoint/2010/main" val="2117119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3">
            <a:extLst>
              <a:ext uri="{FF2B5EF4-FFF2-40B4-BE49-F238E27FC236}">
                <a16:creationId xmlns:a16="http://schemas.microsoft.com/office/drawing/2014/main" id="{E8147C49-7EE0-49C4-96CF-687E4C6E54CD}"/>
              </a:ext>
            </a:extLst>
          </p:cNvPr>
          <p:cNvSpPr txBox="1">
            <a:spLocks/>
          </p:cNvSpPr>
          <p:nvPr/>
        </p:nvSpPr>
        <p:spPr>
          <a:xfrm>
            <a:off x="0" y="723006"/>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kumimoji="0" lang="ar-LB" sz="3600" b="1" i="0" u="none" strike="noStrike" kern="1200" cap="none" spc="0" normalizeH="0" baseline="0" noProof="0">
                <a:ln>
                  <a:noFill/>
                </a:ln>
                <a:solidFill>
                  <a:sysClr val="window" lastClr="FFFFFF"/>
                </a:solidFill>
                <a:effectLst/>
                <a:uLnTx/>
                <a:uFillTx/>
                <a:latin typeface="Adobe Arabic"/>
                <a:ea typeface="+mn-ea"/>
                <a:cs typeface="Adobe Arabic"/>
              </a:rPr>
              <a:t>تَرْحيبٌ</a:t>
            </a:r>
            <a:endParaRPr kumimoji="0" lang="fr-FR" sz="3600" b="1" i="0" u="none" strike="noStrike" kern="1200" cap="none" spc="0" normalizeH="0" baseline="0" noProof="0" dirty="0">
              <a:ln>
                <a:noFill/>
              </a:ln>
              <a:solidFill>
                <a:sysClr val="window" lastClr="FFFFFF"/>
              </a:solidFill>
              <a:effectLst/>
              <a:uLnTx/>
              <a:uFillTx/>
              <a:latin typeface="Adobe Arabic"/>
              <a:ea typeface="+mn-ea"/>
              <a:cs typeface="Adobe Arabic"/>
            </a:endParaRPr>
          </a:p>
        </p:txBody>
      </p:sp>
      <p:sp>
        <p:nvSpPr>
          <p:cNvPr id="14" name="Title 1">
            <a:extLst>
              <a:ext uri="{FF2B5EF4-FFF2-40B4-BE49-F238E27FC236}">
                <a16:creationId xmlns:a16="http://schemas.microsoft.com/office/drawing/2014/main" id="{08289CB0-D7A8-4E76-BC80-0BE774BB7C6A}"/>
              </a:ext>
            </a:extLst>
          </p:cNvPr>
          <p:cNvSpPr txBox="1">
            <a:spLocks/>
          </p:cNvSpPr>
          <p:nvPr/>
        </p:nvSpPr>
        <p:spPr>
          <a:xfrm>
            <a:off x="8571548" y="2956718"/>
            <a:ext cx="3376612" cy="944563"/>
          </a:xfrm>
          <a:prstGeom prst="rect">
            <a:avLst/>
          </a:prstGeom>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LB" sz="4000" b="0" i="0" u="none" strike="noStrike" kern="1200" cap="none" spc="0" normalizeH="0" baseline="0" noProof="0" dirty="0">
                <a:ln>
                  <a:noFill/>
                </a:ln>
                <a:solidFill>
                  <a:sysClr val="windowText" lastClr="000000">
                    <a:lumMod val="65000"/>
                    <a:lumOff val="35000"/>
                  </a:sysClr>
                </a:solidFill>
                <a:effectLst/>
                <a:uLnTx/>
                <a:uFillTx/>
                <a:latin typeface="Adobe Arabic"/>
                <a:ea typeface="+mj-ea"/>
                <a:cs typeface="Adobe Arabic"/>
              </a:rPr>
              <a:t>طابَ يَوْمُكُمْ يا أَعِزّائي!</a:t>
            </a:r>
            <a:endParaRPr kumimoji="0" lang="en-US" sz="4000" b="0" i="0" u="none" strike="noStrike" kern="1200" cap="none" spc="0" normalizeH="0" baseline="0" noProof="0" dirty="0">
              <a:ln>
                <a:noFill/>
              </a:ln>
              <a:solidFill>
                <a:sysClr val="windowText" lastClr="000000">
                  <a:lumMod val="65000"/>
                  <a:lumOff val="35000"/>
                </a:sysClr>
              </a:solidFill>
              <a:effectLst/>
              <a:uLnTx/>
              <a:uFillTx/>
              <a:latin typeface="Adobe Arabic"/>
              <a:ea typeface="+mj-ea"/>
              <a:cs typeface="Adobe Arabic"/>
            </a:endParaRPr>
          </a:p>
        </p:txBody>
      </p:sp>
      <p:pic>
        <p:nvPicPr>
          <p:cNvPr id="11" name="Graphic 10">
            <a:extLst>
              <a:ext uri="{FF2B5EF4-FFF2-40B4-BE49-F238E27FC236}">
                <a16:creationId xmlns:a16="http://schemas.microsoft.com/office/drawing/2014/main" id="{155C95AB-858E-4B65-806E-A8B20FBB61D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51873" y="1790232"/>
            <a:ext cx="4937049" cy="3277536"/>
          </a:xfrm>
          <a:prstGeom prst="rect">
            <a:avLst/>
          </a:prstGeom>
        </p:spPr>
      </p:pic>
      <p:pic>
        <p:nvPicPr>
          <p:cNvPr id="12" name="Picture 11">
            <a:extLst>
              <a:ext uri="{FF2B5EF4-FFF2-40B4-BE49-F238E27FC236}">
                <a16:creationId xmlns:a16="http://schemas.microsoft.com/office/drawing/2014/main" id="{504A3B69-A1F5-47C3-BF26-A995278F42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51002" y="2226147"/>
            <a:ext cx="1842653" cy="4046007"/>
          </a:xfrm>
          <a:prstGeom prst="rect">
            <a:avLst/>
          </a:prstGeom>
          <a:noFill/>
        </p:spPr>
      </p:pic>
      <p:sp>
        <p:nvSpPr>
          <p:cNvPr id="15" name="TextBox 14">
            <a:extLst>
              <a:ext uri="{FF2B5EF4-FFF2-40B4-BE49-F238E27FC236}">
                <a16:creationId xmlns:a16="http://schemas.microsoft.com/office/drawing/2014/main" id="{B85F981E-E5D1-41F0-AD1D-571938CC4EEB}"/>
              </a:ext>
            </a:extLst>
          </p:cNvPr>
          <p:cNvSpPr txBox="1"/>
          <p:nvPr/>
        </p:nvSpPr>
        <p:spPr>
          <a:xfrm>
            <a:off x="3780094" y="2799551"/>
            <a:ext cx="3672913" cy="1350336"/>
          </a:xfrm>
          <a:prstGeom prst="rect">
            <a:avLst/>
          </a:prstGeom>
          <a:ln w="19050">
            <a:noFill/>
          </a:ln>
        </p:spPr>
        <p:txBody>
          <a:bodyPr vert="horz" wrap="square" lIns="91440" tIns="45720" rIns="91440" bIns="45720" rtlCol="0" anchor="ctr">
            <a:normAutofit fontScale="90000" lnSpcReduction="10000"/>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LB" sz="4800" i="0" u="none" strike="noStrike" kern="1200" cap="none" spc="0" normalizeH="0" baseline="0" noProof="0" dirty="0">
                <a:ln>
                  <a:noFill/>
                </a:ln>
                <a:solidFill>
                  <a:schemeClr val="tx1">
                    <a:lumMod val="65000"/>
                    <a:lumOff val="35000"/>
                  </a:schemeClr>
                </a:solidFill>
                <a:effectLst/>
                <a:uLnTx/>
                <a:uFillTx/>
                <a:latin typeface="Adobe Arabic" panose="02040503050201090203" pitchFamily="18" charset="-78"/>
                <a:ea typeface="+mn-ea"/>
                <a:cs typeface="Adobe Arabic" panose="02040503050201090203" pitchFamily="18" charset="-78"/>
              </a:rPr>
              <a:t>أَهْلًا بِكُمْ في  صَفِّ الْفَهْمِ الْقِرائِيِّ. </a:t>
            </a:r>
            <a:endParaRPr kumimoji="0" lang="en-US" sz="4800" i="0" u="none" strike="noStrike" kern="1200" cap="none" spc="0" normalizeH="0" baseline="0" noProof="0" dirty="0">
              <a:ln>
                <a:noFill/>
              </a:ln>
              <a:solidFill>
                <a:schemeClr val="tx1">
                  <a:lumMod val="65000"/>
                  <a:lumOff val="35000"/>
                </a:schemeClr>
              </a:solidFill>
              <a:effectLst/>
              <a:uLnTx/>
              <a:uFillTx/>
              <a:latin typeface="Adobe Arabic" panose="02040503050201090203" pitchFamily="18" charset="-78"/>
              <a:ea typeface="+mn-ea"/>
              <a:cs typeface="Adobe Arabic" panose="02040503050201090203" pitchFamily="18" charset="-78"/>
            </a:endParaRPr>
          </a:p>
        </p:txBody>
      </p:sp>
    </p:spTree>
    <p:custDataLst>
      <p:tags r:id="rId1"/>
    </p:custDataLst>
    <p:extLst>
      <p:ext uri="{BB962C8B-B14F-4D97-AF65-F5344CB8AC3E}">
        <p14:creationId xmlns:p14="http://schemas.microsoft.com/office/powerpoint/2010/main" val="2342809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30B550-4413-4F4E-ADF1-239DCB4C57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3374" y="2413213"/>
            <a:ext cx="3124200" cy="2849918"/>
          </a:xfrm>
          <a:prstGeom prst="rect">
            <a:avLst/>
          </a:prstGeom>
        </p:spPr>
      </p:pic>
      <p:sp>
        <p:nvSpPr>
          <p:cNvPr id="11" name="Content Placeholder 4">
            <a:extLst>
              <a:ext uri="{FF2B5EF4-FFF2-40B4-BE49-F238E27FC236}">
                <a16:creationId xmlns:a16="http://schemas.microsoft.com/office/drawing/2014/main" id="{DA4D0B9E-5C62-4A90-A82B-09977601571A}"/>
              </a:ext>
            </a:extLst>
          </p:cNvPr>
          <p:cNvSpPr txBox="1">
            <a:spLocks/>
          </p:cNvSpPr>
          <p:nvPr/>
        </p:nvSpPr>
        <p:spPr>
          <a:xfrm>
            <a:off x="0" y="732150"/>
            <a:ext cx="12192000" cy="640080"/>
          </a:xfrm>
          <a:prstGeom prst="rect">
            <a:avLst/>
          </a:prstGeom>
          <a:solidFill>
            <a:srgbClr val="658DCD"/>
          </a:solidFill>
          <a:ln>
            <a:noFill/>
          </a:ln>
        </p:spPr>
        <p:txBody>
          <a:bodyPr vert="horz" lIns="0" tIns="0" rIns="640080" bIns="0" rtlCol="0" anchor="ctr" anchorCtr="0">
            <a:noAutofit/>
          </a:bodyPr>
          <a:lstStyle>
            <a:defPPr>
              <a:defRPr lang="en-US"/>
            </a:defPPr>
            <a:lvl1pPr lvl="0" indent="0" algn="r" rtl="1">
              <a:lnSpc>
                <a:spcPct val="100000"/>
              </a:lnSpc>
              <a:spcBef>
                <a:spcPts val="0"/>
              </a:spcBef>
              <a:buFont typeface="Arial" panose="020B0604020202020204" pitchFamily="34" charset="0"/>
              <a:buNone/>
              <a:defRPr sz="3600" b="1">
                <a:solidFill>
                  <a:sysClr val="window" lastClr="FFFFFF"/>
                </a:solidFill>
                <a:latin typeface="Adobe Arabic" panose="02040503050201020203" pitchFamily="18" charset="-78"/>
                <a:cs typeface="Adobe Arabic" panose="0204050305020102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ar-LB" dirty="0"/>
              <a:t>ما الْمَقْصودُ بِـعِبارَةِ "راقَتْ لَهُ الْمُغامَرَةُ"؟</a:t>
            </a:r>
          </a:p>
        </p:txBody>
      </p:sp>
      <p:sp>
        <p:nvSpPr>
          <p:cNvPr id="12" name="1ST ANSWER">
            <a:extLst>
              <a:ext uri="{FF2B5EF4-FFF2-40B4-BE49-F238E27FC236}">
                <a16:creationId xmlns:a16="http://schemas.microsoft.com/office/drawing/2014/main" id="{57B9A5F0-F519-4DF5-93DE-9BFD81FA4ADA}"/>
              </a:ext>
            </a:extLst>
          </p:cNvPr>
          <p:cNvSpPr txBox="1">
            <a:spLocks/>
          </p:cNvSpPr>
          <p:nvPr/>
        </p:nvSpPr>
        <p:spPr>
          <a:xfrm>
            <a:off x="9756742" y="1837702"/>
            <a:ext cx="2435258"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spc="100" dirty="0">
                <a:solidFill>
                  <a:prstClr val="black">
                    <a:lumMod val="65000"/>
                    <a:lumOff val="35000"/>
                  </a:prstClr>
                </a:solidFill>
                <a:latin typeface="Adobe Arabic" panose="02040503050201020203" pitchFamily="18" charset="-78"/>
                <a:cs typeface="Adobe Arabic" panose="02040503050201020203" pitchFamily="18" charset="-78"/>
              </a:rPr>
              <a:t>أَعْجَبَتْهُ</a:t>
            </a:r>
          </a:p>
        </p:txBody>
      </p:sp>
      <p:sp>
        <p:nvSpPr>
          <p:cNvPr id="13" name="2ND ANSWER">
            <a:extLst>
              <a:ext uri="{FF2B5EF4-FFF2-40B4-BE49-F238E27FC236}">
                <a16:creationId xmlns:a16="http://schemas.microsoft.com/office/drawing/2014/main" id="{02E2DB6B-F6D3-4769-8570-1F27EBB8D0D5}"/>
              </a:ext>
            </a:extLst>
          </p:cNvPr>
          <p:cNvSpPr txBox="1">
            <a:spLocks/>
          </p:cNvSpPr>
          <p:nvPr/>
        </p:nvSpPr>
        <p:spPr>
          <a:xfrm>
            <a:off x="9756742" y="2851205"/>
            <a:ext cx="2435259"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kern="0" dirty="0">
                <a:solidFill>
                  <a:prstClr val="black">
                    <a:lumMod val="65000"/>
                    <a:lumOff val="35000"/>
                  </a:prstClr>
                </a:solidFill>
                <a:latin typeface="Adobe Arabic" panose="02040503050201020203" pitchFamily="18" charset="-78"/>
                <a:cs typeface="Adobe Arabic" panose="02040503050201020203" pitchFamily="18" charset="-78"/>
              </a:rPr>
              <a:t>أَتْعَبَتْهُ.</a:t>
            </a:r>
          </a:p>
        </p:txBody>
      </p:sp>
      <p:sp>
        <p:nvSpPr>
          <p:cNvPr id="14" name="3RD ANSWER">
            <a:extLst>
              <a:ext uri="{FF2B5EF4-FFF2-40B4-BE49-F238E27FC236}">
                <a16:creationId xmlns:a16="http://schemas.microsoft.com/office/drawing/2014/main" id="{9DEEA080-8EAF-4C66-9589-EEFA60BC0CED}"/>
              </a:ext>
            </a:extLst>
          </p:cNvPr>
          <p:cNvSpPr txBox="1">
            <a:spLocks/>
          </p:cNvSpPr>
          <p:nvPr/>
        </p:nvSpPr>
        <p:spPr>
          <a:xfrm>
            <a:off x="9756742" y="3859358"/>
            <a:ext cx="2423687"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spc="100" dirty="0">
                <a:solidFill>
                  <a:prstClr val="black">
                    <a:lumMod val="65000"/>
                    <a:lumOff val="35000"/>
                  </a:prstClr>
                </a:solidFill>
                <a:latin typeface="Adobe Arabic" panose="02040503050201020203" pitchFamily="18" charset="-78"/>
                <a:cs typeface="Adobe Arabic" panose="02040503050201020203" pitchFamily="18" charset="-78"/>
              </a:rPr>
              <a:t>أَزْعَجَتْهُ.</a:t>
            </a:r>
          </a:p>
        </p:txBody>
      </p:sp>
      <p:pic>
        <p:nvPicPr>
          <p:cNvPr id="15" name="true">
            <a:extLst>
              <a:ext uri="{FF2B5EF4-FFF2-40B4-BE49-F238E27FC236}">
                <a16:creationId xmlns:a16="http://schemas.microsoft.com/office/drawing/2014/main" id="{6110E72F-A29A-4246-A180-030259ACDC5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471447" y="1814622"/>
            <a:ext cx="529811" cy="491280"/>
          </a:xfrm>
          <a:prstGeom prst="rect">
            <a:avLst/>
          </a:prstGeom>
        </p:spPr>
      </p:pic>
      <p:pic>
        <p:nvPicPr>
          <p:cNvPr id="16" name="x2">
            <a:extLst>
              <a:ext uri="{FF2B5EF4-FFF2-40B4-BE49-F238E27FC236}">
                <a16:creationId xmlns:a16="http://schemas.microsoft.com/office/drawing/2014/main" id="{A81C41D1-0D17-4034-BACB-729C52A3EAF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36752" y="2945002"/>
            <a:ext cx="438641" cy="516108"/>
          </a:xfrm>
          <a:prstGeom prst="rect">
            <a:avLst/>
          </a:prstGeom>
        </p:spPr>
      </p:pic>
      <p:pic>
        <p:nvPicPr>
          <p:cNvPr id="17"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3916768"/>
            <a:ext cx="438641" cy="516108"/>
          </a:xfrm>
          <a:prstGeom prst="rect">
            <a:avLst/>
          </a:prstGeom>
        </p:spPr>
      </p:pic>
      <p:sp>
        <p:nvSpPr>
          <p:cNvPr id="18" name="4th  ANSWER">
            <a:extLst>
              <a:ext uri="{FF2B5EF4-FFF2-40B4-BE49-F238E27FC236}">
                <a16:creationId xmlns:a16="http://schemas.microsoft.com/office/drawing/2014/main" id="{9DEEA080-8EAF-4C66-9589-EEFA60BC0CED}"/>
              </a:ext>
            </a:extLst>
          </p:cNvPr>
          <p:cNvSpPr txBox="1">
            <a:spLocks/>
          </p:cNvSpPr>
          <p:nvPr/>
        </p:nvSpPr>
        <p:spPr>
          <a:xfrm>
            <a:off x="9756742" y="4877505"/>
            <a:ext cx="2423687"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spc="100" dirty="0">
                <a:solidFill>
                  <a:prstClr val="black">
                    <a:lumMod val="65000"/>
                    <a:lumOff val="35000"/>
                  </a:prstClr>
                </a:solidFill>
                <a:latin typeface="Adobe Arabic" panose="02040503050201020203" pitchFamily="18" charset="-78"/>
                <a:cs typeface="Adobe Arabic" panose="02040503050201020203" pitchFamily="18" charset="-78"/>
              </a:rPr>
              <a:t>أَغْضَبَتْهُ.</a:t>
            </a:r>
          </a:p>
        </p:txBody>
      </p:sp>
      <p:pic>
        <p:nvPicPr>
          <p:cNvPr id="19"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spTree>
    <p:custDataLst>
      <p:tags r:id="rId1"/>
    </p:custDataLst>
    <p:extLst>
      <p:ext uri="{BB962C8B-B14F-4D97-AF65-F5344CB8AC3E}">
        <p14:creationId xmlns:p14="http://schemas.microsoft.com/office/powerpoint/2010/main" val="4002466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7"/>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5"/>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9"/>
                                          </p:stCondLst>
                                        </p:cTn>
                                        <p:tgtEl>
                                          <p:spTgt spid="1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34" restart="whenNotActive" fill="hold" evtFilter="cancelBubble" nodeType="interactiveSeq">
                <p:stCondLst>
                  <p:cond evt="onClick" delay="0">
                    <p:tgtEl>
                      <p:spTgt spid="13"/>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39" restart="whenNotActive" fill="hold" evtFilter="cancelBubble" nodeType="interactiveSeq">
                <p:stCondLst>
                  <p:cond evt="onClick" delay="0">
                    <p:tgtEl>
                      <p:spTgt spid="12"/>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12">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46" restart="whenNotActive" fill="hold" evtFilter="cancelBubble" nodeType="interactiveSeq">
                <p:stCondLst>
                  <p:cond evt="onClick" delay="0">
                    <p:tgtEl>
                      <p:spTgt spid="18"/>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childTnLst>
        </p:cTn>
      </p:par>
    </p:tnLst>
    <p:bldLst>
      <p:bldP spid="12" grpId="0" build="p"/>
      <p:bldP spid="12" grpId="1" build="allAtOnce"/>
      <p:bldP spid="13" grpId="0" build="p"/>
      <p:bldP spid="14" grpId="0" build="p"/>
      <p:bldP spid="1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A4D0B9E-5C62-4A90-A82B-09977601571A}"/>
              </a:ext>
            </a:extLst>
          </p:cNvPr>
          <p:cNvSpPr txBox="1">
            <a:spLocks/>
          </p:cNvSpPr>
          <p:nvPr/>
        </p:nvSpPr>
        <p:spPr>
          <a:xfrm>
            <a:off x="0" y="723006"/>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LB" dirty="0">
                <a:solidFill>
                  <a:sysClr val="window" lastClr="FFFFFF"/>
                </a:solidFill>
                <a:latin typeface="Adobe Arabic" panose="02040503050201020203" pitchFamily="18" charset="-78"/>
                <a:cs typeface="Adobe Arabic" panose="02040503050201020203" pitchFamily="18" charset="-78"/>
              </a:rPr>
              <a:t>لِماذا خاطَبَ مَنْصورٌ أَخاهُ الصَّغيرَ مَرْوانًا بِتَوَتُّرٍ؟ </a:t>
            </a:r>
          </a:p>
        </p:txBody>
      </p:sp>
      <p:sp>
        <p:nvSpPr>
          <p:cNvPr id="6" name="1ST ANSWER">
            <a:extLst>
              <a:ext uri="{FF2B5EF4-FFF2-40B4-BE49-F238E27FC236}">
                <a16:creationId xmlns:a16="http://schemas.microsoft.com/office/drawing/2014/main" id="{57B9A5F0-F519-4DF5-93DE-9BFD81FA4ADA}"/>
              </a:ext>
            </a:extLst>
          </p:cNvPr>
          <p:cNvSpPr txBox="1">
            <a:spLocks/>
          </p:cNvSpPr>
          <p:nvPr/>
        </p:nvSpPr>
        <p:spPr>
          <a:xfrm>
            <a:off x="609600" y="2841212"/>
            <a:ext cx="11570830"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dirty="0">
                <a:solidFill>
                  <a:prstClr val="black">
                    <a:lumMod val="65000"/>
                    <a:lumOff val="35000"/>
                  </a:prstClr>
                </a:solidFill>
                <a:latin typeface="Adobe Arabic" panose="02040503050201020203" pitchFamily="18" charset="-78"/>
                <a:cs typeface="Adobe Arabic" panose="02040503050201020203" pitchFamily="18" charset="-78"/>
              </a:rPr>
              <a:t>خاطَبَ مَنْصورٌ أَخاهُ الصَّغيرَ مَرْوانًا بِتَوَتُّرٍ لِأنَّهُ يُبَعْثِرُ الْأَكْوامَ الَّتي تَعِبوا في تَجْميعِها. </a:t>
            </a:r>
          </a:p>
        </p:txBody>
      </p:sp>
      <p:sp>
        <p:nvSpPr>
          <p:cNvPr id="7" name="2ND ANSWER">
            <a:extLst>
              <a:ext uri="{FF2B5EF4-FFF2-40B4-BE49-F238E27FC236}">
                <a16:creationId xmlns:a16="http://schemas.microsoft.com/office/drawing/2014/main" id="{02E2DB6B-F6D3-4769-8570-1F27EBB8D0D5}"/>
              </a:ext>
            </a:extLst>
          </p:cNvPr>
          <p:cNvSpPr txBox="1">
            <a:spLocks/>
          </p:cNvSpPr>
          <p:nvPr/>
        </p:nvSpPr>
        <p:spPr>
          <a:xfrm>
            <a:off x="609600" y="1823065"/>
            <a:ext cx="11570829"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kern="0" spc="0" dirty="0">
                <a:solidFill>
                  <a:prstClr val="black">
                    <a:lumMod val="65000"/>
                    <a:lumOff val="35000"/>
                  </a:prstClr>
                </a:solidFill>
                <a:latin typeface="Adobe Arabic" panose="02040503050201020203" pitchFamily="18" charset="-78"/>
                <a:cs typeface="Adobe Arabic" panose="02040503050201020203" pitchFamily="18" charset="-78"/>
              </a:rPr>
              <a:t>خاطَبَ مَنْصورٌ أَخاهُ الصَّغيرَ مَرْوانًا بِتَوَتُّرٍ لِأنَّهُ يَلْعَبُ هُنا وَهُناكَ بِحُرِّيَّةٍ. </a:t>
            </a:r>
          </a:p>
        </p:txBody>
      </p:sp>
      <p:sp>
        <p:nvSpPr>
          <p:cNvPr id="8" name="3RD ANSWER">
            <a:extLst>
              <a:ext uri="{FF2B5EF4-FFF2-40B4-BE49-F238E27FC236}">
                <a16:creationId xmlns:a16="http://schemas.microsoft.com/office/drawing/2014/main" id="{9DEEA080-8EAF-4C66-9589-EEFA60BC0CED}"/>
              </a:ext>
            </a:extLst>
          </p:cNvPr>
          <p:cNvSpPr txBox="1">
            <a:spLocks/>
          </p:cNvSpPr>
          <p:nvPr/>
        </p:nvSpPr>
        <p:spPr>
          <a:xfrm>
            <a:off x="609600" y="3859358"/>
            <a:ext cx="11570829"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dirty="0">
                <a:solidFill>
                  <a:prstClr val="black">
                    <a:lumMod val="65000"/>
                    <a:lumOff val="35000"/>
                  </a:prstClr>
                </a:solidFill>
                <a:latin typeface="Adobe Arabic" panose="02040503050201020203" pitchFamily="18" charset="-78"/>
                <a:cs typeface="Adobe Arabic" panose="02040503050201020203" pitchFamily="18" charset="-78"/>
              </a:rPr>
              <a:t>خاطَبَ مَنْصورٌ أَخاهُ الصَّغيرَ مَرْوانًا بِتَوَتُّرٍ لِأنَّهُ يَسْتَمْتِعُ بِخَشْخَشَةِ الْيابِسِ مِنْ أَوْراقِها. </a:t>
            </a:r>
          </a:p>
        </p:txBody>
      </p:sp>
      <p:pic>
        <p:nvPicPr>
          <p:cNvPr id="9" name="true">
            <a:extLst>
              <a:ext uri="{FF2B5EF4-FFF2-40B4-BE49-F238E27FC236}">
                <a16:creationId xmlns:a16="http://schemas.microsoft.com/office/drawing/2014/main" id="{6110E72F-A29A-4246-A180-030259ACDC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1459877" y="2818132"/>
            <a:ext cx="529811" cy="491280"/>
          </a:xfrm>
          <a:prstGeom prst="rect">
            <a:avLst/>
          </a:prstGeom>
        </p:spPr>
      </p:pic>
      <p:pic>
        <p:nvPicPr>
          <p:cNvPr id="11" name="x2">
            <a:extLst>
              <a:ext uri="{FF2B5EF4-FFF2-40B4-BE49-F238E27FC236}">
                <a16:creationId xmlns:a16="http://schemas.microsoft.com/office/drawing/2014/main" id="{A81C41D1-0D17-4034-BACB-729C52A3EAF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25181" y="1916862"/>
            <a:ext cx="438641" cy="516108"/>
          </a:xfrm>
          <a:prstGeom prst="rect">
            <a:avLst/>
          </a:prstGeom>
        </p:spPr>
      </p:pic>
      <p:pic>
        <p:nvPicPr>
          <p:cNvPr id="13"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3916768"/>
            <a:ext cx="438641" cy="516108"/>
          </a:xfrm>
          <a:prstGeom prst="rect">
            <a:avLst/>
          </a:prstGeom>
        </p:spPr>
      </p:pic>
      <p:sp>
        <p:nvSpPr>
          <p:cNvPr id="14" name="4th  ANSWER">
            <a:extLst>
              <a:ext uri="{FF2B5EF4-FFF2-40B4-BE49-F238E27FC236}">
                <a16:creationId xmlns:a16="http://schemas.microsoft.com/office/drawing/2014/main" id="{9DEEA080-8EAF-4C66-9589-EEFA60BC0CED}"/>
              </a:ext>
            </a:extLst>
          </p:cNvPr>
          <p:cNvSpPr txBox="1">
            <a:spLocks/>
          </p:cNvSpPr>
          <p:nvPr/>
        </p:nvSpPr>
        <p:spPr>
          <a:xfrm>
            <a:off x="609600" y="4877505"/>
            <a:ext cx="11570829"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dirty="0">
                <a:solidFill>
                  <a:prstClr val="black">
                    <a:lumMod val="65000"/>
                    <a:lumOff val="35000"/>
                  </a:prstClr>
                </a:solidFill>
                <a:latin typeface="Adobe Arabic" panose="02040503050201020203" pitchFamily="18" charset="-78"/>
                <a:cs typeface="Adobe Arabic" panose="02040503050201020203" pitchFamily="18" charset="-78"/>
              </a:rPr>
              <a:t>خاطَبَ مَنْصورٌ أَخاهُ الصَّغيرَ مَرْوانًا بِتَوَتُّرٍ لِأنَّ الْمُغامَرَةَ راقَتْ لَهُ . </a:t>
            </a:r>
          </a:p>
        </p:txBody>
      </p:sp>
      <p:pic>
        <p:nvPicPr>
          <p:cNvPr id="15"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spTree>
    <p:custDataLst>
      <p:tags r:id="rId1"/>
    </p:custDataLst>
    <p:extLst>
      <p:ext uri="{BB962C8B-B14F-4D97-AF65-F5344CB8AC3E}">
        <p14:creationId xmlns:p14="http://schemas.microsoft.com/office/powerpoint/2010/main" val="1404141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9"/>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8"/>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34" restart="whenNotActive" fill="hold" evtFilter="cancelBubble" nodeType="interactiveSeq">
                <p:stCondLst>
                  <p:cond evt="onClick" delay="0">
                    <p:tgtEl>
                      <p:spTgt spid="7"/>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39" restart="whenNotActive" fill="hold" evtFilter="cancelBubble" nodeType="interactiveSeq">
                <p:stCondLst>
                  <p:cond evt="onClick" delay="0">
                    <p:tgtEl>
                      <p:spTgt spid="6"/>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6">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46" restart="whenNotActive" fill="hold" evtFilter="cancelBubble" nodeType="interactiveSeq">
                <p:stCondLst>
                  <p:cond evt="onClick" delay="0">
                    <p:tgtEl>
                      <p:spTgt spid="14"/>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childTnLst>
        </p:cTn>
      </p:par>
    </p:tnLst>
    <p:bldLst>
      <p:bldP spid="6" grpId="0" build="p"/>
      <p:bldP spid="6" grpId="1" build="allAtOnce"/>
      <p:bldP spid="7" grpId="0" build="p"/>
      <p:bldP spid="8" grpId="0" build="p"/>
      <p:bldP spid="1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8A047B6-870F-4A56-AD5F-26CEDCE5B603}"/>
              </a:ext>
            </a:extLst>
          </p:cNvPr>
          <p:cNvSpPr txBox="1">
            <a:spLocks/>
          </p:cNvSpPr>
          <p:nvPr/>
        </p:nvSpPr>
        <p:spPr>
          <a:xfrm>
            <a:off x="625642" y="942474"/>
            <a:ext cx="10956758" cy="49730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20000"/>
              </a:lnSpc>
              <a:spcBef>
                <a:spcPts val="600"/>
              </a:spcBef>
              <a:spcAft>
                <a:spcPts val="600"/>
              </a:spcAft>
              <a:buNone/>
            </a:pPr>
            <a:r>
              <a:rPr lang="ar-LB" sz="3600" cap="all" dirty="0">
                <a:solidFill>
                  <a:schemeClr val="tx1">
                    <a:lumMod val="65000"/>
                    <a:lumOff val="35000"/>
                  </a:schemeClr>
                </a:solidFill>
                <a:latin typeface="Adobe Arabic" panose="02040503050201090203" pitchFamily="18" charset="-78"/>
                <a:cs typeface="Adobe Arabic" panose="02040503050201090203" pitchFamily="18" charset="-78"/>
              </a:rPr>
              <a:t>كَفَّ مَرْوانُ عَنْ شَيْطَنَتِهِ وَمَضَى يَدورُ حَوْلَ الْأَكْوامِ يَتَأَمَّلُ مُحْتَوَياتِها، وَيَتَلَمَّسُ بَعْضَها.</a:t>
            </a:r>
          </a:p>
          <a:p>
            <a:pPr marL="0" lvl="1" indent="457200" algn="just" rtl="1">
              <a:lnSpc>
                <a:spcPct val="120000"/>
              </a:lnSpc>
              <a:spcBef>
                <a:spcPts val="600"/>
              </a:spcBef>
              <a:spcAft>
                <a:spcPts val="600"/>
              </a:spcAft>
              <a:buNone/>
            </a:pPr>
            <a:r>
              <a:rPr lang="ar-LB" sz="3600" cap="all" dirty="0">
                <a:solidFill>
                  <a:schemeClr val="tx1">
                    <a:lumMod val="65000"/>
                    <a:lumOff val="35000"/>
                  </a:schemeClr>
                </a:solidFill>
                <a:latin typeface="Adobe Arabic" panose="02040503050201090203" pitchFamily="18" charset="-78"/>
                <a:cs typeface="Adobe Arabic" panose="02040503050201090203" pitchFamily="18" charset="-78"/>
              </a:rPr>
              <a:t> وَما لَبَثَتْ أَنْ لَمَعَتْ في رَأْسِهِ خاطِرَةٌ أَفْرَحَتْهُ...</a:t>
            </a:r>
          </a:p>
          <a:p>
            <a:pPr marL="0" lvl="1" indent="457200" algn="just" rtl="1">
              <a:lnSpc>
                <a:spcPct val="120000"/>
              </a:lnSpc>
              <a:spcBef>
                <a:spcPts val="600"/>
              </a:spcBef>
              <a:spcAft>
                <a:spcPts val="600"/>
              </a:spcAft>
              <a:buNone/>
            </a:pPr>
            <a:r>
              <a:rPr lang="ar-LB" sz="3600" cap="all" dirty="0">
                <a:solidFill>
                  <a:schemeClr val="tx1">
                    <a:lumMod val="65000"/>
                    <a:lumOff val="35000"/>
                  </a:schemeClr>
                </a:solidFill>
                <a:latin typeface="Adobe Arabic" panose="02040503050201090203" pitchFamily="18" charset="-78"/>
                <a:cs typeface="Adobe Arabic" panose="02040503050201090203" pitchFamily="18" charset="-78"/>
              </a:rPr>
              <a:t>اِقْتَرَبَ مِنْ كَوْمَةٍ كَبيرَةٍ وَبِنَظَراتٍ مُدَقِّقَةٍ راحَ يَخْتارُ الْأَوْراقَ الْغَريبَةَ وَالزّاهِيَةَ، وَالْأَوْراقَ الْمُتَجانِسَةَ شَكْلًا ولَوْنًا... وَكَمْ بَهَرَتْهُ تِلْكَ الْأَلْوانُ الْخَريفِيَّةُ بَيْنَ الْبُنِّيِّ وَالْبُرْتُقالِيِّ، وَالْأَصْفَرِ وَالتِّبْنِيِّ، وَكَيْفَ اجْتَمَعَ في بَعْضِها لَوْنانِ أَوْ ثَلاثَةٌ!</a:t>
            </a:r>
          </a:p>
        </p:txBody>
      </p:sp>
      <p:sp>
        <p:nvSpPr>
          <p:cNvPr id="10" name="TextBox 9">
            <a:extLst>
              <a:ext uri="{FF2B5EF4-FFF2-40B4-BE49-F238E27FC236}">
                <a16:creationId xmlns:a16="http://schemas.microsoft.com/office/drawing/2014/main" id="{C2CB3E0E-6463-4268-B342-180FC23CAFD4}"/>
              </a:ext>
            </a:extLst>
          </p:cNvPr>
          <p:cNvSpPr txBox="1"/>
          <p:nvPr/>
        </p:nvSpPr>
        <p:spPr>
          <a:xfrm>
            <a:off x="617220" y="5343544"/>
            <a:ext cx="3649980" cy="830997"/>
          </a:xfrm>
          <a:prstGeom prst="rect">
            <a:avLst/>
          </a:prstGeom>
          <a:solidFill>
            <a:srgbClr val="70AD47">
              <a:lumMod val="20000"/>
              <a:lumOff val="80000"/>
            </a:srgbClr>
          </a:solidFill>
          <a:ln>
            <a:noFill/>
          </a:ln>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LB" sz="2400" b="1" i="0" u="none" strike="noStrike" kern="0" cap="none" spc="0" normalizeH="0" baseline="0" noProof="0" dirty="0">
                <a:ln>
                  <a:noFill/>
                </a:ln>
                <a:solidFill>
                  <a:srgbClr val="002060"/>
                </a:solidFill>
                <a:effectLst/>
                <a:uLnTx/>
                <a:uFillTx/>
                <a:cs typeface="Adobe Arabic" panose="02040503050201020203" pitchFamily="18" charset="-78"/>
              </a:rPr>
              <a:t>قاموسُ الْمَعاني</a:t>
            </a:r>
          </a:p>
          <a:p>
            <a:pPr lvl="0" algn="r" rtl="1"/>
            <a:r>
              <a:rPr lang="ar-LB" sz="2400" kern="0" dirty="0">
                <a:solidFill>
                  <a:srgbClr val="002060"/>
                </a:solidFill>
                <a:cs typeface="Adobe Arabic" panose="02040503050201020203" pitchFamily="18" charset="-78"/>
              </a:rPr>
              <a:t>خاطِرَةٌ = فِكْرَةٌ</a:t>
            </a:r>
          </a:p>
        </p:txBody>
      </p:sp>
    </p:spTree>
    <p:custDataLst>
      <p:tags r:id="rId1"/>
    </p:custDataLst>
    <p:extLst>
      <p:ext uri="{BB962C8B-B14F-4D97-AF65-F5344CB8AC3E}">
        <p14:creationId xmlns:p14="http://schemas.microsoft.com/office/powerpoint/2010/main" val="3739193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DA4D0B9E-5C62-4A90-A82B-09977601571A}"/>
              </a:ext>
            </a:extLst>
          </p:cNvPr>
          <p:cNvSpPr txBox="1">
            <a:spLocks/>
          </p:cNvSpPr>
          <p:nvPr/>
        </p:nvSpPr>
        <p:spPr>
          <a:xfrm>
            <a:off x="0" y="741294"/>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LB" dirty="0">
                <a:solidFill>
                  <a:sysClr val="window" lastClr="FFFFFF"/>
                </a:solidFill>
                <a:latin typeface="Adobe Arabic" panose="02040503050201020203" pitchFamily="18" charset="-78"/>
                <a:cs typeface="Adobe Arabic" panose="02040503050201020203" pitchFamily="18" charset="-78"/>
              </a:rPr>
              <a:t>ماذا حَدَثَ عِنْدَما دارَ مَرْوانُ حَوْلَ الْأَكْوامِ وَتَأَمَّلَها؟ </a:t>
            </a:r>
          </a:p>
        </p:txBody>
      </p:sp>
      <p:sp>
        <p:nvSpPr>
          <p:cNvPr id="7" name="1ST ANSWER">
            <a:extLst>
              <a:ext uri="{FF2B5EF4-FFF2-40B4-BE49-F238E27FC236}">
                <a16:creationId xmlns:a16="http://schemas.microsoft.com/office/drawing/2014/main" id="{57B9A5F0-F519-4DF5-93DE-9BFD81FA4ADA}"/>
              </a:ext>
            </a:extLst>
          </p:cNvPr>
          <p:cNvSpPr txBox="1">
            <a:spLocks/>
          </p:cNvSpPr>
          <p:nvPr/>
        </p:nvSpPr>
        <p:spPr>
          <a:xfrm>
            <a:off x="1527858" y="3838538"/>
            <a:ext cx="10652571"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dirty="0">
                <a:solidFill>
                  <a:prstClr val="black">
                    <a:lumMod val="65000"/>
                    <a:lumOff val="35000"/>
                  </a:prstClr>
                </a:solidFill>
                <a:latin typeface="Adobe Arabic" panose="02040503050201020203" pitchFamily="18" charset="-78"/>
                <a:cs typeface="Adobe Arabic" panose="02040503050201020203" pitchFamily="18" charset="-78"/>
              </a:rPr>
              <a:t>عِنْدَما دارَ مَرْوانُ حَوْلَ الْأَكْوامِ وَتَأَمَّلَها، راحَ يَخْتارُ الْأَوْراقَ الْغَريبَةَ وَالزّاهِيَةَ. </a:t>
            </a:r>
          </a:p>
        </p:txBody>
      </p:sp>
      <p:sp>
        <p:nvSpPr>
          <p:cNvPr id="8" name="2ND ANSWER">
            <a:extLst>
              <a:ext uri="{FF2B5EF4-FFF2-40B4-BE49-F238E27FC236}">
                <a16:creationId xmlns:a16="http://schemas.microsoft.com/office/drawing/2014/main" id="{02E2DB6B-F6D3-4769-8570-1F27EBB8D0D5}"/>
              </a:ext>
            </a:extLst>
          </p:cNvPr>
          <p:cNvSpPr txBox="1">
            <a:spLocks/>
          </p:cNvSpPr>
          <p:nvPr/>
        </p:nvSpPr>
        <p:spPr>
          <a:xfrm>
            <a:off x="1527858" y="1823065"/>
            <a:ext cx="10652571"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kern="0" spc="0" dirty="0">
                <a:solidFill>
                  <a:prstClr val="black">
                    <a:lumMod val="65000"/>
                    <a:lumOff val="35000"/>
                  </a:prstClr>
                </a:solidFill>
                <a:latin typeface="Adobe Arabic" panose="02040503050201020203" pitchFamily="18" charset="-78"/>
                <a:cs typeface="Adobe Arabic" panose="02040503050201020203" pitchFamily="18" charset="-78"/>
              </a:rPr>
              <a:t>عِنْدَما دارَ مَرْوانُ حَوْلَ الْأَكْوامِ وَتَأَمَّلَها، كَفَّ عَنْ شَيْطَنَتِهِ. </a:t>
            </a:r>
          </a:p>
        </p:txBody>
      </p:sp>
      <p:sp>
        <p:nvSpPr>
          <p:cNvPr id="9" name="3RD ANSWER">
            <a:extLst>
              <a:ext uri="{FF2B5EF4-FFF2-40B4-BE49-F238E27FC236}">
                <a16:creationId xmlns:a16="http://schemas.microsoft.com/office/drawing/2014/main" id="{9DEEA080-8EAF-4C66-9589-EEFA60BC0CED}"/>
              </a:ext>
            </a:extLst>
          </p:cNvPr>
          <p:cNvSpPr txBox="1">
            <a:spLocks/>
          </p:cNvSpPr>
          <p:nvPr/>
        </p:nvSpPr>
        <p:spPr>
          <a:xfrm>
            <a:off x="1527859" y="2819261"/>
            <a:ext cx="10652570"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dirty="0">
                <a:solidFill>
                  <a:prstClr val="black">
                    <a:lumMod val="65000"/>
                    <a:lumOff val="35000"/>
                  </a:prstClr>
                </a:solidFill>
                <a:latin typeface="Adobe Arabic" panose="02040503050201020203" pitchFamily="18" charset="-78"/>
                <a:cs typeface="Adobe Arabic" panose="02040503050201020203" pitchFamily="18" charset="-78"/>
              </a:rPr>
              <a:t> عِنْدَما دارَ مَرْوانُ حَوْلَ الْأَكْوامِ وَتَأَمَّلَها، قَفَزَ فَوْقَها لِيُبَعْثِرَها. </a:t>
            </a:r>
          </a:p>
        </p:txBody>
      </p:sp>
      <p:pic>
        <p:nvPicPr>
          <p:cNvPr id="11" name="true">
            <a:extLst>
              <a:ext uri="{FF2B5EF4-FFF2-40B4-BE49-F238E27FC236}">
                <a16:creationId xmlns:a16="http://schemas.microsoft.com/office/drawing/2014/main" id="{6110E72F-A29A-4246-A180-030259ACDC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1459876" y="3815458"/>
            <a:ext cx="529811" cy="491280"/>
          </a:xfrm>
          <a:prstGeom prst="rect">
            <a:avLst/>
          </a:prstGeom>
        </p:spPr>
      </p:pic>
      <p:pic>
        <p:nvPicPr>
          <p:cNvPr id="13" name="x2">
            <a:extLst>
              <a:ext uri="{FF2B5EF4-FFF2-40B4-BE49-F238E27FC236}">
                <a16:creationId xmlns:a16="http://schemas.microsoft.com/office/drawing/2014/main" id="{A81C41D1-0D17-4034-BACB-729C52A3EAF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25181" y="1916862"/>
            <a:ext cx="438641" cy="516108"/>
          </a:xfrm>
          <a:prstGeom prst="rect">
            <a:avLst/>
          </a:prstGeom>
        </p:spPr>
      </p:pic>
      <p:pic>
        <p:nvPicPr>
          <p:cNvPr id="14"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1" y="2876671"/>
            <a:ext cx="438641" cy="516108"/>
          </a:xfrm>
          <a:prstGeom prst="rect">
            <a:avLst/>
          </a:prstGeom>
        </p:spPr>
      </p:pic>
      <p:sp>
        <p:nvSpPr>
          <p:cNvPr id="15" name="4th  ANSWER">
            <a:extLst>
              <a:ext uri="{FF2B5EF4-FFF2-40B4-BE49-F238E27FC236}">
                <a16:creationId xmlns:a16="http://schemas.microsoft.com/office/drawing/2014/main" id="{9DEEA080-8EAF-4C66-9589-EEFA60BC0CED}"/>
              </a:ext>
            </a:extLst>
          </p:cNvPr>
          <p:cNvSpPr txBox="1">
            <a:spLocks/>
          </p:cNvSpPr>
          <p:nvPr/>
        </p:nvSpPr>
        <p:spPr>
          <a:xfrm>
            <a:off x="1527858" y="4877505"/>
            <a:ext cx="10652571"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dirty="0">
                <a:solidFill>
                  <a:prstClr val="black">
                    <a:lumMod val="65000"/>
                    <a:lumOff val="35000"/>
                  </a:prstClr>
                </a:solidFill>
                <a:latin typeface="Adobe Arabic" panose="02040503050201020203" pitchFamily="18" charset="-78"/>
                <a:cs typeface="Adobe Arabic" panose="02040503050201020203" pitchFamily="18" charset="-78"/>
              </a:rPr>
              <a:t>عِنْدَما دارَ مَرْوانُ حَوْلَ الْأَكْوامِ وَتَأَمَّلَها، راحَ يَنْفُخُ على الْأوْراقِ لِتَطيرَ. </a:t>
            </a:r>
          </a:p>
        </p:txBody>
      </p:sp>
      <p:pic>
        <p:nvPicPr>
          <p:cNvPr id="16"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spTree>
    <p:custDataLst>
      <p:tags r:id="rId1"/>
    </p:custDataLst>
    <p:extLst>
      <p:ext uri="{BB962C8B-B14F-4D97-AF65-F5344CB8AC3E}">
        <p14:creationId xmlns:p14="http://schemas.microsoft.com/office/powerpoint/2010/main" val="134010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6"/>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9"/>
                                          </p:stCondLst>
                                        </p:cTn>
                                        <p:tgtEl>
                                          <p:spTgt spid="7">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9"/>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34" restart="whenNotActive" fill="hold" evtFilter="cancelBubble" nodeType="interactiveSeq">
                <p:stCondLst>
                  <p:cond evt="onClick" delay="0">
                    <p:tgtEl>
                      <p:spTgt spid="8"/>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39" restart="whenNotActive" fill="hold" evtFilter="cancelBubble" nodeType="interactiveSeq">
                <p:stCondLst>
                  <p:cond evt="onClick" delay="0">
                    <p:tgtEl>
                      <p:spTgt spid="7"/>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7">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46" restart="whenNotActive" fill="hold" evtFilter="cancelBubble" nodeType="interactiveSeq">
                <p:stCondLst>
                  <p:cond evt="onClick" delay="0">
                    <p:tgtEl>
                      <p:spTgt spid="15"/>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7" grpId="0" build="p"/>
      <p:bldP spid="7" grpId="1" build="allAtOnce"/>
      <p:bldP spid="8" grpId="0" build="p"/>
      <p:bldP spid="9" grpId="0" build="p"/>
      <p:bldP spid="1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0754F9-62AE-434C-96B8-77BA1835C6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3139"/>
          <a:stretch/>
        </p:blipFill>
        <p:spPr>
          <a:xfrm>
            <a:off x="627937" y="1939770"/>
            <a:ext cx="4584144" cy="3082213"/>
          </a:xfrm>
          <a:prstGeom prst="rect">
            <a:avLst/>
          </a:prstGeom>
        </p:spPr>
      </p:pic>
      <p:sp>
        <p:nvSpPr>
          <p:cNvPr id="4" name="Content Placeholder 2">
            <a:extLst>
              <a:ext uri="{FF2B5EF4-FFF2-40B4-BE49-F238E27FC236}">
                <a16:creationId xmlns:a16="http://schemas.microsoft.com/office/drawing/2014/main" id="{C8A047B6-870F-4A56-AD5F-26CEDCE5B603}"/>
              </a:ext>
            </a:extLst>
          </p:cNvPr>
          <p:cNvSpPr txBox="1">
            <a:spLocks/>
          </p:cNvSpPr>
          <p:nvPr/>
        </p:nvSpPr>
        <p:spPr>
          <a:xfrm>
            <a:off x="5608320" y="1615440"/>
            <a:ext cx="5974080" cy="430008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وَتَحَرَّكَ خَيالُ مَرْوان، فَراحَ يُلَمْلِمُ بِرِفْقٍ وَتَأَنٍّ، مِنْ هُنا وَرَقَةً غَريبَةً وَمِنْ هُناكَ زَهْرَةً بَرِّيَّةً زاهِيَةَ اللَّوْنِ... وَنَسِيَ نفْسَهُ وَهُوَ يَنْتَقي مِنْ أَكْوامِ الْأَوْراقِ الْأَجْمَلَ وَالْأَكْثَرَ نَدْرَةً، يَضُمُّها إِلى مَجْموعَتِهِ الْمُخْتارَةِ...</a:t>
            </a:r>
          </a:p>
        </p:txBody>
      </p:sp>
    </p:spTree>
    <p:custDataLst>
      <p:tags r:id="rId1"/>
    </p:custDataLst>
    <p:extLst>
      <p:ext uri="{BB962C8B-B14F-4D97-AF65-F5344CB8AC3E}">
        <p14:creationId xmlns:p14="http://schemas.microsoft.com/office/powerpoint/2010/main" val="1396854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8A047B6-870F-4A56-AD5F-26CEDCE5B603}"/>
              </a:ext>
            </a:extLst>
          </p:cNvPr>
          <p:cNvSpPr txBox="1">
            <a:spLocks/>
          </p:cNvSpPr>
          <p:nvPr/>
        </p:nvSpPr>
        <p:spPr>
          <a:xfrm>
            <a:off x="745443" y="942474"/>
            <a:ext cx="10956758" cy="49730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في الْمَزْرَعَةِ أَنْهى الْإِخْوَةُ الْمَهَمَّةَ الْمَوْكولَةَ إِلَيْهِمْ، جَمَعوا الْأَوْراقَ الْخَريفِيَّةَ في أَكْوامٍ، ثُمَّ حَفَروا حُفَرًا عميقَةً دَفَنوا فيها الْأَوْراقَ، وَذَرّوا عَلَيْها التُّرابَ لِتُمْسِيَ بَعْدَ فَصْلِ الشِّتاءِ الْمُقْبِلِ، سَمادًا صالِحًا يُفْرَدُ عِنْدَ َمَغارِسِ النَّباتاتِ وَالْوُرودِ في الْحَديقَةِ...</a:t>
            </a:r>
          </a:p>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أمّا مروانُ فقد أقفلَ بابَ غُرْفَتِهِ مِنَ الدّاخِلِ، وَأَخَذَ يَنْشُرُ أَوْراقَهُ عَلى الطّاوِلَةِ. غَرِقَ ساعاتٍ في تَنْسيقِها وَتَحْويلِها إِلى لَوْحاتٍ فنِّيَّةٍ مُتَجانِسَةِ الْأَشْكالِ وَالْأَلْوانِ.</a:t>
            </a:r>
          </a:p>
        </p:txBody>
      </p:sp>
      <p:sp>
        <p:nvSpPr>
          <p:cNvPr id="8" name="TextBox 7">
            <a:extLst>
              <a:ext uri="{FF2B5EF4-FFF2-40B4-BE49-F238E27FC236}">
                <a16:creationId xmlns:a16="http://schemas.microsoft.com/office/drawing/2014/main" id="{C2CB3E0E-6463-4268-B342-180FC23CAFD4}"/>
              </a:ext>
            </a:extLst>
          </p:cNvPr>
          <p:cNvSpPr txBox="1"/>
          <p:nvPr/>
        </p:nvSpPr>
        <p:spPr>
          <a:xfrm>
            <a:off x="617220" y="5343544"/>
            <a:ext cx="3649980" cy="830997"/>
          </a:xfrm>
          <a:prstGeom prst="rect">
            <a:avLst/>
          </a:prstGeom>
          <a:solidFill>
            <a:srgbClr val="70AD47">
              <a:lumMod val="20000"/>
              <a:lumOff val="80000"/>
            </a:srgbClr>
          </a:solidFill>
          <a:ln>
            <a:noFill/>
          </a:ln>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LB" sz="2400" b="1" i="0" u="none" strike="noStrike" kern="0" cap="none" spc="0" normalizeH="0" baseline="0" noProof="0" dirty="0">
                <a:ln>
                  <a:noFill/>
                </a:ln>
                <a:solidFill>
                  <a:srgbClr val="002060"/>
                </a:solidFill>
                <a:effectLst/>
                <a:uLnTx/>
                <a:uFillTx/>
                <a:cs typeface="Adobe Arabic" panose="02040503050201020203" pitchFamily="18" charset="-78"/>
              </a:rPr>
              <a:t>قاموسُ الْمَعاني</a:t>
            </a:r>
          </a:p>
          <a:p>
            <a:pPr lvl="0" algn="r" rtl="1"/>
            <a:r>
              <a:rPr lang="ar-LB" sz="2400" kern="0" dirty="0">
                <a:solidFill>
                  <a:srgbClr val="002060"/>
                </a:solidFill>
                <a:cs typeface="Adobe Arabic" panose="02040503050201020203" pitchFamily="18" charset="-78"/>
              </a:rPr>
              <a:t>لِتُمْسِيَ= لِتُصْبِحَ</a:t>
            </a:r>
          </a:p>
        </p:txBody>
      </p:sp>
    </p:spTree>
    <p:custDataLst>
      <p:tags r:id="rId1"/>
    </p:custDataLst>
    <p:extLst>
      <p:ext uri="{BB962C8B-B14F-4D97-AF65-F5344CB8AC3E}">
        <p14:creationId xmlns:p14="http://schemas.microsoft.com/office/powerpoint/2010/main" val="1540331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C8A047B6-870F-4A56-AD5F-26CEDCE5B603}"/>
              </a:ext>
            </a:extLst>
          </p:cNvPr>
          <p:cNvSpPr txBox="1">
            <a:spLocks/>
          </p:cNvSpPr>
          <p:nvPr/>
        </p:nvSpPr>
        <p:spPr>
          <a:xfrm>
            <a:off x="625642" y="698634"/>
            <a:ext cx="10956758" cy="49730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r" rtl="1">
              <a:lnSpc>
                <a:spcPct val="120000"/>
              </a:lnSpc>
              <a:spcBef>
                <a:spcPts val="600"/>
              </a:spcBef>
              <a:spcAft>
                <a:spcPts val="600"/>
              </a:spcAft>
              <a:buNone/>
            </a:pPr>
            <a:r>
              <a:rPr lang="ar-LB" sz="3200" cap="all" dirty="0">
                <a:solidFill>
                  <a:schemeClr val="tx1">
                    <a:lumMod val="65000"/>
                    <a:lumOff val="35000"/>
                  </a:schemeClr>
                </a:solidFill>
                <a:latin typeface="Adobe Arabic" panose="02040503050201090203" pitchFamily="18" charset="-78"/>
                <a:cs typeface="Adobe Arabic" panose="02040503050201090203" pitchFamily="18" charset="-78"/>
              </a:rPr>
              <a:t>في أَثْناءِ عَمَلِهِ كانَ بَيْنَ الْحينِ وَالْحينِ يُرَنْدِحُ: </a:t>
            </a:r>
          </a:p>
          <a:p>
            <a:pPr marL="0" lvl="1" indent="457200" algn="r" rtl="1">
              <a:lnSpc>
                <a:spcPct val="120000"/>
              </a:lnSpc>
              <a:spcBef>
                <a:spcPts val="600"/>
              </a:spcBef>
              <a:spcAft>
                <a:spcPts val="600"/>
              </a:spcAft>
              <a:buNone/>
            </a:pPr>
            <a:r>
              <a:rPr lang="ar-LB" sz="3200" cap="all" dirty="0">
                <a:solidFill>
                  <a:schemeClr val="tx1">
                    <a:lumMod val="65000"/>
                    <a:lumOff val="35000"/>
                  </a:schemeClr>
                </a:solidFill>
                <a:latin typeface="Adobe Arabic" panose="02040503050201090203" pitchFamily="18" charset="-78"/>
                <a:cs typeface="Adobe Arabic" panose="02040503050201090203" pitchFamily="18" charset="-78"/>
              </a:rPr>
              <a:t>تَناثَري   تَناثَري</a:t>
            </a:r>
            <a:r>
              <a:rPr lang="en-US" sz="3200" cap="all" dirty="0">
                <a:solidFill>
                  <a:schemeClr val="tx1">
                    <a:lumMod val="65000"/>
                    <a:lumOff val="35000"/>
                  </a:schemeClr>
                </a:solidFill>
                <a:latin typeface="Adobe Arabic" panose="02040503050201090203" pitchFamily="18" charset="-78"/>
                <a:cs typeface="Adobe Arabic" panose="02040503050201090203" pitchFamily="18" charset="-78"/>
              </a:rPr>
              <a:t>			</a:t>
            </a:r>
            <a:r>
              <a:rPr lang="ar-LB" sz="3200" cap="all" dirty="0">
                <a:solidFill>
                  <a:schemeClr val="tx1">
                    <a:lumMod val="65000"/>
                    <a:lumOff val="35000"/>
                  </a:schemeClr>
                </a:solidFill>
                <a:latin typeface="Adobe Arabic" panose="02040503050201090203" pitchFamily="18" charset="-78"/>
                <a:cs typeface="Adobe Arabic" panose="02040503050201090203" pitchFamily="18" charset="-78"/>
              </a:rPr>
              <a:t>يا بَهْجَةَ النَّظَرِ</a:t>
            </a:r>
          </a:p>
          <a:p>
            <a:pPr marL="0" lvl="1" indent="457200" algn="r" rtl="1">
              <a:lnSpc>
                <a:spcPct val="120000"/>
              </a:lnSpc>
              <a:spcBef>
                <a:spcPts val="600"/>
              </a:spcBef>
              <a:spcAft>
                <a:spcPts val="600"/>
              </a:spcAft>
              <a:buNone/>
            </a:pPr>
            <a:r>
              <a:rPr lang="ar-LB" sz="3200" cap="all" dirty="0">
                <a:solidFill>
                  <a:schemeClr val="tx1">
                    <a:lumMod val="65000"/>
                    <a:lumOff val="35000"/>
                  </a:schemeClr>
                </a:solidFill>
                <a:latin typeface="Adobe Arabic" panose="02040503050201090203" pitchFamily="18" charset="-78"/>
                <a:cs typeface="Adobe Arabic" panose="02040503050201090203" pitchFamily="18" charset="-78"/>
              </a:rPr>
              <a:t>يا مَرْقَصَ الشَّمْسِ</a:t>
            </a:r>
            <a:r>
              <a:rPr lang="en-US" sz="3200" cap="all" dirty="0">
                <a:solidFill>
                  <a:schemeClr val="tx1">
                    <a:lumMod val="65000"/>
                    <a:lumOff val="35000"/>
                  </a:schemeClr>
                </a:solidFill>
                <a:latin typeface="Adobe Arabic" panose="02040503050201090203" pitchFamily="18" charset="-78"/>
                <a:cs typeface="Adobe Arabic" panose="02040503050201090203" pitchFamily="18" charset="-78"/>
              </a:rPr>
              <a:t>			</a:t>
            </a:r>
            <a:r>
              <a:rPr lang="ar-LB" sz="3200" cap="all" dirty="0">
                <a:solidFill>
                  <a:schemeClr val="tx1">
                    <a:lumMod val="65000"/>
                    <a:lumOff val="35000"/>
                  </a:schemeClr>
                </a:solidFill>
                <a:latin typeface="Adobe Arabic" panose="02040503050201090203" pitchFamily="18" charset="-78"/>
                <a:cs typeface="Adobe Arabic" panose="02040503050201090203" pitchFamily="18" charset="-78"/>
              </a:rPr>
              <a:t>وَيا أُرْجوحَةَ الْقَمَرِ</a:t>
            </a:r>
          </a:p>
          <a:p>
            <a:pPr marL="0" lvl="1" indent="457200" algn="r" rtl="1">
              <a:lnSpc>
                <a:spcPct val="120000"/>
              </a:lnSpc>
              <a:spcBef>
                <a:spcPts val="600"/>
              </a:spcBef>
              <a:spcAft>
                <a:spcPts val="600"/>
              </a:spcAft>
              <a:buNone/>
            </a:pPr>
            <a:r>
              <a:rPr lang="ar-LB" sz="3200" cap="all" dirty="0">
                <a:solidFill>
                  <a:schemeClr val="tx1">
                    <a:lumMod val="65000"/>
                    <a:lumOff val="35000"/>
                  </a:schemeClr>
                </a:solidFill>
                <a:latin typeface="Adobe Arabic" panose="02040503050201090203" pitchFamily="18" charset="-78"/>
                <a:cs typeface="Adobe Arabic" panose="02040503050201090203" pitchFamily="18" charset="-78"/>
              </a:rPr>
              <a:t>...</a:t>
            </a:r>
            <a:r>
              <a:rPr lang="en-US" sz="3200" cap="all" dirty="0">
                <a:solidFill>
                  <a:schemeClr val="tx1">
                    <a:lumMod val="65000"/>
                    <a:lumOff val="35000"/>
                  </a:schemeClr>
                </a:solidFill>
                <a:latin typeface="Adobe Arabic" panose="02040503050201090203" pitchFamily="18" charset="-78"/>
                <a:cs typeface="Adobe Arabic" panose="02040503050201090203" pitchFamily="18" charset="-78"/>
              </a:rPr>
              <a:t> </a:t>
            </a:r>
            <a:r>
              <a:rPr lang="ar-LB" sz="3200" cap="all" dirty="0">
                <a:solidFill>
                  <a:schemeClr val="tx1">
                    <a:lumMod val="65000"/>
                    <a:lumOff val="35000"/>
                  </a:schemeClr>
                </a:solidFill>
                <a:latin typeface="Adobe Arabic" panose="02040503050201090203" pitchFamily="18" charset="-78"/>
                <a:cs typeface="Adobe Arabic" panose="02040503050201090203" pitchFamily="18" charset="-78"/>
              </a:rPr>
              <a:t>وَيَتَوَقَّفُ لَحْظَةً يَتَأَمَّلُ نَتائِجَ عَمَلِهِ... حَتّى إِذا راقَهُ الْعَمَلُ وَرَضِيَ عَنْهُ عادَ يُرَنْدِحُ مِنْ جَديدٍ:</a:t>
            </a:r>
          </a:p>
          <a:p>
            <a:pPr marL="0" lvl="1" indent="457200" algn="r" rtl="1">
              <a:lnSpc>
                <a:spcPct val="120000"/>
              </a:lnSpc>
              <a:spcBef>
                <a:spcPts val="600"/>
              </a:spcBef>
              <a:spcAft>
                <a:spcPts val="600"/>
              </a:spcAft>
              <a:buNone/>
            </a:pPr>
            <a:r>
              <a:rPr lang="ar-LB" sz="3200" cap="all" dirty="0">
                <a:solidFill>
                  <a:schemeClr val="tx1">
                    <a:lumMod val="65000"/>
                    <a:lumOff val="35000"/>
                  </a:schemeClr>
                </a:solidFill>
                <a:latin typeface="Adobe Arabic" panose="02040503050201090203" pitchFamily="18" charset="-78"/>
                <a:cs typeface="Adobe Arabic" panose="02040503050201090203" pitchFamily="18" charset="-78"/>
              </a:rPr>
              <a:t>تَناثَري   تَناثَري</a:t>
            </a:r>
            <a:r>
              <a:rPr lang="en-US" sz="3200" cap="all" dirty="0">
                <a:solidFill>
                  <a:schemeClr val="tx1">
                    <a:lumMod val="65000"/>
                    <a:lumOff val="35000"/>
                  </a:schemeClr>
                </a:solidFill>
                <a:latin typeface="Adobe Arabic" panose="02040503050201090203" pitchFamily="18" charset="-78"/>
                <a:cs typeface="Adobe Arabic" panose="02040503050201090203" pitchFamily="18" charset="-78"/>
              </a:rPr>
              <a:t>			</a:t>
            </a:r>
            <a:r>
              <a:rPr lang="ar-LB" sz="3200" cap="all" dirty="0">
                <a:solidFill>
                  <a:schemeClr val="tx1">
                    <a:lumMod val="65000"/>
                    <a:lumOff val="35000"/>
                  </a:schemeClr>
                </a:solidFill>
                <a:latin typeface="Adobe Arabic" panose="02040503050201090203" pitchFamily="18" charset="-78"/>
                <a:cs typeface="Adobe Arabic" panose="02040503050201090203" pitchFamily="18" charset="-78"/>
              </a:rPr>
              <a:t>يا بَهْجَةَ النَّظَرِ</a:t>
            </a:r>
          </a:p>
        </p:txBody>
      </p:sp>
      <p:sp>
        <p:nvSpPr>
          <p:cNvPr id="20" name="TextBox 19">
            <a:extLst>
              <a:ext uri="{FF2B5EF4-FFF2-40B4-BE49-F238E27FC236}">
                <a16:creationId xmlns:a16="http://schemas.microsoft.com/office/drawing/2014/main" id="{C2CB3E0E-6463-4268-B342-180FC23CAFD4}"/>
              </a:ext>
            </a:extLst>
          </p:cNvPr>
          <p:cNvSpPr txBox="1"/>
          <p:nvPr/>
        </p:nvSpPr>
        <p:spPr>
          <a:xfrm>
            <a:off x="617220" y="5343544"/>
            <a:ext cx="3649980" cy="830997"/>
          </a:xfrm>
          <a:prstGeom prst="rect">
            <a:avLst/>
          </a:prstGeom>
          <a:solidFill>
            <a:srgbClr val="70AD47">
              <a:lumMod val="20000"/>
              <a:lumOff val="80000"/>
            </a:srgbClr>
          </a:solidFill>
          <a:ln>
            <a:noFill/>
          </a:ln>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LB" sz="2400" b="1" i="0" u="none" strike="noStrike" kern="0" cap="none" spc="0" normalizeH="0" baseline="0" noProof="0" dirty="0">
                <a:ln>
                  <a:noFill/>
                </a:ln>
                <a:solidFill>
                  <a:srgbClr val="002060"/>
                </a:solidFill>
                <a:effectLst/>
                <a:uLnTx/>
                <a:uFillTx/>
                <a:cs typeface="Adobe Arabic" panose="02040503050201020203" pitchFamily="18" charset="-78"/>
              </a:rPr>
              <a:t>قاموسُ الْمَعاني</a:t>
            </a:r>
          </a:p>
          <a:p>
            <a:pPr lvl="0" algn="r" rtl="1"/>
            <a:r>
              <a:rPr lang="ar-LB" sz="2400" kern="0" dirty="0">
                <a:solidFill>
                  <a:srgbClr val="002060"/>
                </a:solidFill>
                <a:cs typeface="Adobe Arabic" panose="02040503050201020203" pitchFamily="18" charset="-78"/>
              </a:rPr>
              <a:t>راقَهُ = أَعْجَبَهُ</a:t>
            </a:r>
          </a:p>
        </p:txBody>
      </p:sp>
    </p:spTree>
    <p:custDataLst>
      <p:tags r:id="rId1"/>
    </p:custDataLst>
    <p:extLst>
      <p:ext uri="{BB962C8B-B14F-4D97-AF65-F5344CB8AC3E}">
        <p14:creationId xmlns:p14="http://schemas.microsoft.com/office/powerpoint/2010/main" val="2560141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fade">
                                      <p:cBhvr>
                                        <p:cTn id="17" dur="500"/>
                                        <p:tgtEl>
                                          <p:spTgt spid="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xEl>
                                              <p:pRg st="3" end="3"/>
                                            </p:txEl>
                                          </p:spTgt>
                                        </p:tgtEl>
                                        <p:attrNameLst>
                                          <p:attrName>style.visibility</p:attrName>
                                        </p:attrNameLst>
                                      </p:cBhvr>
                                      <p:to>
                                        <p:strVal val="visible"/>
                                      </p:to>
                                    </p:set>
                                    <p:animEffect transition="in" filter="fade">
                                      <p:cBhvr>
                                        <p:cTn id="22" dur="500"/>
                                        <p:tgtEl>
                                          <p:spTgt spid="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Effect transition="in" filter="fade">
                                      <p:cBhvr>
                                        <p:cTn id="27" dur="500"/>
                                        <p:tgtEl>
                                          <p:spTgt spid="1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سهيل نت- دراسة عملية: أوراق الأشجار صارت تتساقط قبل وقتها المعتاد"/>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7" r="137"/>
          <a:stretch/>
        </p:blipFill>
        <p:spPr bwMode="auto">
          <a:xfrm>
            <a:off x="8470683" y="1543756"/>
            <a:ext cx="3108960" cy="3108960"/>
          </a:xfrm>
          <a:prstGeom prst="ellipse">
            <a:avLst/>
          </a:prstGeom>
          <a:noFill/>
          <a:extLst>
            <a:ext uri="{909E8E84-426E-40DD-AFC4-6F175D3DCCD1}">
              <a14:hiddenFill xmlns:a14="http://schemas.microsoft.com/office/drawing/2010/main">
                <a:solidFill>
                  <a:srgbClr val="FFFFFF"/>
                </a:solidFill>
              </a14:hiddenFill>
            </a:ext>
          </a:extLst>
        </p:spPr>
      </p:pic>
      <p:graphicFrame>
        <p:nvGraphicFramePr>
          <p:cNvPr id="3" name="Table 2">
            <a:extLst>
              <a:ext uri="{FF2B5EF4-FFF2-40B4-BE49-F238E27FC236}">
                <a16:creationId xmlns:a16="http://schemas.microsoft.com/office/drawing/2014/main" id="{60844A88-D2C2-47E6-BD5B-E6B11D80CE9E}"/>
              </a:ext>
            </a:extLst>
          </p:cNvPr>
          <p:cNvGraphicFramePr>
            <a:graphicFrameLocks noGrp="1"/>
          </p:cNvGraphicFramePr>
          <p:nvPr/>
        </p:nvGraphicFramePr>
        <p:xfrm>
          <a:off x="3968614" y="5591414"/>
          <a:ext cx="4589370" cy="598932"/>
        </p:xfrm>
        <a:graphic>
          <a:graphicData uri="http://schemas.openxmlformats.org/drawingml/2006/table">
            <a:tbl>
              <a:tblPr firstRow="1" bandRow="1">
                <a:tableStyleId>{5C22544A-7EE6-4342-B048-85BDC9FD1C3A}</a:tableStyleId>
              </a:tblPr>
              <a:tblGrid>
                <a:gridCol w="4589370">
                  <a:extLst>
                    <a:ext uri="{9D8B030D-6E8A-4147-A177-3AD203B41FA5}">
                      <a16:colId xmlns:a16="http://schemas.microsoft.com/office/drawing/2014/main" val="2951217429"/>
                    </a:ext>
                  </a:extLst>
                </a:gridCol>
              </a:tblGrid>
              <a:tr h="572459">
                <a:tc>
                  <a:txBody>
                    <a:bodyPr/>
                    <a:lstStyle/>
                    <a:p>
                      <a:pPr marL="0" marR="0" lvl="0" indent="0" algn="ctr" defTabSz="1911350" rtl="1" eaLnBrk="1" fontAlgn="auto" latinLnBrk="0" hangingPunct="1">
                        <a:lnSpc>
                          <a:spcPct val="90000"/>
                        </a:lnSpc>
                        <a:spcBef>
                          <a:spcPct val="0"/>
                        </a:spcBef>
                        <a:spcAft>
                          <a:spcPct val="35000"/>
                        </a:spcAft>
                        <a:buClrTx/>
                        <a:buSzTx/>
                        <a:buFontTx/>
                        <a:buNone/>
                        <a:tabLst/>
                        <a:defRPr/>
                      </a:pPr>
                      <a:r>
                        <a:rPr lang="ar-LB" sz="3600" b="0" dirty="0">
                          <a:solidFill>
                            <a:schemeClr val="tx1">
                              <a:lumMod val="65000"/>
                              <a:lumOff val="35000"/>
                            </a:schemeClr>
                          </a:solidFill>
                          <a:latin typeface="Adobe Arabic" panose="02040503050201020203" pitchFamily="18" charset="-78"/>
                          <a:cs typeface="Adobe Arabic" panose="02040503050201020203" pitchFamily="18" charset="-78"/>
                        </a:rPr>
                        <a:t>تَناثَري،</a:t>
                      </a:r>
                      <a:r>
                        <a:rPr lang="ar-LB" sz="3600" b="0" baseline="0" dirty="0">
                          <a:solidFill>
                            <a:schemeClr val="tx1">
                              <a:lumMod val="65000"/>
                              <a:lumOff val="35000"/>
                            </a:schemeClr>
                          </a:solidFill>
                          <a:latin typeface="Adobe Arabic" panose="02040503050201020203" pitchFamily="18" charset="-78"/>
                          <a:cs typeface="Adobe Arabic" panose="02040503050201020203" pitchFamily="18" charset="-78"/>
                        </a:rPr>
                        <a:t> </a:t>
                      </a:r>
                      <a:r>
                        <a:rPr lang="ar-LB" sz="3600" b="0" dirty="0">
                          <a:solidFill>
                            <a:schemeClr val="tx1">
                              <a:lumMod val="65000"/>
                              <a:lumOff val="35000"/>
                            </a:schemeClr>
                          </a:solidFill>
                          <a:latin typeface="Adobe Arabic" panose="02040503050201020203" pitchFamily="18" charset="-78"/>
                          <a:cs typeface="Adobe Arabic" panose="02040503050201020203" pitchFamily="18" charset="-78"/>
                        </a:rPr>
                        <a:t>تَناثَري</a:t>
                      </a:r>
                      <a:r>
                        <a:rPr lang="ar-LB" sz="3600" b="0" baseline="0" dirty="0">
                          <a:solidFill>
                            <a:schemeClr val="tx1">
                              <a:lumMod val="65000"/>
                              <a:lumOff val="35000"/>
                            </a:schemeClr>
                          </a:solidFill>
                          <a:latin typeface="Adobe Arabic" panose="02040503050201020203" pitchFamily="18" charset="-78"/>
                          <a:cs typeface="Adobe Arabic" panose="02040503050201020203" pitchFamily="18" charset="-78"/>
                        </a:rPr>
                        <a:t> ... </a:t>
                      </a:r>
                      <a:r>
                        <a:rPr lang="ar-LB" sz="3600" b="0" dirty="0">
                          <a:solidFill>
                            <a:schemeClr val="tx1">
                              <a:lumMod val="65000"/>
                              <a:lumOff val="35000"/>
                            </a:schemeClr>
                          </a:solidFill>
                          <a:latin typeface="Adobe Arabic" panose="02040503050201020203" pitchFamily="18" charset="-78"/>
                          <a:cs typeface="Adobe Arabic" panose="02040503050201020203" pitchFamily="18" charset="-78"/>
                        </a:rPr>
                        <a:t>يا بَهْجَةَ النَّظَرِ</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24150501"/>
                  </a:ext>
                </a:extLst>
              </a:tr>
            </a:tbl>
          </a:graphicData>
        </a:graphic>
      </p:graphicFrame>
      <p:sp>
        <p:nvSpPr>
          <p:cNvPr id="2" name="AutoShape 4" descr="لماذا أوراق الأشجار لها أهمية قصوى ودور حيوي ؟ – لماذا"/>
          <p:cNvSpPr>
            <a:spLocks noChangeAspect="1" noChangeArrowheads="1"/>
          </p:cNvSpPr>
          <p:nvPr/>
        </p:nvSpPr>
        <p:spPr bwMode="auto">
          <a:xfrm>
            <a:off x="368935" y="6858000"/>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dobe Arabic"/>
              <a:ea typeface="+mn-ea"/>
              <a:cs typeface="Adobe Arabic"/>
            </a:endParaRPr>
          </a:p>
        </p:txBody>
      </p:sp>
      <p:pic>
        <p:nvPicPr>
          <p:cNvPr id="2054" name="Picture 6" descr="اسماء اشجار دائمة الخضرة - موسوعة"/>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57" r="257"/>
          <a:stretch/>
        </p:blipFill>
        <p:spPr bwMode="auto">
          <a:xfrm>
            <a:off x="4547846" y="1543756"/>
            <a:ext cx="3108960" cy="3108960"/>
          </a:xfrm>
          <a:prstGeom prst="ellipse">
            <a:avLst/>
          </a:prstGeom>
          <a:noFill/>
          <a:extLst>
            <a:ext uri="{909E8E84-426E-40DD-AFC4-6F175D3DCCD1}">
              <a14:hiddenFill xmlns:a14="http://schemas.microsoft.com/office/drawing/2010/main">
                <a:solidFill>
                  <a:srgbClr val="FFFFFF"/>
                </a:solidFill>
              </a14:hiddenFill>
            </a:ext>
          </a:extLst>
        </p:spPr>
      </p:pic>
      <p:pic>
        <p:nvPicPr>
          <p:cNvPr id="2056" name="Picture 8" descr="اهم تقنيات سقي الأشجار المثمرة |"/>
          <p:cNvPicPr>
            <a:picLocks noChangeAspect="1" noChangeArrowheads="1"/>
          </p:cNvPicPr>
          <p:nvPr/>
        </p:nvPicPr>
        <p:blipFill rotWithShape="1">
          <a:blip r:embed="rId6">
            <a:extLst>
              <a:ext uri="{28A0092B-C50C-407E-A947-70E740481C1C}">
                <a14:useLocalDpi xmlns:a14="http://schemas.microsoft.com/office/drawing/2010/main" val="0"/>
              </a:ext>
            </a:extLst>
          </a:blip>
          <a:srcRect l="125" r="125"/>
          <a:stretch/>
        </p:blipFill>
        <p:spPr bwMode="auto">
          <a:xfrm>
            <a:off x="625009" y="1543756"/>
            <a:ext cx="3108960" cy="3108960"/>
          </a:xfrm>
          <a:prstGeom prst="ellipse">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1D00645A-7F76-4861-AA7E-6D022DD05CC9}"/>
              </a:ext>
            </a:extLst>
          </p:cNvPr>
          <p:cNvSpPr txBox="1">
            <a:spLocks/>
          </p:cNvSpPr>
          <p:nvPr/>
        </p:nvSpPr>
        <p:spPr>
          <a:xfrm>
            <a:off x="0" y="723006"/>
            <a:ext cx="12192000" cy="640080"/>
          </a:xfrm>
          <a:prstGeom prst="rect">
            <a:avLst/>
          </a:prstGeom>
          <a:solidFill>
            <a:srgbClr val="658DCD"/>
          </a:solidFill>
          <a:ln>
            <a:noFill/>
          </a:ln>
        </p:spPr>
        <p:txBody>
          <a:bodyPr vert="horz" lIns="0" tIns="0" rIns="640080" bIns="0" rtlCol="0" anchor="ctr" anchorCtr="0">
            <a:noAutofit/>
          </a:bodyPr>
          <a:lstStyle>
            <a:defPPr>
              <a:defRPr lang="en-US"/>
            </a:defPPr>
            <a:lvl1pPr lvl="0" indent="0" algn="r" rtl="1">
              <a:lnSpc>
                <a:spcPct val="100000"/>
              </a:lnSpc>
              <a:spcBef>
                <a:spcPts val="0"/>
              </a:spcBef>
              <a:buFont typeface="Arial" panose="020B0604020202020204" pitchFamily="34" charset="0"/>
              <a:buNone/>
              <a:defRPr sz="3600" b="0">
                <a:solidFill>
                  <a:sysClr val="window" lastClr="FFFFFF"/>
                </a:solidFill>
                <a:latin typeface="Adobe Arabic" panose="02040503050201020203" pitchFamily="18" charset="-78"/>
                <a:cs typeface="Adobe Arabic" panose="0204050305020102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ar-LB" dirty="0"/>
              <a:t>أَخْتارُ الصُّورَةَ الَّتي تُمَثِّلُ الْعِبارَةَ: "تَناثَري، تَناثَري ... يا بَهْجَةَ النَّظَرِ"؟</a:t>
            </a:r>
          </a:p>
        </p:txBody>
      </p:sp>
      <p:pic>
        <p:nvPicPr>
          <p:cNvPr id="11" name="true">
            <a:extLst>
              <a:ext uri="{FF2B5EF4-FFF2-40B4-BE49-F238E27FC236}">
                <a16:creationId xmlns:a16="http://schemas.microsoft.com/office/drawing/2014/main" id="{1E10CCF0-B500-46D2-AE42-7B64C7F89A2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9708454" y="4654112"/>
            <a:ext cx="887504" cy="822960"/>
          </a:xfrm>
          <a:prstGeom prst="rect">
            <a:avLst/>
          </a:prstGeom>
        </p:spPr>
      </p:pic>
      <p:pic>
        <p:nvPicPr>
          <p:cNvPr id="12" name="x2">
            <a:extLst>
              <a:ext uri="{FF2B5EF4-FFF2-40B4-BE49-F238E27FC236}">
                <a16:creationId xmlns:a16="http://schemas.microsoft.com/office/drawing/2014/main" id="{2329611F-063A-4529-B434-764327D9C30A}"/>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5783626" y="4654112"/>
            <a:ext cx="699435" cy="822960"/>
          </a:xfrm>
          <a:prstGeom prst="rect">
            <a:avLst/>
          </a:prstGeom>
        </p:spPr>
      </p:pic>
      <p:pic>
        <p:nvPicPr>
          <p:cNvPr id="16" name="x2">
            <a:extLst>
              <a:ext uri="{FF2B5EF4-FFF2-40B4-BE49-F238E27FC236}">
                <a16:creationId xmlns:a16="http://schemas.microsoft.com/office/drawing/2014/main" id="{2329611F-063A-4529-B434-764327D9C30A}"/>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1806155" y="4654112"/>
            <a:ext cx="699435" cy="822960"/>
          </a:xfrm>
          <a:prstGeom prst="rect">
            <a:avLst/>
          </a:prstGeom>
        </p:spPr>
      </p:pic>
    </p:spTree>
    <p:custDataLst>
      <p:tags r:id="rId1"/>
    </p:custDataLst>
    <p:extLst>
      <p:ext uri="{BB962C8B-B14F-4D97-AF65-F5344CB8AC3E}">
        <p14:creationId xmlns:p14="http://schemas.microsoft.com/office/powerpoint/2010/main" val="3777105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2"/>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fade">
                                      <p:cBhvr>
                                        <p:cTn id="15" dur="5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54"/>
                                        </p:tgtEl>
                                        <p:attrNameLst>
                                          <p:attrName>style.visibility</p:attrName>
                                        </p:attrNameLst>
                                      </p:cBhvr>
                                      <p:to>
                                        <p:strVal val="visible"/>
                                      </p:to>
                                    </p:set>
                                    <p:animEffect transition="in" filter="fade">
                                      <p:cBhvr>
                                        <p:cTn id="20" dur="500"/>
                                        <p:tgtEl>
                                          <p:spTgt spid="205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056"/>
                                        </p:tgtEl>
                                        <p:attrNameLst>
                                          <p:attrName>style.visibility</p:attrName>
                                        </p:attrNameLst>
                                      </p:cBhvr>
                                      <p:to>
                                        <p:strVal val="visible"/>
                                      </p:to>
                                    </p:set>
                                    <p:animEffect transition="in" filter="fade">
                                      <p:cBhvr>
                                        <p:cTn id="25" dur="500"/>
                                        <p:tgtEl>
                                          <p:spTgt spid="205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2050"/>
                    </p:tgtEl>
                  </p:cond>
                </p:stCondLst>
                <p:endSync evt="end" delay="0">
                  <p:rtn val="all"/>
                </p:endSync>
                <p:childTnLst>
                  <p:par>
                    <p:cTn id="32" fill="hold">
                      <p:stCondLst>
                        <p:cond delay="0"/>
                      </p:stCondLst>
                      <p:childTnLst>
                        <p:par>
                          <p:cTn id="33" fill="hold">
                            <p:stCondLst>
                              <p:cond delay="0"/>
                            </p:stCondLst>
                            <p:childTnLst>
                              <p:par>
                                <p:cTn id="34" presetID="1"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2050"/>
                  </p:tgtEl>
                </p:cond>
              </p:nextCondLst>
            </p:seq>
            <p:seq concurrent="1" nextAc="seek">
              <p:cTn id="36" restart="whenNotActive" fill="hold" evtFilter="cancelBubble" nodeType="interactiveSeq">
                <p:stCondLst>
                  <p:cond evt="onClick" delay="0">
                    <p:tgtEl>
                      <p:spTgt spid="2054"/>
                    </p:tgtEl>
                  </p:cond>
                </p:stCondLst>
                <p:endSync evt="end" delay="0">
                  <p:rtn val="all"/>
                </p:endSync>
                <p:childTnLst>
                  <p:par>
                    <p:cTn id="37" fill="hold">
                      <p:stCondLst>
                        <p:cond delay="0"/>
                      </p:stCondLst>
                      <p:childTnLst>
                        <p:par>
                          <p:cTn id="38" fill="hold">
                            <p:stCondLst>
                              <p:cond delay="0"/>
                            </p:stCondLst>
                            <p:childTnLst>
                              <p:par>
                                <p:cTn id="39" presetID="1"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2054"/>
                  </p:tgtEl>
                </p:cond>
              </p:nextCondLst>
            </p:seq>
            <p:seq concurrent="1" nextAc="seek">
              <p:cTn id="41" restart="whenNotActive" fill="hold" evtFilter="cancelBubble" nodeType="interactiveSeq">
                <p:stCondLst>
                  <p:cond evt="onClick" delay="0">
                    <p:tgtEl>
                      <p:spTgt spid="2056"/>
                    </p:tgtEl>
                  </p:cond>
                </p:stCondLst>
                <p:endSync evt="end" delay="0">
                  <p:rtn val="all"/>
                </p:endSync>
                <p:childTnLst>
                  <p:par>
                    <p:cTn id="42" fill="hold">
                      <p:stCondLst>
                        <p:cond delay="0"/>
                      </p:stCondLst>
                      <p:childTnLst>
                        <p:par>
                          <p:cTn id="43" fill="hold">
                            <p:stCondLst>
                              <p:cond delay="0"/>
                            </p:stCondLst>
                            <p:childTnLst>
                              <p:par>
                                <p:cTn id="44" presetID="1"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2056"/>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8A047B6-870F-4A56-AD5F-26CEDCE5B603}"/>
              </a:ext>
            </a:extLst>
          </p:cNvPr>
          <p:cNvSpPr txBox="1">
            <a:spLocks/>
          </p:cNvSpPr>
          <p:nvPr/>
        </p:nvSpPr>
        <p:spPr>
          <a:xfrm>
            <a:off x="625642" y="2452283"/>
            <a:ext cx="10956758" cy="373997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لَقَدِ انْتَصَفَ الخْرَيفُ، وَمَزْرَعَةُ أَبي مَنْصورٍ في الْبِقاعِ، أَصْبَحَتْ أَشْجارُها عارِيَةً أَوْ شِبْهَ عارِيَةٍ... </a:t>
            </a:r>
          </a:p>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قَبْلَ أَيّامٍ، انْتَهى عُمّالُ الْمَزْرَعَةِ من قِطافِ الْإِجّاصِ وَالدُّرّاقِ وَالتُّفّاحِ، بَعْضُهُ اسْتُهْلِكَ في الْأسْواقِ الْمحَلِّيَّةِ وَبَعْضُهُ الْآخَرُ عُبِّئَ لِيُصَدَّرَ إِلى الْخارِجِ، وَما تَبَقّى وُضِّبَ في عِنايَةٍ في الصَّناديقِ الْخَشَبِيَّةِ، لِيُحْفَظَ في الْبَرّاداتِ لِلْفُصولِ اللّاحِقَةِ...</a:t>
            </a:r>
          </a:p>
        </p:txBody>
      </p:sp>
      <p:sp>
        <p:nvSpPr>
          <p:cNvPr id="8" name="TextBox 7">
            <a:extLst>
              <a:ext uri="{FF2B5EF4-FFF2-40B4-BE49-F238E27FC236}">
                <a16:creationId xmlns:a16="http://schemas.microsoft.com/office/drawing/2014/main" id="{13A3D108-EFBC-4C32-9CDB-FB9176688F3E}"/>
              </a:ext>
            </a:extLst>
          </p:cNvPr>
          <p:cNvSpPr txBox="1"/>
          <p:nvPr/>
        </p:nvSpPr>
        <p:spPr>
          <a:xfrm>
            <a:off x="4869325" y="1563588"/>
            <a:ext cx="2453351" cy="707886"/>
          </a:xfrm>
          <a:prstGeom prst="rect">
            <a:avLst/>
          </a:prstGeom>
          <a:noFill/>
          <a:ln w="19050">
            <a:noFill/>
          </a:ln>
        </p:spPr>
        <p:txBody>
          <a:bodyPr wrap="square" rtlCol="0">
            <a:spAutoFit/>
          </a:bodyPr>
          <a:lstStyle/>
          <a:p>
            <a:pPr algn="r" rtl="1"/>
            <a:r>
              <a:rPr lang="ar-LB" sz="4000" b="1" cap="all" spc="100" dirty="0">
                <a:solidFill>
                  <a:schemeClr val="tx1">
                    <a:lumMod val="65000"/>
                    <a:lumOff val="35000"/>
                  </a:schemeClr>
                </a:solidFill>
                <a:latin typeface="Adobe Arabic" panose="02040503050201090203" pitchFamily="18" charset="-78"/>
                <a:cs typeface="Adobe Arabic" panose="02040503050201090203" pitchFamily="18" charset="-78"/>
              </a:rPr>
              <a:t>أَوْراقُ الْخَريفِ</a:t>
            </a:r>
          </a:p>
        </p:txBody>
      </p:sp>
      <p:sp>
        <p:nvSpPr>
          <p:cNvPr id="9" name="Content Placeholder 1">
            <a:extLst>
              <a:ext uri="{FF2B5EF4-FFF2-40B4-BE49-F238E27FC236}">
                <a16:creationId xmlns:a16="http://schemas.microsoft.com/office/drawing/2014/main" id="{E639CC59-1234-4C7A-A128-9D269DF468DD}"/>
              </a:ext>
            </a:extLst>
          </p:cNvPr>
          <p:cNvSpPr txBox="1">
            <a:spLocks/>
          </p:cNvSpPr>
          <p:nvPr/>
        </p:nvSpPr>
        <p:spPr>
          <a:xfrm>
            <a:off x="0" y="723006"/>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kumimoji="0" lang="ar-LB" sz="3600" b="1" i="0" u="none" strike="noStrike" kern="1200" cap="none" spc="0" normalizeH="0" baseline="0" noProof="0" dirty="0">
                <a:ln>
                  <a:noFill/>
                </a:ln>
                <a:solidFill>
                  <a:sysClr val="window" lastClr="FFFFFF"/>
                </a:solidFill>
                <a:effectLst/>
                <a:uLnTx/>
                <a:uFillTx/>
                <a:latin typeface="Adobe Arabic"/>
                <a:ea typeface="+mn-ea"/>
                <a:cs typeface="Adobe Arabic"/>
              </a:rPr>
              <a:t>قِراءَةٌ صامِتَةٌ قَبْلَ الْإِجابَةِ عَنِ الْأَسْئِلَةِ</a:t>
            </a:r>
          </a:p>
        </p:txBody>
      </p:sp>
    </p:spTree>
    <p:custDataLst>
      <p:tags r:id="rId1"/>
    </p:custDataLst>
    <p:extLst>
      <p:ext uri="{BB962C8B-B14F-4D97-AF65-F5344CB8AC3E}">
        <p14:creationId xmlns:p14="http://schemas.microsoft.com/office/powerpoint/2010/main" val="1166736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DA4D0B9E-5C62-4A90-A82B-09977601571A}"/>
              </a:ext>
            </a:extLst>
          </p:cNvPr>
          <p:cNvSpPr txBox="1">
            <a:spLocks/>
          </p:cNvSpPr>
          <p:nvPr/>
        </p:nvSpPr>
        <p:spPr>
          <a:xfrm>
            <a:off x="0" y="713862"/>
            <a:ext cx="12192000" cy="640080"/>
          </a:xfrm>
          <a:prstGeom prst="rect">
            <a:avLst/>
          </a:prstGeom>
          <a:solidFill>
            <a:srgbClr val="658DCD"/>
          </a:solidFill>
          <a:ln>
            <a:noFill/>
          </a:ln>
        </p:spPr>
        <p:txBody>
          <a:bodyPr vert="horz" lIns="0" tIns="0" rIns="640080" bIns="0" rtlCol="0" anchor="ctr" anchorCtr="0">
            <a:noAutofit/>
          </a:bodyPr>
          <a:lstStyle>
            <a:defPPr>
              <a:defRPr lang="en-US"/>
            </a:defPPr>
            <a:lvl1pPr lvl="0" indent="0" algn="r" rtl="1">
              <a:lnSpc>
                <a:spcPct val="100000"/>
              </a:lnSpc>
              <a:spcBef>
                <a:spcPts val="0"/>
              </a:spcBef>
              <a:buFont typeface="Arial" panose="020B0604020202020204" pitchFamily="34" charset="0"/>
              <a:buNone/>
              <a:defRPr sz="3600" b="1">
                <a:solidFill>
                  <a:sysClr val="window" lastClr="FFFFFF"/>
                </a:solidFill>
                <a:latin typeface="Adobe Arabic" panose="02040503050201020203" pitchFamily="18" charset="-78"/>
                <a:cs typeface="Adobe Arabic" panose="0204050305020102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ar-LB" dirty="0"/>
              <a:t>مَنِ الشَّخْصِيَّةُ الرَّئيسَةُ في الْقِصَّةِ؟</a:t>
            </a:r>
          </a:p>
        </p:txBody>
      </p:sp>
      <p:sp>
        <p:nvSpPr>
          <p:cNvPr id="8" name="1ST ANSWER">
            <a:extLst>
              <a:ext uri="{FF2B5EF4-FFF2-40B4-BE49-F238E27FC236}">
                <a16:creationId xmlns:a16="http://schemas.microsoft.com/office/drawing/2014/main" id="{57B9A5F0-F519-4DF5-93DE-9BFD81FA4ADA}"/>
              </a:ext>
            </a:extLst>
          </p:cNvPr>
          <p:cNvSpPr txBox="1">
            <a:spLocks/>
          </p:cNvSpPr>
          <p:nvPr/>
        </p:nvSpPr>
        <p:spPr>
          <a:xfrm>
            <a:off x="5175315" y="1837702"/>
            <a:ext cx="7016685"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a:solidFill>
                  <a:prstClr val="black">
                    <a:lumMod val="65000"/>
                    <a:lumOff val="35000"/>
                  </a:prstClr>
                </a:solidFill>
                <a:latin typeface="Adobe Arabic" panose="02040503050201020203" pitchFamily="18" charset="-78"/>
                <a:cs typeface="Adobe Arabic" panose="02040503050201020203" pitchFamily="18" charset="-78"/>
              </a:rPr>
              <a:t>الشَّخْصِيَّةُ الرَّئيسَةُ في الْقِصَّةِ هي مَرْوانُ.</a:t>
            </a:r>
            <a:endParaRPr lang="ar-LB" sz="3200" cap="all" dirty="0">
              <a:solidFill>
                <a:prstClr val="black">
                  <a:lumMod val="65000"/>
                  <a:lumOff val="35000"/>
                </a:prstClr>
              </a:solidFill>
              <a:latin typeface="Adobe Arabic" panose="02040503050201020203" pitchFamily="18" charset="-78"/>
              <a:cs typeface="Adobe Arabic" panose="02040503050201020203" pitchFamily="18" charset="-78"/>
            </a:endParaRPr>
          </a:p>
        </p:txBody>
      </p:sp>
      <p:sp>
        <p:nvSpPr>
          <p:cNvPr id="9" name="2ND ANSWER">
            <a:extLst>
              <a:ext uri="{FF2B5EF4-FFF2-40B4-BE49-F238E27FC236}">
                <a16:creationId xmlns:a16="http://schemas.microsoft.com/office/drawing/2014/main" id="{02E2DB6B-F6D3-4769-8570-1F27EBB8D0D5}"/>
              </a:ext>
            </a:extLst>
          </p:cNvPr>
          <p:cNvSpPr txBox="1">
            <a:spLocks/>
          </p:cNvSpPr>
          <p:nvPr/>
        </p:nvSpPr>
        <p:spPr>
          <a:xfrm>
            <a:off x="5175315" y="2805485"/>
            <a:ext cx="7016686"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sz="3200" kern="0" spc="0">
                <a:solidFill>
                  <a:prstClr val="black">
                    <a:lumMod val="65000"/>
                    <a:lumOff val="35000"/>
                  </a:prstClr>
                </a:solidFill>
                <a:latin typeface="Adobe Arabic" panose="02040503050201020203" pitchFamily="18" charset="-78"/>
                <a:cs typeface="Adobe Arabic" panose="02040503050201020203" pitchFamily="18" charset="-78"/>
              </a:rPr>
              <a:t>الشَّخْصِيَّةُ الرَّئيسَةُ في الْقِصَّةِ هي: أبو مَنْصورٍ. </a:t>
            </a:r>
            <a:endParaRPr lang="ar-LB" sz="3200" kern="0" spc="0" dirty="0">
              <a:solidFill>
                <a:prstClr val="black">
                  <a:lumMod val="65000"/>
                  <a:lumOff val="35000"/>
                </a:prstClr>
              </a:solidFill>
              <a:latin typeface="Adobe Arabic" panose="02040503050201020203" pitchFamily="18" charset="-78"/>
              <a:cs typeface="Adobe Arabic" panose="02040503050201020203" pitchFamily="18" charset="-78"/>
            </a:endParaRPr>
          </a:p>
        </p:txBody>
      </p:sp>
      <p:sp>
        <p:nvSpPr>
          <p:cNvPr id="12" name="3RD ANSWER">
            <a:extLst>
              <a:ext uri="{FF2B5EF4-FFF2-40B4-BE49-F238E27FC236}">
                <a16:creationId xmlns:a16="http://schemas.microsoft.com/office/drawing/2014/main" id="{9DEEA080-8EAF-4C66-9589-EEFA60BC0CED}"/>
              </a:ext>
            </a:extLst>
          </p:cNvPr>
          <p:cNvSpPr txBox="1">
            <a:spLocks/>
          </p:cNvSpPr>
          <p:nvPr/>
        </p:nvSpPr>
        <p:spPr>
          <a:xfrm>
            <a:off x="5175315" y="3813638"/>
            <a:ext cx="7005114"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a:solidFill>
                  <a:prstClr val="black">
                    <a:lumMod val="65000"/>
                    <a:lumOff val="35000"/>
                  </a:prstClr>
                </a:solidFill>
                <a:latin typeface="Adobe Arabic" panose="02040503050201020203" pitchFamily="18" charset="-78"/>
                <a:cs typeface="Adobe Arabic" panose="02040503050201020203" pitchFamily="18" charset="-78"/>
              </a:rPr>
              <a:t>الشَّخْصِيَّةُ الرَّئيسَةُ في الْقِصَّةِ هي:  الْإِخْوَةُ.</a:t>
            </a:r>
            <a:endParaRPr lang="ar-LB" sz="3200" cap="all" dirty="0">
              <a:solidFill>
                <a:prstClr val="black">
                  <a:lumMod val="65000"/>
                  <a:lumOff val="35000"/>
                </a:prstClr>
              </a:solidFill>
              <a:latin typeface="Adobe Arabic" panose="02040503050201020203" pitchFamily="18" charset="-78"/>
              <a:cs typeface="Adobe Arabic" panose="02040503050201020203" pitchFamily="18" charset="-78"/>
            </a:endParaRPr>
          </a:p>
        </p:txBody>
      </p:sp>
      <p:pic>
        <p:nvPicPr>
          <p:cNvPr id="13" name="true">
            <a:extLst>
              <a:ext uri="{FF2B5EF4-FFF2-40B4-BE49-F238E27FC236}">
                <a16:creationId xmlns:a16="http://schemas.microsoft.com/office/drawing/2014/main" id="{6110E72F-A29A-4246-A180-030259ACDC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1471447" y="1814622"/>
            <a:ext cx="529811" cy="491280"/>
          </a:xfrm>
          <a:prstGeom prst="rect">
            <a:avLst/>
          </a:prstGeom>
        </p:spPr>
      </p:pic>
      <p:pic>
        <p:nvPicPr>
          <p:cNvPr id="14" name="x2">
            <a:extLst>
              <a:ext uri="{FF2B5EF4-FFF2-40B4-BE49-F238E27FC236}">
                <a16:creationId xmlns:a16="http://schemas.microsoft.com/office/drawing/2014/main" id="{A81C41D1-0D17-4034-BACB-729C52A3EAF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36752" y="2945002"/>
            <a:ext cx="438641" cy="516108"/>
          </a:xfrm>
          <a:prstGeom prst="rect">
            <a:avLst/>
          </a:prstGeom>
        </p:spPr>
      </p:pic>
      <p:pic>
        <p:nvPicPr>
          <p:cNvPr id="15"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3916768"/>
            <a:ext cx="438641" cy="516108"/>
          </a:xfrm>
          <a:prstGeom prst="rect">
            <a:avLst/>
          </a:prstGeom>
        </p:spPr>
      </p:pic>
      <p:sp>
        <p:nvSpPr>
          <p:cNvPr id="16" name="4th  ANSWER">
            <a:extLst>
              <a:ext uri="{FF2B5EF4-FFF2-40B4-BE49-F238E27FC236}">
                <a16:creationId xmlns:a16="http://schemas.microsoft.com/office/drawing/2014/main" id="{9DEEA080-8EAF-4C66-9589-EEFA60BC0CED}"/>
              </a:ext>
            </a:extLst>
          </p:cNvPr>
          <p:cNvSpPr txBox="1">
            <a:spLocks/>
          </p:cNvSpPr>
          <p:nvPr/>
        </p:nvSpPr>
        <p:spPr>
          <a:xfrm>
            <a:off x="5175315" y="4831785"/>
            <a:ext cx="7005114"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dirty="0">
                <a:solidFill>
                  <a:prstClr val="black">
                    <a:lumMod val="65000"/>
                    <a:lumOff val="35000"/>
                  </a:prstClr>
                </a:solidFill>
                <a:latin typeface="Adobe Arabic" panose="02040503050201020203" pitchFamily="18" charset="-78"/>
                <a:cs typeface="Adobe Arabic" panose="02040503050201020203" pitchFamily="18" charset="-78"/>
              </a:rPr>
              <a:t>الشَّخْصِيَّةُ الرَّئيسَةُ في الْقِصَّةِ هي: مَنْصورٌ.</a:t>
            </a:r>
          </a:p>
        </p:txBody>
      </p:sp>
      <p:pic>
        <p:nvPicPr>
          <p:cNvPr id="17"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pic>
        <p:nvPicPr>
          <p:cNvPr id="4" name="Picture 3" descr="Icon&#10;&#10;Description automatically generated">
            <a:extLst>
              <a:ext uri="{FF2B5EF4-FFF2-40B4-BE49-F238E27FC236}">
                <a16:creationId xmlns:a16="http://schemas.microsoft.com/office/drawing/2014/main" id="{729F6D23-FDBA-4FB9-98E6-862EF89E051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0872" y="1709862"/>
            <a:ext cx="4483701" cy="4028137"/>
          </a:xfrm>
          <a:prstGeom prst="rect">
            <a:avLst/>
          </a:prstGeom>
        </p:spPr>
      </p:pic>
    </p:spTree>
    <p:custDataLst>
      <p:tags r:id="rId1"/>
    </p:custDataLst>
    <p:extLst>
      <p:ext uri="{BB962C8B-B14F-4D97-AF65-F5344CB8AC3E}">
        <p14:creationId xmlns:p14="http://schemas.microsoft.com/office/powerpoint/2010/main" val="4065349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9"/>
                                          </p:stCondLst>
                                        </p:cTn>
                                        <p:tgtEl>
                                          <p:spTgt spid="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2"/>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39" restart="whenNotActive" fill="hold" evtFilter="cancelBubble" nodeType="interactiveSeq">
                <p:stCondLst>
                  <p:cond evt="onClick" delay="0">
                    <p:tgtEl>
                      <p:spTgt spid="8"/>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8">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46" restart="whenNotActive" fill="hold" evtFilter="cancelBubble" nodeType="interactiveSeq">
                <p:stCondLst>
                  <p:cond evt="onClick" delay="0">
                    <p:tgtEl>
                      <p:spTgt spid="16"/>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childTnLst>
        </p:cTn>
      </p:par>
    </p:tnLst>
    <p:bldLst>
      <p:bldP spid="8" grpId="0" build="p"/>
      <p:bldP spid="8" grpId="1" build="allAtOnce"/>
      <p:bldP spid="9" grpId="0" build="p"/>
      <p:bldP spid="12" grpId="0" build="p"/>
      <p:bldP spid="1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F25C08-0E4C-4EFD-800C-3DC87AA15A42}"/>
              </a:ext>
            </a:extLst>
          </p:cNvPr>
          <p:cNvSpPr>
            <a:spLocks noGrp="1"/>
          </p:cNvSpPr>
          <p:nvPr>
            <p:ph sz="quarter" idx="4294967295"/>
          </p:nvPr>
        </p:nvSpPr>
        <p:spPr>
          <a:xfrm>
            <a:off x="0" y="722948"/>
            <a:ext cx="12192000" cy="639762"/>
          </a:xfrm>
          <a:solidFill>
            <a:srgbClr val="658DCD"/>
          </a:solidFill>
          <a:ln>
            <a:noFill/>
          </a:ln>
        </p:spPr>
        <p:txBody>
          <a:bodyPr vert="horz" lIns="0" tIns="0" rIns="640080" bIns="0" rtlCol="0" anchor="ctr" anchorCtr="0">
            <a:noAutofit/>
          </a:bodyPr>
          <a:lstStyle/>
          <a:p>
            <a:pPr marL="0" indent="0" algn="r" rtl="1">
              <a:lnSpc>
                <a:spcPct val="100000"/>
              </a:lnSpc>
              <a:spcBef>
                <a:spcPts val="0"/>
              </a:spcBef>
              <a:buNone/>
            </a:pPr>
            <a:r>
              <a:rPr lang="ar-LB" sz="3600" b="1" dirty="0">
                <a:solidFill>
                  <a:schemeClr val="bg1"/>
                </a:solidFill>
                <a:latin typeface="Adobe Arabic" panose="02040503050201090203" pitchFamily="18" charset="-78"/>
                <a:cs typeface="Adobe Arabic" panose="02040503050201090203" pitchFamily="18" charset="-78"/>
              </a:rPr>
              <a:t>الْقِراءَةُ الْجَهْرِيَّةُ</a:t>
            </a:r>
            <a:endParaRPr lang="en-US" sz="3600" b="1" dirty="0">
              <a:solidFill>
                <a:schemeClr val="bg1"/>
              </a:solidFill>
              <a:latin typeface="Adobe Arabic" panose="02040503050201090203" pitchFamily="18" charset="-78"/>
              <a:cs typeface="Adobe Arabic" panose="02040503050201090203" pitchFamily="18" charset="-78"/>
            </a:endParaRPr>
          </a:p>
        </p:txBody>
      </p:sp>
      <p:pic>
        <p:nvPicPr>
          <p:cNvPr id="5" name="Picture 2">
            <a:extLst>
              <a:ext uri="{FF2B5EF4-FFF2-40B4-BE49-F238E27FC236}">
                <a16:creationId xmlns:a16="http://schemas.microsoft.com/office/drawing/2014/main" id="{5411BDC3-43A3-424E-910A-62FD80CA4F90}"/>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474834" y="2016337"/>
            <a:ext cx="7105018" cy="4038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5152598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C8A047B6-870F-4A56-AD5F-26CEDCE5B603}"/>
              </a:ext>
            </a:extLst>
          </p:cNvPr>
          <p:cNvSpPr txBox="1">
            <a:spLocks/>
          </p:cNvSpPr>
          <p:nvPr/>
        </p:nvSpPr>
        <p:spPr>
          <a:xfrm>
            <a:off x="457200" y="2474976"/>
            <a:ext cx="11143488" cy="430008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وَحْدَها دَوالي الْعِنَبِ ظَلَّتْ مزُدْانَةً بِعَناقيدِها الذَّهَبِيَّةِ أَوِ الْخَمْرِيَّةِ، تَتَأَلَّقُ تحْتَ نورِ الشَّمْسِ. أَمّا أَوْراقُها فَراحَتْ تُوَدِّعُ عَناقيدَها الْمَرْفوعَةَ عالِيًا، وَتَتَساقَطُ تِباعًا بَعْضُها فَوْقَ بَعْضِها الآخَرِ، أَوْ يَحْمِلُها الْهَواءُ إِلى الْقَنَواتِ الرَّطْبَةِ حَيْثُ تَرْقُدُ في أَمانٍ...</a:t>
            </a:r>
          </a:p>
        </p:txBody>
      </p:sp>
    </p:spTree>
    <p:custDataLst>
      <p:tags r:id="rId1"/>
    </p:custDataLst>
    <p:extLst>
      <p:ext uri="{BB962C8B-B14F-4D97-AF65-F5344CB8AC3E}">
        <p14:creationId xmlns:p14="http://schemas.microsoft.com/office/powerpoint/2010/main" val="3049135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تحميل خلفيات العنب لسطح المكتب مجانا. جودة عالية HD صور خلفيات - الصفحة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6095" y="3086645"/>
            <a:ext cx="3839811" cy="2399881"/>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2210849A-1647-4466-88AC-FDC1FC694906}"/>
              </a:ext>
            </a:extLst>
          </p:cNvPr>
          <p:cNvSpPr txBox="1">
            <a:spLocks/>
          </p:cNvSpPr>
          <p:nvPr/>
        </p:nvSpPr>
        <p:spPr>
          <a:xfrm>
            <a:off x="0" y="723006"/>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0" eaLnBrk="1" latinLnBrk="0" hangingPunct="1">
              <a:lnSpc>
                <a:spcPct val="90000"/>
              </a:lnSpc>
              <a:spcBef>
                <a:spcPts val="1000"/>
              </a:spcBef>
              <a:buFont typeface="Arial" panose="020B0604020202020204" pitchFamily="34" charset="0"/>
              <a:buNone/>
              <a:defRPr lang="en-US" sz="3600" b="1" kern="120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LB" dirty="0">
                <a:solidFill>
                  <a:sysClr val="window" lastClr="FFFFFF"/>
                </a:solidFill>
                <a:latin typeface="Adobe Arabic" panose="02040503050201020203" pitchFamily="18" charset="-78"/>
                <a:cs typeface="Adobe Arabic" panose="02040503050201020203" pitchFamily="18" charset="-78"/>
              </a:rPr>
              <a:t>أَعِدْ تَرْتيبَ الْعِباراتِ الْآتِيَةِ لِتَصِفَ شَجَرَةَ الْعِنَبِ. </a:t>
            </a:r>
          </a:p>
        </p:txBody>
      </p:sp>
      <p:sp>
        <p:nvSpPr>
          <p:cNvPr id="12" name="Rectangle 11"/>
          <p:cNvSpPr/>
          <p:nvPr/>
        </p:nvSpPr>
        <p:spPr>
          <a:xfrm>
            <a:off x="8576836" y="1891430"/>
            <a:ext cx="3009422" cy="731520"/>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3200" dirty="0">
                <a:solidFill>
                  <a:schemeClr val="tx1">
                    <a:lumMod val="65000"/>
                    <a:lumOff val="35000"/>
                  </a:schemeClr>
                </a:solidFill>
                <a:latin typeface="Adobe Arabic" panose="02040503050201020203" pitchFamily="18" charset="-78"/>
                <a:cs typeface="Adobe Arabic" panose="02040503050201020203" pitchFamily="18" charset="-78"/>
              </a:rPr>
              <a:t>تَتَأَلَّقُ تحْتَ نورِ الشَّمْسِ. </a:t>
            </a:r>
          </a:p>
        </p:txBody>
      </p:sp>
      <p:sp>
        <p:nvSpPr>
          <p:cNvPr id="14" name="Rectangle 13"/>
          <p:cNvSpPr/>
          <p:nvPr/>
        </p:nvSpPr>
        <p:spPr>
          <a:xfrm>
            <a:off x="3211972" y="1891430"/>
            <a:ext cx="5237300" cy="731520"/>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LB" sz="3200" dirty="0">
                <a:solidFill>
                  <a:schemeClr val="tx1">
                    <a:lumMod val="65000"/>
                    <a:lumOff val="35000"/>
                  </a:schemeClr>
                </a:solidFill>
                <a:latin typeface="Adobe Arabic" panose="02040503050201020203" pitchFamily="18" charset="-78"/>
                <a:cs typeface="Adobe Arabic" panose="02040503050201020203" pitchFamily="18" charset="-78"/>
              </a:rPr>
              <a:t>ظَلَّتْ مزُدْانَةً بِعَناقيدِها الذَّهَبِيَّةِ أَوِ الْخَمْرِيَّةِ، </a:t>
            </a:r>
          </a:p>
        </p:txBody>
      </p:sp>
      <p:sp>
        <p:nvSpPr>
          <p:cNvPr id="15" name="Rectangle 14"/>
          <p:cNvSpPr/>
          <p:nvPr/>
        </p:nvSpPr>
        <p:spPr>
          <a:xfrm>
            <a:off x="601396" y="1891430"/>
            <a:ext cx="2483013" cy="731520"/>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3200" dirty="0">
                <a:solidFill>
                  <a:schemeClr val="tx1">
                    <a:lumMod val="65000"/>
                    <a:lumOff val="35000"/>
                  </a:schemeClr>
                </a:solidFill>
                <a:latin typeface="Adobe Arabic" panose="02040503050201020203" pitchFamily="18" charset="-78"/>
                <a:cs typeface="Adobe Arabic" panose="02040503050201020203" pitchFamily="18" charset="-78"/>
              </a:rPr>
              <a:t>وَحْدَها دَوالي الْعِنَبِ</a:t>
            </a:r>
          </a:p>
        </p:txBody>
      </p:sp>
    </p:spTree>
    <p:custDataLst>
      <p:tags r:id="rId1"/>
    </p:custDataLst>
    <p:extLst>
      <p:ext uri="{BB962C8B-B14F-4D97-AF65-F5344CB8AC3E}">
        <p14:creationId xmlns:p14="http://schemas.microsoft.com/office/powerpoint/2010/main" val="161763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fade">
                                      <p:cBhvr>
                                        <p:cTn id="22" dur="500"/>
                                        <p:tgtEl>
                                          <p:spTgt spid="5122"/>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1" nodeType="clickEffect">
                                  <p:stCondLst>
                                    <p:cond delay="0"/>
                                  </p:stCondLst>
                                  <p:childTnLst>
                                    <p:animMotion origin="layout" path="M -1.875E-6 -3.7037E-7 L 0.69753 0.17523 " pathEditMode="relative" rAng="0" ptsTypes="AA">
                                      <p:cBhvr>
                                        <p:cTn id="26" dur="1000" fill="hold"/>
                                        <p:tgtEl>
                                          <p:spTgt spid="15"/>
                                        </p:tgtEl>
                                        <p:attrNameLst>
                                          <p:attrName>ppt_x</p:attrName>
                                          <p:attrName>ppt_y</p:attrName>
                                        </p:attrNameLst>
                                      </p:cBhvr>
                                      <p:rCtr x="34870" y="8750"/>
                                    </p:animMotion>
                                  </p:childTnLst>
                                </p:cTn>
                              </p:par>
                              <p:par>
                                <p:cTn id="27" presetID="3" presetClass="emph" presetSubtype="2" fill="hold" grpId="2" nodeType="withEffect">
                                  <p:stCondLst>
                                    <p:cond delay="0"/>
                                  </p:stCondLst>
                                  <p:childTnLst>
                                    <p:animClr clrSpc="rgb" dir="cw">
                                      <p:cBhvr override="childStyle">
                                        <p:cTn id="28" dur="1000" fill="hold"/>
                                        <p:tgtEl>
                                          <p:spTgt spid="15"/>
                                        </p:tgtEl>
                                        <p:attrNameLst>
                                          <p:attrName>style.color</p:attrName>
                                        </p:attrNameLst>
                                      </p:cBhvr>
                                      <p:to>
                                        <a:srgbClr val="74C274"/>
                                      </p:to>
                                    </p:animClr>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grpId="1" nodeType="clickEffect">
                                  <p:stCondLst>
                                    <p:cond delay="0"/>
                                  </p:stCondLst>
                                  <p:childTnLst>
                                    <p:animMotion origin="layout" path="M 5E-6 -3.7037E-7 L 0.04402 0.17523 " pathEditMode="relative" rAng="0" ptsTypes="AA">
                                      <p:cBhvr>
                                        <p:cTn id="32" dur="1000" fill="hold"/>
                                        <p:tgtEl>
                                          <p:spTgt spid="14"/>
                                        </p:tgtEl>
                                        <p:attrNameLst>
                                          <p:attrName>ppt_x</p:attrName>
                                          <p:attrName>ppt_y</p:attrName>
                                        </p:attrNameLst>
                                      </p:cBhvr>
                                      <p:rCtr x="2201" y="8750"/>
                                    </p:animMotion>
                                  </p:childTnLst>
                                </p:cTn>
                              </p:par>
                              <p:par>
                                <p:cTn id="33" presetID="3" presetClass="emph" presetSubtype="2" fill="hold" grpId="2" nodeType="withEffect">
                                  <p:stCondLst>
                                    <p:cond delay="0"/>
                                  </p:stCondLst>
                                  <p:childTnLst>
                                    <p:animClr clrSpc="rgb" dir="cw">
                                      <p:cBhvr override="childStyle">
                                        <p:cTn id="34" dur="2000" fill="hold"/>
                                        <p:tgtEl>
                                          <p:spTgt spid="14"/>
                                        </p:tgtEl>
                                        <p:attrNameLst>
                                          <p:attrName>style.color</p:attrName>
                                        </p:attrNameLst>
                                      </p:cBhvr>
                                      <p:to>
                                        <a:srgbClr val="74C274"/>
                                      </p:to>
                                    </p:animClr>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1" nodeType="clickEffect">
                                  <p:stCondLst>
                                    <p:cond delay="0"/>
                                  </p:stCondLst>
                                  <p:childTnLst>
                                    <p:animMotion origin="layout" path="M -2.91667E-6 -3.7037E-7 L -0.65312 0.17523 " pathEditMode="relative" rAng="0" ptsTypes="AA">
                                      <p:cBhvr>
                                        <p:cTn id="38" dur="1000" fill="hold"/>
                                        <p:tgtEl>
                                          <p:spTgt spid="12"/>
                                        </p:tgtEl>
                                        <p:attrNameLst>
                                          <p:attrName>ppt_x</p:attrName>
                                          <p:attrName>ppt_y</p:attrName>
                                        </p:attrNameLst>
                                      </p:cBhvr>
                                      <p:rCtr x="-32656" y="8750"/>
                                    </p:animMotion>
                                  </p:childTnLst>
                                </p:cTn>
                              </p:par>
                              <p:par>
                                <p:cTn id="39" presetID="3" presetClass="emph" presetSubtype="2" fill="hold" grpId="2" nodeType="withEffect">
                                  <p:stCondLst>
                                    <p:cond delay="0"/>
                                  </p:stCondLst>
                                  <p:childTnLst>
                                    <p:animClr clrSpc="rgb" dir="cw">
                                      <p:cBhvr override="childStyle">
                                        <p:cTn id="40" dur="2000" fill="hold"/>
                                        <p:tgtEl>
                                          <p:spTgt spid="12"/>
                                        </p:tgtEl>
                                        <p:attrNameLst>
                                          <p:attrName>style.color</p:attrName>
                                        </p:attrNameLst>
                                      </p:cBhvr>
                                      <p:to>
                                        <a:srgbClr val="74C274"/>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4" grpId="0" animBg="1"/>
      <p:bldP spid="14" grpId="1" animBg="1"/>
      <p:bldP spid="14" grpId="2" animBg="1"/>
      <p:bldP spid="15" grpId="0" animBg="1"/>
      <p:bldP spid="15" grpId="1" animBg="1"/>
      <p:bldP spid="15" grpId="2"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839406F-43F1-4A89-9DC5-17AA492749E4}"/>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9757" y="2453642"/>
            <a:ext cx="3057395" cy="2923234"/>
          </a:xfrm>
          <a:prstGeom prst="ellipse">
            <a:avLst/>
          </a:prstGeom>
          <a:noFill/>
          <a:ln>
            <a:noFill/>
          </a:ln>
        </p:spPr>
      </p:pic>
      <p:sp>
        <p:nvSpPr>
          <p:cNvPr id="6" name="Content Placeholder 4">
            <a:extLst>
              <a:ext uri="{FF2B5EF4-FFF2-40B4-BE49-F238E27FC236}">
                <a16:creationId xmlns:a16="http://schemas.microsoft.com/office/drawing/2014/main" id="{DA4D0B9E-5C62-4A90-A82B-09977601571A}"/>
              </a:ext>
            </a:extLst>
          </p:cNvPr>
          <p:cNvSpPr txBox="1">
            <a:spLocks/>
          </p:cNvSpPr>
          <p:nvPr/>
        </p:nvSpPr>
        <p:spPr>
          <a:xfrm>
            <a:off x="0" y="741294"/>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LB" sz="3200" dirty="0">
                <a:solidFill>
                  <a:sysClr val="window" lastClr="FFFFFF"/>
                </a:solidFill>
                <a:latin typeface="Adobe Arabic" panose="02040503050201020203" pitchFamily="18" charset="-78"/>
                <a:cs typeface="Adobe Arabic" panose="02040503050201020203" pitchFamily="18" charset="-78"/>
              </a:rPr>
              <a:t>أعَدِّدُ أَنْواعَ الْأَشْجارِ الْمُثْمِرَةِ في مَزْرَعَةِ أَبي مَنْصور.</a:t>
            </a:r>
          </a:p>
        </p:txBody>
      </p:sp>
      <p:sp>
        <p:nvSpPr>
          <p:cNvPr id="7" name="1ST ANSWER">
            <a:extLst>
              <a:ext uri="{FF2B5EF4-FFF2-40B4-BE49-F238E27FC236}">
                <a16:creationId xmlns:a16="http://schemas.microsoft.com/office/drawing/2014/main" id="{57B9A5F0-F519-4DF5-93DE-9BFD81FA4ADA}"/>
              </a:ext>
            </a:extLst>
          </p:cNvPr>
          <p:cNvSpPr txBox="1">
            <a:spLocks/>
          </p:cNvSpPr>
          <p:nvPr/>
        </p:nvSpPr>
        <p:spPr>
          <a:xfrm>
            <a:off x="1524000" y="2841212"/>
            <a:ext cx="10656430"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cap="all" spc="100" dirty="0">
                <a:solidFill>
                  <a:prstClr val="black">
                    <a:lumMod val="65000"/>
                    <a:lumOff val="35000"/>
                  </a:prstClr>
                </a:solidFill>
                <a:latin typeface="Adobe Arabic" panose="02040503050201020203" pitchFamily="18" charset="-78"/>
                <a:cs typeface="Adobe Arabic" panose="02040503050201020203" pitchFamily="18" charset="-78"/>
              </a:rPr>
              <a:t>الْأَشْجارُ الْمُثْمِرَةُ في مَزْرَعَةِ أَبي مَنْصورٍ هِيَ: إِجّاصٌ وَعِنَبٌ وَدُرّاقٌ وَتُفّاحٌ.</a:t>
            </a:r>
          </a:p>
        </p:txBody>
      </p:sp>
      <p:sp>
        <p:nvSpPr>
          <p:cNvPr id="9" name="2ND ANSWER">
            <a:extLst>
              <a:ext uri="{FF2B5EF4-FFF2-40B4-BE49-F238E27FC236}">
                <a16:creationId xmlns:a16="http://schemas.microsoft.com/office/drawing/2014/main" id="{02E2DB6B-F6D3-4769-8570-1F27EBB8D0D5}"/>
              </a:ext>
            </a:extLst>
          </p:cNvPr>
          <p:cNvSpPr txBox="1">
            <a:spLocks/>
          </p:cNvSpPr>
          <p:nvPr/>
        </p:nvSpPr>
        <p:spPr>
          <a:xfrm>
            <a:off x="1524000" y="1823065"/>
            <a:ext cx="10656429"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sz="2800" kern="0" dirty="0">
                <a:solidFill>
                  <a:prstClr val="black">
                    <a:lumMod val="65000"/>
                    <a:lumOff val="35000"/>
                  </a:prstClr>
                </a:solidFill>
                <a:latin typeface="Adobe Arabic" panose="02040503050201020203" pitchFamily="18" charset="-78"/>
                <a:cs typeface="Adobe Arabic" panose="02040503050201020203" pitchFamily="18" charset="-78"/>
              </a:rPr>
              <a:t>الْأَشْجارُ الْمُثْمِرَةُ في مَزْرَعَةِ أَبي مَنْصورٍ هِيَ: كَرَزٌ وَتوتٌ وَرُمّانٌ وَعِنَبٌ.</a:t>
            </a:r>
          </a:p>
        </p:txBody>
      </p:sp>
      <p:sp>
        <p:nvSpPr>
          <p:cNvPr id="12" name="3RD ANSWER">
            <a:extLst>
              <a:ext uri="{FF2B5EF4-FFF2-40B4-BE49-F238E27FC236}">
                <a16:creationId xmlns:a16="http://schemas.microsoft.com/office/drawing/2014/main" id="{9DEEA080-8EAF-4C66-9589-EEFA60BC0CED}"/>
              </a:ext>
            </a:extLst>
          </p:cNvPr>
          <p:cNvSpPr txBox="1">
            <a:spLocks/>
          </p:cNvSpPr>
          <p:nvPr/>
        </p:nvSpPr>
        <p:spPr>
          <a:xfrm>
            <a:off x="1524000" y="3859358"/>
            <a:ext cx="10656429"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cap="all" spc="100" dirty="0">
                <a:solidFill>
                  <a:prstClr val="black">
                    <a:lumMod val="65000"/>
                    <a:lumOff val="35000"/>
                  </a:prstClr>
                </a:solidFill>
                <a:latin typeface="Adobe Arabic" panose="02040503050201020203" pitchFamily="18" charset="-78"/>
                <a:cs typeface="Adobe Arabic" panose="02040503050201020203" pitchFamily="18" charset="-78"/>
              </a:rPr>
              <a:t>الْأَشْجارُ الْمُثْمِرَةُ في مَزْرَعَةِ أَبي مَنْصورٍ هِيَ: خَوْخٌ وَلَوْزٌ وَعِنَبٌ وَتينٌ.</a:t>
            </a:r>
          </a:p>
        </p:txBody>
      </p:sp>
      <p:pic>
        <p:nvPicPr>
          <p:cNvPr id="13" name="true">
            <a:extLst>
              <a:ext uri="{FF2B5EF4-FFF2-40B4-BE49-F238E27FC236}">
                <a16:creationId xmlns:a16="http://schemas.microsoft.com/office/drawing/2014/main" id="{6110E72F-A29A-4246-A180-030259ACDC5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459877" y="2818132"/>
            <a:ext cx="529811" cy="491280"/>
          </a:xfrm>
          <a:prstGeom prst="rect">
            <a:avLst/>
          </a:prstGeom>
        </p:spPr>
      </p:pic>
      <p:pic>
        <p:nvPicPr>
          <p:cNvPr id="14" name="x2">
            <a:extLst>
              <a:ext uri="{FF2B5EF4-FFF2-40B4-BE49-F238E27FC236}">
                <a16:creationId xmlns:a16="http://schemas.microsoft.com/office/drawing/2014/main" id="{A81C41D1-0D17-4034-BACB-729C52A3EAF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25181" y="1916862"/>
            <a:ext cx="438641" cy="516108"/>
          </a:xfrm>
          <a:prstGeom prst="rect">
            <a:avLst/>
          </a:prstGeom>
        </p:spPr>
      </p:pic>
      <p:pic>
        <p:nvPicPr>
          <p:cNvPr id="15"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3916768"/>
            <a:ext cx="438641" cy="516108"/>
          </a:xfrm>
          <a:prstGeom prst="rect">
            <a:avLst/>
          </a:prstGeom>
        </p:spPr>
      </p:pic>
      <p:sp>
        <p:nvSpPr>
          <p:cNvPr id="16" name="4th  ANSWER">
            <a:extLst>
              <a:ext uri="{FF2B5EF4-FFF2-40B4-BE49-F238E27FC236}">
                <a16:creationId xmlns:a16="http://schemas.microsoft.com/office/drawing/2014/main" id="{9DEEA080-8EAF-4C66-9589-EEFA60BC0CED}"/>
              </a:ext>
            </a:extLst>
          </p:cNvPr>
          <p:cNvSpPr txBox="1">
            <a:spLocks/>
          </p:cNvSpPr>
          <p:nvPr/>
        </p:nvSpPr>
        <p:spPr>
          <a:xfrm>
            <a:off x="1524000" y="4877505"/>
            <a:ext cx="10656429"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cap="all" spc="100" dirty="0">
                <a:solidFill>
                  <a:prstClr val="black">
                    <a:lumMod val="65000"/>
                    <a:lumOff val="35000"/>
                  </a:prstClr>
                </a:solidFill>
                <a:latin typeface="Adobe Arabic" panose="02040503050201020203" pitchFamily="18" charset="-78"/>
                <a:cs typeface="Adobe Arabic" panose="02040503050201020203" pitchFamily="18" charset="-78"/>
              </a:rPr>
              <a:t>الْأَشْجارُ الْمُثْمِرَةُ في مَزْرَعَةِ أَبي مَنْصورٍ هِيَ: زَيْتونٌ وَمِشْمِشٌ وَلَيْمونٌ وَعِنَبٌ. </a:t>
            </a:r>
          </a:p>
        </p:txBody>
      </p:sp>
      <p:pic>
        <p:nvPicPr>
          <p:cNvPr id="17"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spTree>
    <p:custDataLst>
      <p:tags r:id="rId1"/>
    </p:custDataLst>
    <p:extLst>
      <p:ext uri="{BB962C8B-B14F-4D97-AF65-F5344CB8AC3E}">
        <p14:creationId xmlns:p14="http://schemas.microsoft.com/office/powerpoint/2010/main" val="2428216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2"/>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39" restart="whenNotActive" fill="hold" evtFilter="cancelBubble" nodeType="interactiveSeq">
                <p:stCondLst>
                  <p:cond evt="onClick" delay="0">
                    <p:tgtEl>
                      <p:spTgt spid="7"/>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7">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46" restart="whenNotActive" fill="hold" evtFilter="cancelBubble" nodeType="interactiveSeq">
                <p:stCondLst>
                  <p:cond evt="onClick" delay="0">
                    <p:tgtEl>
                      <p:spTgt spid="16"/>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childTnLst>
        </p:cTn>
      </p:par>
    </p:tnLst>
    <p:bldLst>
      <p:bldP spid="7" grpId="0" build="p"/>
      <p:bldP spid="7" grpId="1" build="allAtOnce"/>
      <p:bldP spid="9" grpId="0" build="p"/>
      <p:bldP spid="12" grpId="0" build="p"/>
      <p:bldP spid="16"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A047B6-870F-4A56-AD5F-26CEDCE5B603}"/>
              </a:ext>
            </a:extLst>
          </p:cNvPr>
          <p:cNvSpPr txBox="1">
            <a:spLocks/>
          </p:cNvSpPr>
          <p:nvPr/>
        </p:nvSpPr>
        <p:spPr>
          <a:xfrm>
            <a:off x="604860" y="1148862"/>
            <a:ext cx="10956758" cy="4766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صَفَّقَ أَبو مَنْصورٍ وَنادى أَوْلادَهُ الْأَرْبَعَةَ قائِلًا: </a:t>
            </a:r>
          </a:p>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"لَقَدْ ساعَدْتُمْ في عَمَلِيَّةِ قِطافِ الْفاكِهَةِ...لكِنّ دَوْرَكُمُ الْحَقيقِيَّ قَدْ حانَ الْآنَ". صاحَ الْإِخْوَةُ بِصَوْتٍ واحِدٍ..."ما هُوَ دَوْرُنا الْحَقيقيُّ هذا؟".</a:t>
            </a:r>
          </a:p>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"...دَوْرُكُمْ تَجْميعُ الْأَوْراقِ الْمُتَساقِطَةِ عَنْ أُمَّاتِ الْأَشْجارِ، في أَكْوامٍ مُتَباعِدَةٍ، ثُمَّ يَجْري طَمْرُها في الْأَرْضِ لِتَتَحَوَّلَ إِلى سَمادٍ يَكونُ غِذاءَ النَّباتاتِ الْمُفَضَّلَ".</a:t>
            </a:r>
          </a:p>
        </p:txBody>
      </p:sp>
    </p:spTree>
    <p:custDataLst>
      <p:tags r:id="rId1"/>
    </p:custDataLst>
    <p:extLst>
      <p:ext uri="{BB962C8B-B14F-4D97-AF65-F5344CB8AC3E}">
        <p14:creationId xmlns:p14="http://schemas.microsoft.com/office/powerpoint/2010/main" val="3987874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8039B52-5713-40C1-A96F-DD88219A2A6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0763" y="2349045"/>
            <a:ext cx="3022117" cy="2889505"/>
          </a:xfrm>
          <a:prstGeom prst="rect">
            <a:avLst/>
          </a:prstGeom>
          <a:noFill/>
          <a:ln>
            <a:noFill/>
          </a:ln>
        </p:spPr>
      </p:pic>
      <p:sp>
        <p:nvSpPr>
          <p:cNvPr id="7" name="Content Placeholder 4">
            <a:extLst>
              <a:ext uri="{FF2B5EF4-FFF2-40B4-BE49-F238E27FC236}">
                <a16:creationId xmlns:a16="http://schemas.microsoft.com/office/drawing/2014/main" id="{DA4D0B9E-5C62-4A90-A82B-09977601571A}"/>
              </a:ext>
            </a:extLst>
          </p:cNvPr>
          <p:cNvSpPr txBox="1">
            <a:spLocks/>
          </p:cNvSpPr>
          <p:nvPr/>
        </p:nvSpPr>
        <p:spPr>
          <a:xfrm>
            <a:off x="0" y="706474"/>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LB" sz="3200" dirty="0">
                <a:solidFill>
                  <a:sysClr val="window" lastClr="FFFFFF"/>
                </a:solidFill>
                <a:latin typeface="Adobe Arabic" panose="02040503050201020203" pitchFamily="18" charset="-78"/>
                <a:cs typeface="Adobe Arabic" panose="02040503050201020203" pitchFamily="18" charset="-78"/>
              </a:rPr>
              <a:t>ماذا يَفْعَلُ الْإِخْوَةُ الثَّلاثَةُ حينَ يَجْمَعونَ الْأَوْراقَ في أَكْوامٍ؟</a:t>
            </a:r>
          </a:p>
        </p:txBody>
      </p:sp>
      <p:sp>
        <p:nvSpPr>
          <p:cNvPr id="8" name="1ST ANSWER">
            <a:extLst>
              <a:ext uri="{FF2B5EF4-FFF2-40B4-BE49-F238E27FC236}">
                <a16:creationId xmlns:a16="http://schemas.microsoft.com/office/drawing/2014/main" id="{57B9A5F0-F519-4DF5-93DE-9BFD81FA4ADA}"/>
              </a:ext>
            </a:extLst>
          </p:cNvPr>
          <p:cNvSpPr txBox="1">
            <a:spLocks/>
          </p:cNvSpPr>
          <p:nvPr/>
        </p:nvSpPr>
        <p:spPr>
          <a:xfrm>
            <a:off x="6108568" y="1837702"/>
            <a:ext cx="6083431"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dirty="0">
                <a:solidFill>
                  <a:prstClr val="black">
                    <a:lumMod val="65000"/>
                    <a:lumOff val="35000"/>
                  </a:prstClr>
                </a:solidFill>
                <a:latin typeface="Adobe Arabic" panose="02040503050201020203" pitchFamily="18" charset="-78"/>
                <a:cs typeface="Adobe Arabic" panose="02040503050201020203" pitchFamily="18" charset="-78"/>
              </a:rPr>
              <a:t>يَحْفِرونَ حُفَرًا عَميقَةً يَدْفِنونَها فيها. </a:t>
            </a:r>
          </a:p>
        </p:txBody>
      </p:sp>
      <p:sp>
        <p:nvSpPr>
          <p:cNvPr id="9" name="2ND ANSWER">
            <a:extLst>
              <a:ext uri="{FF2B5EF4-FFF2-40B4-BE49-F238E27FC236}">
                <a16:creationId xmlns:a16="http://schemas.microsoft.com/office/drawing/2014/main" id="{02E2DB6B-F6D3-4769-8570-1F27EBB8D0D5}"/>
              </a:ext>
            </a:extLst>
          </p:cNvPr>
          <p:cNvSpPr txBox="1">
            <a:spLocks/>
          </p:cNvSpPr>
          <p:nvPr/>
        </p:nvSpPr>
        <p:spPr>
          <a:xfrm>
            <a:off x="6108568" y="2851205"/>
            <a:ext cx="6083433"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sz="3200" kern="0" spc="0" dirty="0">
                <a:solidFill>
                  <a:prstClr val="black">
                    <a:lumMod val="65000"/>
                    <a:lumOff val="35000"/>
                  </a:prstClr>
                </a:solidFill>
                <a:latin typeface="Adobe Arabic" panose="02040503050201020203" pitchFamily="18" charset="-78"/>
                <a:cs typeface="Adobe Arabic" panose="02040503050201020203" pitchFamily="18" charset="-78"/>
              </a:rPr>
              <a:t>يُشْعِلونَ نارًا بِها وَيُحْرِقونَها.</a:t>
            </a:r>
          </a:p>
        </p:txBody>
      </p:sp>
      <p:sp>
        <p:nvSpPr>
          <p:cNvPr id="13" name="3RD ANSWER">
            <a:extLst>
              <a:ext uri="{FF2B5EF4-FFF2-40B4-BE49-F238E27FC236}">
                <a16:creationId xmlns:a16="http://schemas.microsoft.com/office/drawing/2014/main" id="{9DEEA080-8EAF-4C66-9589-EEFA60BC0CED}"/>
              </a:ext>
            </a:extLst>
          </p:cNvPr>
          <p:cNvSpPr txBox="1">
            <a:spLocks/>
          </p:cNvSpPr>
          <p:nvPr/>
        </p:nvSpPr>
        <p:spPr>
          <a:xfrm>
            <a:off x="6108568" y="3859358"/>
            <a:ext cx="6071861"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dirty="0">
                <a:solidFill>
                  <a:prstClr val="black">
                    <a:lumMod val="65000"/>
                    <a:lumOff val="35000"/>
                  </a:prstClr>
                </a:solidFill>
                <a:latin typeface="Adobe Arabic" panose="02040503050201020203" pitchFamily="18" charset="-78"/>
                <a:cs typeface="Adobe Arabic" panose="02040503050201020203" pitchFamily="18" charset="-78"/>
              </a:rPr>
              <a:t>يُحْضِرونَ أَكْياسًا كَبيرَةً وَيَضَعونَها فيها.</a:t>
            </a:r>
          </a:p>
        </p:txBody>
      </p:sp>
      <p:pic>
        <p:nvPicPr>
          <p:cNvPr id="14" name="true">
            <a:extLst>
              <a:ext uri="{FF2B5EF4-FFF2-40B4-BE49-F238E27FC236}">
                <a16:creationId xmlns:a16="http://schemas.microsoft.com/office/drawing/2014/main" id="{6110E72F-A29A-4246-A180-030259ACDC5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471447" y="1814622"/>
            <a:ext cx="529811" cy="491280"/>
          </a:xfrm>
          <a:prstGeom prst="rect">
            <a:avLst/>
          </a:prstGeom>
        </p:spPr>
      </p:pic>
      <p:pic>
        <p:nvPicPr>
          <p:cNvPr id="15" name="x2">
            <a:extLst>
              <a:ext uri="{FF2B5EF4-FFF2-40B4-BE49-F238E27FC236}">
                <a16:creationId xmlns:a16="http://schemas.microsoft.com/office/drawing/2014/main" id="{A81C41D1-0D17-4034-BACB-729C52A3EAF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36752" y="2945002"/>
            <a:ext cx="438641" cy="516108"/>
          </a:xfrm>
          <a:prstGeom prst="rect">
            <a:avLst/>
          </a:prstGeom>
        </p:spPr>
      </p:pic>
      <p:pic>
        <p:nvPicPr>
          <p:cNvPr id="16"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3916768"/>
            <a:ext cx="438641" cy="516108"/>
          </a:xfrm>
          <a:prstGeom prst="rect">
            <a:avLst/>
          </a:prstGeom>
        </p:spPr>
      </p:pic>
      <p:sp>
        <p:nvSpPr>
          <p:cNvPr id="17" name="4th  ANSWER">
            <a:extLst>
              <a:ext uri="{FF2B5EF4-FFF2-40B4-BE49-F238E27FC236}">
                <a16:creationId xmlns:a16="http://schemas.microsoft.com/office/drawing/2014/main" id="{9DEEA080-8EAF-4C66-9589-EEFA60BC0CED}"/>
              </a:ext>
            </a:extLst>
          </p:cNvPr>
          <p:cNvSpPr txBox="1">
            <a:spLocks/>
          </p:cNvSpPr>
          <p:nvPr/>
        </p:nvSpPr>
        <p:spPr>
          <a:xfrm>
            <a:off x="6108568" y="4877505"/>
            <a:ext cx="6071861"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dirty="0">
                <a:solidFill>
                  <a:prstClr val="black">
                    <a:lumMod val="65000"/>
                    <a:lumOff val="35000"/>
                  </a:prstClr>
                </a:solidFill>
                <a:latin typeface="Adobe Arabic" panose="02040503050201020203" pitchFamily="18" charset="-78"/>
                <a:cs typeface="Adobe Arabic" panose="02040503050201020203" pitchFamily="18" charset="-78"/>
              </a:rPr>
              <a:t>يَتَأَمَّلونَ مُحْتَوَياتِها وَيَتَلَمَّسونَ بَعْضَها.</a:t>
            </a:r>
          </a:p>
        </p:txBody>
      </p:sp>
      <p:pic>
        <p:nvPicPr>
          <p:cNvPr id="18"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spTree>
    <p:custDataLst>
      <p:tags r:id="rId1"/>
    </p:custDataLst>
    <p:extLst>
      <p:ext uri="{BB962C8B-B14F-4D97-AF65-F5344CB8AC3E}">
        <p14:creationId xmlns:p14="http://schemas.microsoft.com/office/powerpoint/2010/main" val="3001060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6"/>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5"/>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4"/>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9"/>
                                          </p:stCondLst>
                                        </p:cTn>
                                        <p:tgtEl>
                                          <p:spTgt spid="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3"/>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39" restart="whenNotActive" fill="hold" evtFilter="cancelBubble" nodeType="interactiveSeq">
                <p:stCondLst>
                  <p:cond evt="onClick" delay="0">
                    <p:tgtEl>
                      <p:spTgt spid="8"/>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8">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46" restart="whenNotActive" fill="hold" evtFilter="cancelBubble" nodeType="interactiveSeq">
                <p:stCondLst>
                  <p:cond evt="onClick" delay="0">
                    <p:tgtEl>
                      <p:spTgt spid="17"/>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childTnLst>
        </p:cTn>
      </p:par>
    </p:tnLst>
    <p:bldLst>
      <p:bldP spid="8" grpId="0" build="p"/>
      <p:bldP spid="8" grpId="1" build="allAtOnce"/>
      <p:bldP spid="9" grpId="0" build="p"/>
      <p:bldP spid="13" grpId="0" build="p"/>
      <p:bldP spid="17"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A047B6-870F-4A56-AD5F-26CEDCE5B603}"/>
              </a:ext>
            </a:extLst>
          </p:cNvPr>
          <p:cNvSpPr txBox="1">
            <a:spLocks/>
          </p:cNvSpPr>
          <p:nvPr/>
        </p:nvSpPr>
        <p:spPr>
          <a:xfrm>
            <a:off x="604860" y="942474"/>
            <a:ext cx="10956758" cy="49730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rtl="1">
              <a:lnSpc>
                <a:spcPct val="120000"/>
              </a:lnSpc>
              <a:spcBef>
                <a:spcPts val="600"/>
              </a:spcBef>
              <a:spcAft>
                <a:spcPts val="600"/>
              </a:spcAft>
              <a:buClr>
                <a:srgbClr val="4472C4">
                  <a:lumMod val="75000"/>
                </a:srgbClr>
              </a:buClr>
              <a:buSzPct val="90000"/>
              <a:buNone/>
              <a:defRPr/>
            </a:pPr>
            <a:r>
              <a:rPr lang="ar-LB" sz="4000" dirty="0">
                <a:solidFill>
                  <a:prstClr val="black">
                    <a:lumMod val="65000"/>
                    <a:lumOff val="35000"/>
                  </a:prstClr>
                </a:solidFill>
                <a:latin typeface="Adobe Arabic" panose="02040503050201020203" pitchFamily="18" charset="-78"/>
                <a:cs typeface="Adobe Arabic" panose="02040503050201020203" pitchFamily="18" charset="-78"/>
              </a:rPr>
              <a:t>	حَمَلَ الْإِخْوَةُ الثَّلاثَةُ رُفوشَهُمْ، وَباقي الْمَعَدّاتِ الْمَطْلوبَةِ لِمُهِمَّتِهِمِ الصَّباحِيَّةِ. قَسَّمَ مَنْصورٌ الْمَزْرَعَةَ إِلى ثَلاثِ مَناطِقَ، لِكُلٍّ مِنَ الْإِخْوَةِ الثَّلاثَةِ مَنْطَقَتُهُ، وَتَرَكَ مَرْوانَ الصَّغيرَ حُرًّا يَلْعَبُ هُنا وَهُناكَ حَتّى إِذا أَغْرَتْهُ كومَةُ أَوْراقٍ كَبيرَةِ الْمِساحَةِ، ارْتَمى فَوْقَها، وَراحَ يَسْتَمْتِعُ بِخَشْخَشَةِ الْيابِسِ مِنْ أَوْراقِها، عِنْدَما يَحْتَكُّ بَعْضُها بِبَعْضٍ. وَراقَتْ لَهُ الْمُغامَرَةُ فَمَضى يُجَرِّبُ الْأَكْوامَ، واحِدَةً تِلْوَ الْأُخْرى مِمّا أَغاظَ أَخاهُ مَنْصورًا  فَخاطَبَهُ بِتَوَتُّرٍ: "لا تُبَعْثِرِ الْأَكْوامَ الَّتي تَعِبْنا في تَجْميعِها، اِخْتَرْ تَسْلِيَةً أُخْرَى".</a:t>
            </a:r>
          </a:p>
        </p:txBody>
      </p:sp>
    </p:spTree>
    <p:custDataLst>
      <p:tags r:id="rId1"/>
    </p:custDataLst>
    <p:extLst>
      <p:ext uri="{BB962C8B-B14F-4D97-AF65-F5344CB8AC3E}">
        <p14:creationId xmlns:p14="http://schemas.microsoft.com/office/powerpoint/2010/main" val="4243395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90274C3-7A26-4592-A7B5-F8D4B45B747D}"/>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1597" y="2184110"/>
            <a:ext cx="3022117" cy="2889503"/>
          </a:xfrm>
          <a:prstGeom prst="rect">
            <a:avLst/>
          </a:prstGeom>
          <a:noFill/>
          <a:ln>
            <a:noFill/>
          </a:ln>
        </p:spPr>
      </p:pic>
      <p:sp>
        <p:nvSpPr>
          <p:cNvPr id="6" name="Content Placeholder 4">
            <a:extLst>
              <a:ext uri="{FF2B5EF4-FFF2-40B4-BE49-F238E27FC236}">
                <a16:creationId xmlns:a16="http://schemas.microsoft.com/office/drawing/2014/main" id="{DA4D0B9E-5C62-4A90-A82B-09977601571A}"/>
              </a:ext>
            </a:extLst>
          </p:cNvPr>
          <p:cNvSpPr txBox="1">
            <a:spLocks/>
          </p:cNvSpPr>
          <p:nvPr/>
        </p:nvSpPr>
        <p:spPr>
          <a:xfrm>
            <a:off x="0" y="726457"/>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LB" dirty="0">
                <a:solidFill>
                  <a:sysClr val="window" lastClr="FFFFFF"/>
                </a:solidFill>
                <a:latin typeface="Adobe Arabic" panose="02040503050201020203" pitchFamily="18" charset="-78"/>
                <a:cs typeface="Adobe Arabic" panose="02040503050201020203" pitchFamily="18" charset="-78"/>
              </a:rPr>
              <a:t>لَمْ يُساعِدْ مَرْوانُ إِخْوَتَهُ، فَكَيْفَ أَمْضى وَقْتَهُ؟ </a:t>
            </a:r>
          </a:p>
        </p:txBody>
      </p:sp>
      <p:sp>
        <p:nvSpPr>
          <p:cNvPr id="7" name="1ST ANSWER">
            <a:extLst>
              <a:ext uri="{FF2B5EF4-FFF2-40B4-BE49-F238E27FC236}">
                <a16:creationId xmlns:a16="http://schemas.microsoft.com/office/drawing/2014/main" id="{57B9A5F0-F519-4DF5-93DE-9BFD81FA4ADA}"/>
              </a:ext>
            </a:extLst>
          </p:cNvPr>
          <p:cNvSpPr txBox="1">
            <a:spLocks/>
          </p:cNvSpPr>
          <p:nvPr/>
        </p:nvSpPr>
        <p:spPr>
          <a:xfrm>
            <a:off x="4279768" y="2841212"/>
            <a:ext cx="7900661"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spc="100" dirty="0">
                <a:solidFill>
                  <a:prstClr val="black">
                    <a:lumMod val="65000"/>
                    <a:lumOff val="35000"/>
                  </a:prstClr>
                </a:solidFill>
                <a:latin typeface="Adobe Arabic" panose="02040503050201020203" pitchFamily="18" charset="-78"/>
                <a:cs typeface="Adobe Arabic" panose="02040503050201020203" pitchFamily="18" charset="-78"/>
              </a:rPr>
              <a:t>راحَ مَرْوانُ يَلْعَبُ وَيَسْتَمْتِعُ بِخَشْخَشَةِ الْأوْراقِ الْيابِسَةِ. </a:t>
            </a:r>
          </a:p>
        </p:txBody>
      </p:sp>
      <p:sp>
        <p:nvSpPr>
          <p:cNvPr id="11" name="2ND ANSWER">
            <a:extLst>
              <a:ext uri="{FF2B5EF4-FFF2-40B4-BE49-F238E27FC236}">
                <a16:creationId xmlns:a16="http://schemas.microsoft.com/office/drawing/2014/main" id="{02E2DB6B-F6D3-4769-8570-1F27EBB8D0D5}"/>
              </a:ext>
            </a:extLst>
          </p:cNvPr>
          <p:cNvSpPr txBox="1">
            <a:spLocks/>
          </p:cNvSpPr>
          <p:nvPr/>
        </p:nvSpPr>
        <p:spPr>
          <a:xfrm>
            <a:off x="4279769" y="1823065"/>
            <a:ext cx="7900660"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sz="3200" kern="0" dirty="0">
                <a:solidFill>
                  <a:prstClr val="black">
                    <a:lumMod val="65000"/>
                    <a:lumOff val="35000"/>
                  </a:prstClr>
                </a:solidFill>
                <a:latin typeface="Adobe Arabic" panose="02040503050201020203" pitchFamily="18" charset="-78"/>
                <a:cs typeface="Adobe Arabic" panose="02040503050201020203" pitchFamily="18" charset="-78"/>
              </a:rPr>
              <a:t>راحَ مَرْوانُ يُفَتِّشُ عَنْ طَعامٍ لِلْعَصافيرِ.</a:t>
            </a:r>
          </a:p>
        </p:txBody>
      </p:sp>
      <p:sp>
        <p:nvSpPr>
          <p:cNvPr id="12" name="3RD ANSWER">
            <a:extLst>
              <a:ext uri="{FF2B5EF4-FFF2-40B4-BE49-F238E27FC236}">
                <a16:creationId xmlns:a16="http://schemas.microsoft.com/office/drawing/2014/main" id="{9DEEA080-8EAF-4C66-9589-EEFA60BC0CED}"/>
              </a:ext>
            </a:extLst>
          </p:cNvPr>
          <p:cNvSpPr txBox="1">
            <a:spLocks/>
          </p:cNvSpPr>
          <p:nvPr/>
        </p:nvSpPr>
        <p:spPr>
          <a:xfrm>
            <a:off x="4279768" y="3859358"/>
            <a:ext cx="7900661"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spc="100" dirty="0">
                <a:solidFill>
                  <a:prstClr val="black">
                    <a:lumMod val="65000"/>
                    <a:lumOff val="35000"/>
                  </a:prstClr>
                </a:solidFill>
                <a:latin typeface="Adobe Arabic" panose="02040503050201020203" pitchFamily="18" charset="-78"/>
                <a:cs typeface="Adobe Arabic" panose="02040503050201020203" pitchFamily="18" charset="-78"/>
              </a:rPr>
              <a:t>راحَ مَرْوانُ  يَقْطُفُ الدَّوالي وَيَأْكُلُ مِنَ الْعِنَبِ.</a:t>
            </a:r>
          </a:p>
        </p:txBody>
      </p:sp>
      <p:pic>
        <p:nvPicPr>
          <p:cNvPr id="13" name="true">
            <a:extLst>
              <a:ext uri="{FF2B5EF4-FFF2-40B4-BE49-F238E27FC236}">
                <a16:creationId xmlns:a16="http://schemas.microsoft.com/office/drawing/2014/main" id="{6110E72F-A29A-4246-A180-030259ACDC5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459877" y="2818132"/>
            <a:ext cx="529811" cy="491280"/>
          </a:xfrm>
          <a:prstGeom prst="rect">
            <a:avLst/>
          </a:prstGeom>
        </p:spPr>
      </p:pic>
      <p:pic>
        <p:nvPicPr>
          <p:cNvPr id="14" name="x2">
            <a:extLst>
              <a:ext uri="{FF2B5EF4-FFF2-40B4-BE49-F238E27FC236}">
                <a16:creationId xmlns:a16="http://schemas.microsoft.com/office/drawing/2014/main" id="{A81C41D1-0D17-4034-BACB-729C52A3EAF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25181" y="1916862"/>
            <a:ext cx="438641" cy="516108"/>
          </a:xfrm>
          <a:prstGeom prst="rect">
            <a:avLst/>
          </a:prstGeom>
        </p:spPr>
      </p:pic>
      <p:pic>
        <p:nvPicPr>
          <p:cNvPr id="15"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3916768"/>
            <a:ext cx="438641" cy="516108"/>
          </a:xfrm>
          <a:prstGeom prst="rect">
            <a:avLst/>
          </a:prstGeom>
        </p:spPr>
      </p:pic>
      <p:sp>
        <p:nvSpPr>
          <p:cNvPr id="16" name="4th  ANSWER">
            <a:extLst>
              <a:ext uri="{FF2B5EF4-FFF2-40B4-BE49-F238E27FC236}">
                <a16:creationId xmlns:a16="http://schemas.microsoft.com/office/drawing/2014/main" id="{9DEEA080-8EAF-4C66-9589-EEFA60BC0CED}"/>
              </a:ext>
            </a:extLst>
          </p:cNvPr>
          <p:cNvSpPr txBox="1">
            <a:spLocks/>
          </p:cNvSpPr>
          <p:nvPr/>
        </p:nvSpPr>
        <p:spPr>
          <a:xfrm>
            <a:off x="4279768" y="4877505"/>
            <a:ext cx="7900661"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spc="100" dirty="0">
                <a:solidFill>
                  <a:prstClr val="black">
                    <a:lumMod val="65000"/>
                    <a:lumOff val="35000"/>
                  </a:prstClr>
                </a:solidFill>
                <a:latin typeface="Adobe Arabic" panose="02040503050201020203" pitchFamily="18" charset="-78"/>
                <a:cs typeface="Adobe Arabic" panose="02040503050201020203" pitchFamily="18" charset="-78"/>
              </a:rPr>
              <a:t>راحَ مَرْوانُ يَسْقي بُسْتانَ الْفاكِهَةِ ويُنَظِّفُهُ. </a:t>
            </a:r>
          </a:p>
        </p:txBody>
      </p:sp>
      <p:pic>
        <p:nvPicPr>
          <p:cNvPr id="17"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spTree>
    <p:custDataLst>
      <p:tags r:id="rId1"/>
    </p:custDataLst>
    <p:extLst>
      <p:ext uri="{BB962C8B-B14F-4D97-AF65-F5344CB8AC3E}">
        <p14:creationId xmlns:p14="http://schemas.microsoft.com/office/powerpoint/2010/main" val="3576842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2"/>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34" restart="whenNotActive" fill="hold" evtFilter="cancelBubble" nodeType="interactiveSeq">
                <p:stCondLst>
                  <p:cond evt="onClick" delay="0">
                    <p:tgtEl>
                      <p:spTgt spid="11"/>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9" restart="whenNotActive" fill="hold" evtFilter="cancelBubble" nodeType="interactiveSeq">
                <p:stCondLst>
                  <p:cond evt="onClick" delay="0">
                    <p:tgtEl>
                      <p:spTgt spid="7"/>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7">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46" restart="whenNotActive" fill="hold" evtFilter="cancelBubble" nodeType="interactiveSeq">
                <p:stCondLst>
                  <p:cond evt="onClick" delay="0">
                    <p:tgtEl>
                      <p:spTgt spid="16"/>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childTnLst>
        </p:cTn>
      </p:par>
    </p:tnLst>
    <p:bldLst>
      <p:bldP spid="7" grpId="0" build="p"/>
      <p:bldP spid="7" grpId="1" build="allAtOnce"/>
      <p:bldP spid="11" grpId="0" build="p"/>
      <p:bldP spid="12" grpId="0" build="p"/>
      <p:bldP spid="16"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picture containing text, image&#10;&#10;Description automatically generated">
            <a:extLst>
              <a:ext uri="{FF2B5EF4-FFF2-40B4-BE49-F238E27FC236}">
                <a16:creationId xmlns:a16="http://schemas.microsoft.com/office/drawing/2014/main" id="{0C3F98F5-62ED-4A63-8D27-BD7B3D2A83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3530" y="2252268"/>
            <a:ext cx="3321611" cy="3072085"/>
          </a:xfrm>
          <a:prstGeom prst="rect">
            <a:avLst/>
          </a:prstGeom>
        </p:spPr>
      </p:pic>
      <p:sp>
        <p:nvSpPr>
          <p:cNvPr id="22" name="Content Placeholder 4">
            <a:extLst>
              <a:ext uri="{FF2B5EF4-FFF2-40B4-BE49-F238E27FC236}">
                <a16:creationId xmlns:a16="http://schemas.microsoft.com/office/drawing/2014/main" id="{DA4D0B9E-5C62-4A90-A82B-09977601571A}"/>
              </a:ext>
            </a:extLst>
          </p:cNvPr>
          <p:cNvSpPr txBox="1">
            <a:spLocks/>
          </p:cNvSpPr>
          <p:nvPr/>
        </p:nvSpPr>
        <p:spPr>
          <a:xfrm>
            <a:off x="-11572" y="726920"/>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LB" dirty="0">
                <a:solidFill>
                  <a:sysClr val="window" lastClr="FFFFFF"/>
                </a:solidFill>
                <a:latin typeface="Adobe Arabic" panose="02040503050201020203" pitchFamily="18" charset="-78"/>
                <a:cs typeface="Adobe Arabic" panose="02040503050201020203" pitchFamily="18" charset="-78"/>
              </a:rPr>
              <a:t>لِمَ تَذَمَّرَ مَنْصورٌ مِنْ مَرْوان؟ </a:t>
            </a:r>
          </a:p>
        </p:txBody>
      </p:sp>
      <p:sp>
        <p:nvSpPr>
          <p:cNvPr id="23" name="1ST ANSWER">
            <a:extLst>
              <a:ext uri="{FF2B5EF4-FFF2-40B4-BE49-F238E27FC236}">
                <a16:creationId xmlns:a16="http://schemas.microsoft.com/office/drawing/2014/main" id="{57B9A5F0-F519-4DF5-93DE-9BFD81FA4ADA}"/>
              </a:ext>
            </a:extLst>
          </p:cNvPr>
          <p:cNvSpPr txBox="1">
            <a:spLocks/>
          </p:cNvSpPr>
          <p:nvPr/>
        </p:nvSpPr>
        <p:spPr>
          <a:xfrm>
            <a:off x="4257039" y="3772533"/>
            <a:ext cx="7923390" cy="1049235"/>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just"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spc="100" dirty="0">
                <a:solidFill>
                  <a:prstClr val="black">
                    <a:lumMod val="65000"/>
                    <a:lumOff val="35000"/>
                  </a:prstClr>
                </a:solidFill>
                <a:latin typeface="Adobe Arabic" panose="02040503050201020203" pitchFamily="18" charset="-78"/>
                <a:cs typeface="Adobe Arabic" panose="02040503050201020203" pitchFamily="18" charset="-78"/>
              </a:rPr>
              <a:t>تَذَمَّرَ مَنْصورٌ مِنْ مَرْوان لِأَنَّهُ يُبَعْثِرُ الْأَكْوامَ الَّتي تَعِبَ في تَجْميعِها.</a:t>
            </a:r>
          </a:p>
        </p:txBody>
      </p:sp>
      <p:sp>
        <p:nvSpPr>
          <p:cNvPr id="24" name="2ND ANSWER">
            <a:extLst>
              <a:ext uri="{FF2B5EF4-FFF2-40B4-BE49-F238E27FC236}">
                <a16:creationId xmlns:a16="http://schemas.microsoft.com/office/drawing/2014/main" id="{02E2DB6B-F6D3-4769-8570-1F27EBB8D0D5}"/>
              </a:ext>
            </a:extLst>
          </p:cNvPr>
          <p:cNvSpPr txBox="1">
            <a:spLocks/>
          </p:cNvSpPr>
          <p:nvPr/>
        </p:nvSpPr>
        <p:spPr>
          <a:xfrm>
            <a:off x="4257040" y="1613035"/>
            <a:ext cx="7923390"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just">
              <a:buClr>
                <a:srgbClr val="5B9BD5">
                  <a:lumMod val="75000"/>
                </a:srgbClr>
              </a:buClr>
              <a:buSzPct val="80000"/>
            </a:pPr>
            <a:r>
              <a:rPr lang="ar-LB" sz="3200" kern="0" dirty="0">
                <a:solidFill>
                  <a:prstClr val="black">
                    <a:lumMod val="65000"/>
                    <a:lumOff val="35000"/>
                  </a:prstClr>
                </a:solidFill>
                <a:latin typeface="Adobe Arabic" panose="02040503050201020203" pitchFamily="18" charset="-78"/>
                <a:cs typeface="Adobe Arabic" panose="02040503050201020203" pitchFamily="18" charset="-78"/>
              </a:rPr>
              <a:t>تَذَمَّرَ مَنْصورٌ مِنْ مَرْوان لِأَنَّهُ يَقْطُفُ الْفاكِهَةَ وَيَأْكُلُها.</a:t>
            </a:r>
          </a:p>
        </p:txBody>
      </p:sp>
      <p:sp>
        <p:nvSpPr>
          <p:cNvPr id="25" name="3RD ANSWER">
            <a:extLst>
              <a:ext uri="{FF2B5EF4-FFF2-40B4-BE49-F238E27FC236}">
                <a16:creationId xmlns:a16="http://schemas.microsoft.com/office/drawing/2014/main" id="{9DEEA080-8EAF-4C66-9589-EEFA60BC0CED}"/>
              </a:ext>
            </a:extLst>
          </p:cNvPr>
          <p:cNvSpPr txBox="1">
            <a:spLocks/>
          </p:cNvSpPr>
          <p:nvPr/>
        </p:nvSpPr>
        <p:spPr>
          <a:xfrm>
            <a:off x="4257039" y="2692784"/>
            <a:ext cx="7923389"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just"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spc="100" dirty="0">
                <a:solidFill>
                  <a:prstClr val="black">
                    <a:lumMod val="65000"/>
                    <a:lumOff val="35000"/>
                  </a:prstClr>
                </a:solidFill>
                <a:latin typeface="Adobe Arabic" panose="02040503050201020203" pitchFamily="18" charset="-78"/>
                <a:cs typeface="Adobe Arabic" panose="02040503050201020203" pitchFamily="18" charset="-78"/>
              </a:rPr>
              <a:t>تَذَمَّرَ مَنْصورٌ مِنْ مَرْوان لِأَنَّهُ يَلْعَبُ مَعَ حَيَواناتِ الْمَزْرَعَةِ.</a:t>
            </a:r>
          </a:p>
        </p:txBody>
      </p:sp>
      <p:pic>
        <p:nvPicPr>
          <p:cNvPr id="26" name="true">
            <a:extLst>
              <a:ext uri="{FF2B5EF4-FFF2-40B4-BE49-F238E27FC236}">
                <a16:creationId xmlns:a16="http://schemas.microsoft.com/office/drawing/2014/main" id="{6110E72F-A29A-4246-A180-030259ACDC5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459876" y="3826008"/>
            <a:ext cx="529811" cy="491280"/>
          </a:xfrm>
          <a:prstGeom prst="rect">
            <a:avLst/>
          </a:prstGeom>
        </p:spPr>
      </p:pic>
      <p:pic>
        <p:nvPicPr>
          <p:cNvPr id="27" name="x2">
            <a:extLst>
              <a:ext uri="{FF2B5EF4-FFF2-40B4-BE49-F238E27FC236}">
                <a16:creationId xmlns:a16="http://schemas.microsoft.com/office/drawing/2014/main" id="{A81C41D1-0D17-4034-BACB-729C52A3EAF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25181" y="1679457"/>
            <a:ext cx="438641" cy="516108"/>
          </a:xfrm>
          <a:prstGeom prst="rect">
            <a:avLst/>
          </a:prstGeom>
        </p:spPr>
      </p:pic>
      <p:pic>
        <p:nvPicPr>
          <p:cNvPr id="28"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1" y="2761735"/>
            <a:ext cx="438641" cy="516108"/>
          </a:xfrm>
          <a:prstGeom prst="rect">
            <a:avLst/>
          </a:prstGeom>
        </p:spPr>
      </p:pic>
      <p:sp>
        <p:nvSpPr>
          <p:cNvPr id="29" name="4th  ANSWER">
            <a:extLst>
              <a:ext uri="{FF2B5EF4-FFF2-40B4-BE49-F238E27FC236}">
                <a16:creationId xmlns:a16="http://schemas.microsoft.com/office/drawing/2014/main" id="{9DEEA080-8EAF-4C66-9589-EEFA60BC0CED}"/>
              </a:ext>
            </a:extLst>
          </p:cNvPr>
          <p:cNvSpPr txBox="1">
            <a:spLocks/>
          </p:cNvSpPr>
          <p:nvPr/>
        </p:nvSpPr>
        <p:spPr>
          <a:xfrm>
            <a:off x="4257039" y="5179425"/>
            <a:ext cx="7923390" cy="953786"/>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just"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spc="100" dirty="0">
                <a:solidFill>
                  <a:prstClr val="black">
                    <a:lumMod val="65000"/>
                    <a:lumOff val="35000"/>
                  </a:prstClr>
                </a:solidFill>
                <a:latin typeface="Adobe Arabic" panose="02040503050201020203" pitchFamily="18" charset="-78"/>
                <a:cs typeface="Adobe Arabic" panose="02040503050201020203" pitchFamily="18" charset="-78"/>
              </a:rPr>
              <a:t>تَذَمَّرَ مَنْصور مِنْ مَرْوان لِأَنَّهُ يَحْرُقُ الْأَكْوامَ الَّتي تَعِبَ بِتَجْميعِها.</a:t>
            </a:r>
          </a:p>
        </p:txBody>
      </p:sp>
      <p:pic>
        <p:nvPicPr>
          <p:cNvPr id="30"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5225546"/>
            <a:ext cx="438641" cy="516108"/>
          </a:xfrm>
          <a:prstGeom prst="rect">
            <a:avLst/>
          </a:prstGeom>
        </p:spPr>
      </p:pic>
    </p:spTree>
    <p:custDataLst>
      <p:tags r:id="rId1"/>
    </p:custDataLst>
    <p:extLst>
      <p:ext uri="{BB962C8B-B14F-4D97-AF65-F5344CB8AC3E}">
        <p14:creationId xmlns:p14="http://schemas.microsoft.com/office/powerpoint/2010/main" val="2943440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8"/>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27"/>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26"/>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3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9"/>
                                          </p:stCondLst>
                                        </p:cTn>
                                        <p:tgtEl>
                                          <p:spTgt spid="23">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25"/>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seq concurrent="1" nextAc="seek">
              <p:cTn id="34" restart="whenNotActive" fill="hold" evtFilter="cancelBubble" nodeType="interactiveSeq">
                <p:stCondLst>
                  <p:cond evt="onClick" delay="0">
                    <p:tgtEl>
                      <p:spTgt spid="24"/>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39" restart="whenNotActive" fill="hold" evtFilter="cancelBubble" nodeType="interactiveSeq">
                <p:stCondLst>
                  <p:cond evt="onClick" delay="0">
                    <p:tgtEl>
                      <p:spTgt spid="23"/>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23">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46" restart="whenNotActive" fill="hold" evtFilter="cancelBubble" nodeType="interactiveSeq">
                <p:stCondLst>
                  <p:cond evt="onClick" delay="0">
                    <p:tgtEl>
                      <p:spTgt spid="29"/>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3" grpId="0" build="p"/>
      <p:bldP spid="23" grpId="1" build="allAtOnce"/>
      <p:bldP spid="24" grpId="0" build="p"/>
      <p:bldP spid="25" grpId="0" build="p"/>
      <p:bldP spid="2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A047B6-870F-4A56-AD5F-26CEDCE5B603}"/>
              </a:ext>
            </a:extLst>
          </p:cNvPr>
          <p:cNvSpPr txBox="1">
            <a:spLocks/>
          </p:cNvSpPr>
          <p:nvPr/>
        </p:nvSpPr>
        <p:spPr>
          <a:xfrm>
            <a:off x="604860" y="942474"/>
            <a:ext cx="10956758" cy="49730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كَفَّ مَرْوانُ عَنْ شَيْطَنَتِهِ وَمَضَى يَدورُ حَوْلَ الْأَكْوامِ يَتَأَمَّلُ مُحْتَوَياتِها، وَيَتَلَمَّسُ بَعْضَها.</a:t>
            </a:r>
          </a:p>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وَما لَبَثَتْ أَنْ لَمَعَتْ في رَأْسِهِ خاطِرَةٌ أَفْرَحَتْهُ...</a:t>
            </a:r>
          </a:p>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اِقْتَرَبَ مِنْ كَوْمَةٍ كَبيرَةٍ وَبِنَظَراتٍ مُدَقِّقَةٍ راحَ يَخْتارُ الْأَوْراقَ الْغَريبَةَ وَالزّاهِيَةَ، وَالْأَوْراقَ الْمُتَجانِسَةَ شَكْلًا ولَوْنًا... وَكَمْ بَهَرَتْهُ تِلْكَ الْأَلْوانُ الْخَريفِيَّةُ بَيْنَ الْبُنِّيِّ وَالْبُرْتُقالِيِّ، وَالْأَصْفَرِ وَالتِّبْنِيِّ، وَكَيْفَ اجْتَمَعَ في بَعْضِها لَوْنانِ أَوْ ثَلاثَةٌ!</a:t>
            </a:r>
          </a:p>
        </p:txBody>
      </p:sp>
    </p:spTree>
    <p:custDataLst>
      <p:tags r:id="rId1"/>
    </p:custDataLst>
    <p:extLst>
      <p:ext uri="{BB962C8B-B14F-4D97-AF65-F5344CB8AC3E}">
        <p14:creationId xmlns:p14="http://schemas.microsoft.com/office/powerpoint/2010/main" val="1862397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DA4D0B9E-5C62-4A90-A82B-09977601571A}"/>
              </a:ext>
            </a:extLst>
          </p:cNvPr>
          <p:cNvSpPr txBox="1">
            <a:spLocks/>
          </p:cNvSpPr>
          <p:nvPr/>
        </p:nvSpPr>
        <p:spPr>
          <a:xfrm>
            <a:off x="0" y="732150"/>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LB" dirty="0">
                <a:solidFill>
                  <a:sysClr val="window" lastClr="FFFFFF"/>
                </a:solidFill>
                <a:latin typeface="Adobe Arabic" panose="02040503050201020203" pitchFamily="18" charset="-78"/>
                <a:cs typeface="Adobe Arabic" panose="02040503050201020203" pitchFamily="18" charset="-78"/>
              </a:rPr>
              <a:t>ما الْأَوْراقُ الَّتي اخْتارَها مَرْوانُ؟ </a:t>
            </a:r>
          </a:p>
        </p:txBody>
      </p:sp>
      <p:sp>
        <p:nvSpPr>
          <p:cNvPr id="7" name="1ST ANSWER">
            <a:extLst>
              <a:ext uri="{FF2B5EF4-FFF2-40B4-BE49-F238E27FC236}">
                <a16:creationId xmlns:a16="http://schemas.microsoft.com/office/drawing/2014/main" id="{57B9A5F0-F519-4DF5-93DE-9BFD81FA4ADA}"/>
              </a:ext>
            </a:extLst>
          </p:cNvPr>
          <p:cNvSpPr txBox="1">
            <a:spLocks/>
          </p:cNvSpPr>
          <p:nvPr/>
        </p:nvSpPr>
        <p:spPr>
          <a:xfrm>
            <a:off x="1527859" y="1837702"/>
            <a:ext cx="10664142"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dirty="0">
                <a:solidFill>
                  <a:prstClr val="black">
                    <a:lumMod val="65000"/>
                    <a:lumOff val="35000"/>
                  </a:prstClr>
                </a:solidFill>
                <a:latin typeface="Adobe Arabic" panose="02040503050201020203" pitchFamily="18" charset="-78"/>
                <a:cs typeface="Adobe Arabic" panose="02040503050201020203" pitchFamily="18" charset="-78"/>
              </a:rPr>
              <a:t>اخْتارَ مَرْوانُ الْأَوْراقَ الْغَريبَةَ وَالزّاهِيَةَ، وَالْأَوْراقَ الْمُتَجانِسَةَ شَكْلًا ولَوْنًا.</a:t>
            </a:r>
          </a:p>
        </p:txBody>
      </p:sp>
      <p:sp>
        <p:nvSpPr>
          <p:cNvPr id="8" name="2ND ANSWER">
            <a:extLst>
              <a:ext uri="{FF2B5EF4-FFF2-40B4-BE49-F238E27FC236}">
                <a16:creationId xmlns:a16="http://schemas.microsoft.com/office/drawing/2014/main" id="{02E2DB6B-F6D3-4769-8570-1F27EBB8D0D5}"/>
              </a:ext>
            </a:extLst>
          </p:cNvPr>
          <p:cNvSpPr txBox="1">
            <a:spLocks/>
          </p:cNvSpPr>
          <p:nvPr/>
        </p:nvSpPr>
        <p:spPr>
          <a:xfrm>
            <a:off x="1527860" y="2851205"/>
            <a:ext cx="10664142"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kern="0" spc="0" dirty="0">
                <a:solidFill>
                  <a:prstClr val="black">
                    <a:lumMod val="65000"/>
                    <a:lumOff val="35000"/>
                  </a:prstClr>
                </a:solidFill>
                <a:latin typeface="Adobe Arabic" panose="02040503050201020203" pitchFamily="18" charset="-78"/>
                <a:cs typeface="Adobe Arabic" panose="02040503050201020203" pitchFamily="18" charset="-78"/>
              </a:rPr>
              <a:t>اخْتارَ  مَرْوانُ الْأَوْراقَ الْبُنِّيَّةَ والْبُرْتُقالِيَّةَ، وَالْأَوْراقَ الْمُتَجانِسَةَ لَوْنًا وَحَجْمًا.</a:t>
            </a:r>
          </a:p>
        </p:txBody>
      </p:sp>
      <p:sp>
        <p:nvSpPr>
          <p:cNvPr id="11" name="3RD ANSWER">
            <a:extLst>
              <a:ext uri="{FF2B5EF4-FFF2-40B4-BE49-F238E27FC236}">
                <a16:creationId xmlns:a16="http://schemas.microsoft.com/office/drawing/2014/main" id="{9DEEA080-8EAF-4C66-9589-EEFA60BC0CED}"/>
              </a:ext>
            </a:extLst>
          </p:cNvPr>
          <p:cNvSpPr txBox="1">
            <a:spLocks/>
          </p:cNvSpPr>
          <p:nvPr/>
        </p:nvSpPr>
        <p:spPr>
          <a:xfrm>
            <a:off x="1527860" y="3859358"/>
            <a:ext cx="10652570"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dirty="0">
                <a:solidFill>
                  <a:prstClr val="black">
                    <a:lumMod val="65000"/>
                    <a:lumOff val="35000"/>
                  </a:prstClr>
                </a:solidFill>
                <a:latin typeface="Adobe Arabic" panose="02040503050201020203" pitchFamily="18" charset="-78"/>
                <a:cs typeface="Adobe Arabic" panose="02040503050201020203" pitchFamily="18" charset="-78"/>
              </a:rPr>
              <a:t>اخْتارَ مَرْوانُ الْأَوْراقَ الْغَريبَةَ وَالزّاهِيَةَ، وَالْأَوْراقَ الْمُخْتَلِفَةَ شَكْلًا ولَوْنًا. </a:t>
            </a:r>
          </a:p>
        </p:txBody>
      </p:sp>
      <p:pic>
        <p:nvPicPr>
          <p:cNvPr id="12" name="true">
            <a:extLst>
              <a:ext uri="{FF2B5EF4-FFF2-40B4-BE49-F238E27FC236}">
                <a16:creationId xmlns:a16="http://schemas.microsoft.com/office/drawing/2014/main" id="{6110E72F-A29A-4246-A180-030259ACDC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1471447" y="1814622"/>
            <a:ext cx="529811" cy="491280"/>
          </a:xfrm>
          <a:prstGeom prst="rect">
            <a:avLst/>
          </a:prstGeom>
        </p:spPr>
      </p:pic>
      <p:pic>
        <p:nvPicPr>
          <p:cNvPr id="13" name="x2">
            <a:extLst>
              <a:ext uri="{FF2B5EF4-FFF2-40B4-BE49-F238E27FC236}">
                <a16:creationId xmlns:a16="http://schemas.microsoft.com/office/drawing/2014/main" id="{A81C41D1-0D17-4034-BACB-729C52A3EAF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36752" y="2945002"/>
            <a:ext cx="438641" cy="516108"/>
          </a:xfrm>
          <a:prstGeom prst="rect">
            <a:avLst/>
          </a:prstGeom>
        </p:spPr>
      </p:pic>
      <p:pic>
        <p:nvPicPr>
          <p:cNvPr id="14"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3916768"/>
            <a:ext cx="438641" cy="516108"/>
          </a:xfrm>
          <a:prstGeom prst="rect">
            <a:avLst/>
          </a:prstGeom>
        </p:spPr>
      </p:pic>
      <p:sp>
        <p:nvSpPr>
          <p:cNvPr id="15" name="4th  ANSWER">
            <a:extLst>
              <a:ext uri="{FF2B5EF4-FFF2-40B4-BE49-F238E27FC236}">
                <a16:creationId xmlns:a16="http://schemas.microsoft.com/office/drawing/2014/main" id="{9DEEA080-8EAF-4C66-9589-EEFA60BC0CED}"/>
              </a:ext>
            </a:extLst>
          </p:cNvPr>
          <p:cNvSpPr txBox="1">
            <a:spLocks/>
          </p:cNvSpPr>
          <p:nvPr/>
        </p:nvSpPr>
        <p:spPr>
          <a:xfrm>
            <a:off x="1527860" y="4877505"/>
            <a:ext cx="10652570"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dirty="0">
                <a:solidFill>
                  <a:prstClr val="black">
                    <a:lumMod val="65000"/>
                    <a:lumOff val="35000"/>
                  </a:prstClr>
                </a:solidFill>
                <a:latin typeface="Adobe Arabic" panose="02040503050201020203" pitchFamily="18" charset="-78"/>
                <a:cs typeface="Adobe Arabic" panose="02040503050201020203" pitchFamily="18" charset="-78"/>
              </a:rPr>
              <a:t>اخْتارَ مَرْوانُ الْأَوْراقَ الْخَضْراءَ والْبُرْتُقالِيَّةَ، وَالْأَوْراقَ الْمُتَجانِسَةَ حَجْمًا وَشَكْلًا. </a:t>
            </a:r>
          </a:p>
        </p:txBody>
      </p:sp>
      <p:pic>
        <p:nvPicPr>
          <p:cNvPr id="16"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spTree>
    <p:custDataLst>
      <p:tags r:id="rId1"/>
    </p:custDataLst>
    <p:extLst>
      <p:ext uri="{BB962C8B-B14F-4D97-AF65-F5344CB8AC3E}">
        <p14:creationId xmlns:p14="http://schemas.microsoft.com/office/powerpoint/2010/main" val="4124946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2"/>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9"/>
                                          </p:stCondLst>
                                        </p:cTn>
                                        <p:tgtEl>
                                          <p:spTgt spid="7">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1"/>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4" restart="whenNotActive" fill="hold" evtFilter="cancelBubble" nodeType="interactiveSeq">
                <p:stCondLst>
                  <p:cond evt="onClick" delay="0">
                    <p:tgtEl>
                      <p:spTgt spid="8"/>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39" restart="whenNotActive" fill="hold" evtFilter="cancelBubble" nodeType="interactiveSeq">
                <p:stCondLst>
                  <p:cond evt="onClick" delay="0">
                    <p:tgtEl>
                      <p:spTgt spid="7"/>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7">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46" restart="whenNotActive" fill="hold" evtFilter="cancelBubble" nodeType="interactiveSeq">
                <p:stCondLst>
                  <p:cond evt="onClick" delay="0">
                    <p:tgtEl>
                      <p:spTgt spid="15"/>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7" grpId="0" build="p"/>
      <p:bldP spid="7" grpId="1" build="allAtOnce"/>
      <p:bldP spid="8" grpId="0" build="p"/>
      <p:bldP spid="11" grpId="0" build="p"/>
      <p:bldP spid="1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A9AF3BB-734A-4E1F-A9D9-18106DE42814}"/>
              </a:ext>
            </a:extLst>
          </p:cNvPr>
          <p:cNvSpPr/>
          <p:nvPr/>
        </p:nvSpPr>
        <p:spPr>
          <a:xfrm>
            <a:off x="0" y="128920"/>
            <a:ext cx="2976880" cy="385948"/>
          </a:xfrm>
          <a:prstGeom prst="rect">
            <a:avLst/>
          </a:prstGeom>
          <a:solidFill>
            <a:srgbClr val="DEEBF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dobe Arabic"/>
              <a:ea typeface="+mn-ea"/>
              <a:cs typeface="Adobe Arabic"/>
            </a:endParaRPr>
          </a:p>
        </p:txBody>
      </p:sp>
      <p:sp>
        <p:nvSpPr>
          <p:cNvPr id="15" name="TextBox 14">
            <a:extLst>
              <a:ext uri="{FF2B5EF4-FFF2-40B4-BE49-F238E27FC236}">
                <a16:creationId xmlns:a16="http://schemas.microsoft.com/office/drawing/2014/main" id="{F6ECE429-2D57-4B53-8E90-097C4BF41A4C}"/>
              </a:ext>
            </a:extLst>
          </p:cNvPr>
          <p:cNvSpPr txBox="1"/>
          <p:nvPr/>
        </p:nvSpPr>
        <p:spPr>
          <a:xfrm>
            <a:off x="0" y="147739"/>
            <a:ext cx="2976880" cy="348557"/>
          </a:xfrm>
          <a:prstGeom prst="rect">
            <a:avLst/>
          </a:prstGeom>
          <a:noFill/>
          <a:ln w="19050">
            <a:noFill/>
          </a:ln>
        </p:spPr>
        <p:txBody>
          <a:bodyPr wrap="square" rtlCol="0">
            <a:spAutoFit/>
          </a:bodyPr>
          <a:lstStyle/>
          <a:p>
            <a:pPr marL="0" marR="0" lvl="0" indent="0" algn="ctr" defTabSz="914400" eaLnBrk="1" fontAlgn="auto" latinLnBrk="0" hangingPunct="1">
              <a:lnSpc>
                <a:spcPct val="90000"/>
              </a:lnSpc>
              <a:spcBef>
                <a:spcPts val="1000"/>
              </a:spcBef>
              <a:spcAft>
                <a:spcPts val="0"/>
              </a:spcAft>
              <a:buClrTx/>
              <a:buSzTx/>
              <a:buFontTx/>
              <a:buNone/>
              <a:tabLst/>
              <a:defRPr/>
            </a:pPr>
            <a:r>
              <a:rPr kumimoji="0" lang="ar-LB" sz="1800" b="0" i="0" u="none" strike="noStrike" kern="0" cap="all" normalizeH="0" noProof="0" dirty="0">
                <a:ln>
                  <a:noFill/>
                </a:ln>
                <a:solidFill>
                  <a:srgbClr val="5B9BD5">
                    <a:lumMod val="50000"/>
                  </a:srgbClr>
                </a:solidFill>
                <a:effectLst/>
                <a:uLnTx/>
                <a:uFillTx/>
                <a:cs typeface="Adobe Arabic" panose="02040503050201020203" pitchFamily="18" charset="-78"/>
              </a:rPr>
              <a:t>الْفَهْمُ الْقِرائِيُّ</a:t>
            </a:r>
          </a:p>
        </p:txBody>
      </p:sp>
      <p:pic>
        <p:nvPicPr>
          <p:cNvPr id="3" name="Picture 2" descr="A picture containing calendar&#10;&#10;Description automatically generated">
            <a:extLst>
              <a:ext uri="{FF2B5EF4-FFF2-40B4-BE49-F238E27FC236}">
                <a16:creationId xmlns:a16="http://schemas.microsoft.com/office/drawing/2014/main" id="{8616430C-5967-41D9-9368-7BC9F36161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45852" y="2219077"/>
            <a:ext cx="4100295" cy="4089361"/>
          </a:xfrm>
          <a:prstGeom prst="rect">
            <a:avLst/>
          </a:prstGeom>
        </p:spPr>
      </p:pic>
      <p:sp>
        <p:nvSpPr>
          <p:cNvPr id="7" name="TextBox 6">
            <a:extLst>
              <a:ext uri="{FF2B5EF4-FFF2-40B4-BE49-F238E27FC236}">
                <a16:creationId xmlns:a16="http://schemas.microsoft.com/office/drawing/2014/main" id="{DBD1670E-FB68-433D-9CC9-0EDBBBA3F42F}"/>
              </a:ext>
            </a:extLst>
          </p:cNvPr>
          <p:cNvSpPr txBox="1"/>
          <p:nvPr/>
        </p:nvSpPr>
        <p:spPr>
          <a:xfrm>
            <a:off x="0" y="1359935"/>
            <a:ext cx="12192000" cy="640080"/>
          </a:xfrm>
          <a:prstGeom prst="rect">
            <a:avLst/>
          </a:prstGeom>
          <a:solidFill>
            <a:srgbClr val="658DCD">
              <a:alpha val="50196"/>
            </a:srgbClr>
          </a:solidFill>
          <a:ln w="19050">
            <a:noFill/>
          </a:ln>
        </p:spPr>
        <p:txBody>
          <a:bodyPr wrap="square">
            <a:spAutoFit/>
          </a:bodyPr>
          <a:lstStyle/>
          <a:p>
            <a:pPr marL="457200" marR="0" lvl="0" indent="0" algn="r" defTabSz="914400" rtl="1" eaLnBrk="1" fontAlgn="auto" latinLnBrk="0" hangingPunct="1">
              <a:lnSpc>
                <a:spcPct val="100000"/>
              </a:lnSpc>
              <a:spcBef>
                <a:spcPts val="0"/>
              </a:spcBef>
              <a:spcAft>
                <a:spcPts val="0"/>
              </a:spcAft>
              <a:buClr>
                <a:srgbClr val="5B9BD5">
                  <a:lumMod val="75000"/>
                </a:srgbClr>
              </a:buClr>
              <a:buSzPct val="90000"/>
              <a:buFontTx/>
              <a:buNone/>
              <a:tabLst/>
              <a:defRPr/>
            </a:pPr>
            <a:r>
              <a:rPr kumimoji="0" lang="ar-LB" sz="3600" b="0" i="0" u="none" strike="noStrike" kern="0" cap="all" spc="100" normalizeH="0" baseline="0" noProof="0" dirty="0">
                <a:ln>
                  <a:noFill/>
                </a:ln>
                <a:solidFill>
                  <a:prstClr val="black">
                    <a:lumMod val="65000"/>
                    <a:lumOff val="35000"/>
                  </a:prstClr>
                </a:solidFill>
                <a:effectLst/>
                <a:uLnTx/>
                <a:uFillTx/>
                <a:cs typeface="Adobe Arabic" panose="02040503050201020203" pitchFamily="18" charset="-78"/>
              </a:rPr>
              <a:t>أَقْرَأُ النَّصَّ وَأُجيبُ عَنِ الْأَسْئِلَةِ</a:t>
            </a:r>
            <a:r>
              <a:rPr lang="ar-LB" sz="3600" kern="0" cap="all" spc="100" dirty="0">
                <a:solidFill>
                  <a:prstClr val="black">
                    <a:lumMod val="65000"/>
                    <a:lumOff val="35000"/>
                  </a:prstClr>
                </a:solidFill>
                <a:cs typeface="Adobe Arabic" panose="02040503050201020203" pitchFamily="18" charset="-78"/>
              </a:rPr>
              <a:t>.</a:t>
            </a:r>
            <a:endParaRPr kumimoji="0" lang="ar-LB" sz="3600" b="0" i="0" u="none" strike="noStrike" kern="0" cap="none" spc="0" normalizeH="0" baseline="0" noProof="0" dirty="0">
              <a:ln>
                <a:noFill/>
              </a:ln>
              <a:solidFill>
                <a:prstClr val="black">
                  <a:lumMod val="65000"/>
                  <a:lumOff val="35000"/>
                </a:prstClr>
              </a:solidFill>
              <a:effectLst/>
              <a:uLnTx/>
              <a:uFillTx/>
              <a:cs typeface="Adobe Arabic" panose="02040503050201020203" pitchFamily="18" charset="-78"/>
            </a:endParaRPr>
          </a:p>
        </p:txBody>
      </p:sp>
      <p:sp>
        <p:nvSpPr>
          <p:cNvPr id="8" name="Content Placeholder 1">
            <a:extLst>
              <a:ext uri="{FF2B5EF4-FFF2-40B4-BE49-F238E27FC236}">
                <a16:creationId xmlns:a16="http://schemas.microsoft.com/office/drawing/2014/main" id="{02D86E4A-480E-461A-9F93-289FDB3EE27D}"/>
              </a:ext>
            </a:extLst>
          </p:cNvPr>
          <p:cNvSpPr txBox="1">
            <a:spLocks/>
          </p:cNvSpPr>
          <p:nvPr/>
        </p:nvSpPr>
        <p:spPr>
          <a:xfrm>
            <a:off x="0" y="723006"/>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0" eaLnBrk="1" latinLnBrk="0" hangingPunct="1">
              <a:lnSpc>
                <a:spcPct val="90000"/>
              </a:lnSpc>
              <a:spcBef>
                <a:spcPts val="1000"/>
              </a:spcBef>
              <a:buFont typeface="Arial" panose="020B0604020202020204" pitchFamily="34" charset="0"/>
              <a:buNone/>
              <a:defRPr lang="en-US" sz="3600" b="1" kern="120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ar-LB" sz="3600" b="1" i="0" u="none" strike="noStrike" kern="1200" cap="none" spc="0" normalizeH="0" baseline="0" noProof="0">
                <a:ln>
                  <a:noFill/>
                </a:ln>
                <a:solidFill>
                  <a:sysClr val="window" lastClr="FFFFFF"/>
                </a:solidFill>
                <a:effectLst/>
                <a:uLnTx/>
                <a:uFillTx/>
                <a:latin typeface="Adobe Arabic"/>
                <a:ea typeface="+mn-ea"/>
                <a:cs typeface="Adobe Arabic"/>
              </a:rPr>
              <a:t>	أَهْدافُ الدَّرْسِ</a:t>
            </a:r>
            <a:endParaRPr kumimoji="0" lang="ar-LB" sz="3600" b="1" i="0" u="none" strike="noStrike" kern="1200" cap="none" spc="0" normalizeH="0" baseline="0" noProof="0" dirty="0">
              <a:ln>
                <a:noFill/>
              </a:ln>
              <a:solidFill>
                <a:sysClr val="window" lastClr="FFFFFF"/>
              </a:solidFill>
              <a:effectLst/>
              <a:uLnTx/>
              <a:uFillTx/>
              <a:latin typeface="Adobe Arabic"/>
              <a:ea typeface="+mn-ea"/>
              <a:cs typeface="Adobe Arabic"/>
            </a:endParaRPr>
          </a:p>
        </p:txBody>
      </p:sp>
    </p:spTree>
    <p:custDataLst>
      <p:tags r:id="rId1"/>
    </p:custDataLst>
    <p:extLst>
      <p:ext uri="{BB962C8B-B14F-4D97-AF65-F5344CB8AC3E}">
        <p14:creationId xmlns:p14="http://schemas.microsoft.com/office/powerpoint/2010/main" val="1379624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A047B6-870F-4A56-AD5F-26CEDCE5B603}"/>
              </a:ext>
            </a:extLst>
          </p:cNvPr>
          <p:cNvSpPr txBox="1">
            <a:spLocks/>
          </p:cNvSpPr>
          <p:nvPr/>
        </p:nvSpPr>
        <p:spPr>
          <a:xfrm>
            <a:off x="604860" y="942474"/>
            <a:ext cx="10956758" cy="49730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 وَتَحَرَّكَ خَيالُ مَرْوانَ، فَراحَ يُلَمْلِمُ بِرِفْقٍ وَتَأَنٍّ، مِنْ هُنا وَرَقَةً غَريبَةً وَمِنْ هُناكَ زَهْرَةً بَرِّيَّةً زاهِيَةَ اللَّوْنِ... وَنَسِيَ نفْسَهُ وَهُوَ يَنْتَقي مِنْ أَكْوامِ الْأَوْراقِ الْأَجْمَلَ وَالْأَكْثَرَ نَدْرَةً، يَضُمُّها إِلى مَجْموعَتِهِ الْمُخْتارَةِ...</a:t>
            </a:r>
          </a:p>
        </p:txBody>
      </p:sp>
    </p:spTree>
    <p:custDataLst>
      <p:tags r:id="rId1"/>
    </p:custDataLst>
    <p:extLst>
      <p:ext uri="{BB962C8B-B14F-4D97-AF65-F5344CB8AC3E}">
        <p14:creationId xmlns:p14="http://schemas.microsoft.com/office/powerpoint/2010/main" val="396051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A047B6-870F-4A56-AD5F-26CEDCE5B603}"/>
              </a:ext>
            </a:extLst>
          </p:cNvPr>
          <p:cNvSpPr txBox="1">
            <a:spLocks/>
          </p:cNvSpPr>
          <p:nvPr/>
        </p:nvSpPr>
        <p:spPr>
          <a:xfrm>
            <a:off x="604860" y="942474"/>
            <a:ext cx="10956758" cy="49730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 في الْمَزْرَعَةِ أَنْهى الْإِخْوَةُ الْمُهِمَّةَ الْمَوْكولَةَ إِلَيْهِمْ، جَمَعوا الْأَوْراقَ الْخَريفِيَّةَ في أَكْوامٍ، ثُمَّ حَفَروا حُفَرًا عميقَةً دَفَنوا فيها الْأَوْراقَ، وَذَرّوا عَلَيْها التُّرابَ لِتُمْسِيَ بَعْدَ فَصْلِ الشِّتاءِ الْمُقْبِلِ، سَمادًا صالِحًا يُفْرَدُ عِنْدَ َمَغارِسِ النَّباتاتِ وَالْوُرودِ في الْحَديقَةِ...</a:t>
            </a:r>
          </a:p>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	أمّا مَرْوانُ فَقَدْ أَقْفَلَ بابَ غُرْفَتِهِ مِنَ الدّاخِلِ، وَأَخَذَ يَنْشُرُ أَوْراقَهُ عَلى الطّاوِلَةِ. غَرِقَ ساعاتٍ في تَنْسيقِها وَتَحْويلِها إِلى لَوْحاتٍ فنِّيَّةٍ مُتَجانِسَةِ الْأَشْكالِ وَالْأَلْوانِ.</a:t>
            </a:r>
          </a:p>
        </p:txBody>
      </p:sp>
    </p:spTree>
    <p:custDataLst>
      <p:tags r:id="rId1"/>
    </p:custDataLst>
    <p:extLst>
      <p:ext uri="{BB962C8B-B14F-4D97-AF65-F5344CB8AC3E}">
        <p14:creationId xmlns:p14="http://schemas.microsoft.com/office/powerpoint/2010/main" val="3079797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DA4D0B9E-5C62-4A90-A82B-09977601571A}"/>
              </a:ext>
            </a:extLst>
          </p:cNvPr>
          <p:cNvSpPr txBox="1">
            <a:spLocks/>
          </p:cNvSpPr>
          <p:nvPr/>
        </p:nvSpPr>
        <p:spPr>
          <a:xfrm>
            <a:off x="0" y="726457"/>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LB" dirty="0">
                <a:solidFill>
                  <a:sysClr val="window" lastClr="FFFFFF"/>
                </a:solidFill>
                <a:latin typeface="Adobe Arabic" panose="02040503050201020203" pitchFamily="18" charset="-78"/>
                <a:cs typeface="Adobe Arabic" panose="02040503050201020203" pitchFamily="18" charset="-78"/>
              </a:rPr>
              <a:t>ما الْخاطِرَةُ الَّتي لَمَعَتْ في رَأْسِ مَرْوانَ وَأَفْرَحَتْهُ؟ </a:t>
            </a:r>
          </a:p>
        </p:txBody>
      </p:sp>
      <p:sp>
        <p:nvSpPr>
          <p:cNvPr id="7" name="1ST ANSWER">
            <a:extLst>
              <a:ext uri="{FF2B5EF4-FFF2-40B4-BE49-F238E27FC236}">
                <a16:creationId xmlns:a16="http://schemas.microsoft.com/office/drawing/2014/main" id="{57B9A5F0-F519-4DF5-93DE-9BFD81FA4ADA}"/>
              </a:ext>
            </a:extLst>
          </p:cNvPr>
          <p:cNvSpPr txBox="1">
            <a:spLocks/>
          </p:cNvSpPr>
          <p:nvPr/>
        </p:nvSpPr>
        <p:spPr>
          <a:xfrm>
            <a:off x="613457" y="2841212"/>
            <a:ext cx="11566973"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dirty="0">
                <a:solidFill>
                  <a:prstClr val="black">
                    <a:lumMod val="65000"/>
                    <a:lumOff val="35000"/>
                  </a:prstClr>
                </a:solidFill>
                <a:latin typeface="Adobe Arabic" panose="02040503050201020203" pitchFamily="18" charset="-78"/>
                <a:cs typeface="Adobe Arabic" panose="02040503050201020203" pitchFamily="18" charset="-78"/>
              </a:rPr>
              <a:t>الْخاطِرَةُ الَّتي لَمَعَتْ في رَأْسِ مَرْوانَ وَأَفْرَحَتْهُ هِيَ فَرْزُ الْأَوْراقِ الْمُخْتَلِفَةِ لَوْنًا وَحَجْمًا .</a:t>
            </a:r>
          </a:p>
        </p:txBody>
      </p:sp>
      <p:sp>
        <p:nvSpPr>
          <p:cNvPr id="8" name="2ND ANSWER">
            <a:extLst>
              <a:ext uri="{FF2B5EF4-FFF2-40B4-BE49-F238E27FC236}">
                <a16:creationId xmlns:a16="http://schemas.microsoft.com/office/drawing/2014/main" id="{02E2DB6B-F6D3-4769-8570-1F27EBB8D0D5}"/>
              </a:ext>
            </a:extLst>
          </p:cNvPr>
          <p:cNvSpPr txBox="1">
            <a:spLocks/>
          </p:cNvSpPr>
          <p:nvPr/>
        </p:nvSpPr>
        <p:spPr>
          <a:xfrm>
            <a:off x="613458" y="1823065"/>
            <a:ext cx="11566972"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sz="3200" kern="0" spc="0" dirty="0">
                <a:solidFill>
                  <a:prstClr val="black">
                    <a:lumMod val="65000"/>
                    <a:lumOff val="35000"/>
                  </a:prstClr>
                </a:solidFill>
                <a:latin typeface="Adobe Arabic" panose="02040503050201020203" pitchFamily="18" charset="-78"/>
                <a:cs typeface="Adobe Arabic" panose="02040503050201020203" pitchFamily="18" charset="-78"/>
              </a:rPr>
              <a:t>الْخاطِرَةُ الَّتي لَمَعَتْ في رَأْسِ مَرْوانَ وَأَفْرَحَتْهُ هِيَ طَمْرُ الْأَوْراقِ لِتَصيرَ سَمادًا. </a:t>
            </a:r>
          </a:p>
        </p:txBody>
      </p:sp>
      <p:sp>
        <p:nvSpPr>
          <p:cNvPr id="11" name="3RD ANSWER">
            <a:extLst>
              <a:ext uri="{FF2B5EF4-FFF2-40B4-BE49-F238E27FC236}">
                <a16:creationId xmlns:a16="http://schemas.microsoft.com/office/drawing/2014/main" id="{9DEEA080-8EAF-4C66-9589-EEFA60BC0CED}"/>
              </a:ext>
            </a:extLst>
          </p:cNvPr>
          <p:cNvSpPr txBox="1">
            <a:spLocks/>
          </p:cNvSpPr>
          <p:nvPr/>
        </p:nvSpPr>
        <p:spPr>
          <a:xfrm>
            <a:off x="613458" y="3859358"/>
            <a:ext cx="11566971"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dirty="0">
                <a:solidFill>
                  <a:prstClr val="black">
                    <a:lumMod val="65000"/>
                    <a:lumOff val="35000"/>
                  </a:prstClr>
                </a:solidFill>
                <a:latin typeface="Adobe Arabic" panose="02040503050201020203" pitchFamily="18" charset="-78"/>
                <a:cs typeface="Adobe Arabic" panose="02040503050201020203" pitchFamily="18" charset="-78"/>
              </a:rPr>
              <a:t>الْخاطِرَةُ الَّتي لَمَعَتْ في رَأْسِ مَرْوانَ وَأَفْرَحَتْهُ هِيَ تَنْسيقُ الْأَوْراقِ وَابْتِكارُ لَوْحاتٍ فَنِّيَّةٍ منها. </a:t>
            </a:r>
          </a:p>
        </p:txBody>
      </p:sp>
      <p:pic>
        <p:nvPicPr>
          <p:cNvPr id="12" name="true">
            <a:extLst>
              <a:ext uri="{FF2B5EF4-FFF2-40B4-BE49-F238E27FC236}">
                <a16:creationId xmlns:a16="http://schemas.microsoft.com/office/drawing/2014/main" id="{6110E72F-A29A-4246-A180-030259ACDC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1459877" y="2818132"/>
            <a:ext cx="529811" cy="491280"/>
          </a:xfrm>
          <a:prstGeom prst="rect">
            <a:avLst/>
          </a:prstGeom>
        </p:spPr>
      </p:pic>
      <p:pic>
        <p:nvPicPr>
          <p:cNvPr id="13" name="x2">
            <a:extLst>
              <a:ext uri="{FF2B5EF4-FFF2-40B4-BE49-F238E27FC236}">
                <a16:creationId xmlns:a16="http://schemas.microsoft.com/office/drawing/2014/main" id="{A81C41D1-0D17-4034-BACB-729C52A3EAF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25181" y="1916862"/>
            <a:ext cx="438641" cy="516108"/>
          </a:xfrm>
          <a:prstGeom prst="rect">
            <a:avLst/>
          </a:prstGeom>
        </p:spPr>
      </p:pic>
      <p:pic>
        <p:nvPicPr>
          <p:cNvPr id="14"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3916768"/>
            <a:ext cx="438641" cy="516108"/>
          </a:xfrm>
          <a:prstGeom prst="rect">
            <a:avLst/>
          </a:prstGeom>
        </p:spPr>
      </p:pic>
      <p:sp>
        <p:nvSpPr>
          <p:cNvPr id="15" name="4th  ANSWER">
            <a:extLst>
              <a:ext uri="{FF2B5EF4-FFF2-40B4-BE49-F238E27FC236}">
                <a16:creationId xmlns:a16="http://schemas.microsoft.com/office/drawing/2014/main" id="{9DEEA080-8EAF-4C66-9589-EEFA60BC0CED}"/>
              </a:ext>
            </a:extLst>
          </p:cNvPr>
          <p:cNvSpPr txBox="1">
            <a:spLocks/>
          </p:cNvSpPr>
          <p:nvPr/>
        </p:nvSpPr>
        <p:spPr>
          <a:xfrm>
            <a:off x="613458" y="4877505"/>
            <a:ext cx="11566971"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200" cap="all" dirty="0">
                <a:solidFill>
                  <a:prstClr val="black">
                    <a:lumMod val="65000"/>
                    <a:lumOff val="35000"/>
                  </a:prstClr>
                </a:solidFill>
                <a:latin typeface="Adobe Arabic" panose="02040503050201020203" pitchFamily="18" charset="-78"/>
                <a:cs typeface="Adobe Arabic" panose="02040503050201020203" pitchFamily="18" charset="-78"/>
              </a:rPr>
              <a:t>الْخاطِرَةُ الَّتي لَمَعَتْ في رَأْسِ مَرْوانَ وَأَفْرَحَتْهُ هِيَ اخْتيارُ الْأَوْراقِ الْبُرْتُقالِيَّةِ والْبُنِّيَّةِ وَتَجْفيفِها. </a:t>
            </a:r>
          </a:p>
        </p:txBody>
      </p:sp>
      <p:pic>
        <p:nvPicPr>
          <p:cNvPr id="16" name="x2">
            <a:extLst>
              <a:ext uri="{FF2B5EF4-FFF2-40B4-BE49-F238E27FC236}">
                <a16:creationId xmlns:a16="http://schemas.microsoft.com/office/drawing/2014/main" id="{82601AFB-8381-4347-B1F6-9C4273B5E9B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spTree>
    <p:custDataLst>
      <p:tags r:id="rId1"/>
    </p:custDataLst>
    <p:extLst>
      <p:ext uri="{BB962C8B-B14F-4D97-AF65-F5344CB8AC3E}">
        <p14:creationId xmlns:p14="http://schemas.microsoft.com/office/powerpoint/2010/main" val="2022423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2"/>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1"/>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4" restart="whenNotActive" fill="hold" evtFilter="cancelBubble" nodeType="interactiveSeq">
                <p:stCondLst>
                  <p:cond evt="onClick" delay="0">
                    <p:tgtEl>
                      <p:spTgt spid="8"/>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39" restart="whenNotActive" fill="hold" evtFilter="cancelBubble" nodeType="interactiveSeq">
                <p:stCondLst>
                  <p:cond evt="onClick" delay="0">
                    <p:tgtEl>
                      <p:spTgt spid="7"/>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7">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46" restart="whenNotActive" fill="hold" evtFilter="cancelBubble" nodeType="interactiveSeq">
                <p:stCondLst>
                  <p:cond evt="onClick" delay="0">
                    <p:tgtEl>
                      <p:spTgt spid="15"/>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7" grpId="0" build="p"/>
      <p:bldP spid="7" grpId="1" build="allAtOnce"/>
      <p:bldP spid="8" grpId="0" build="p"/>
      <p:bldP spid="11" grpId="0" build="p"/>
      <p:bldP spid="1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C8A047B6-870F-4A56-AD5F-26CEDCE5B603}"/>
              </a:ext>
            </a:extLst>
          </p:cNvPr>
          <p:cNvSpPr txBox="1">
            <a:spLocks/>
          </p:cNvSpPr>
          <p:nvPr/>
        </p:nvSpPr>
        <p:spPr>
          <a:xfrm>
            <a:off x="625642" y="698634"/>
            <a:ext cx="10956758" cy="49730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في أَثْناءِ عَمَلِهِ كانَ بَيْنَ الْحينِ وَالْحينِ يُرَنْدِحُ: </a:t>
            </a:r>
          </a:p>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تَناثَري   تَناثَري</a:t>
            </a:r>
            <a:r>
              <a:rPr lang="en-US" sz="3600" cap="all" spc="100" dirty="0">
                <a:solidFill>
                  <a:schemeClr val="tx1">
                    <a:lumMod val="65000"/>
                    <a:lumOff val="35000"/>
                  </a:schemeClr>
                </a:solidFill>
                <a:latin typeface="Adobe Arabic" panose="02040503050201090203" pitchFamily="18" charset="-78"/>
                <a:cs typeface="Adobe Arabic" panose="02040503050201090203" pitchFamily="18" charset="-78"/>
              </a:rPr>
              <a:t>			</a:t>
            </a: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يا بَهْجَةَ النَّظَرِ</a:t>
            </a:r>
          </a:p>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يا مَرْقَصَ الشَّمْسِ</a:t>
            </a:r>
            <a:r>
              <a:rPr lang="en-US" sz="3600" cap="all" spc="100" dirty="0">
                <a:solidFill>
                  <a:schemeClr val="tx1">
                    <a:lumMod val="65000"/>
                    <a:lumOff val="35000"/>
                  </a:schemeClr>
                </a:solidFill>
                <a:latin typeface="Adobe Arabic" panose="02040503050201090203" pitchFamily="18" charset="-78"/>
                <a:cs typeface="Adobe Arabic" panose="02040503050201090203" pitchFamily="18" charset="-78"/>
              </a:rPr>
              <a:t>			</a:t>
            </a: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وَيا أُرْجوحَةَ الْقَمَرِ</a:t>
            </a:r>
          </a:p>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a:t>
            </a:r>
            <a:r>
              <a:rPr lang="en-US" sz="3600" cap="all" spc="100" dirty="0">
                <a:solidFill>
                  <a:schemeClr val="tx1">
                    <a:lumMod val="65000"/>
                    <a:lumOff val="35000"/>
                  </a:schemeClr>
                </a:solidFill>
                <a:latin typeface="Adobe Arabic" panose="02040503050201090203" pitchFamily="18" charset="-78"/>
                <a:cs typeface="Adobe Arabic" panose="02040503050201090203" pitchFamily="18" charset="-78"/>
              </a:rPr>
              <a:t> </a:t>
            </a: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وَيَتَوَقَّفُ لَحْظَةً يَتَأَمَّلُ نَتائِجَ عَمَلِهِ... حَتّى إِذا راقَهُ الْعَمَلُ وَرَضِيَ عَنْهُ عادَ يُرَنْدِحُ مِنْ جَديدٍ:</a:t>
            </a:r>
          </a:p>
          <a:p>
            <a:pPr marL="0" lvl="1" indent="457200" algn="just"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تَناثَري   تَناثَري</a:t>
            </a:r>
            <a:r>
              <a:rPr lang="en-US" sz="3600" cap="all" spc="100" dirty="0">
                <a:solidFill>
                  <a:schemeClr val="tx1">
                    <a:lumMod val="65000"/>
                    <a:lumOff val="35000"/>
                  </a:schemeClr>
                </a:solidFill>
                <a:latin typeface="Adobe Arabic" panose="02040503050201090203" pitchFamily="18" charset="-78"/>
                <a:cs typeface="Adobe Arabic" panose="02040503050201090203" pitchFamily="18" charset="-78"/>
              </a:rPr>
              <a:t>			</a:t>
            </a: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يا بَهْجَةَ النَّظَرِ</a:t>
            </a:r>
          </a:p>
        </p:txBody>
      </p:sp>
    </p:spTree>
    <p:custDataLst>
      <p:tags r:id="rId1"/>
    </p:custDataLst>
    <p:extLst>
      <p:ext uri="{BB962C8B-B14F-4D97-AF65-F5344CB8AC3E}">
        <p14:creationId xmlns:p14="http://schemas.microsoft.com/office/powerpoint/2010/main" val="726617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C4A8108B-D6BB-4CD6-85EE-CAC954745BFB}"/>
              </a:ext>
            </a:extLst>
          </p:cNvPr>
          <p:cNvCxnSpPr>
            <a:cxnSpLocks/>
            <a:stCxn id="27" idx="6"/>
            <a:endCxn id="31" idx="2"/>
          </p:cNvCxnSpPr>
          <p:nvPr/>
        </p:nvCxnSpPr>
        <p:spPr>
          <a:xfrm flipV="1">
            <a:off x="4677843" y="3306994"/>
            <a:ext cx="2784750" cy="1173813"/>
          </a:xfrm>
          <a:prstGeom prst="line">
            <a:avLst/>
          </a:prstGeom>
          <a:noFill/>
          <a:ln w="38100" cap="flat" cmpd="sng" algn="ctr">
            <a:solidFill>
              <a:srgbClr val="74C274"/>
            </a:solidFill>
            <a:prstDash val="solid"/>
            <a:miter lim="800000"/>
          </a:ln>
          <a:effectLst>
            <a:glow rad="63500">
              <a:srgbClr val="70AD47">
                <a:satMod val="175000"/>
                <a:alpha val="40000"/>
              </a:srgbClr>
            </a:glow>
          </a:effectLst>
        </p:spPr>
      </p:cxnSp>
      <p:cxnSp>
        <p:nvCxnSpPr>
          <p:cNvPr id="12" name="Straight Connector 11">
            <a:extLst>
              <a:ext uri="{FF2B5EF4-FFF2-40B4-BE49-F238E27FC236}">
                <a16:creationId xmlns:a16="http://schemas.microsoft.com/office/drawing/2014/main" id="{EFA55129-9F4C-474D-A3CB-261DDAA04D22}"/>
              </a:ext>
            </a:extLst>
          </p:cNvPr>
          <p:cNvCxnSpPr>
            <a:cxnSpLocks/>
            <a:stCxn id="26" idx="6"/>
            <a:endCxn id="33" idx="2"/>
          </p:cNvCxnSpPr>
          <p:nvPr/>
        </p:nvCxnSpPr>
        <p:spPr>
          <a:xfrm>
            <a:off x="4677843" y="3306994"/>
            <a:ext cx="2784750" cy="2347626"/>
          </a:xfrm>
          <a:prstGeom prst="line">
            <a:avLst/>
          </a:prstGeom>
          <a:noFill/>
          <a:ln w="38100" cap="flat" cmpd="sng" algn="ctr">
            <a:solidFill>
              <a:srgbClr val="74C274"/>
            </a:solidFill>
            <a:prstDash val="solid"/>
            <a:miter lim="800000"/>
          </a:ln>
          <a:effectLst>
            <a:glow rad="63500">
              <a:srgbClr val="70AD47">
                <a:satMod val="175000"/>
                <a:alpha val="40000"/>
              </a:srgbClr>
            </a:glow>
          </a:effectLst>
        </p:spPr>
      </p:cxnSp>
      <p:cxnSp>
        <p:nvCxnSpPr>
          <p:cNvPr id="13" name="Straight Connector 12">
            <a:extLst>
              <a:ext uri="{FF2B5EF4-FFF2-40B4-BE49-F238E27FC236}">
                <a16:creationId xmlns:a16="http://schemas.microsoft.com/office/drawing/2014/main" id="{59608282-15EA-4D6A-ACA6-9D3A08F5B769}"/>
              </a:ext>
            </a:extLst>
          </p:cNvPr>
          <p:cNvCxnSpPr>
            <a:cxnSpLocks/>
            <a:stCxn id="28" idx="6"/>
            <a:endCxn id="30" idx="2"/>
          </p:cNvCxnSpPr>
          <p:nvPr/>
        </p:nvCxnSpPr>
        <p:spPr>
          <a:xfrm flipV="1">
            <a:off x="4677843" y="2133181"/>
            <a:ext cx="2784750" cy="3521439"/>
          </a:xfrm>
          <a:prstGeom prst="line">
            <a:avLst/>
          </a:prstGeom>
          <a:noFill/>
          <a:ln w="38100" cap="flat" cmpd="sng" algn="ctr">
            <a:solidFill>
              <a:srgbClr val="74C274"/>
            </a:solidFill>
            <a:prstDash val="solid"/>
            <a:miter lim="800000"/>
          </a:ln>
          <a:effectLst>
            <a:glow rad="63500">
              <a:srgbClr val="70AD47">
                <a:satMod val="175000"/>
                <a:alpha val="40000"/>
              </a:srgbClr>
            </a:glow>
          </a:effectLst>
        </p:spPr>
      </p:cxnSp>
      <p:cxnSp>
        <p:nvCxnSpPr>
          <p:cNvPr id="14" name="Straight Connector 13">
            <a:extLst>
              <a:ext uri="{FF2B5EF4-FFF2-40B4-BE49-F238E27FC236}">
                <a16:creationId xmlns:a16="http://schemas.microsoft.com/office/drawing/2014/main" id="{2F307FFF-124F-48BD-9E9E-DDADCA2A7F16}"/>
              </a:ext>
            </a:extLst>
          </p:cNvPr>
          <p:cNvCxnSpPr>
            <a:cxnSpLocks/>
            <a:stCxn id="25" idx="6"/>
            <a:endCxn id="32" idx="2"/>
          </p:cNvCxnSpPr>
          <p:nvPr/>
        </p:nvCxnSpPr>
        <p:spPr>
          <a:xfrm>
            <a:off x="4677843" y="2133181"/>
            <a:ext cx="2784750" cy="2347626"/>
          </a:xfrm>
          <a:prstGeom prst="line">
            <a:avLst/>
          </a:prstGeom>
          <a:noFill/>
          <a:ln w="38100" cap="flat" cmpd="sng" algn="ctr">
            <a:solidFill>
              <a:srgbClr val="74C274"/>
            </a:solidFill>
            <a:prstDash val="solid"/>
            <a:miter lim="800000"/>
          </a:ln>
          <a:effectLst>
            <a:glow rad="63500">
              <a:srgbClr val="70AD47">
                <a:satMod val="175000"/>
                <a:alpha val="40000"/>
              </a:srgbClr>
            </a:glow>
          </a:effectLst>
        </p:spPr>
      </p:cxnSp>
      <p:sp>
        <p:nvSpPr>
          <p:cNvPr id="15" name="Content Placeholder 2">
            <a:extLst>
              <a:ext uri="{FF2B5EF4-FFF2-40B4-BE49-F238E27FC236}">
                <a16:creationId xmlns:a16="http://schemas.microsoft.com/office/drawing/2014/main" id="{0CAD4745-329A-45E8-86E1-479A63CFF4EA}"/>
              </a:ext>
            </a:extLst>
          </p:cNvPr>
          <p:cNvSpPr txBox="1">
            <a:spLocks/>
          </p:cNvSpPr>
          <p:nvPr/>
        </p:nvSpPr>
        <p:spPr>
          <a:xfrm>
            <a:off x="0" y="732150"/>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LB" dirty="0">
                <a:solidFill>
                  <a:sysClr val="window" lastClr="FFFFFF"/>
                </a:solidFill>
                <a:latin typeface="Adobe Arabic" panose="02040503050201020203" pitchFamily="18" charset="-78"/>
                <a:cs typeface="Adobe Arabic" panose="02040503050201020203" pitchFamily="18" charset="-78"/>
              </a:rPr>
              <a:t>أرْبُطُ بَيْنَ الْعِبارَةِ في الْعمودِ الأوَّلِ ومُرادِفِها في الْعمودِ الثّاني. </a:t>
            </a:r>
          </a:p>
        </p:txBody>
      </p:sp>
      <p:sp>
        <p:nvSpPr>
          <p:cNvPr id="16" name="Rectangle 15">
            <a:extLst>
              <a:ext uri="{FF2B5EF4-FFF2-40B4-BE49-F238E27FC236}">
                <a16:creationId xmlns:a16="http://schemas.microsoft.com/office/drawing/2014/main" id="{107E5F22-A1D7-4AC9-92FC-4A4760796DA9}"/>
              </a:ext>
            </a:extLst>
          </p:cNvPr>
          <p:cNvSpPr/>
          <p:nvPr/>
        </p:nvSpPr>
        <p:spPr>
          <a:xfrm>
            <a:off x="1565750" y="1653435"/>
            <a:ext cx="2743200" cy="1005840"/>
          </a:xfrm>
          <a:prstGeom prst="rect">
            <a:avLst/>
          </a:prstGeom>
          <a:noFill/>
          <a:ln w="12700" cap="flat" cmpd="sng" algn="ctr">
            <a:noFill/>
            <a:prstDash val="solid"/>
            <a:miter lim="800000"/>
          </a:ln>
          <a:effectLst/>
        </p:spPr>
        <p:txBody>
          <a:bodyPr rtlCol="0" anchor="ctr"/>
          <a:lstStyle/>
          <a:p>
            <a:pPr lvl="0" algn="ctr" rtl="1"/>
            <a:r>
              <a:rPr lang="ar-LB" altLang="en-US" sz="3600" kern="0" dirty="0">
                <a:solidFill>
                  <a:prstClr val="black">
                    <a:lumMod val="65000"/>
                    <a:lumOff val="35000"/>
                  </a:prstClr>
                </a:solidFill>
                <a:latin typeface="Adobe Arabic" panose="02040503050201020203" pitchFamily="18" charset="-78"/>
                <a:cs typeface="Adobe Arabic" panose="02040503050201020203" pitchFamily="18" charset="-78"/>
              </a:rPr>
              <a:t>أَغْضَبَ أخاهَ.</a:t>
            </a:r>
          </a:p>
        </p:txBody>
      </p:sp>
      <p:sp>
        <p:nvSpPr>
          <p:cNvPr id="17" name="Rectangle 16">
            <a:extLst>
              <a:ext uri="{FF2B5EF4-FFF2-40B4-BE49-F238E27FC236}">
                <a16:creationId xmlns:a16="http://schemas.microsoft.com/office/drawing/2014/main" id="{3819EDD7-5A8D-499D-A9CE-71677F231E3C}"/>
              </a:ext>
            </a:extLst>
          </p:cNvPr>
          <p:cNvSpPr/>
          <p:nvPr/>
        </p:nvSpPr>
        <p:spPr>
          <a:xfrm>
            <a:off x="1565750" y="2819523"/>
            <a:ext cx="2743200" cy="1005840"/>
          </a:xfrm>
          <a:prstGeom prst="rect">
            <a:avLst/>
          </a:prstGeom>
          <a:noFill/>
          <a:ln w="12700" cap="flat" cmpd="sng" algn="ctr">
            <a:noFill/>
            <a:prstDash val="solid"/>
            <a:miter lim="800000"/>
          </a:ln>
          <a:effectLst/>
        </p:spPr>
        <p:txBody>
          <a:bodyPr rtlCol="0" anchor="ctr"/>
          <a:lstStyle/>
          <a:p>
            <a:pPr lvl="0" algn="ctr"/>
            <a:r>
              <a:rPr lang="ar-LB" altLang="en-US" sz="3600" kern="0" dirty="0">
                <a:solidFill>
                  <a:prstClr val="black">
                    <a:lumMod val="65000"/>
                    <a:lumOff val="35000"/>
                  </a:prstClr>
                </a:solidFill>
                <a:latin typeface="Adobe Arabic" panose="02040503050201020203" pitchFamily="18" charset="-78"/>
                <a:cs typeface="Adobe Arabic" panose="02040503050201020203" pitchFamily="18" charset="-78"/>
              </a:rPr>
              <a:t>نَثَروا فَوْقَها التُّرابَ.</a:t>
            </a:r>
          </a:p>
        </p:txBody>
      </p:sp>
      <p:sp>
        <p:nvSpPr>
          <p:cNvPr id="18" name="Rectangle 17">
            <a:extLst>
              <a:ext uri="{FF2B5EF4-FFF2-40B4-BE49-F238E27FC236}">
                <a16:creationId xmlns:a16="http://schemas.microsoft.com/office/drawing/2014/main" id="{D049A2E9-A29D-4C16-BC10-31D03ABA917C}"/>
              </a:ext>
            </a:extLst>
          </p:cNvPr>
          <p:cNvSpPr/>
          <p:nvPr/>
        </p:nvSpPr>
        <p:spPr>
          <a:xfrm>
            <a:off x="1565750" y="3985611"/>
            <a:ext cx="2743200" cy="1005840"/>
          </a:xfrm>
          <a:prstGeom prst="rect">
            <a:avLst/>
          </a:prstGeom>
          <a:noFill/>
          <a:ln w="12700" cap="flat" cmpd="sng" algn="ctr">
            <a:noFill/>
            <a:prstDash val="solid"/>
            <a:miter lim="800000"/>
          </a:ln>
          <a:effectLst/>
        </p:spPr>
        <p:txBody>
          <a:bodyPr rtlCol="0" anchor="ctr"/>
          <a:lstStyle/>
          <a:p>
            <a:pPr lvl="0" algn="ctr" rtl="1"/>
            <a:r>
              <a:rPr lang="ar-LB" altLang="en-US" sz="3600" kern="0" dirty="0">
                <a:solidFill>
                  <a:prstClr val="black">
                    <a:lumMod val="65000"/>
                    <a:lumOff val="35000"/>
                  </a:prstClr>
                </a:solidFill>
                <a:latin typeface="Adobe Arabic" panose="02040503050201020203" pitchFamily="18" charset="-78"/>
                <a:cs typeface="Adobe Arabic" panose="02040503050201020203" pitchFamily="18" charset="-78"/>
              </a:rPr>
              <a:t> أَعْجَبَتْهُ الفكرةُ.</a:t>
            </a:r>
          </a:p>
        </p:txBody>
      </p:sp>
      <p:sp>
        <p:nvSpPr>
          <p:cNvPr id="19" name="Rectangle 18">
            <a:extLst>
              <a:ext uri="{FF2B5EF4-FFF2-40B4-BE49-F238E27FC236}">
                <a16:creationId xmlns:a16="http://schemas.microsoft.com/office/drawing/2014/main" id="{BA02AC15-6CA8-4A23-B196-AB933A925CC8}"/>
              </a:ext>
            </a:extLst>
          </p:cNvPr>
          <p:cNvSpPr/>
          <p:nvPr/>
        </p:nvSpPr>
        <p:spPr>
          <a:xfrm>
            <a:off x="1565750" y="5151700"/>
            <a:ext cx="2743200" cy="1005840"/>
          </a:xfrm>
          <a:prstGeom prst="rect">
            <a:avLst/>
          </a:prstGeom>
          <a:noFill/>
          <a:ln w="12700" cap="flat" cmpd="sng" algn="ctr">
            <a:noFill/>
            <a:prstDash val="solid"/>
            <a:miter lim="800000"/>
          </a:ln>
          <a:effectLst/>
        </p:spPr>
        <p:txBody>
          <a:bodyPr rtlCol="0" anchor="ctr"/>
          <a:lstStyle/>
          <a:p>
            <a:pPr lvl="0" algn="ctr" rtl="1"/>
            <a:r>
              <a:rPr lang="ar-LB" altLang="en-US" sz="3600" kern="0" dirty="0">
                <a:solidFill>
                  <a:prstClr val="black">
                    <a:lumMod val="65000"/>
                    <a:lumOff val="35000"/>
                  </a:prstClr>
                </a:solidFill>
                <a:latin typeface="Adobe Arabic" panose="02040503050201020203" pitchFamily="18" charset="-78"/>
                <a:cs typeface="Adobe Arabic" panose="02040503050201020203" pitchFamily="18" charset="-78"/>
              </a:rPr>
              <a:t>خُبِّئَ في التُّرابِ.</a:t>
            </a:r>
          </a:p>
        </p:txBody>
      </p:sp>
      <p:sp>
        <p:nvSpPr>
          <p:cNvPr id="20" name="Rectangle 19">
            <a:extLst>
              <a:ext uri="{FF2B5EF4-FFF2-40B4-BE49-F238E27FC236}">
                <a16:creationId xmlns:a16="http://schemas.microsoft.com/office/drawing/2014/main" id="{CDAB0636-44DB-429A-B5F1-AFF2DD4C0F15}"/>
              </a:ext>
            </a:extLst>
          </p:cNvPr>
          <p:cNvSpPr/>
          <p:nvPr/>
        </p:nvSpPr>
        <p:spPr>
          <a:xfrm>
            <a:off x="7883050" y="1630261"/>
            <a:ext cx="2743200" cy="1005840"/>
          </a:xfrm>
          <a:prstGeom prst="rect">
            <a:avLst/>
          </a:prstGeom>
          <a:noFill/>
          <a:ln w="12700" cap="flat" cmpd="sng" algn="ctr">
            <a:noFill/>
            <a:prstDash val="solid"/>
            <a:miter lim="800000"/>
          </a:ln>
          <a:effectLst/>
        </p:spPr>
        <p:txBody>
          <a:bodyPr rtlCol="0" anchor="ctr"/>
          <a:lstStyle/>
          <a:p>
            <a:pPr lvl="0" algn="ctr" rtl="1"/>
            <a:r>
              <a:rPr lang="ar-LB" altLang="en-US" sz="3600" kern="0" dirty="0">
                <a:solidFill>
                  <a:prstClr val="black">
                    <a:lumMod val="65000"/>
                    <a:lumOff val="35000"/>
                  </a:prstClr>
                </a:solidFill>
                <a:latin typeface="Adobe Arabic" panose="02040503050201020203" pitchFamily="18" charset="-78"/>
                <a:cs typeface="Adobe Arabic" panose="02040503050201020203" pitchFamily="18" charset="-78"/>
              </a:rPr>
              <a:t> طُمِرَ في الْأَرْضِ.</a:t>
            </a:r>
          </a:p>
        </p:txBody>
      </p:sp>
      <p:sp>
        <p:nvSpPr>
          <p:cNvPr id="21" name="Rectangle 20">
            <a:extLst>
              <a:ext uri="{FF2B5EF4-FFF2-40B4-BE49-F238E27FC236}">
                <a16:creationId xmlns:a16="http://schemas.microsoft.com/office/drawing/2014/main" id="{92D02378-BF4E-43BF-B380-D15F083CB15E}"/>
              </a:ext>
            </a:extLst>
          </p:cNvPr>
          <p:cNvSpPr/>
          <p:nvPr/>
        </p:nvSpPr>
        <p:spPr>
          <a:xfrm>
            <a:off x="7883050" y="2796349"/>
            <a:ext cx="2743200" cy="1005840"/>
          </a:xfrm>
          <a:prstGeom prst="rect">
            <a:avLst/>
          </a:prstGeom>
          <a:noFill/>
          <a:ln w="12700" cap="flat" cmpd="sng" algn="ctr">
            <a:noFill/>
            <a:prstDash val="solid"/>
            <a:miter lim="800000"/>
          </a:ln>
          <a:effectLst/>
        </p:spPr>
        <p:txBody>
          <a:bodyPr rtlCol="0" anchor="ctr"/>
          <a:lstStyle/>
          <a:p>
            <a:pPr lvl="0" algn="ctr" rtl="1"/>
            <a:r>
              <a:rPr lang="ar-LB" altLang="en-US" sz="3600" kern="0" dirty="0">
                <a:solidFill>
                  <a:prstClr val="black">
                    <a:lumMod val="65000"/>
                    <a:lumOff val="35000"/>
                  </a:prstClr>
                </a:solidFill>
                <a:latin typeface="Adobe Arabic" panose="02040503050201020203" pitchFamily="18" charset="-78"/>
                <a:cs typeface="Adobe Arabic" panose="02040503050201020203" pitchFamily="18" charset="-78"/>
              </a:rPr>
              <a:t> راقَتْهُ الْفِكْرَةُ.</a:t>
            </a:r>
          </a:p>
        </p:txBody>
      </p:sp>
      <p:sp>
        <p:nvSpPr>
          <p:cNvPr id="22" name="Rectangle 21">
            <a:extLst>
              <a:ext uri="{FF2B5EF4-FFF2-40B4-BE49-F238E27FC236}">
                <a16:creationId xmlns:a16="http://schemas.microsoft.com/office/drawing/2014/main" id="{A2D42D18-C972-4657-B711-49F7F4D3DD5F}"/>
              </a:ext>
            </a:extLst>
          </p:cNvPr>
          <p:cNvSpPr/>
          <p:nvPr/>
        </p:nvSpPr>
        <p:spPr>
          <a:xfrm>
            <a:off x="7883050" y="3962437"/>
            <a:ext cx="2743200" cy="1005840"/>
          </a:xfrm>
          <a:prstGeom prst="rect">
            <a:avLst/>
          </a:prstGeom>
          <a:noFill/>
          <a:ln w="12700" cap="flat" cmpd="sng" algn="ctr">
            <a:noFill/>
            <a:prstDash val="solid"/>
            <a:miter lim="800000"/>
          </a:ln>
          <a:effectLst/>
        </p:spPr>
        <p:txBody>
          <a:bodyPr rtlCol="0" anchor="ctr"/>
          <a:lstStyle/>
          <a:p>
            <a:pPr lvl="0" algn="ctr" rtl="1"/>
            <a:r>
              <a:rPr lang="ar-LB" altLang="en-US" sz="3600" kern="0" dirty="0">
                <a:solidFill>
                  <a:prstClr val="black">
                    <a:lumMod val="65000"/>
                    <a:lumOff val="35000"/>
                  </a:prstClr>
                </a:solidFill>
                <a:latin typeface="Adobe Arabic" panose="02040503050201020203" pitchFamily="18" charset="-78"/>
                <a:cs typeface="Adobe Arabic" panose="02040503050201020203" pitchFamily="18" charset="-78"/>
              </a:rPr>
              <a:t>أَغاظَ أَخاهُ.</a:t>
            </a:r>
          </a:p>
        </p:txBody>
      </p:sp>
      <p:sp>
        <p:nvSpPr>
          <p:cNvPr id="23" name="Rectangle 22">
            <a:extLst>
              <a:ext uri="{FF2B5EF4-FFF2-40B4-BE49-F238E27FC236}">
                <a16:creationId xmlns:a16="http://schemas.microsoft.com/office/drawing/2014/main" id="{B81B105B-9272-40B2-A1F4-1F1D12E952C6}"/>
              </a:ext>
            </a:extLst>
          </p:cNvPr>
          <p:cNvSpPr/>
          <p:nvPr/>
        </p:nvSpPr>
        <p:spPr>
          <a:xfrm>
            <a:off x="7883050" y="5128526"/>
            <a:ext cx="2743200" cy="1005840"/>
          </a:xfrm>
          <a:prstGeom prst="rect">
            <a:avLst/>
          </a:prstGeom>
          <a:noFill/>
          <a:ln w="12700" cap="flat" cmpd="sng" algn="ctr">
            <a:noFill/>
            <a:prstDash val="solid"/>
            <a:miter lim="800000"/>
          </a:ln>
          <a:effectLst/>
        </p:spPr>
        <p:txBody>
          <a:bodyPr rtlCol="0" anchor="ctr"/>
          <a:lstStyle/>
          <a:p>
            <a:pPr lvl="0" algn="ctr" rtl="1"/>
            <a:r>
              <a:rPr lang="ar-LB" altLang="en-US" sz="3600" kern="0" dirty="0">
                <a:solidFill>
                  <a:prstClr val="black">
                    <a:lumMod val="65000"/>
                    <a:lumOff val="35000"/>
                  </a:prstClr>
                </a:solidFill>
                <a:latin typeface="Adobe Arabic" panose="02040503050201020203" pitchFamily="18" charset="-78"/>
                <a:cs typeface="Adobe Arabic" panose="02040503050201020203" pitchFamily="18" charset="-78"/>
              </a:rPr>
              <a:t> ذَرّوا عَلَيْها التُّرابَ.</a:t>
            </a:r>
          </a:p>
        </p:txBody>
      </p:sp>
      <p:grpSp>
        <p:nvGrpSpPr>
          <p:cNvPr id="24" name="Group 23">
            <a:extLst>
              <a:ext uri="{FF2B5EF4-FFF2-40B4-BE49-F238E27FC236}">
                <a16:creationId xmlns:a16="http://schemas.microsoft.com/office/drawing/2014/main" id="{16C8FF8C-5765-4BAC-879F-DC7BCAEE26D0}"/>
              </a:ext>
            </a:extLst>
          </p:cNvPr>
          <p:cNvGrpSpPr/>
          <p:nvPr/>
        </p:nvGrpSpPr>
        <p:grpSpPr>
          <a:xfrm>
            <a:off x="4403523" y="1996021"/>
            <a:ext cx="274320" cy="3795759"/>
            <a:chOff x="4403523" y="1996021"/>
            <a:chExt cx="274320" cy="3795759"/>
          </a:xfrm>
          <a:solidFill>
            <a:srgbClr val="658DCD"/>
          </a:solidFill>
        </p:grpSpPr>
        <p:sp>
          <p:nvSpPr>
            <p:cNvPr id="25" name="Oval 24">
              <a:extLst>
                <a:ext uri="{FF2B5EF4-FFF2-40B4-BE49-F238E27FC236}">
                  <a16:creationId xmlns:a16="http://schemas.microsoft.com/office/drawing/2014/main" id="{0CA9396B-CD9C-496C-8E5D-767946ED1C13}"/>
                </a:ext>
              </a:extLst>
            </p:cNvPr>
            <p:cNvSpPr/>
            <p:nvPr/>
          </p:nvSpPr>
          <p:spPr>
            <a:xfrm>
              <a:off x="4403523" y="1996021"/>
              <a:ext cx="274320" cy="274320"/>
            </a:xfrm>
            <a:prstGeom prst="ellipse">
              <a:avLst/>
            </a:prstGeom>
            <a:grpFill/>
            <a:ln w="12700" cap="flat" cmpd="sng" algn="ctr">
              <a:solidFill>
                <a:srgbClr val="658DC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prstClr val="white"/>
                </a:solidFill>
                <a:effectLst/>
                <a:uLnTx/>
                <a:uFillTx/>
                <a:latin typeface="Adobe Arabic"/>
                <a:ea typeface="+mn-ea"/>
                <a:cs typeface="Adobe Arabic"/>
              </a:endParaRPr>
            </a:p>
          </p:txBody>
        </p:sp>
        <p:sp>
          <p:nvSpPr>
            <p:cNvPr id="26" name="Oval 25">
              <a:extLst>
                <a:ext uri="{FF2B5EF4-FFF2-40B4-BE49-F238E27FC236}">
                  <a16:creationId xmlns:a16="http://schemas.microsoft.com/office/drawing/2014/main" id="{04B50E99-8A51-4C83-85AD-8B75F8D4CFAD}"/>
                </a:ext>
              </a:extLst>
            </p:cNvPr>
            <p:cNvSpPr/>
            <p:nvPr/>
          </p:nvSpPr>
          <p:spPr>
            <a:xfrm>
              <a:off x="4403523" y="3169834"/>
              <a:ext cx="274320" cy="274320"/>
            </a:xfrm>
            <a:prstGeom prst="ellipse">
              <a:avLst/>
            </a:prstGeom>
            <a:grpFill/>
            <a:ln w="12700" cap="flat" cmpd="sng" algn="ctr">
              <a:solidFill>
                <a:srgbClr val="658DC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prstClr val="white"/>
                </a:solidFill>
                <a:effectLst/>
                <a:uLnTx/>
                <a:uFillTx/>
                <a:latin typeface="Adobe Arabic"/>
                <a:ea typeface="+mn-ea"/>
                <a:cs typeface="Adobe Arabic"/>
              </a:endParaRPr>
            </a:p>
          </p:txBody>
        </p:sp>
        <p:sp>
          <p:nvSpPr>
            <p:cNvPr id="27" name="Oval 26">
              <a:extLst>
                <a:ext uri="{FF2B5EF4-FFF2-40B4-BE49-F238E27FC236}">
                  <a16:creationId xmlns:a16="http://schemas.microsoft.com/office/drawing/2014/main" id="{31621ABD-ADE0-45A3-AAFC-36ACA6D39818}"/>
                </a:ext>
              </a:extLst>
            </p:cNvPr>
            <p:cNvSpPr/>
            <p:nvPr/>
          </p:nvSpPr>
          <p:spPr>
            <a:xfrm>
              <a:off x="4403523" y="4343647"/>
              <a:ext cx="274320" cy="274320"/>
            </a:xfrm>
            <a:prstGeom prst="ellipse">
              <a:avLst/>
            </a:prstGeom>
            <a:grpFill/>
            <a:ln w="12700" cap="flat" cmpd="sng" algn="ctr">
              <a:solidFill>
                <a:srgbClr val="658DC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prstClr val="white"/>
                </a:solidFill>
                <a:effectLst/>
                <a:uLnTx/>
                <a:uFillTx/>
                <a:latin typeface="Adobe Arabic"/>
                <a:ea typeface="+mn-ea"/>
                <a:cs typeface="Adobe Arabic"/>
              </a:endParaRPr>
            </a:p>
          </p:txBody>
        </p:sp>
        <p:sp>
          <p:nvSpPr>
            <p:cNvPr id="28" name="Oval 27">
              <a:extLst>
                <a:ext uri="{FF2B5EF4-FFF2-40B4-BE49-F238E27FC236}">
                  <a16:creationId xmlns:a16="http://schemas.microsoft.com/office/drawing/2014/main" id="{F6D4EACE-4F98-43D8-B29C-8D26430C8C47}"/>
                </a:ext>
              </a:extLst>
            </p:cNvPr>
            <p:cNvSpPr/>
            <p:nvPr/>
          </p:nvSpPr>
          <p:spPr>
            <a:xfrm>
              <a:off x="4403523" y="5517460"/>
              <a:ext cx="274320" cy="274320"/>
            </a:xfrm>
            <a:prstGeom prst="ellipse">
              <a:avLst/>
            </a:prstGeom>
            <a:grpFill/>
            <a:ln w="12700" cap="flat" cmpd="sng" algn="ctr">
              <a:solidFill>
                <a:srgbClr val="658DC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prstClr val="white"/>
                </a:solidFill>
                <a:effectLst/>
                <a:uLnTx/>
                <a:uFillTx/>
                <a:latin typeface="Adobe Arabic"/>
                <a:ea typeface="+mn-ea"/>
                <a:cs typeface="Adobe Arabic"/>
              </a:endParaRPr>
            </a:p>
          </p:txBody>
        </p:sp>
      </p:grpSp>
      <p:grpSp>
        <p:nvGrpSpPr>
          <p:cNvPr id="29" name="Group 28">
            <a:extLst>
              <a:ext uri="{FF2B5EF4-FFF2-40B4-BE49-F238E27FC236}">
                <a16:creationId xmlns:a16="http://schemas.microsoft.com/office/drawing/2014/main" id="{5345C914-1F77-4D9F-B70E-B3FF94A6D474}"/>
              </a:ext>
            </a:extLst>
          </p:cNvPr>
          <p:cNvGrpSpPr/>
          <p:nvPr/>
        </p:nvGrpSpPr>
        <p:grpSpPr>
          <a:xfrm>
            <a:off x="7462593" y="1996021"/>
            <a:ext cx="274320" cy="3795759"/>
            <a:chOff x="4403523" y="1996021"/>
            <a:chExt cx="274320" cy="3795759"/>
          </a:xfrm>
          <a:solidFill>
            <a:srgbClr val="658DCD"/>
          </a:solidFill>
        </p:grpSpPr>
        <p:sp>
          <p:nvSpPr>
            <p:cNvPr id="30" name="Oval 29">
              <a:extLst>
                <a:ext uri="{FF2B5EF4-FFF2-40B4-BE49-F238E27FC236}">
                  <a16:creationId xmlns:a16="http://schemas.microsoft.com/office/drawing/2014/main" id="{75D203B0-363D-4224-A4E4-4C8413637663}"/>
                </a:ext>
              </a:extLst>
            </p:cNvPr>
            <p:cNvSpPr/>
            <p:nvPr/>
          </p:nvSpPr>
          <p:spPr>
            <a:xfrm>
              <a:off x="4403523" y="1996021"/>
              <a:ext cx="274320" cy="274320"/>
            </a:xfrm>
            <a:prstGeom prst="ellipse">
              <a:avLst/>
            </a:prstGeom>
            <a:grpFill/>
            <a:ln w="12700" cap="flat" cmpd="sng" algn="ctr">
              <a:solidFill>
                <a:srgbClr val="658DC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prstClr val="white"/>
                </a:solidFill>
                <a:effectLst/>
                <a:uLnTx/>
                <a:uFillTx/>
                <a:latin typeface="Adobe Arabic"/>
                <a:ea typeface="+mn-ea"/>
                <a:cs typeface="Adobe Arabic"/>
              </a:endParaRPr>
            </a:p>
          </p:txBody>
        </p:sp>
        <p:sp>
          <p:nvSpPr>
            <p:cNvPr id="31" name="Oval 30">
              <a:extLst>
                <a:ext uri="{FF2B5EF4-FFF2-40B4-BE49-F238E27FC236}">
                  <a16:creationId xmlns:a16="http://schemas.microsoft.com/office/drawing/2014/main" id="{2F1EEBB9-3995-4275-9191-AC035F67352A}"/>
                </a:ext>
              </a:extLst>
            </p:cNvPr>
            <p:cNvSpPr/>
            <p:nvPr/>
          </p:nvSpPr>
          <p:spPr>
            <a:xfrm>
              <a:off x="4403523" y="3169834"/>
              <a:ext cx="274320" cy="274320"/>
            </a:xfrm>
            <a:prstGeom prst="ellipse">
              <a:avLst/>
            </a:prstGeom>
            <a:grpFill/>
            <a:ln w="12700" cap="flat" cmpd="sng" algn="ctr">
              <a:solidFill>
                <a:srgbClr val="658DC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prstClr val="white"/>
                </a:solidFill>
                <a:effectLst/>
                <a:uLnTx/>
                <a:uFillTx/>
                <a:latin typeface="Adobe Arabic"/>
                <a:ea typeface="+mn-ea"/>
                <a:cs typeface="Adobe Arabic"/>
              </a:endParaRPr>
            </a:p>
          </p:txBody>
        </p:sp>
        <p:sp>
          <p:nvSpPr>
            <p:cNvPr id="32" name="Oval 31">
              <a:extLst>
                <a:ext uri="{FF2B5EF4-FFF2-40B4-BE49-F238E27FC236}">
                  <a16:creationId xmlns:a16="http://schemas.microsoft.com/office/drawing/2014/main" id="{7572A56F-621D-41EB-BFB3-C640EF33693C}"/>
                </a:ext>
              </a:extLst>
            </p:cNvPr>
            <p:cNvSpPr/>
            <p:nvPr/>
          </p:nvSpPr>
          <p:spPr>
            <a:xfrm>
              <a:off x="4403523" y="4343647"/>
              <a:ext cx="274320" cy="274320"/>
            </a:xfrm>
            <a:prstGeom prst="ellipse">
              <a:avLst/>
            </a:prstGeom>
            <a:grpFill/>
            <a:ln w="12700" cap="flat" cmpd="sng" algn="ctr">
              <a:solidFill>
                <a:srgbClr val="658DC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prstClr val="white"/>
                </a:solidFill>
                <a:effectLst/>
                <a:uLnTx/>
                <a:uFillTx/>
                <a:latin typeface="Adobe Arabic"/>
                <a:ea typeface="+mn-ea"/>
                <a:cs typeface="Adobe Arabic"/>
              </a:endParaRPr>
            </a:p>
          </p:txBody>
        </p:sp>
        <p:sp>
          <p:nvSpPr>
            <p:cNvPr id="33" name="Oval 32">
              <a:extLst>
                <a:ext uri="{FF2B5EF4-FFF2-40B4-BE49-F238E27FC236}">
                  <a16:creationId xmlns:a16="http://schemas.microsoft.com/office/drawing/2014/main" id="{86BFBDE7-B83C-412F-9BBA-04DB70790B33}"/>
                </a:ext>
              </a:extLst>
            </p:cNvPr>
            <p:cNvSpPr/>
            <p:nvPr/>
          </p:nvSpPr>
          <p:spPr>
            <a:xfrm>
              <a:off x="4403523" y="5517460"/>
              <a:ext cx="274320" cy="274320"/>
            </a:xfrm>
            <a:prstGeom prst="ellipse">
              <a:avLst/>
            </a:prstGeom>
            <a:grpFill/>
            <a:ln w="12700" cap="flat" cmpd="sng" algn="ctr">
              <a:solidFill>
                <a:srgbClr val="658DC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prstClr val="white"/>
                </a:solidFill>
                <a:effectLst/>
                <a:uLnTx/>
                <a:uFillTx/>
                <a:latin typeface="Adobe Arabic"/>
                <a:ea typeface="+mn-ea"/>
                <a:cs typeface="Adobe Arabic"/>
              </a:endParaRPr>
            </a:p>
          </p:txBody>
        </p:sp>
      </p:grpSp>
    </p:spTree>
    <p:custDataLst>
      <p:tags r:id="rId1"/>
    </p:custDataLst>
    <p:extLst>
      <p:ext uri="{BB962C8B-B14F-4D97-AF65-F5344CB8AC3E}">
        <p14:creationId xmlns:p14="http://schemas.microsoft.com/office/powerpoint/2010/main" val="2173669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right)">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right)">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right)">
                                      <p:cBhvr>
                                        <p:cTn id="51" dur="5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right)">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0CAD4745-329A-45E8-86E1-479A63CFF4EA}"/>
              </a:ext>
            </a:extLst>
          </p:cNvPr>
          <p:cNvSpPr txBox="1">
            <a:spLocks/>
          </p:cNvSpPr>
          <p:nvPr/>
        </p:nvSpPr>
        <p:spPr>
          <a:xfrm>
            <a:off x="0" y="732150"/>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ar-LB" dirty="0">
                <a:solidFill>
                  <a:sysClr val="window" lastClr="FFFFFF"/>
                </a:solidFill>
                <a:cs typeface="Adobe Arabic" panose="02040503050201020203" pitchFamily="18" charset="-78"/>
              </a:rPr>
              <a:t>هَلْ أَعْجَبَكُمُ النَّصُّ؟ لِماذا؟</a:t>
            </a:r>
          </a:p>
        </p:txBody>
      </p:sp>
      <p:pic>
        <p:nvPicPr>
          <p:cNvPr id="3" name="Picture 2" descr="Icon&#10;&#10;Description automatically generated">
            <a:extLst>
              <a:ext uri="{FF2B5EF4-FFF2-40B4-BE49-F238E27FC236}">
                <a16:creationId xmlns:a16="http://schemas.microsoft.com/office/drawing/2014/main" id="{92BAB7AE-E17B-4AFF-BA6D-4303E47BF6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0252" y="1535722"/>
            <a:ext cx="4791495" cy="4865077"/>
          </a:xfrm>
          <a:prstGeom prst="rect">
            <a:avLst/>
          </a:prstGeom>
        </p:spPr>
      </p:pic>
    </p:spTree>
    <p:custDataLst>
      <p:tags r:id="rId1"/>
    </p:custDataLst>
    <p:extLst>
      <p:ext uri="{BB962C8B-B14F-4D97-AF65-F5344CB8AC3E}">
        <p14:creationId xmlns:p14="http://schemas.microsoft.com/office/powerpoint/2010/main" val="20232318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4" name="Straight Connector 3"/>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5">
            <a:extLst>
              <a:ext uri="{28A0092B-C50C-407E-A947-70E740481C1C}">
                <a14:useLocalDpi xmlns:a14="http://schemas.microsoft.com/office/drawing/2010/main" val="0"/>
              </a:ext>
            </a:extLst>
          </a:blip>
          <a:srcRect l="13" r="13"/>
          <a:stretch/>
        </p:blipFill>
        <p:spPr>
          <a:xfrm>
            <a:off x="5414" y="1546412"/>
            <a:ext cx="12181172" cy="5311588"/>
          </a:xfrm>
          <a:prstGeom prst="rect">
            <a:avLst/>
          </a:prstGeom>
        </p:spPr>
      </p:pic>
    </p:spTree>
    <p:custDataLst>
      <p:tags r:id="rId1"/>
    </p:custDataLst>
    <p:extLst>
      <p:ext uri="{BB962C8B-B14F-4D97-AF65-F5344CB8AC3E}">
        <p14:creationId xmlns:p14="http://schemas.microsoft.com/office/powerpoint/2010/main" val="1189941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person&#10;&#10;Description automatically generated">
            <a:extLst>
              <a:ext uri="{FF2B5EF4-FFF2-40B4-BE49-F238E27FC236}">
                <a16:creationId xmlns:a16="http://schemas.microsoft.com/office/drawing/2014/main" id="{F65669AF-6827-436E-91E8-EA78DC2E5D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283" y="2504197"/>
            <a:ext cx="6052837" cy="3669176"/>
          </a:xfrm>
          <a:prstGeom prst="rect">
            <a:avLst/>
          </a:prstGeom>
        </p:spPr>
      </p:pic>
      <p:sp>
        <p:nvSpPr>
          <p:cNvPr id="6" name="TextBox 5">
            <a:extLst>
              <a:ext uri="{FF2B5EF4-FFF2-40B4-BE49-F238E27FC236}">
                <a16:creationId xmlns:a16="http://schemas.microsoft.com/office/drawing/2014/main" id="{F2C9E1A1-D90B-4FBC-B129-B011BB4EAA6A}"/>
              </a:ext>
            </a:extLst>
          </p:cNvPr>
          <p:cNvSpPr txBox="1"/>
          <p:nvPr/>
        </p:nvSpPr>
        <p:spPr>
          <a:xfrm>
            <a:off x="7017272" y="2525807"/>
            <a:ext cx="4565838" cy="2516073"/>
          </a:xfrm>
          <a:prstGeom prst="rect">
            <a:avLst/>
          </a:prstGeom>
          <a:noFill/>
          <a:ln w="19050">
            <a:solidFill>
              <a:sysClr val="window" lastClr="FFFFFF"/>
            </a:solidFill>
          </a:ln>
        </p:spPr>
        <p:txBody>
          <a:bodyPr wrap="square">
            <a:spAutoFit/>
          </a:bodyPr>
          <a:lstStyle/>
          <a:p>
            <a:pPr marL="742950" lvl="0" indent="-742950" algn="r" rtl="1">
              <a:lnSpc>
                <a:spcPct val="150000"/>
              </a:lnSpc>
              <a:buClr>
                <a:srgbClr val="4472C4">
                  <a:lumMod val="75000"/>
                </a:srgbClr>
              </a:buClr>
              <a:buSzPct val="90000"/>
              <a:buFont typeface="+mj-lt"/>
              <a:buAutoNum type="arabicPeriod"/>
              <a:defRPr/>
            </a:pPr>
            <a:r>
              <a:rPr lang="ar-LB" sz="3600" dirty="0">
                <a:solidFill>
                  <a:prstClr val="black">
                    <a:lumMod val="65000"/>
                    <a:lumOff val="35000"/>
                  </a:prstClr>
                </a:solidFill>
                <a:cs typeface="Adobe Arabic" panose="02040503050201020203" pitchFamily="18" charset="-78"/>
              </a:rPr>
              <a:t>أرَى...</a:t>
            </a:r>
          </a:p>
          <a:p>
            <a:pPr marL="742950" lvl="0" indent="-742950" algn="r" rtl="1">
              <a:lnSpc>
                <a:spcPct val="150000"/>
              </a:lnSpc>
              <a:buClr>
                <a:srgbClr val="4472C4">
                  <a:lumMod val="75000"/>
                </a:srgbClr>
              </a:buClr>
              <a:buSzPct val="90000"/>
              <a:buFont typeface="+mj-lt"/>
              <a:buAutoNum type="arabicPeriod"/>
              <a:defRPr/>
            </a:pPr>
            <a:r>
              <a:rPr lang="ar-LB" sz="3600" dirty="0">
                <a:solidFill>
                  <a:prstClr val="black">
                    <a:lumMod val="65000"/>
                    <a:lumOff val="35000"/>
                  </a:prstClr>
                </a:solidFill>
                <a:cs typeface="Adobe Arabic" panose="02040503050201020203" pitchFamily="18" charset="-78"/>
              </a:rPr>
              <a:t>أَعْتَقِدُ...</a:t>
            </a:r>
          </a:p>
          <a:p>
            <a:pPr marL="742950" lvl="0" indent="-742950" algn="r" rtl="1">
              <a:lnSpc>
                <a:spcPct val="150000"/>
              </a:lnSpc>
              <a:buClr>
                <a:srgbClr val="4472C4">
                  <a:lumMod val="75000"/>
                </a:srgbClr>
              </a:buClr>
              <a:buSzPct val="90000"/>
              <a:buFont typeface="+mj-lt"/>
              <a:buAutoNum type="arabicPeriod"/>
              <a:defRPr/>
            </a:pPr>
            <a:r>
              <a:rPr lang="ar-LB" sz="3600" dirty="0">
                <a:solidFill>
                  <a:prstClr val="black">
                    <a:lumMod val="65000"/>
                    <a:lumOff val="35000"/>
                  </a:prstClr>
                </a:solidFill>
                <a:cs typeface="Adobe Arabic" panose="02040503050201020203" pitchFamily="18" charset="-78"/>
              </a:rPr>
              <a:t>أَتَساءَلُ...</a:t>
            </a:r>
            <a:endParaRPr lang="en-US" sz="3600" dirty="0">
              <a:solidFill>
                <a:prstClr val="black">
                  <a:lumMod val="65000"/>
                  <a:lumOff val="35000"/>
                </a:prstClr>
              </a:solidFill>
            </a:endParaRPr>
          </a:p>
        </p:txBody>
      </p:sp>
      <p:sp>
        <p:nvSpPr>
          <p:cNvPr id="8" name="Rectangle 7">
            <a:extLst>
              <a:ext uri="{FF2B5EF4-FFF2-40B4-BE49-F238E27FC236}">
                <a16:creationId xmlns:a16="http://schemas.microsoft.com/office/drawing/2014/main" id="{7A8381E6-EEB0-4EB1-BEA3-C271F1B167DE}"/>
              </a:ext>
            </a:extLst>
          </p:cNvPr>
          <p:cNvSpPr/>
          <p:nvPr/>
        </p:nvSpPr>
        <p:spPr>
          <a:xfrm>
            <a:off x="4651917" y="1537093"/>
            <a:ext cx="2888166" cy="579864"/>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128016" marR="0" lvl="1" indent="0" algn="ctr" defTabSz="914400" rtl="1" eaLnBrk="1" fontAlgn="auto" latinLnBrk="0" hangingPunct="1">
              <a:lnSpc>
                <a:spcPct val="150000"/>
              </a:lnSpc>
              <a:spcBef>
                <a:spcPts val="0"/>
              </a:spcBef>
              <a:spcAft>
                <a:spcPts val="0"/>
              </a:spcAft>
              <a:buClrTx/>
              <a:buSzTx/>
              <a:buFontTx/>
              <a:buNone/>
              <a:tabLst/>
              <a:defRPr/>
            </a:pPr>
            <a:r>
              <a:rPr kumimoji="0" lang="ar-LB" sz="4000" b="1" i="0" u="none" strike="noStrike" kern="0" cap="none" spc="0" normalizeH="0" baseline="0" noProof="0" dirty="0">
                <a:ln>
                  <a:noFill/>
                </a:ln>
                <a:solidFill>
                  <a:prstClr val="black">
                    <a:lumMod val="65000"/>
                    <a:lumOff val="35000"/>
                  </a:prstClr>
                </a:solidFill>
                <a:effectLst/>
                <a:uLnTx/>
                <a:uFillTx/>
                <a:latin typeface="Adobe Arabic"/>
                <a:ea typeface="+mn-ea"/>
                <a:cs typeface="Adobe Arabic"/>
              </a:rPr>
              <a:t>أَوْراقُ</a:t>
            </a:r>
            <a:r>
              <a:rPr kumimoji="0" lang="ar-LB" sz="4000" b="1" i="0" u="none" strike="noStrike" kern="0" cap="none" spc="0" normalizeH="0" noProof="0" dirty="0">
                <a:ln>
                  <a:noFill/>
                </a:ln>
                <a:solidFill>
                  <a:prstClr val="black">
                    <a:lumMod val="65000"/>
                    <a:lumOff val="35000"/>
                  </a:prstClr>
                </a:solidFill>
                <a:effectLst/>
                <a:uLnTx/>
                <a:uFillTx/>
                <a:latin typeface="Adobe Arabic"/>
                <a:ea typeface="+mn-ea"/>
                <a:cs typeface="Adobe Arabic"/>
              </a:rPr>
              <a:t> الْخَريفِ</a:t>
            </a:r>
            <a:endParaRPr kumimoji="0" lang="en-US" sz="4000" b="1" i="0" u="none" strike="noStrike" kern="0" cap="none" spc="0" normalizeH="0" baseline="0" noProof="0" dirty="0">
              <a:ln>
                <a:noFill/>
              </a:ln>
              <a:solidFill>
                <a:prstClr val="black">
                  <a:lumMod val="65000"/>
                  <a:lumOff val="35000"/>
                </a:prstClr>
              </a:solidFill>
              <a:effectLst/>
              <a:uLnTx/>
              <a:uFillTx/>
              <a:latin typeface="Adobe Arabic"/>
              <a:ea typeface="+mn-ea"/>
              <a:cs typeface="Adobe Arabic"/>
            </a:endParaRPr>
          </a:p>
        </p:txBody>
      </p:sp>
      <p:sp>
        <p:nvSpPr>
          <p:cNvPr id="7" name="Content Placeholder 2">
            <a:extLst>
              <a:ext uri="{FF2B5EF4-FFF2-40B4-BE49-F238E27FC236}">
                <a16:creationId xmlns:a16="http://schemas.microsoft.com/office/drawing/2014/main" id="{F7BA7934-C413-4789-8BEA-C9C25D9B1EBA}"/>
              </a:ext>
            </a:extLst>
          </p:cNvPr>
          <p:cNvSpPr txBox="1">
            <a:spLocks/>
          </p:cNvSpPr>
          <p:nvPr/>
        </p:nvSpPr>
        <p:spPr>
          <a:xfrm>
            <a:off x="0" y="723006"/>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kumimoji="0" lang="ar-LB" sz="3600" b="1" i="0" u="none" strike="noStrike" kern="1200" cap="none" spc="0" normalizeH="0" baseline="0" noProof="0">
                <a:ln>
                  <a:noFill/>
                </a:ln>
                <a:solidFill>
                  <a:sysClr val="window" lastClr="FFFFFF"/>
                </a:solidFill>
                <a:effectLst/>
                <a:uLnTx/>
                <a:uFillTx/>
                <a:latin typeface="Adobe Arabic"/>
                <a:ea typeface="+mn-ea"/>
                <a:cs typeface="Adobe Arabic"/>
              </a:rPr>
              <a:t>لِنُفَكِّرْ مَعًا</a:t>
            </a:r>
            <a:endParaRPr kumimoji="0" lang="ar-LB" sz="3600" b="1" i="0" u="none" strike="noStrike" kern="1200" cap="none" spc="0" normalizeH="0" baseline="0" noProof="0" dirty="0">
              <a:ln>
                <a:noFill/>
              </a:ln>
              <a:solidFill>
                <a:sysClr val="window" lastClr="FFFFFF"/>
              </a:solidFill>
              <a:effectLst/>
              <a:uLnTx/>
              <a:uFillTx/>
              <a:latin typeface="Adobe Arabic"/>
              <a:ea typeface="+mn-ea"/>
              <a:cs typeface="Adobe Arabic"/>
            </a:endParaRPr>
          </a:p>
        </p:txBody>
      </p:sp>
    </p:spTree>
    <p:custDataLst>
      <p:tags r:id="rId1"/>
    </p:custDataLst>
    <p:extLst>
      <p:ext uri="{BB962C8B-B14F-4D97-AF65-F5344CB8AC3E}">
        <p14:creationId xmlns:p14="http://schemas.microsoft.com/office/powerpoint/2010/main" val="355531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C8A047B6-870F-4A56-AD5F-26CEDCE5B603}"/>
              </a:ext>
            </a:extLst>
          </p:cNvPr>
          <p:cNvSpPr txBox="1">
            <a:spLocks/>
          </p:cNvSpPr>
          <p:nvPr/>
        </p:nvSpPr>
        <p:spPr>
          <a:xfrm>
            <a:off x="7010400" y="2504197"/>
            <a:ext cx="4572000" cy="36880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457200" algn="r" rtl="1">
              <a:lnSpc>
                <a:spcPct val="120000"/>
              </a:lnSpc>
              <a:spcBef>
                <a:spcPts val="600"/>
              </a:spcBef>
              <a:spcAft>
                <a:spcPts val="600"/>
              </a:spcAft>
              <a:buNone/>
            </a:pPr>
            <a:r>
              <a:rPr lang="ar-LB" sz="3600" cap="all" spc="100" dirty="0">
                <a:solidFill>
                  <a:schemeClr val="tx1">
                    <a:lumMod val="65000"/>
                    <a:lumOff val="35000"/>
                  </a:schemeClr>
                </a:solidFill>
                <a:latin typeface="Adobe Arabic" panose="02040503050201090203" pitchFamily="18" charset="-78"/>
                <a:cs typeface="Adobe Arabic" panose="02040503050201090203" pitchFamily="18" charset="-78"/>
              </a:rPr>
              <a:t>لَقَدِ انْتَصَفَ الخْرَيفُ، وَمَزْرَعَةُ أَبي مَنْصورٍ في الْبِقاعِ، أَصْبَحَتْ أَشْجارُها عارِيَةً أَوْ شِبْهَ عارِيَةٍ... </a:t>
            </a:r>
          </a:p>
        </p:txBody>
      </p:sp>
      <p:pic>
        <p:nvPicPr>
          <p:cNvPr id="7" name="Picture 6" descr="A picture containing text, person&#10;&#10;Description automatically generated">
            <a:extLst>
              <a:ext uri="{FF2B5EF4-FFF2-40B4-BE49-F238E27FC236}">
                <a16:creationId xmlns:a16="http://schemas.microsoft.com/office/drawing/2014/main" id="{F65669AF-6827-436E-91E8-EA78DC2E5D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283" y="2504197"/>
            <a:ext cx="6052837" cy="3669176"/>
          </a:xfrm>
          <a:prstGeom prst="rect">
            <a:avLst/>
          </a:prstGeom>
        </p:spPr>
      </p:pic>
      <p:sp>
        <p:nvSpPr>
          <p:cNvPr id="5" name="Content Placeholder 2">
            <a:extLst>
              <a:ext uri="{FF2B5EF4-FFF2-40B4-BE49-F238E27FC236}">
                <a16:creationId xmlns:a16="http://schemas.microsoft.com/office/drawing/2014/main" id="{63A81345-B9D7-4260-A638-D2622E0B310B}"/>
              </a:ext>
            </a:extLst>
          </p:cNvPr>
          <p:cNvSpPr txBox="1">
            <a:spLocks/>
          </p:cNvSpPr>
          <p:nvPr/>
        </p:nvSpPr>
        <p:spPr>
          <a:xfrm>
            <a:off x="0" y="723006"/>
            <a:ext cx="12192000" cy="640080"/>
          </a:xfrm>
          <a:prstGeom prst="rect">
            <a:avLst/>
          </a:prstGeom>
          <a:solidFill>
            <a:srgbClr val="658DCD"/>
          </a:solidFill>
          <a:ln>
            <a:noFill/>
          </a:ln>
        </p:spPr>
        <p:txBody>
          <a:bodyPr vert="horz" lIns="0" tIns="0" rIns="640080" bIns="0" rtlCol="0" anchor="ctr" anchorCtr="0">
            <a:noAutofit/>
          </a:bodyPr>
          <a:lstStyle>
            <a:lvl1pPr marL="0" indent="0" algn="r" defTabSz="914400" rtl="1" eaLnBrk="1" latinLnBrk="0" hangingPunct="1">
              <a:lnSpc>
                <a:spcPct val="100000"/>
              </a:lnSpc>
              <a:spcBef>
                <a:spcPts val="0"/>
              </a:spcBef>
              <a:buFont typeface="Arial" panose="020B0604020202020204" pitchFamily="34" charset="0"/>
              <a:buNone/>
              <a:defRPr sz="36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kumimoji="0" lang="ar-LB" sz="3600" b="1" i="0" u="none" strike="noStrike" kern="1200" cap="none" spc="0" normalizeH="0" baseline="0" noProof="0">
                <a:ln>
                  <a:noFill/>
                </a:ln>
                <a:solidFill>
                  <a:sysClr val="window" lastClr="FFFFFF"/>
                </a:solidFill>
                <a:effectLst/>
                <a:uLnTx/>
                <a:uFillTx/>
                <a:latin typeface="Adobe Arabic"/>
                <a:ea typeface="+mn-ea"/>
                <a:cs typeface="Adobe Arabic"/>
              </a:rPr>
              <a:t>لِنُفَكِّرْ مَعًا</a:t>
            </a:r>
            <a:endParaRPr kumimoji="0" lang="ar-LB" sz="3600" b="1" i="0" u="none" strike="noStrike" kern="1200" cap="none" spc="0" normalizeH="0" baseline="0" noProof="0" dirty="0">
              <a:ln>
                <a:noFill/>
              </a:ln>
              <a:solidFill>
                <a:sysClr val="window" lastClr="FFFFFF"/>
              </a:solidFill>
              <a:effectLst/>
              <a:uLnTx/>
              <a:uFillTx/>
              <a:latin typeface="Adobe Arabic"/>
              <a:ea typeface="+mn-ea"/>
              <a:cs typeface="Adobe Arabic"/>
            </a:endParaRPr>
          </a:p>
        </p:txBody>
      </p:sp>
      <p:sp>
        <p:nvSpPr>
          <p:cNvPr id="6" name="Rectangle 5">
            <a:extLst>
              <a:ext uri="{FF2B5EF4-FFF2-40B4-BE49-F238E27FC236}">
                <a16:creationId xmlns:a16="http://schemas.microsoft.com/office/drawing/2014/main" id="{02F0B7DD-2D36-4B3A-9AA8-907B5B97931D}"/>
              </a:ext>
            </a:extLst>
          </p:cNvPr>
          <p:cNvSpPr/>
          <p:nvPr/>
        </p:nvSpPr>
        <p:spPr>
          <a:xfrm>
            <a:off x="4651917" y="1537093"/>
            <a:ext cx="2888166" cy="579864"/>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128016" marR="0" lvl="1" indent="0" algn="ctr" defTabSz="914400" rtl="1" eaLnBrk="1" fontAlgn="auto" latinLnBrk="0" hangingPunct="1">
              <a:lnSpc>
                <a:spcPct val="150000"/>
              </a:lnSpc>
              <a:spcBef>
                <a:spcPts val="0"/>
              </a:spcBef>
              <a:spcAft>
                <a:spcPts val="0"/>
              </a:spcAft>
              <a:buClrTx/>
              <a:buSzTx/>
              <a:buFontTx/>
              <a:buNone/>
              <a:tabLst/>
              <a:defRPr/>
            </a:pPr>
            <a:r>
              <a:rPr kumimoji="0" lang="ar-LB" sz="4000" b="1" i="0" u="none" strike="noStrike" kern="0" cap="none" spc="0" normalizeH="0" baseline="0" noProof="0" dirty="0">
                <a:ln>
                  <a:noFill/>
                </a:ln>
                <a:solidFill>
                  <a:prstClr val="black">
                    <a:lumMod val="65000"/>
                    <a:lumOff val="35000"/>
                  </a:prstClr>
                </a:solidFill>
                <a:effectLst/>
                <a:uLnTx/>
                <a:uFillTx/>
                <a:latin typeface="Adobe Arabic"/>
                <a:ea typeface="+mn-ea"/>
                <a:cs typeface="Adobe Arabic"/>
              </a:rPr>
              <a:t>أَوْراقُ</a:t>
            </a:r>
            <a:r>
              <a:rPr kumimoji="0" lang="ar-LB" sz="4000" b="1" i="0" u="none" strike="noStrike" kern="0" cap="none" spc="0" normalizeH="0" noProof="0" dirty="0">
                <a:ln>
                  <a:noFill/>
                </a:ln>
                <a:solidFill>
                  <a:prstClr val="black">
                    <a:lumMod val="65000"/>
                    <a:lumOff val="35000"/>
                  </a:prstClr>
                </a:solidFill>
                <a:effectLst/>
                <a:uLnTx/>
                <a:uFillTx/>
                <a:latin typeface="Adobe Arabic"/>
                <a:ea typeface="+mn-ea"/>
                <a:cs typeface="Adobe Arabic"/>
              </a:rPr>
              <a:t> الْخَريفِ</a:t>
            </a:r>
            <a:endParaRPr kumimoji="0" lang="en-US" sz="4000" b="1" i="0" u="none" strike="noStrike" kern="0" cap="none" spc="0" normalizeH="0" baseline="0" noProof="0" dirty="0">
              <a:ln>
                <a:noFill/>
              </a:ln>
              <a:solidFill>
                <a:prstClr val="black">
                  <a:lumMod val="65000"/>
                  <a:lumOff val="35000"/>
                </a:prstClr>
              </a:solidFill>
              <a:effectLst/>
              <a:uLnTx/>
              <a:uFillTx/>
              <a:latin typeface="Adobe Arabic"/>
              <a:ea typeface="+mn-ea"/>
              <a:cs typeface="Adobe Arabic"/>
            </a:endParaRPr>
          </a:p>
        </p:txBody>
      </p:sp>
    </p:spTree>
    <p:custDataLst>
      <p:tags r:id="rId1"/>
    </p:custDataLst>
    <p:extLst>
      <p:ext uri="{BB962C8B-B14F-4D97-AF65-F5344CB8AC3E}">
        <p14:creationId xmlns:p14="http://schemas.microsoft.com/office/powerpoint/2010/main" val="270084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ky, plant, colorful&#10;&#10;Description automatically generated">
            <a:extLst>
              <a:ext uri="{FF2B5EF4-FFF2-40B4-BE49-F238E27FC236}">
                <a16:creationId xmlns:a16="http://schemas.microsoft.com/office/drawing/2014/main" id="{C6FDCE93-7F0A-4016-9512-550A59792DD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94" r="2194"/>
          <a:stretch/>
        </p:blipFill>
        <p:spPr>
          <a:xfrm>
            <a:off x="2072640" y="2011680"/>
            <a:ext cx="3108960" cy="3108960"/>
          </a:xfrm>
          <a:prstGeom prst="ellipse">
            <a:avLst/>
          </a:prstGeom>
        </p:spPr>
      </p:pic>
      <p:sp>
        <p:nvSpPr>
          <p:cNvPr id="7" name="Content Placeholder 4">
            <a:extLst>
              <a:ext uri="{FF2B5EF4-FFF2-40B4-BE49-F238E27FC236}">
                <a16:creationId xmlns:a16="http://schemas.microsoft.com/office/drawing/2014/main" id="{DA4D0B9E-5C62-4A90-A82B-09977601571A}"/>
              </a:ext>
            </a:extLst>
          </p:cNvPr>
          <p:cNvSpPr txBox="1">
            <a:spLocks/>
          </p:cNvSpPr>
          <p:nvPr/>
        </p:nvSpPr>
        <p:spPr>
          <a:xfrm>
            <a:off x="0" y="723006"/>
            <a:ext cx="12192000" cy="640080"/>
          </a:xfrm>
          <a:prstGeom prst="rect">
            <a:avLst/>
          </a:prstGeom>
          <a:solidFill>
            <a:srgbClr val="658DCD"/>
          </a:solidFill>
          <a:ln>
            <a:noFill/>
          </a:ln>
        </p:spPr>
        <p:txBody>
          <a:bodyPr vert="horz" lIns="0" tIns="0" rIns="640080" bIns="0" rtlCol="0" anchor="ctr" anchorCtr="0">
            <a:noAutofit/>
          </a:bodyPr>
          <a:lstStyle>
            <a:defPPr>
              <a:defRPr lang="en-US"/>
            </a:defPPr>
            <a:lvl1pPr marR="0" lvl="0" indent="0" algn="r" rtl="1" fontAlgn="auto">
              <a:lnSpc>
                <a:spcPct val="100000"/>
              </a:lnSpc>
              <a:spcBef>
                <a:spcPts val="0"/>
              </a:spcBef>
              <a:spcAft>
                <a:spcPts val="0"/>
              </a:spcAft>
              <a:buClrTx/>
              <a:buSzTx/>
              <a:buFont typeface="Arial" panose="020B0604020202020204" pitchFamily="34" charset="0"/>
              <a:buNone/>
              <a:tabLst/>
              <a:defRPr kumimoji="0" sz="3600" b="1" i="0" u="none" strike="noStrike" cap="none" spc="0" normalizeH="0" baseline="0">
                <a:ln>
                  <a:noFill/>
                </a:ln>
                <a:solidFill>
                  <a:sysClr val="window" lastClr="FFFFFF"/>
                </a:solidFill>
                <a:effectLst/>
                <a:uLnTx/>
                <a:uFillTx/>
                <a:latin typeface="Adobe Arabic"/>
                <a:cs typeface="Adobe Arabic"/>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ar-LB" dirty="0"/>
              <a:t>ما مَعْنى " أَشْجارُها عارِيَةٌ"؟</a:t>
            </a:r>
          </a:p>
        </p:txBody>
      </p:sp>
      <p:sp>
        <p:nvSpPr>
          <p:cNvPr id="8" name="1ST ANSWER">
            <a:extLst>
              <a:ext uri="{FF2B5EF4-FFF2-40B4-BE49-F238E27FC236}">
                <a16:creationId xmlns:a16="http://schemas.microsoft.com/office/drawing/2014/main" id="{57B9A5F0-F519-4DF5-93DE-9BFD81FA4ADA}"/>
              </a:ext>
            </a:extLst>
          </p:cNvPr>
          <p:cNvSpPr txBox="1">
            <a:spLocks/>
          </p:cNvSpPr>
          <p:nvPr/>
        </p:nvSpPr>
        <p:spPr>
          <a:xfrm>
            <a:off x="7918515" y="1837702"/>
            <a:ext cx="4273485"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spc="100" dirty="0">
                <a:solidFill>
                  <a:prstClr val="black">
                    <a:lumMod val="65000"/>
                    <a:lumOff val="35000"/>
                  </a:prstClr>
                </a:solidFill>
                <a:cs typeface="Adobe Arabic" panose="02040503050201020203" pitchFamily="18" charset="-78"/>
              </a:rPr>
              <a:t>خالِيَةٌ مِنَ الْأَوْراقِ.</a:t>
            </a:r>
          </a:p>
        </p:txBody>
      </p:sp>
      <p:sp>
        <p:nvSpPr>
          <p:cNvPr id="9" name="2ND ANSWER">
            <a:extLst>
              <a:ext uri="{FF2B5EF4-FFF2-40B4-BE49-F238E27FC236}">
                <a16:creationId xmlns:a16="http://schemas.microsoft.com/office/drawing/2014/main" id="{02E2DB6B-F6D3-4769-8570-1F27EBB8D0D5}"/>
              </a:ext>
            </a:extLst>
          </p:cNvPr>
          <p:cNvSpPr txBox="1">
            <a:spLocks/>
          </p:cNvSpPr>
          <p:nvPr/>
        </p:nvSpPr>
        <p:spPr>
          <a:xfrm>
            <a:off x="7918515" y="2851205"/>
            <a:ext cx="4273486" cy="722091"/>
          </a:xfrm>
          <a:prstGeom prst="rect">
            <a:avLst/>
          </a:prstGeom>
        </p:spPr>
        <p:txBody>
          <a:bodyPr vert="horz" lIns="91440" tIns="45720" rIns="91440" bIns="45720" rtlCol="0" anchor="t" anchorCtr="0">
            <a:noAutofit/>
          </a:bodyPr>
          <a:lstStyle>
            <a:defPPr>
              <a:defRPr lang="en-US"/>
            </a:defPPr>
            <a:lvl1pPr marL="914400" indent="-457200" algn="r" rtl="1">
              <a:lnSpc>
                <a:spcPct val="100000"/>
              </a:lnSpc>
              <a:spcBef>
                <a:spcPts val="0"/>
              </a:spcBef>
              <a:buClr>
                <a:schemeClr val="accent5">
                  <a:lumMod val="75000"/>
                </a:schemeClr>
              </a:buClr>
              <a:buFont typeface="Courier New" panose="02070309020205020404" pitchFamily="49" charset="0"/>
              <a:buChar char="o"/>
              <a:defRPr sz="3600" cap="all" spc="100">
                <a:solidFill>
                  <a:schemeClr val="tx1">
                    <a:lumMod val="65000"/>
                    <a:lumOff val="35000"/>
                  </a:schemeClr>
                </a:solidFill>
                <a:latin typeface="Adobe Arabic" panose="02040503050201090203" pitchFamily="18" charset="-78"/>
                <a:cs typeface="Adobe Arabic" panose="02040503050201090203" pitchFamily="18" charset="-78"/>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buClr>
                <a:srgbClr val="5B9BD5">
                  <a:lumMod val="75000"/>
                </a:srgbClr>
              </a:buClr>
              <a:buSzPct val="80000"/>
            </a:pPr>
            <a:r>
              <a:rPr lang="ar-LB" kern="0" dirty="0">
                <a:solidFill>
                  <a:prstClr val="black">
                    <a:lumMod val="65000"/>
                    <a:lumOff val="35000"/>
                  </a:prstClr>
                </a:solidFill>
              </a:rPr>
              <a:t>أَوْراقُها صَفْراءُ.</a:t>
            </a:r>
          </a:p>
        </p:txBody>
      </p:sp>
      <p:sp>
        <p:nvSpPr>
          <p:cNvPr id="11" name="3RD ANSWER">
            <a:extLst>
              <a:ext uri="{FF2B5EF4-FFF2-40B4-BE49-F238E27FC236}">
                <a16:creationId xmlns:a16="http://schemas.microsoft.com/office/drawing/2014/main" id="{9DEEA080-8EAF-4C66-9589-EEFA60BC0CED}"/>
              </a:ext>
            </a:extLst>
          </p:cNvPr>
          <p:cNvSpPr txBox="1">
            <a:spLocks/>
          </p:cNvSpPr>
          <p:nvPr/>
        </p:nvSpPr>
        <p:spPr>
          <a:xfrm>
            <a:off x="7918515" y="3859358"/>
            <a:ext cx="4261914"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spc="100" dirty="0">
                <a:solidFill>
                  <a:prstClr val="black">
                    <a:lumMod val="65000"/>
                    <a:lumOff val="35000"/>
                  </a:prstClr>
                </a:solidFill>
                <a:cs typeface="Adobe Arabic" panose="02040503050201020203" pitchFamily="18" charset="-78"/>
              </a:rPr>
              <a:t>أَغْصانُها مُتَكَسِّرَةٌ.</a:t>
            </a:r>
          </a:p>
        </p:txBody>
      </p:sp>
      <p:pic>
        <p:nvPicPr>
          <p:cNvPr id="13" name="true">
            <a:extLst>
              <a:ext uri="{FF2B5EF4-FFF2-40B4-BE49-F238E27FC236}">
                <a16:creationId xmlns:a16="http://schemas.microsoft.com/office/drawing/2014/main" id="{6110E72F-A29A-4246-A180-030259ACDC5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471447" y="1814622"/>
            <a:ext cx="529811" cy="491280"/>
          </a:xfrm>
          <a:prstGeom prst="rect">
            <a:avLst/>
          </a:prstGeom>
        </p:spPr>
      </p:pic>
      <p:pic>
        <p:nvPicPr>
          <p:cNvPr id="14" name="x2">
            <a:extLst>
              <a:ext uri="{FF2B5EF4-FFF2-40B4-BE49-F238E27FC236}">
                <a16:creationId xmlns:a16="http://schemas.microsoft.com/office/drawing/2014/main" id="{A81C41D1-0D17-4034-BACB-729C52A3EAF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36752" y="2945002"/>
            <a:ext cx="438641" cy="516108"/>
          </a:xfrm>
          <a:prstGeom prst="rect">
            <a:avLst/>
          </a:prstGeom>
        </p:spPr>
      </p:pic>
      <p:pic>
        <p:nvPicPr>
          <p:cNvPr id="15"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3916768"/>
            <a:ext cx="438641" cy="516108"/>
          </a:xfrm>
          <a:prstGeom prst="rect">
            <a:avLst/>
          </a:prstGeom>
        </p:spPr>
      </p:pic>
      <p:sp>
        <p:nvSpPr>
          <p:cNvPr id="16" name="4th  ANSWER">
            <a:extLst>
              <a:ext uri="{FF2B5EF4-FFF2-40B4-BE49-F238E27FC236}">
                <a16:creationId xmlns:a16="http://schemas.microsoft.com/office/drawing/2014/main" id="{9DEEA080-8EAF-4C66-9589-EEFA60BC0CED}"/>
              </a:ext>
            </a:extLst>
          </p:cNvPr>
          <p:cNvSpPr txBox="1">
            <a:spLocks/>
          </p:cNvSpPr>
          <p:nvPr/>
        </p:nvSpPr>
        <p:spPr>
          <a:xfrm>
            <a:off x="7918515" y="4877505"/>
            <a:ext cx="4261914" cy="722091"/>
          </a:xfrm>
          <a:prstGeom prst="rect">
            <a:avLst/>
          </a:prstGeom>
        </p:spPr>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0" lvl="0" indent="-457200" algn="r" rtl="1">
              <a:lnSpc>
                <a:spcPct val="100000"/>
              </a:lnSpc>
              <a:spcBef>
                <a:spcPts val="0"/>
              </a:spcBef>
              <a:buClr>
                <a:srgbClr val="5B9BD5">
                  <a:lumMod val="75000"/>
                </a:srgbClr>
              </a:buClr>
              <a:buSzPct val="80000"/>
              <a:buFont typeface="Courier New" panose="02070309020205020404" pitchFamily="49" charset="0"/>
              <a:buChar char="o"/>
              <a:defRPr/>
            </a:pPr>
            <a:r>
              <a:rPr lang="ar-LB" sz="3600" cap="all" spc="100" dirty="0">
                <a:solidFill>
                  <a:prstClr val="black">
                    <a:lumMod val="65000"/>
                    <a:lumOff val="35000"/>
                  </a:prstClr>
                </a:solidFill>
                <a:cs typeface="Adobe Arabic" panose="02040503050201020203" pitchFamily="18" charset="-78"/>
              </a:rPr>
              <a:t>مَلِيئَةٌ بِالثِّمارِ. </a:t>
            </a:r>
          </a:p>
        </p:txBody>
      </p:sp>
      <p:pic>
        <p:nvPicPr>
          <p:cNvPr id="17" name="x2">
            <a:extLst>
              <a:ext uri="{FF2B5EF4-FFF2-40B4-BE49-F238E27FC236}">
                <a16:creationId xmlns:a16="http://schemas.microsoft.com/office/drawing/2014/main" id="{82601AFB-8381-4347-B1F6-9C4273B5E9B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1313602" y="4934915"/>
            <a:ext cx="438641" cy="516108"/>
          </a:xfrm>
          <a:prstGeom prst="rect">
            <a:avLst/>
          </a:prstGeom>
        </p:spPr>
      </p:pic>
    </p:spTree>
    <p:custDataLst>
      <p:tags r:id="rId1"/>
    </p:custDataLst>
    <p:extLst>
      <p:ext uri="{BB962C8B-B14F-4D97-AF65-F5344CB8AC3E}">
        <p14:creationId xmlns:p14="http://schemas.microsoft.com/office/powerpoint/2010/main" val="385503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9"/>
                                          </p:stCondLst>
                                        </p:cTn>
                                        <p:tgtEl>
                                          <p:spTgt spid="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1"/>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39" restart="whenNotActive" fill="hold" evtFilter="cancelBubble" nodeType="interactiveSeq">
                <p:stCondLst>
                  <p:cond evt="onClick" delay="0">
                    <p:tgtEl>
                      <p:spTgt spid="8"/>
                    </p:tgtEl>
                  </p:cond>
                </p:stCondLst>
                <p:endSync evt="end" delay="0">
                  <p:rtn val="all"/>
                </p:endSync>
                <p:childTnLst>
                  <p:par>
                    <p:cTn id="40" fill="hold">
                      <p:stCondLst>
                        <p:cond delay="0"/>
                      </p:stCondLst>
                      <p:childTnLst>
                        <p:par>
                          <p:cTn id="41" fill="hold">
                            <p:stCondLst>
                              <p:cond delay="0"/>
                            </p:stCondLst>
                            <p:childTnLst>
                              <p:par>
                                <p:cTn id="42" presetID="3" presetClass="emph" presetSubtype="2" fill="hold" grpId="1" nodeType="withEffect">
                                  <p:stCondLst>
                                    <p:cond delay="0"/>
                                  </p:stCondLst>
                                  <p:childTnLst>
                                    <p:animClr clrSpc="rgb" dir="cw">
                                      <p:cBhvr override="childStyle">
                                        <p:cTn id="43" dur="500" fill="hold"/>
                                        <p:tgtEl>
                                          <p:spTgt spid="8">
                                            <p:txEl>
                                              <p:pRg st="0" end="0"/>
                                            </p:txEl>
                                          </p:spTgt>
                                        </p:tgtEl>
                                        <p:attrNameLst>
                                          <p:attrName>style.color</p:attrName>
                                        </p:attrNameLst>
                                      </p:cBhvr>
                                      <p:to>
                                        <a:srgbClr val="74C274"/>
                                      </p:to>
                                    </p:animClr>
                                  </p:childTnLst>
                                </p:cTn>
                              </p:par>
                              <p:par>
                                <p:cTn id="44" presetID="1"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46" restart="whenNotActive" fill="hold" evtFilter="cancelBubble" nodeType="interactiveSeq">
                <p:stCondLst>
                  <p:cond evt="onClick" delay="0">
                    <p:tgtEl>
                      <p:spTgt spid="16"/>
                    </p:tgtEl>
                  </p:cond>
                </p:stCondLst>
                <p:endSync evt="end" delay="0">
                  <p:rtn val="all"/>
                </p:endSync>
                <p:childTnLst>
                  <p:par>
                    <p:cTn id="47" fill="hold">
                      <p:stCondLst>
                        <p:cond delay="0"/>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childTnLst>
        </p:cTn>
      </p:par>
    </p:tnLst>
    <p:bldLst>
      <p:bldP spid="8" grpId="0" build="p"/>
      <p:bldP spid="8" grpId="1" build="allAtOnce"/>
      <p:bldP spid="9" grpId="0" build="p"/>
      <p:bldP spid="11" grpId="0" build="p"/>
      <p:bldP spid="1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1D00645A-7F76-4861-AA7E-6D022DD05CC9}"/>
              </a:ext>
            </a:extLst>
          </p:cNvPr>
          <p:cNvSpPr txBox="1">
            <a:spLocks/>
          </p:cNvSpPr>
          <p:nvPr/>
        </p:nvSpPr>
        <p:spPr>
          <a:xfrm>
            <a:off x="0" y="732150"/>
            <a:ext cx="12192000" cy="640080"/>
          </a:xfrm>
          <a:prstGeom prst="rect">
            <a:avLst/>
          </a:prstGeom>
          <a:solidFill>
            <a:srgbClr val="658DCD"/>
          </a:solidFill>
          <a:ln>
            <a:noFill/>
          </a:ln>
        </p:spPr>
        <p:txBody>
          <a:bodyPr vert="horz" lIns="0" tIns="0" rIns="640080" bIns="0" rtlCol="0" anchor="ctr" anchorCtr="0">
            <a:noAutofit/>
          </a:bodyPr>
          <a:lstStyle>
            <a:defPPr>
              <a:defRPr lang="en-US"/>
            </a:defPPr>
            <a:lvl1pPr marR="0" lvl="0" indent="0" algn="r" rtl="1" fontAlgn="auto">
              <a:lnSpc>
                <a:spcPct val="100000"/>
              </a:lnSpc>
              <a:spcBef>
                <a:spcPts val="0"/>
              </a:spcBef>
              <a:spcAft>
                <a:spcPts val="0"/>
              </a:spcAft>
              <a:buClrTx/>
              <a:buSzTx/>
              <a:buFont typeface="Arial" panose="020B0604020202020204" pitchFamily="34" charset="0"/>
              <a:buNone/>
              <a:tabLst/>
              <a:defRPr kumimoji="0" sz="3600" b="1" i="0" u="none" strike="noStrike" cap="none" spc="0" normalizeH="0" baseline="0">
                <a:ln>
                  <a:noFill/>
                </a:ln>
                <a:solidFill>
                  <a:sysClr val="window" lastClr="FFFFFF"/>
                </a:solidFill>
                <a:effectLst/>
                <a:uLnTx/>
                <a:uFillTx/>
                <a:latin typeface="Adobe Arabic"/>
                <a:cs typeface="Adobe Arabic"/>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ar-LB" dirty="0"/>
              <a:t>أَنْظُرُ إلى الخارِطةِ وَأَبْحَثُ عِنْ مِنْطَقَةِ الْبِقاعِ: </a:t>
            </a:r>
          </a:p>
        </p:txBody>
      </p:sp>
      <p:pic>
        <p:nvPicPr>
          <p:cNvPr id="3" name="Picture 2" descr="Map&#10;&#10;Description automatically generated">
            <a:extLst>
              <a:ext uri="{FF2B5EF4-FFF2-40B4-BE49-F238E27FC236}">
                <a16:creationId xmlns:a16="http://schemas.microsoft.com/office/drawing/2014/main" id="{5AD36867-CBD5-4240-BA5D-712E86AD92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4583" y="1390371"/>
            <a:ext cx="6282833" cy="4881783"/>
          </a:xfrm>
          <a:prstGeom prst="rect">
            <a:avLst/>
          </a:prstGeom>
        </p:spPr>
      </p:pic>
    </p:spTree>
    <p:custDataLst>
      <p:tags r:id="rId1"/>
    </p:custDataLst>
    <p:extLst>
      <p:ext uri="{BB962C8B-B14F-4D97-AF65-F5344CB8AC3E}">
        <p14:creationId xmlns:p14="http://schemas.microsoft.com/office/powerpoint/2010/main" val="2329499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1169466" y="1482647"/>
            <a:ext cx="9853067" cy="493070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668806" y="444649"/>
            <a:ext cx="4854388" cy="806824"/>
          </a:xfrm>
          <a:prstGeom prst="rect">
            <a:avLst/>
          </a:prstGeom>
          <a:ln w="19050">
            <a:solidFill>
              <a:schemeClr val="accent5">
                <a:lumMod val="75000"/>
              </a:schemeClr>
            </a:solidFill>
          </a:ln>
        </p:spPr>
        <p:txBody>
          <a:bodyPr vert="horz" wrap="square" lIns="91440" tIns="45720" rIns="91440" bIns="45720" rtlCol="0" anchor="ctr">
            <a:normAutofit fontScale="97500"/>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LB" sz="3600" b="1" i="0" u="none" strike="noStrike" kern="1200" cap="none" spc="0" normalizeH="0" baseline="0" noProof="0" dirty="0">
                <a:ln>
                  <a:noFill/>
                </a:ln>
                <a:solidFill>
                  <a:srgbClr val="4472C4">
                    <a:lumMod val="75000"/>
                  </a:srgbClr>
                </a:solidFill>
                <a:effectLst/>
                <a:uLnTx/>
                <a:uFillTx/>
                <a:latin typeface="Adobe Arabic" panose="02040503050201090203" pitchFamily="18" charset="-78"/>
                <a:ea typeface="+mn-ea"/>
                <a:cs typeface="Adobe Arabic" panose="02040503050201090203" pitchFamily="18" charset="-78"/>
              </a:rPr>
              <a:t>سَهْلُ الْبِقاعِ</a:t>
            </a:r>
            <a:endParaRPr kumimoji="0" lang="en-US" sz="3600" b="1" i="0" u="none" strike="noStrike" kern="1200" cap="none" spc="0" normalizeH="0" baseline="0" noProof="0" dirty="0">
              <a:ln>
                <a:noFill/>
              </a:ln>
              <a:solidFill>
                <a:srgbClr val="4472C4">
                  <a:lumMod val="75000"/>
                </a:srgbClr>
              </a:solidFill>
              <a:effectLst/>
              <a:uLnTx/>
              <a:uFillTx/>
              <a:latin typeface="Adobe Arabic" panose="02040503050201090203" pitchFamily="18" charset="-78"/>
              <a:ea typeface="+mn-ea"/>
              <a:cs typeface="Adobe Arabic" panose="02040503050201090203" pitchFamily="18" charset="-78"/>
            </a:endParaRPr>
          </a:p>
        </p:txBody>
      </p:sp>
    </p:spTree>
    <p:custDataLst>
      <p:tags r:id="rId1"/>
    </p:custDataLst>
    <p:extLst>
      <p:ext uri="{BB962C8B-B14F-4D97-AF65-F5344CB8AC3E}">
        <p14:creationId xmlns:p14="http://schemas.microsoft.com/office/powerpoint/2010/main" val="185718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3">
      <a:majorFont>
        <a:latin typeface="Adobe Arabic"/>
        <a:ea typeface=""/>
        <a:cs typeface="Adobe Arabic"/>
      </a:majorFont>
      <a:minorFont>
        <a:latin typeface="Adobe Arabic"/>
        <a:ea typeface=""/>
        <a:cs typeface="Adobe Arabic"/>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ln w="19050">
          <a:solidFill>
            <a:schemeClr val="accent5">
              <a:lumMod val="75000"/>
            </a:schemeClr>
          </a:solidFill>
        </a:ln>
      </a:spPr>
      <a:bodyPr vert="horz" lIns="91440" tIns="45720" rIns="91440" bIns="45720" rtlCol="0" anchor="ctr">
        <a:normAutofit fontScale="90000" lnSpcReduction="10000"/>
      </a:bodyPr>
      <a:lstStyle>
        <a:defPPr algn="ctr" rtl="1">
          <a:defRPr sz="3600" b="1" dirty="0" smtClean="0">
            <a:solidFill>
              <a:schemeClr val="accent5">
                <a:lumMod val="75000"/>
              </a:schemeClr>
            </a:solidFill>
            <a:latin typeface="Adobe Arabic" panose="02040503050201090203" pitchFamily="18" charset="-78"/>
            <a:cs typeface="Adobe Arabic" panose="02040503050201090203" pitchFamily="18" charset="-7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4018</Words>
  <Application>Microsoft Office PowerPoint</Application>
  <PresentationFormat>Widescreen</PresentationFormat>
  <Paragraphs>402</Paragraphs>
  <Slides>46</Slides>
  <Notes>46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Adobe Arabic</vt:lpstr>
      <vt:lpstr>Arial</vt:lpstr>
      <vt:lpstr>Arial Narrow</vt:lpstr>
      <vt:lpstr>Calibri</vt:lpstr>
      <vt:lpstr>Courier New</vt:lpstr>
      <vt:lpstr>Wingdings</vt:lpstr>
      <vt:lpstr>6_Office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Tharwat Abed El Sater</dc:creator>
  <cp:lastModifiedBy>Samia Ghorayeb</cp:lastModifiedBy>
  <cp:revision>10</cp:revision>
  <dcterms:created xsi:type="dcterms:W3CDTF">2021-10-07T09:57:20Z</dcterms:created>
  <dcterms:modified xsi:type="dcterms:W3CDTF">2022-02-27T15:30:02Z</dcterms:modified>
</cp:coreProperties>
</file>